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9601200" cx="12801600"/>
  <p:notesSz cx="9144000" cy="6858000"/>
  <p:embeddedFontLst>
    <p:embeddedFont>
      <p:font typeface="Lobster"/>
      <p:regular r:id="rId8"/>
    </p:embeddedFont>
    <p:embeddedFont>
      <p:font typeface="Arial Black"/>
      <p:regular r:id="rId9"/>
    </p:embeddedFont>
    <p:embeddedFont>
      <p:font typeface="Gill Sans"/>
      <p:regular r:id="rId10"/>
      <p:bold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000000"/>
          </p15:clr>
        </p15:guide>
        <p15:guide id="2" pos="403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40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bold.fntdata"/><Relationship Id="rId10" Type="http://schemas.openxmlformats.org/officeDocument/2006/relationships/font" Target="fonts/GillSans-regular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rialBlack-regular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obs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29bc35d9_0_2:notes"/>
          <p:cNvSpPr/>
          <p:nvPr>
            <p:ph idx="2" type="sldImg"/>
          </p:nvPr>
        </p:nvSpPr>
        <p:spPr>
          <a:xfrm>
            <a:off x="3028950" y="857250"/>
            <a:ext cx="30861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29bc35d9_0_2:notes"/>
          <p:cNvSpPr txBox="1"/>
          <p:nvPr>
            <p:ph idx="1" type="body"/>
          </p:nvPr>
        </p:nvSpPr>
        <p:spPr>
          <a:xfrm>
            <a:off x="914400" y="3300413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0c29bc35d9_0_2:notes"/>
          <p:cNvSpPr txBox="1"/>
          <p:nvPr>
            <p:ph idx="12" type="sldNum"/>
          </p:nvPr>
        </p:nvSpPr>
        <p:spPr>
          <a:xfrm>
            <a:off x="5180013" y="6513513"/>
            <a:ext cx="39624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36392" y="1389873"/>
            <a:ext cx="11928900" cy="3831600"/>
          </a:xfrm>
          <a:prstGeom prst="rect">
            <a:avLst/>
          </a:prstGeom>
        </p:spPr>
        <p:txBody>
          <a:bodyPr anchorCtr="0" anchor="b" bIns="142225" lIns="142225" spcFirstLastPara="1" rIns="142225" wrap="square" tIns="142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36380" y="5290367"/>
            <a:ext cx="11928900" cy="1479600"/>
          </a:xfrm>
          <a:prstGeom prst="rect">
            <a:avLst/>
          </a:prstGeom>
        </p:spPr>
        <p:txBody>
          <a:bodyPr anchorCtr="0" anchor="t" bIns="142225" lIns="142225" spcFirstLastPara="1" rIns="142225" wrap="square" tIns="14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861441" y="8704671"/>
            <a:ext cx="768300" cy="7347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36380" y="2064767"/>
            <a:ext cx="11928900" cy="3665100"/>
          </a:xfrm>
          <a:prstGeom prst="rect">
            <a:avLst/>
          </a:prstGeom>
        </p:spPr>
        <p:txBody>
          <a:bodyPr anchorCtr="0" anchor="b" bIns="142225" lIns="142225" spcFirstLastPara="1" rIns="142225" wrap="square" tIns="142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36380" y="5884153"/>
            <a:ext cx="11928900" cy="2428200"/>
          </a:xfrm>
          <a:prstGeom prst="rect">
            <a:avLst/>
          </a:prstGeom>
        </p:spPr>
        <p:txBody>
          <a:bodyPr anchorCtr="0" anchor="t" bIns="142225" lIns="142225" spcFirstLastPara="1" rIns="142225" wrap="square" tIns="142225">
            <a:norm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861441" y="8704671"/>
            <a:ext cx="768300" cy="7347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861441" y="8704671"/>
            <a:ext cx="768300" cy="7347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314261" y="535339"/>
            <a:ext cx="10687200" cy="2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314261" y="3200404"/>
            <a:ext cx="10687200" cy="5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19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19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19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19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19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19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19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1900"/>
              </a:spcBef>
              <a:spcAft>
                <a:spcPts val="19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1314261" y="8925951"/>
            <a:ext cx="2446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240530" y="8925951"/>
            <a:ext cx="432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9041132" y="8925951"/>
            <a:ext cx="2960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36380" y="4014920"/>
            <a:ext cx="11928900" cy="15714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861441" y="8704671"/>
            <a:ext cx="768300" cy="7347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36380" y="830713"/>
            <a:ext cx="11928900" cy="1068900"/>
          </a:xfrm>
          <a:prstGeom prst="rect">
            <a:avLst/>
          </a:prstGeom>
        </p:spPr>
        <p:txBody>
          <a:bodyPr anchorCtr="0" anchor="t" bIns="142225" lIns="142225" spcFirstLastPara="1" rIns="142225" wrap="square" tIns="142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36380" y="2151287"/>
            <a:ext cx="11928900" cy="6377400"/>
          </a:xfrm>
          <a:prstGeom prst="rect">
            <a:avLst/>
          </a:prstGeom>
        </p:spPr>
        <p:txBody>
          <a:bodyPr anchorCtr="0" anchor="t" bIns="142225" lIns="142225" spcFirstLastPara="1" rIns="142225" wrap="square" tIns="14222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861441" y="8704671"/>
            <a:ext cx="768300" cy="7347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36380" y="830713"/>
            <a:ext cx="11928900" cy="1068900"/>
          </a:xfrm>
          <a:prstGeom prst="rect">
            <a:avLst/>
          </a:prstGeom>
        </p:spPr>
        <p:txBody>
          <a:bodyPr anchorCtr="0" anchor="t" bIns="142225" lIns="142225" spcFirstLastPara="1" rIns="142225" wrap="square" tIns="142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36380" y="2151287"/>
            <a:ext cx="5599800" cy="6377400"/>
          </a:xfrm>
          <a:prstGeom prst="rect">
            <a:avLst/>
          </a:prstGeom>
        </p:spPr>
        <p:txBody>
          <a:bodyPr anchorCtr="0" anchor="t" bIns="142225" lIns="142225" spcFirstLastPara="1" rIns="142225" wrap="square" tIns="1422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765360" y="2151287"/>
            <a:ext cx="5599800" cy="6377400"/>
          </a:xfrm>
          <a:prstGeom prst="rect">
            <a:avLst/>
          </a:prstGeom>
        </p:spPr>
        <p:txBody>
          <a:bodyPr anchorCtr="0" anchor="t" bIns="142225" lIns="142225" spcFirstLastPara="1" rIns="142225" wrap="square" tIns="1422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861441" y="8704671"/>
            <a:ext cx="768300" cy="7347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36380" y="830713"/>
            <a:ext cx="11928900" cy="1068900"/>
          </a:xfrm>
          <a:prstGeom prst="rect">
            <a:avLst/>
          </a:prstGeom>
        </p:spPr>
        <p:txBody>
          <a:bodyPr anchorCtr="0" anchor="t" bIns="142225" lIns="142225" spcFirstLastPara="1" rIns="142225" wrap="square" tIns="142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861441" y="8704671"/>
            <a:ext cx="768300" cy="7347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36380" y="1037120"/>
            <a:ext cx="3931200" cy="1410600"/>
          </a:xfrm>
          <a:prstGeom prst="rect">
            <a:avLst/>
          </a:prstGeom>
        </p:spPr>
        <p:txBody>
          <a:bodyPr anchorCtr="0" anchor="b" bIns="142225" lIns="142225" spcFirstLastPara="1" rIns="142225" wrap="square" tIns="142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36380" y="2593920"/>
            <a:ext cx="3931200" cy="5934900"/>
          </a:xfrm>
          <a:prstGeom prst="rect">
            <a:avLst/>
          </a:prstGeom>
        </p:spPr>
        <p:txBody>
          <a:bodyPr anchorCtr="0" anchor="t" bIns="142225" lIns="142225" spcFirstLastPara="1" rIns="142225" wrap="square" tIns="14222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861441" y="8704671"/>
            <a:ext cx="768300" cy="7347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86350" y="840280"/>
            <a:ext cx="8914800" cy="76362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861441" y="8704671"/>
            <a:ext cx="768300" cy="7347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2225" lIns="142225" spcFirstLastPara="1" rIns="142225" wrap="square" tIns="142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71700" y="2301927"/>
            <a:ext cx="5663400" cy="2766900"/>
          </a:xfrm>
          <a:prstGeom prst="rect">
            <a:avLst/>
          </a:prstGeom>
        </p:spPr>
        <p:txBody>
          <a:bodyPr anchorCtr="0" anchor="b" bIns="142225" lIns="142225" spcFirstLastPara="1" rIns="142225" wrap="square" tIns="1422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71700" y="5232407"/>
            <a:ext cx="5663400" cy="2305500"/>
          </a:xfrm>
          <a:prstGeom prst="rect">
            <a:avLst/>
          </a:prstGeom>
        </p:spPr>
        <p:txBody>
          <a:bodyPr anchorCtr="0" anchor="t" bIns="142225" lIns="142225" spcFirstLastPara="1" rIns="142225" wrap="square" tIns="1422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915300" y="1351607"/>
            <a:ext cx="5371800" cy="68976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861441" y="8704671"/>
            <a:ext cx="768300" cy="7347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36380" y="7897073"/>
            <a:ext cx="8398200" cy="11295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861441" y="8704671"/>
            <a:ext cx="768300" cy="734700"/>
          </a:xfrm>
          <a:prstGeom prst="rect">
            <a:avLst/>
          </a:prstGeom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36380" y="830713"/>
            <a:ext cx="119289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225" lIns="142225" spcFirstLastPara="1" rIns="142225" wrap="square" tIns="1422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36380" y="2151287"/>
            <a:ext cx="11928900" cy="6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2225" lIns="142225" spcFirstLastPara="1" rIns="142225" wrap="square" tIns="142225">
            <a:norm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861441" y="8704671"/>
            <a:ext cx="768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2225" lIns="142225" spcFirstLastPara="1" rIns="142225" wrap="square" tIns="142225">
            <a:norm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hyperlink" Target="https://www.iadc-dredging.com/article/the-valuation-of-externalities-in-maritime-infrastructure-projects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medium.com/@tabaganken/eigenvalues-and-eigenvectors-21820fce4670" TargetMode="External"/><Relationship Id="rId6" Type="http://schemas.openxmlformats.org/officeDocument/2006/relationships/hyperlink" Target="https://www.cpp.edu/~manasab/eigenvalue.pdf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889362" y="1287236"/>
            <a:ext cx="7569200" cy="687516"/>
          </a:xfrm>
          <a:prstGeom prst="rect">
            <a:avLst/>
          </a:prstGeom>
          <a:gradFill>
            <a:gsLst>
              <a:gs pos="0">
                <a:srgbClr val="FABB50"/>
              </a:gs>
              <a:gs pos="50000">
                <a:srgbClr val="FFB617"/>
              </a:gs>
              <a:gs pos="100000">
                <a:srgbClr val="EDA30A"/>
              </a:gs>
            </a:gsLst>
            <a:lin ang="5400700" scaled="0"/>
          </a:gradFill>
          <a:ln>
            <a:noFill/>
          </a:ln>
          <a:effectLst>
            <a:outerShdw blurRad="38100" rotWithShape="0" algn="ctr" dir="5400000" dist="25400">
              <a:srgbClr val="000000">
                <a:alpha val="6000"/>
              </a:srgbClr>
            </a:outerShdw>
            <a:reflection blurRad="0" dir="5400000" dist="38100" endA="0" fadeDir="5400012" kx="0" rotWithShape="0" algn="bl" stA="58999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 Black"/>
              <a:buNone/>
            </a:pPr>
            <a:r>
              <a:rPr b="1" lang="en-US" sz="2000">
                <a:latin typeface="Arial Black"/>
                <a:ea typeface="Arial Black"/>
                <a:cs typeface="Arial Black"/>
                <a:sym typeface="Arial Black"/>
              </a:rPr>
              <a:t>APPLICATION OF EIGENVALUES AND EIGENVECTORS IN OIL EXTRACTION</a:t>
            </a:r>
            <a:endParaRPr b="1" i="0" sz="20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90600" y="158304"/>
            <a:ext cx="10881360" cy="1077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K. J. SOMAIYA COLLEGE OF ENGINEERING, MUMBAI – 400 077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CONSTITUENT COLLEGE OF SOMAIYA VIDYAVIHAR UNIVERSITY)</a:t>
            </a:r>
            <a:br>
              <a:rPr b="0" i="0" lang="en-US" sz="1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DEPT. OF  SCIENCE AND HUMANITIES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F.Y. B. TECH. SEMESTER –I  (2020-21) 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APPLIED MATHEMATICS-I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IA-I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Impact"/>
              <a:buNone/>
            </a:pPr>
            <a:r>
              <a:t/>
            </a:r>
            <a:endParaRPr b="0" i="0" sz="1050" u="none" cap="none" strike="noStrik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0663569" y="1007028"/>
            <a:ext cx="2138100" cy="623400"/>
          </a:xfrm>
          <a:prstGeom prst="rect">
            <a:avLst/>
          </a:prstGeom>
          <a:solidFill>
            <a:srgbClr val="F3F3F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NAME : Arya Nair</a:t>
            </a:r>
            <a:endParaRPr b="1" sz="11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ROLL NO. : 16010421063</a:t>
            </a:r>
            <a:endParaRPr b="1" sz="11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DIV:IT  G        BATCH: G3</a:t>
            </a:r>
            <a:endParaRPr/>
          </a:p>
        </p:txBody>
      </p:sp>
      <p:pic>
        <p:nvPicPr>
          <p:cNvPr descr="A picture containing drawing&#10;&#10;Description automatically generated"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08" y="20217"/>
            <a:ext cx="2437264" cy="8114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69" name="Google Shape;6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23980" y="24045"/>
            <a:ext cx="885520" cy="878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175" y="2774301"/>
            <a:ext cx="4325174" cy="399480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435400" y="3688350"/>
            <a:ext cx="7240500" cy="19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9144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81"/>
              <a:buFont typeface="Arial"/>
              <a:buNone/>
            </a:pPr>
            <a:r>
              <a:rPr b="1" lang="en-US" sz="3227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Oil companies frequently use Eigenvalue and Eigenvectors to help search for probable reserves of Oil.  </a:t>
            </a:r>
            <a:endParaRPr b="1" sz="3227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73175" y="7311450"/>
            <a:ext cx="70026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9144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27">
                <a:solidFill>
                  <a:srgbClr val="FABB50"/>
                </a:solidFill>
                <a:latin typeface="Lobster"/>
                <a:ea typeface="Lobster"/>
                <a:cs typeface="Lobster"/>
                <a:sym typeface="Lobster"/>
              </a:rPr>
              <a:t>They rely on the fact that the waves change when they pass through different materials in the ground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85225" y="7525375"/>
            <a:ext cx="37242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968703" y="6753525"/>
            <a:ext cx="4919700" cy="6377400"/>
          </a:xfrm>
          <a:prstGeom prst="rect">
            <a:avLst/>
          </a:prstGeom>
        </p:spPr>
        <p:txBody>
          <a:bodyPr anchorCtr="0" anchor="t" bIns="142225" lIns="142225" spcFirstLastPara="1" rIns="142225" wrap="square" tIns="1422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ADA5F"/>
                </a:solidFill>
              </a:rPr>
              <a:t>References-</a:t>
            </a:r>
            <a:endParaRPr b="1">
              <a:solidFill>
                <a:srgbClr val="1ADA5F"/>
              </a:solidFill>
            </a:endParaRPr>
          </a:p>
          <a:p>
            <a:pPr indent="-406400" lvl="0" marL="457200" rtl="0" algn="l">
              <a:spcBef>
                <a:spcPts val="1900"/>
              </a:spcBef>
              <a:spcAft>
                <a:spcPts val="0"/>
              </a:spcAft>
              <a:buClr>
                <a:srgbClr val="1ADA5F"/>
              </a:buClr>
              <a:buSzPts val="2800"/>
              <a:buAutoNum type="arabicPeriod"/>
            </a:pPr>
            <a:r>
              <a:rPr b="1" lang="en-US" u="sng">
                <a:solidFill>
                  <a:srgbClr val="1ADA5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iadc-dredgeing</a:t>
            </a:r>
            <a:endParaRPr b="1">
              <a:solidFill>
                <a:srgbClr val="1ADA5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ADA5F"/>
              </a:buClr>
              <a:buSzPts val="2800"/>
              <a:buAutoNum type="arabicPeriod"/>
            </a:pPr>
            <a:r>
              <a:rPr b="1" lang="en-US" u="sng">
                <a:solidFill>
                  <a:srgbClr val="1ADA5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Medium</a:t>
            </a:r>
            <a:endParaRPr b="1">
              <a:solidFill>
                <a:srgbClr val="1ADA5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ADA5F"/>
              </a:buClr>
              <a:buSzPts val="2800"/>
              <a:buAutoNum type="arabicPeriod"/>
            </a:pPr>
            <a:r>
              <a:rPr b="1" lang="en-US" u="sng">
                <a:solidFill>
                  <a:srgbClr val="1ADA5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Caly Poly Pomona</a:t>
            </a:r>
            <a:endParaRPr b="1">
              <a:solidFill>
                <a:srgbClr val="1ADA5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990600" y="158304"/>
            <a:ext cx="10881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K. J. SOMAIYA COLLEGE OF ENGINEERING, MUMBAI – 400 077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CONSTITUENT COLLEGE OF SOMAIYA VIDYAVIHAR UNIVERSITY)</a:t>
            </a:r>
            <a:br>
              <a:rPr b="0" i="0" lang="en-US" sz="1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DEPT. OF  SCIENCE AND HUMANITIES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F.Y. B. TECH. SEMESTER –I  (2020-21) 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APPLIED MATHEMATICS-I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IA-I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Impact"/>
              <a:buNone/>
            </a:pPr>
            <a:r>
              <a:t/>
            </a:r>
            <a:endParaRPr b="0" i="0" sz="1050" u="none" cap="none" strike="noStrike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A close up of a sign&#10;&#10;Description automatically generated" id="81" name="Google Shape;8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23980" y="24045"/>
            <a:ext cx="885520" cy="878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82" name="Google Shape;82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1508" y="20217"/>
            <a:ext cx="2437264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743550" y="2875650"/>
            <a:ext cx="113145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355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28"/>
              <a:buFont typeface="Verdana"/>
              <a:buChar char="●"/>
            </a:pPr>
            <a:r>
              <a:rPr b="1" lang="en-US" sz="3227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Companies deploy trucks cause vibration, then pick up the wave reflection data with the use of probes.</a:t>
            </a:r>
            <a:endParaRPr b="1" sz="322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355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28"/>
              <a:buFont typeface="Verdana"/>
              <a:buChar char="●"/>
            </a:pPr>
            <a:r>
              <a:rPr b="1" lang="en-US" sz="3227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data gathered from these help in finalising the site of reserves. </a:t>
            </a:r>
            <a:endParaRPr b="1" sz="3227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1300" y="5979857"/>
            <a:ext cx="4436749" cy="289771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2889362" y="1287236"/>
            <a:ext cx="7569300" cy="687600"/>
          </a:xfrm>
          <a:prstGeom prst="rect">
            <a:avLst/>
          </a:prstGeom>
          <a:gradFill>
            <a:gsLst>
              <a:gs pos="0">
                <a:srgbClr val="FABB50"/>
              </a:gs>
              <a:gs pos="50000">
                <a:srgbClr val="FFB617"/>
              </a:gs>
              <a:gs pos="100000">
                <a:srgbClr val="EDA30A"/>
              </a:gs>
            </a:gsLst>
            <a:lin ang="5400700" scaled="0"/>
          </a:gradFill>
          <a:ln>
            <a:noFill/>
          </a:ln>
          <a:effectLst>
            <a:outerShdw blurRad="38100" rotWithShape="0" algn="ctr" dir="5400000" dist="25400">
              <a:srgbClr val="000000">
                <a:alpha val="6000"/>
              </a:srgbClr>
            </a:outerShdw>
            <a:reflection blurRad="0" dir="5400000" dist="38100" endA="0" fadeDir="5400012" kx="0" rotWithShape="0" algn="bl" stA="58999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 Black"/>
              <a:buNone/>
            </a:pPr>
            <a:r>
              <a:rPr b="1" lang="en-US" sz="2000">
                <a:latin typeface="Arial Black"/>
                <a:ea typeface="Arial Black"/>
                <a:cs typeface="Arial Black"/>
                <a:sym typeface="Arial Black"/>
              </a:rPr>
              <a:t>APPLICATION OF EIGENVALUES AND EIGENVECTORS IN OIL EXTRACTION</a:t>
            </a:r>
            <a:endParaRPr b="1" i="0" sz="20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28B5C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