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2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71" r:id="rId4"/>
    <p:sldId id="268" r:id="rId5"/>
    <p:sldId id="269" r:id="rId6"/>
    <p:sldId id="270" r:id="rId7"/>
    <p:sldId id="260" r:id="rId8"/>
    <p:sldId id="272" r:id="rId9"/>
    <p:sldId id="273" r:id="rId10"/>
    <p:sldId id="274" r:id="rId11"/>
    <p:sldId id="275" r:id="rId12"/>
    <p:sldId id="276" r:id="rId13"/>
    <p:sldId id="291" r:id="rId14"/>
    <p:sldId id="292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90" r:id="rId23"/>
    <p:sldId id="283" r:id="rId24"/>
    <p:sldId id="284" r:id="rId25"/>
    <p:sldId id="285" r:id="rId26"/>
    <p:sldId id="286" r:id="rId27"/>
    <p:sldId id="287" r:id="rId28"/>
    <p:sldId id="288" r:id="rId29"/>
    <p:sldId id="257" r:id="rId30"/>
    <p:sldId id="262" r:id="rId31"/>
    <p:sldId id="267" r:id="rId32"/>
    <p:sldId id="261" r:id="rId33"/>
    <p:sldId id="263" r:id="rId34"/>
    <p:sldId id="264" r:id="rId35"/>
    <p:sldId id="258" r:id="rId36"/>
    <p:sldId id="265" r:id="rId37"/>
    <p:sldId id="2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6:22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2480 5159,'100'0,"-51"0,1 0,24 0,26 0,73-24,75-1,0-50,25 51,-25-26,-99 50,-25-25,-74 25,-75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27.5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3249 11559,'25'0,"50"25,-1-25,50 25,0-25,0 0,25 24,-50 1,-49-25,24 0,-24 25,-25-25,-1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28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3026 12204,'50'0,"-1"0,1 0,49 0,0 0,75 0,25 0,24 0,0 0,25 0,-25 0,1 0,-51 0,-24 0,-75 0,-49 0,-50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29.3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3349 12551,'24'0,"26"0,74 0,50 0,24 0,75 0,25 0,-1 0,-49 0,-49 0,-1 0,-49 0,-50 0,-49 0,-25 0,-25 25,-25-25,0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0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3572 13022,'49'0,"51"0,98 0,50 0,0 0,0 0,-24 0,-51 0,-74 0,-49 0,0 0,-75 0,0 0,25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0.7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3225 13692,'24'0,"1"0,25 0,24 0,75 0,99 0,50 0,99 0,24 0,-49 25,-49 0,-125 0,-98-25,-51 0,-74 0,1 0,-1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1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4093 13965,'25'0,"-1"0,26 0,49 0,75 25,99-25,24 25,1-25,49 24,-74-24,0 0,-99 25,-100-25,-99 0,-24 0,24 0,0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6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9723 10071,'25'0,"0"0,0 0,0 0,-1 0,1 0,0 0,0 0,24 0,-24 0,0 0,0 0,25 0,-26 0,26 0,0 0,-26 0,51 0,-26 0,-24 0,0 0,25 0,-26 0,1 0,0 0,0 0,0 0,-1 0,1 0,0 0,0 0,0 0,-1 0,1 0,25 0,-25 0,24 0,-24 0,49 0,-49 0,0 0,0 0,24 0,-24 0,25 0,-25 0,49 0,-49 0,0 0,24 0,1 0,-25 0,24 0,-24 0,0 0,0 0,0 0,-1 0,1 0,0 0,0 0,0 0,-1 0,26 0,-25 0,0 0,-1 0,26 0,-25 0,0 0,24 25,-24-25,0 0,0 0,24 24,-24-24,0 0,25 0,-26 0,1 0,0 0,25 0,-1 0,1 0,-1 0,26 0,-1 0,25 0,1 0,48 0,-24 0,75 25,-1-25,75 50,0-25,-75-1,26-24,24 25,-50-25,-74 25,-25-25,25 25,-99-25,0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0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8186 11286,'74'0,"-49"25,49-25,25 25,75 0,24-25,-24 24,25-24,-51 0,-24 0,-49 0,-1 0,-49 0,0 0,-50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1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8136 11807,'25'0,"0"0,-1 0,1 0,25 0,-1 0,51 0,-51 0,50 0,-49 0,24 0,-24 0,0 0,-1 0,1 0,-1 0,-24 0,25 0,-25 0,0 0,-1 0,1-25,25 25,-25 0,-1-25,1 25,0 0,-25-24,-25 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3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11286,'25'0,"-1"0,1 0,0 0,0 0,24 0,-24 0,50 0,-26 0,26 0,-26 25,1-25,-25 0,24 0,-24 0,0 0,0 0,-1 0,1 0,0 0,0 0,0 0,-1 0,-48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6:23.7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2356 5457,'25'0,"25"0,-1 0,1 0,24 0,1-25,24 25,0-25,25 25,-24-24,-1 24,-25 0,-24 0,-1 0,26 0,-50 0,-1 0,1 0,25-25,-1 25,1 0,-25 0,0-25,24 25,-24 0,0 0,0 0,0 0,-1 0,1 0,0 0,0 0,0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5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10542 11410,'25'0,"24"0,26 0,24 25,0-25,0 0,-24 0,-1 0,-24 0,-25 0,-50 0,0 0,0 0,25 25,-25-25,1 0,-1 0,-25 0,25 25,1-25,-1 0,-25 24,25-24,1 0,-1 0,-25 0,25 0,-24 0,-1 0,1 0,24 0,25 25,-25-25,-49 25,24 0,0 0,-49-1,-50 26,25 0,50-26,49 1,50-25,0 0,-1 0,26 0,25 0,24 0,0-25,-25 25,26-24,-26 24,0-25,1 25,-1 0,1 0,-26 0,1 0,-1 0,-24 0,0 0,0 0,-25-25,25 25,-1 0,-24-25,-24 25,-1 0,-25 0,25 0,1 0,48 0,1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51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12427 11534,'25'0,"0"0,24 0,1 0,0 0,-1-25,-24 25,25 0,-1 0,-24 0,0 0,24 0,1-24,-25 24,24 0,-24-25,25 25,-25 0,49 0,1 0,-51 0,26 0,-25 0,0 0,-1 0,-48 0,-1 0,0 0,-25 0,26 25,-1-25,-25 24,0 1,1 0,-1-25,25 0,-24 25,24 0,0-25,0 0,1 0,-1 0,25 24,-25-24,0 0,0 0,1 0,-1 25,0-25,25 25,-25-25,0 0,1 0,-1 25,0-25,0 0,25 25,-25-25,1 0,24 24,-25-24,25 25,25-25,-1 0,1 0,25 0,-25 0,-1 0,26 0,24 0,-49 0,25 0,-1 0,-24 0,0 0,0 0,0 0,-1 0,1 0,0 0,0 0,0 0,-1 0,1 0,0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57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14238 11485,'25'0,"-1"0,1 0,25 0,-25 0,24-25,-24 25,25 0,-1 0,-24 0,25 0,-50-25,25 25,-1 0,1 0,0 0,0 0,0 0,-1-25,1 25,0 0,25 0,-26 0,26 0,-25 0,0 0,24 0,-24 0,25 0,-50-25,24 25,-48 0,-1 0,0 0,0 0,-24 0,24 25,-25-25,25 0,1 25,-26-25,25 0,0 0,1 25,-1-25,0 0,0 0,0 0,1 0,-1 0,25 25,-25-25,0 24,0-24,1 0,-1 25,0-25,0 0,25 25,-25-25,25 25,-24-25,24 25,-25-25,25 24,0 1,-25-25,25 25,0 0,0 0,0-1,0 1,0 0,50-25,-26 0,1 0,0 0,49 0,-49 0,50 0,-1 0,0 0,-24 0,0 0,-1 0,1 0,-1 0,-24 0,0 0,0 0,0 0,-1-25,-48 25,-1 0,0-25,-25 1,1-1,-1 25,-24-25,24 0,-24 25,-1-25,1 25,0 0,49 0,0 0,-25 0,26 0,24-24,24 24,-24-25,25 25,0-25,0 25,0 0,24-25,1 25,-1-25,1 25,24-49,1 49,-1-25,-49 25,0-25,0 25,-25-25,24 25,26 0,-25 0,-50 0,25-24,-25 24,0 0,1 0,-1 0,-25 0,25 0,1 0,-26 0,25 0,0 0,1 0,-26 0,25 0,-24 0,24 0,-25 0,1 0,24 0,0 0,0 0,0 0,1 0,-1 0,25-25,49 25,-49-25,25 25,0 0,0-25,0 25,-1 0,26-25,-25 1,24 24,26-25,-26 0,-24 25,25-25,-1 25,-24-25,0 25,0 0,0 0,-1 0,26-25,0 25,-26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07.9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 8310,'49'0,"1"0,74 0,75 0,73 0,26 0,49 0,-24 0,-26 0,-49 0,-49 0,-75 0,-50 0,-98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10.1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2356 9376,'25'0,"50"-25,24 1,50-1,49-25,1 25,24 1,-50-26,-49 25,-24 25,-26-25,1 25,-100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12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2158 10964,'25'0,"24"0,1-25,49 25,50-25,25 0,24 0,1 1,-51 24,26-25,-50 25,-50-25,26 25,-51 0,1 0,-25 0,0 0,-1 0,26 0,0 0,-1 0,26 0,-26 0,26 0,-26 0,1 0,-1 0,26 0,-50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38.9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2456 12601,'24'0,"51"0,24 0,25 0,75 0,73 0,26 0,49 0,75-25,74-25,-124 26,-74 24,-75-50,-124 50,-49 0,-100 0,25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40.2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2307 13295,'25'0,"99"0,49 0,125 0,74 0,124 50,248-50,-74 0,0 0,-100-25,-148 25,-100 0,-98 0,-51 0,-98 0,-100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42.7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2604 14039,'0'25,"0"0,0 25,-24-1,24-24,-25 49,0-49,25 0,0 0,74-25,26 0,49 0,173 0,199 0,223 0,124 0,-99-50,-74 1,-150 24,-197 0,-100-25,-124 26,-75-1,-98 25,-1 0,25 0,0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48.2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5184 6003,'25'0,"0"0,24 0,-24 0,25 0,24 0,1 0,-1 0,25 0,-24 0,49 0,-25 0,0 0,0 0,1-25,-1 25,-25 0,25 0,-24 0,24-25,0 25,1 0,48 0,-24-25,50 25,-50 0,74 0,-24-24,0 24,24-25,-49-25,25 50,-26 0,26-25,0 0,-1 25,1-24,49 24,-24 0,24 0,25 0,-50 0,26 0,-1 0,0-25,-24 0,-1 25,-24 0,-26 0,26 0,25 0,-1 0,0-25,1 25,49-25,-25 25,0 0,25-24,-24 24,-26 0,1 0,73-25,-48 25,-26 0,50 0,-49 0,-51 0,51-25,-75 25,-75 0,26 0,49 0,74-50,125 26,98-51,175-24,-26 25,-49-1,-74 26,-150-1,-49 25,0 0,-99 25,0 0,25-24,-1 24,-49-25,25 0,-50 25,-24 0,-26-25,1 25,24-25,-24 1,-25 24,0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6:35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4018 5333,'-24'0,"-1"25,0 0,0-1,-24 1,24 0,0 0,-49 0,24-1,-25 26,-49-25,50 24,0 1,-1-25,1-25,-1 25,26-25,-1 24,25-24,1 0,-26 0,25 0,0 0,25 25,-24-25,24 25,-25 0,0-25,0 25,25 0,-25-1,25 1,-24-25,-1 0,0 0,0 0,0 0,0 0,1 0,-1 0,50 0,-1 0,1 0,25 0,0 0,49 0,50 0,24 0,-49 0,75-25,-26 25,1 0,24-24,-98 24,-1 0,-25 0,-24 0,-25 0,-1 0,-48 0,-1 0,0 0,-49 24,-1 1,1 0,-1-25,26 0,-1 0,25 0,1 0,-1 0,0 0,0 0,-24 0,-1 0,0 0,25 0,-24 0,-26 0,26 0,-1 0,25 0,-24 0,-1 0,25 0,-24 0,24 0,0 0,25 25,-25-25,1 0,-1 0,0 25,-25-25,1 24,-26 1,1-25,24 50,-24-25,49-25,-25 24,75-24,0 0,0 0,0 0,0 0,24 25,26-25,-1 25,50-25,-25 0,50 0,0 25,-25-25,0 0,-25 0,-24 0,-1 0,-24 0,-26 0,1 0,0 0,0 0,0 0,-1 0,1 0,0 0,49 0,-24 0,-25 0,24 0,-24 0,50 0,-51 0,26 0,-25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54.7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9128 8409,'25'0,"25"0,49 25,74-1,125 26,25-25,49 0,-100-25,-48 0,-100 0,-50 0,-49 24,-75-24,25 0,-49 0,-25 0,-50 25,50 25,74-50,-25 0,50 25,-24-25,-1 0,0 0,-25 0,-24 0,24 0,1 0,-1 0,1 0,-26 0,26 0,-26 0,25 0,-24 0,0 0,24 0,-24 0,-1 0,1 0,-1 0,26 0,24 0,0 0,0 0,-24 0,-1 0,-24 0,-1 0,26 0,-26 0,50 0,50 0,25-25,0 25,49-25,0 25,99-25,1 0,-1 1,-24-1,-25 0,-50-25,0 50,-49-24,-25 24,-25-25,-25 25,0 0,0 0,-24-25,-26 0,1 0,-25 1,-50-26,0 0,0 1,50 24,24 0,1 25,24 0,1 0,24 0,0 0,0 0,1 0,24 25,49 25,1-50,-1 24,26-24,-1 0,1 0,-26 0,1 0,-1 0,-24 0,-50 0,1 0,-1 0,-25 0,1 0,-1 0,0 0,1 0,24 0,-25 0,26 0,24 25,24-25,1 0,0 0,25 0,24 0,25 25,25-25,-49 0,-26 0,-24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56.5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11857 8310,'-25'0,"0"0,25 24,-25-24,75 0,24 0,-24 0,49 0,-25 0,26 0,-26 0,25 0,-24 0,24 0,-74 0,24 0,-73 0,-1 0,0 25,-25-25,1 25,-26 0,1 0,-50-1,25 1,49 0,25-25,0 0,50 0,25 0,49 0,0 0,50 0,-50 0,1 0,-1 0,-74 0,-1 0,-48 0,24 25,0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59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4887 10864,'0'25,"49"25,75-25,50 24,24-24,25 0,50 0,25-1,0-24,-1 0,-24 0,-25 0,-49 0,24 0,-25 0,-24 0,0 0,-1 0,-74 0,25 0,25 25,-50-25,1 0,-1 0,50 0,-50 25,25-25,25 0,-50 0,25 0,-25 0,50 0,-25 0,50 0,-50 0,25 0,-50 0,74 0,-49 0,50 0,0 0,24 0,-49 0,0 0,-25 0,50 0,-75 0,50 0,-50 0,-25 0,25 0,-49 0,-25 0,0 0,-50 0,25 25,74-25,25 0,75 0,49 0,75 0,0 0,-1 0,-24 0,0 0,25 0,49 0,50 0,74 0,25-50,50 50,-50 0,-99 0,-25 0,-25 0,-24-25,24 25,-49 0,-1-24,1-26,-50 25,-25 0,-24-24,-75 49,0-25,-75 0,-24 25,-50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9:03.4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14660 8409,'24'0,"26"0,0 0,49 0,0 0,0 0,25 0,-49 0,-1 0,-24 0,-25 0,-1 0,1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9:10.2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17066 8434,'24'0,"1"0,0 0,25 0,24 0,0 0,26 0,24 0,-50 0,1 0,-26 0,1 0,-75 0,0 0,0 0,1 0,-1 0,0 0,0 0,-24 0,-1 0,25 0,0 0,0 0,1 0,-1 0,0 0,25 24,-25-24,0 0,50 0,25 0,-25 0,24 0,1 25,49-25,-24 0,24 0,0 0,-25 0,-49 0,-25 25,0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09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4366 7045,'24'0,"1"0,50 0,24 0,99 0,75 0,25 0,49 0,25 0,-74-25,-1 0,-73 0,24-24,-124-1,25 25,-100 0,-24 25,-50 0,0 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11.3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4018 7888,'25'0,"25"0,24 0,50 0,99 0,100-25,99 0,148-49,50 24,-124 50,-148-25,-26 1,-74 24,-124-25,-49 25,-26 0,-74 0,1 0,-1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12.5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9773,'25'0,"0"0,-1 0,26-25,99 25,99-49,74-1,100 0,99-24,-25 0,-149 49,-99 0,-49 0,-125 25,-24 0,-75 0,0 0,0 0,1 0,-1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14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4217 11261,'49'0,"1"0,24 0,26 0,24-24,24 24,-23 0,48 0,-49-25,50 25,-1 0,1-25,-50 25,0-25,-74 25,-25 0,-50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20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4217 12328,'25'0,"24"0,26 0,49-25,49 25,26 0,24 0,25 0,-25 0,0 0,-24 0,-25 0,-75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03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2480 7119,'0'-25,"0"0,25 25,25 0,-1 0,51 25,73-25,51 25,48 0,26 0,25-25,-1 0,-49 0,0 0,-100 24,-73-24,-51 0,-49 25,0 0,-25-25,1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21.6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13965,'25'0,"0"0,49 0,50 0,99 0,75 0,0 0,24 0,-24 0,-50 0,-99 0,-50 0,-50 0,-73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04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8533,'25'0,"24"0,26 25,24-1,75 26,74 0,74-26,100 51,198-50,124 24,99-24,-49-25,-50 0,-198 0,-124 0,-75 0,-124 0,-74 0,-174 0,0 0,1 0,-1 0,-25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07.6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2406 10319,'25'0,"24"0,-24 0,50 0,74 0,-25 0,74 0,0 0,26 0,49 0,24 0,26 0,-26 0,1 0,-75 0,-74 0,-75 0,-49 0,-50 0,50 0,25 0,-1 0,26 0,-50 0,24 0,-24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12.3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2530 11311,'99'0,"-74"0,25 0,-1 0,1 0,24 0,26 0,-1 0,0 0,0 0,0 0,25 0,-49 0,-1 0,-24 0,0 0,-26 0,1 0,0 0,0 0,0 0,24 0,-24 0,0 0,0 0,-1 0,1 0,0 0,0 0,0 0,-1 0,26 0,-25 0,0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16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12080,'25'0,"25"0,-26 0,26 0,25 0,49 25,74-1,50 1,50 0,-1-25,26 25,-50 0,-1 0,-73-25,-50 0,0 0,-100 0,-24 0,-50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17.9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2580 12998,'198'0,"-123"0,-1 0,0 0,50 24,25-24,0 0,0 0,0 0,-25 0,-25 0,0 0,-24 0,-26 0,-24 0,0 0,0 0,-1 0,1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BE02-4DD7-4F42-B213-B285ECA719F9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B8DBB-B7C6-42B5-9BB4-62684B295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4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9" name="Google Shape;5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8DBB-B7C6-42B5-9BB4-62684B2953C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8DBB-B7C6-42B5-9BB4-62684B2953C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8DBB-B7C6-42B5-9BB4-62684B2953C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7E02EC0-6C20-4401-B345-0D396F3BBE74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2.emf"/><Relationship Id="rId18" Type="http://schemas.openxmlformats.org/officeDocument/2006/relationships/customXml" Target="../ink/ink9.xml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customXml" Target="../ink/ink6.xml"/><Relationship Id="rId17" Type="http://schemas.openxmlformats.org/officeDocument/2006/relationships/image" Target="../media/image34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customXml" Target="../ink/ink5.xml"/><Relationship Id="rId19" Type="http://schemas.openxmlformats.org/officeDocument/2006/relationships/image" Target="../media/image35.emf"/><Relationship Id="rId4" Type="http://schemas.openxmlformats.org/officeDocument/2006/relationships/customXml" Target="../ink/ink2.xml"/><Relationship Id="rId9" Type="http://schemas.openxmlformats.org/officeDocument/2006/relationships/image" Target="../media/image30.emf"/><Relationship Id="rId14" Type="http://schemas.openxmlformats.org/officeDocument/2006/relationships/customXml" Target="../ink/ink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15.xml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41.emf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image" Target="../media/image7.png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customXml" Target="../ink/ink14.xml"/><Relationship Id="rId24" Type="http://schemas.openxmlformats.org/officeDocument/2006/relationships/image" Target="../media/image47.emf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customXml" Target="../ink/ink18.xml"/><Relationship Id="rId4" Type="http://schemas.openxmlformats.org/officeDocument/2006/relationships/image" Target="../media/image37.emf"/><Relationship Id="rId9" Type="http://schemas.openxmlformats.org/officeDocument/2006/relationships/customXml" Target="../ink/ink13.xml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customXml" Target="../ink/ink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61.emf"/><Relationship Id="rId3" Type="http://schemas.openxmlformats.org/officeDocument/2006/relationships/image" Target="../media/image8.png"/><Relationship Id="rId7" Type="http://schemas.openxmlformats.org/officeDocument/2006/relationships/image" Target="../media/image58.emf"/><Relationship Id="rId12" Type="http://schemas.openxmlformats.org/officeDocument/2006/relationships/customXml" Target="../ink/ink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59.emf"/><Relationship Id="rId14" Type="http://schemas.openxmlformats.org/officeDocument/2006/relationships/customXml" Target="../ink/ink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6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customXml" Target="../ink/ink38.xml"/><Relationship Id="rId14" Type="http://schemas.openxmlformats.org/officeDocument/2006/relationships/image" Target="../media/image6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1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>
            <a:spLocks noGrp="1"/>
          </p:cNvSpPr>
          <p:nvPr>
            <p:ph type="title"/>
          </p:nvPr>
        </p:nvSpPr>
        <p:spPr>
          <a:xfrm>
            <a:off x="2057400" y="365126"/>
            <a:ext cx="64579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Definition: String is a sequence of characters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StringCompare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StringConcat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2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506017" y="365126"/>
            <a:ext cx="60093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Value Definition</a:t>
            </a:r>
            <a:endParaRPr b="1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b="1" dirty="0"/>
              <a:t>Abstract </a:t>
            </a:r>
            <a:r>
              <a:rPr lang="en-US" b="1" dirty="0" err="1"/>
              <a:t>Typedef</a:t>
            </a:r>
            <a:r>
              <a:rPr lang="en-US" b="1" dirty="0"/>
              <a:t> &lt;&lt;Chars</a:t>
            </a:r>
            <a:r>
              <a:rPr lang="en-US" b="1" dirty="0" smtClean="0"/>
              <a:t>&gt;&gt;</a:t>
            </a:r>
            <a:r>
              <a:rPr lang="en-US" b="1" dirty="0" err="1" smtClean="0"/>
              <a:t>StringType</a:t>
            </a:r>
            <a:endParaRPr lang="en-US" b="1" dirty="0" smtClean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smtClean="0"/>
              <a:t>Condition</a:t>
            </a:r>
            <a:r>
              <a:rPr lang="en-US" b="1" dirty="0"/>
              <a:t>: None (A string may contain n characters where n=&gt;0)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497" name="Google Shape;497;p2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7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533400" y="2133601"/>
            <a:ext cx="7736306" cy="34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ADTType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3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abstract Integer</a:t>
            </a:r>
            <a:r>
              <a:rPr lang="en-US" b="1" dirty="0"/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StringLength</a:t>
            </a:r>
            <a:r>
              <a:rPr lang="en-US" b="1" dirty="0"/>
              <a:t> (</a:t>
            </a:r>
            <a:r>
              <a:rPr lang="en-US" b="1" dirty="0" err="1"/>
              <a:t>StringType</a:t>
            </a:r>
            <a:r>
              <a:rPr lang="en-US" b="1" dirty="0"/>
              <a:t> String)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 (A string may contain n characters where n=&gt;0)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Stringlength</a:t>
            </a:r>
            <a:r>
              <a:rPr lang="en-US" b="1" dirty="0"/>
              <a:t>= </a:t>
            </a:r>
            <a:r>
              <a:rPr lang="en-US" b="1" dirty="0" err="1"/>
              <a:t>NumberOfCharacters</a:t>
            </a:r>
            <a:r>
              <a:rPr lang="en-US" b="1" dirty="0"/>
              <a:t>(String)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  <p:pic>
        <p:nvPicPr>
          <p:cNvPr id="508" name="Google Shape;508;p2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8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2. 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70C0"/>
                </a:solidFill>
              </a:rPr>
              <a:t>StringType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StringConcat</a:t>
            </a:r>
            <a:r>
              <a:rPr lang="en-US" b="1" dirty="0"/>
              <a:t>( </a:t>
            </a:r>
            <a:r>
              <a:rPr lang="en-US" b="1" dirty="0" err="1"/>
              <a:t>StringType</a:t>
            </a:r>
            <a:r>
              <a:rPr lang="en-US" b="1" dirty="0"/>
              <a:t> String1, </a:t>
            </a:r>
            <a:r>
              <a:rPr lang="en-US" b="1" dirty="0" err="1"/>
              <a:t>StringType</a:t>
            </a:r>
            <a:r>
              <a:rPr lang="en-US" b="1" dirty="0"/>
              <a:t> String2)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StringConcat</a:t>
            </a:r>
            <a:r>
              <a:rPr lang="en-US" b="1" dirty="0"/>
              <a:t>= String1+String2 / All the characters in Strings1 immediately followed by all the characters in String2 are returned as result.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519" name="Google Shape;519;p2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28" name="Google Shape;528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abstract Boolean </a:t>
            </a:r>
            <a:r>
              <a:rPr lang="en-US" b="1" dirty="0" err="1"/>
              <a:t>StringCompare</a:t>
            </a:r>
            <a:r>
              <a:rPr lang="en-US" b="1" dirty="0"/>
              <a:t>( </a:t>
            </a:r>
            <a:r>
              <a:rPr lang="en-US" b="1" dirty="0" err="1"/>
              <a:t>StringType</a:t>
            </a:r>
            <a:r>
              <a:rPr lang="en-US" b="1" dirty="0"/>
              <a:t> String1, </a:t>
            </a:r>
            <a:r>
              <a:rPr lang="en-US" b="1" dirty="0" err="1"/>
              <a:t>StringType</a:t>
            </a:r>
            <a:r>
              <a:rPr lang="en-US" b="1" dirty="0"/>
              <a:t> String2)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StringCompare</a:t>
            </a:r>
            <a:r>
              <a:rPr lang="en-US" b="1" dirty="0"/>
              <a:t>= True if strings are equal, </a:t>
            </a:r>
            <a:r>
              <a:rPr lang="en-US" b="1" dirty="0" err="1"/>
              <a:t>StringCompare</a:t>
            </a:r>
            <a:r>
              <a:rPr lang="en-US" b="1" dirty="0"/>
              <a:t>= False if they are unequal . (Function returns 1 if strings are same, otherwise zero)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530" name="Google Shape;530;p2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7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4. 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70C0"/>
                </a:solidFill>
              </a:rPr>
              <a:t>StringType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StringCopy</a:t>
            </a:r>
            <a:r>
              <a:rPr lang="en-US" b="1" dirty="0"/>
              <a:t>( </a:t>
            </a:r>
            <a:r>
              <a:rPr lang="en-US" b="1" dirty="0" err="1"/>
              <a:t>StringType</a:t>
            </a:r>
            <a:r>
              <a:rPr lang="en-US" b="1" dirty="0"/>
              <a:t> String1, </a:t>
            </a:r>
            <a:r>
              <a:rPr lang="en-US" b="1" dirty="0" err="1"/>
              <a:t>StringType</a:t>
            </a:r>
            <a:r>
              <a:rPr lang="en-US" b="1" dirty="0"/>
              <a:t> String2)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StringCopy</a:t>
            </a:r>
            <a:r>
              <a:rPr lang="en-US" b="1" dirty="0"/>
              <a:t>: String1= String2 / All the characters in Strings2 are copied/overwritten into String1.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  <p:pic>
        <p:nvPicPr>
          <p:cNvPr id="541" name="Google Shape;541;p3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>
            <a:spLocks noGrp="1"/>
          </p:cNvSpPr>
          <p:nvPr>
            <p:ph type="title"/>
          </p:nvPr>
        </p:nvSpPr>
        <p:spPr>
          <a:xfrm>
            <a:off x="899592" y="365126"/>
            <a:ext cx="761575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3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 sz="36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lang="en-US" b="1" dirty="0"/>
              <a:t>expressed as the quotient or fraction of two 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integers</a:t>
            </a:r>
            <a:r>
              <a:rPr lang="en-US" b="1" dirty="0"/>
              <a:t>,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Operations: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smtClean="0"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IsEqualRational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MultiplyRationa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AddRational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/>
          </a:p>
        </p:txBody>
      </p:sp>
      <p:pic>
        <p:nvPicPr>
          <p:cNvPr id="552" name="Google Shape;552;p3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9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Type-Definition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r>
              <a:rPr lang="en-IN" sz="1800" dirty="0" smtClean="0"/>
              <a:t>Defined as a "class of objects whose logical </a:t>
            </a:r>
            <a:r>
              <a:rPr lang="en-IN" sz="1800" dirty="0" err="1" smtClean="0"/>
              <a:t>behavior</a:t>
            </a:r>
            <a:r>
              <a:rPr lang="en-IN" sz="1800" dirty="0" smtClean="0"/>
              <a:t> is defined by </a:t>
            </a:r>
            <a:r>
              <a:rPr lang="en-IN" sz="1800" b="1" dirty="0" smtClean="0"/>
              <a:t>a set of values and a set of operations“</a:t>
            </a:r>
          </a:p>
          <a:p>
            <a:endParaRPr lang="en-IN" sz="1800" dirty="0"/>
          </a:p>
          <a:p>
            <a:r>
              <a:rPr lang="en-IN" sz="1800" dirty="0" smtClean="0"/>
              <a:t>The definition of ADT only mentions </a:t>
            </a:r>
          </a:p>
          <a:p>
            <a:pPr lvl="1"/>
            <a:r>
              <a:rPr lang="en-IN" sz="1800" b="1" dirty="0" smtClean="0"/>
              <a:t>what operations are to be performed </a:t>
            </a:r>
          </a:p>
          <a:p>
            <a:pPr lvl="1"/>
            <a:r>
              <a:rPr lang="en-IN" sz="1800" b="1" dirty="0" smtClean="0"/>
              <a:t>but not how these operations will be implemented.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389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>
            <a:spLocks noGrp="1"/>
          </p:cNvSpPr>
          <p:nvPr>
            <p:ph type="title"/>
          </p:nvPr>
        </p:nvSpPr>
        <p:spPr>
          <a:xfrm>
            <a:off x="539552" y="365126"/>
            <a:ext cx="840034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3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 sz="3600" dirty="0"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Value Definition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abstract  </a:t>
            </a:r>
            <a:r>
              <a:rPr lang="en-US" b="1" dirty="0" err="1"/>
              <a:t>TypeDef</a:t>
            </a:r>
            <a:r>
              <a:rPr lang="en-US" b="1" dirty="0"/>
              <a:t>&lt;integer, integer&gt; </a:t>
            </a:r>
            <a:r>
              <a:rPr lang="en-US" b="1" dirty="0" err="1"/>
              <a:t>RATIONALType</a:t>
            </a:r>
            <a:r>
              <a:rPr lang="en-US" b="1" dirty="0"/>
              <a:t>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Condition: </a:t>
            </a:r>
            <a:r>
              <a:rPr lang="en-US" b="1" dirty="0" err="1"/>
              <a:t>RATIONALType</a:t>
            </a:r>
            <a:r>
              <a:rPr lang="en-US" b="1" dirty="0"/>
              <a:t> [1]!=0;</a:t>
            </a:r>
            <a:endParaRPr b="1" dirty="0"/>
          </a:p>
        </p:txBody>
      </p:sp>
      <p:pic>
        <p:nvPicPr>
          <p:cNvPr id="563" name="Google Shape;563;p3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7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533400" y="2133601"/>
            <a:ext cx="7736306" cy="34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ADTType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-150876" y="838200"/>
            <a:ext cx="92948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</a:t>
            </a:r>
            <a:r>
              <a:rPr lang="en-US" sz="2800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Definition`</a:t>
            </a:r>
            <a:endParaRPr sz="2800" dirty="0"/>
          </a:p>
        </p:txBody>
      </p:sp>
      <p:sp>
        <p:nvSpPr>
          <p:cNvPr id="572" name="Google Shape;572;p33"/>
          <p:cNvSpPr txBox="1">
            <a:spLocks noGrp="1"/>
          </p:cNvSpPr>
          <p:nvPr>
            <p:ph type="body" idx="4294967295"/>
          </p:nvPr>
        </p:nvSpPr>
        <p:spPr>
          <a:xfrm>
            <a:off x="413124" y="1905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&gt;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Preconditon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 b!=0;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: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[0] =a;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[1] =b;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 txBox="1">
            <a:spLocks noGrp="1"/>
          </p:cNvSpPr>
          <p:nvPr>
            <p:ph type="body" idx="4294967295"/>
          </p:nvPr>
        </p:nvSpPr>
        <p:spPr>
          <a:xfrm>
            <a:off x="4770731" y="1905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add&lt;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&gt;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: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add[0] = a[0]*b[1]+b[0]*a[1]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add[1] =  a[1] * b[1]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3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>
            <a:spLocks noGrp="1"/>
          </p:cNvSpPr>
          <p:nvPr>
            <p:ph type="body" idx="4294967295"/>
          </p:nvPr>
        </p:nvSpPr>
        <p:spPr>
          <a:xfrm>
            <a:off x="486717" y="202488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&lt;a, b&gt;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[0] = = a[0]*b[0]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[1] = = a[1]*b[1]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4"/>
          <p:cNvSpPr txBox="1">
            <a:spLocks noGrp="1"/>
          </p:cNvSpPr>
          <p:nvPr>
            <p:ph type="body" idx="4294967295"/>
          </p:nvPr>
        </p:nvSpPr>
        <p:spPr>
          <a:xfrm>
            <a:off x="4639256" y="2133600"/>
            <a:ext cx="41871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Equal&lt;</a:t>
            </a: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&gt;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equal =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|a[0] * b[1] = = b[0] * a[1];</a:t>
            </a:r>
            <a:endParaRPr b="1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3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91275" y="944944"/>
            <a:ext cx="89740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Definition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9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5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title"/>
          </p:nvPr>
        </p:nvSpPr>
        <p:spPr>
          <a:xfrm>
            <a:off x="433906" y="5911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Abstract Data Types: Advantages</a:t>
            </a:r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Hide the unnecessary details by building walls around the data and operations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mtClean="0"/>
              <a:t>so </a:t>
            </a:r>
            <a:r>
              <a:rPr lang="en-US"/>
              <a:t>that changes in either will not affect other program components that use them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Functionalities are less likely to change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Localize rather than globalize changes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Help manage software complexity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Easier software maintenance</a:t>
            </a:r>
            <a:endParaRPr dirty="0"/>
          </a:p>
        </p:txBody>
      </p:sp>
      <p:sp>
        <p:nvSpPr>
          <p:cNvPr id="597" name="Google Shape;597;p35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35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1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09" name="Google Shape;60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987" y="838200"/>
            <a:ext cx="8139271" cy="560546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6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36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9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8" y="539226"/>
            <a:ext cx="7684329" cy="5599637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7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37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4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9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List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data is generally stored in key sequence in a list which has a head structure consisting of </a:t>
            </a:r>
            <a:r>
              <a:rPr lang="en-US" sz="2000" i="1" dirty="0"/>
              <a:t>count</a:t>
            </a:r>
            <a:r>
              <a:rPr lang="en-US" sz="2000" dirty="0"/>
              <a:t>, </a:t>
            </a:r>
            <a:r>
              <a:rPr lang="en-US" sz="2000" i="1" dirty="0"/>
              <a:t>pointers</a:t>
            </a:r>
            <a:r>
              <a:rPr lang="en-US" sz="2000" dirty="0"/>
              <a:t> and </a:t>
            </a:r>
            <a:r>
              <a:rPr lang="en-US" sz="2000" i="1" dirty="0"/>
              <a:t>address of compare function</a:t>
            </a:r>
            <a:r>
              <a:rPr lang="en-US" sz="2000" dirty="0"/>
              <a:t> needed to compare the data in the list</a:t>
            </a:r>
            <a:r>
              <a:rPr lang="en-US" sz="2000" dirty="0" smtClean="0"/>
              <a:t>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29</a:t>
            </a:fld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09" y="2708920"/>
            <a:ext cx="6210300" cy="29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Type-Definition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r>
              <a:rPr lang="en-IN" sz="1800" dirty="0" smtClean="0"/>
              <a:t>A </a:t>
            </a:r>
            <a:r>
              <a:rPr lang="en-IN" sz="1800" dirty="0"/>
              <a:t>mathematical model, together with various operations defined on the model</a:t>
            </a:r>
          </a:p>
          <a:p>
            <a:endParaRPr lang="en-IN" sz="1800" dirty="0" smtClean="0"/>
          </a:p>
          <a:p>
            <a:r>
              <a:rPr lang="en-IN" sz="1800" dirty="0" smtClean="0"/>
              <a:t>An </a:t>
            </a:r>
            <a:r>
              <a:rPr lang="en-IN" sz="1800" dirty="0"/>
              <a:t>ADT is a collection of data and associated operations for manipulating that data</a:t>
            </a:r>
          </a:p>
          <a:p>
            <a:endParaRPr lang="en-I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19635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List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IN" dirty="0" smtClean="0"/>
              <a:t>List ADT Functions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30</a:t>
            </a:fld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4168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List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IN" dirty="0" smtClean="0"/>
              <a:t>List ADT Functions</a:t>
            </a:r>
          </a:p>
          <a:p>
            <a:r>
              <a:rPr lang="en-US" sz="1800" b="1" dirty="0"/>
              <a:t>get() – Return an element from the list at any given position. </a:t>
            </a:r>
          </a:p>
          <a:p>
            <a:r>
              <a:rPr lang="en-US" sz="1800" b="1" dirty="0"/>
              <a:t>insert() – Insert an element at any position of the list. </a:t>
            </a:r>
          </a:p>
          <a:p>
            <a:r>
              <a:rPr lang="en-US" sz="1800" b="1" dirty="0"/>
              <a:t>remove() – Remove the first occurrence of any element from a non-empty list. </a:t>
            </a:r>
          </a:p>
          <a:p>
            <a:r>
              <a:rPr lang="en-US" sz="1800" b="1" dirty="0" err="1"/>
              <a:t>removeAt</a:t>
            </a:r>
            <a:r>
              <a:rPr lang="en-US" sz="1800" b="1" dirty="0"/>
              <a:t>() – Remove the element at a specified location from a non-empty list. </a:t>
            </a:r>
          </a:p>
          <a:p>
            <a:r>
              <a:rPr lang="en-US" sz="1800" b="1" dirty="0"/>
              <a:t>replace() – Replace an element at any position by another element. </a:t>
            </a:r>
          </a:p>
          <a:p>
            <a:r>
              <a:rPr lang="en-US" sz="1800" b="1" dirty="0"/>
              <a:t>size() – Return the number of elements in the list. </a:t>
            </a:r>
          </a:p>
          <a:p>
            <a:r>
              <a:rPr lang="en-US" sz="1800" b="1" dirty="0" err="1"/>
              <a:t>isEmpty</a:t>
            </a:r>
            <a:r>
              <a:rPr lang="en-US" sz="1800" b="1" dirty="0"/>
              <a:t>() – Return true if the list is empty, otherwise return false. </a:t>
            </a:r>
          </a:p>
          <a:p>
            <a:r>
              <a:rPr lang="en-US" sz="1800" b="1" dirty="0" err="1"/>
              <a:t>isFull</a:t>
            </a:r>
            <a:r>
              <a:rPr lang="en-US" sz="1800" b="1" dirty="0"/>
              <a:t>() – Return true if the list is full, otherwise return false.</a:t>
            </a:r>
          </a:p>
          <a:p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92800" y="1776960"/>
              <a:ext cx="679320" cy="80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960" y="1713600"/>
                <a:ext cx="711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848160" y="1919880"/>
              <a:ext cx="598680" cy="4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320" y="1856520"/>
                <a:ext cx="630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919800" y="1919880"/>
              <a:ext cx="741600" cy="330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960" y="1856520"/>
                <a:ext cx="7732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892800" y="2544840"/>
              <a:ext cx="973800" cy="63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960" y="2481480"/>
                <a:ext cx="1005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875160" y="3071880"/>
              <a:ext cx="2464920" cy="125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320" y="3008160"/>
                <a:ext cx="2496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866160" y="3714840"/>
              <a:ext cx="120600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320" y="3651120"/>
                <a:ext cx="1237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910800" y="4071960"/>
              <a:ext cx="62532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960" y="4008600"/>
                <a:ext cx="657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901800" y="4348800"/>
              <a:ext cx="1018440" cy="63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5960" y="4285080"/>
                <a:ext cx="1050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928800" y="4679280"/>
              <a:ext cx="625320" cy="9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960" y="4615560"/>
                <a:ext cx="65700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Stack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Instead of data being stored in each node, the pointer to data is stored.</a:t>
            </a:r>
          </a:p>
          <a:p>
            <a:r>
              <a:rPr lang="en-IN" sz="2000" dirty="0" smtClean="0"/>
              <a:t>The program allocates memory for the </a:t>
            </a:r>
            <a:r>
              <a:rPr lang="en-IN" sz="2000" i="1" dirty="0" smtClean="0"/>
              <a:t>data</a:t>
            </a:r>
            <a:r>
              <a:rPr lang="en-IN" sz="2000" dirty="0" smtClean="0"/>
              <a:t> and </a:t>
            </a:r>
            <a:r>
              <a:rPr lang="en-IN" sz="2000" i="1" dirty="0" smtClean="0"/>
              <a:t>address</a:t>
            </a:r>
            <a:r>
              <a:rPr lang="en-IN" sz="2000" dirty="0" smtClean="0"/>
              <a:t> is passed to the stack ADT. </a:t>
            </a:r>
          </a:p>
          <a:p>
            <a:endParaRPr lang="en-IN" sz="2000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4" y="3429000"/>
            <a:ext cx="680424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169640" y="4161240"/>
              <a:ext cx="366480" cy="45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800" y="4097880"/>
                <a:ext cx="398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089360" y="4393440"/>
              <a:ext cx="82188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3520" y="4330080"/>
                <a:ext cx="853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205640" y="4518360"/>
              <a:ext cx="866520" cy="9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9800" y="4455000"/>
                <a:ext cx="898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1285920" y="4687920"/>
              <a:ext cx="607680" cy="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0080" y="4624560"/>
                <a:ext cx="6393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161000" y="4929120"/>
              <a:ext cx="982440" cy="27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5160" y="4865760"/>
                <a:ext cx="1014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473480" y="5027400"/>
              <a:ext cx="857520" cy="36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7640" y="4964040"/>
                <a:ext cx="889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500280" y="3625560"/>
              <a:ext cx="2027520" cy="89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84440" y="3561840"/>
                <a:ext cx="2059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2946960" y="4062960"/>
              <a:ext cx="536040" cy="36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30760" y="3999600"/>
                <a:ext cx="568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2928960" y="4223880"/>
              <a:ext cx="411120" cy="27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13120" y="4160160"/>
                <a:ext cx="442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3714840" y="4062960"/>
              <a:ext cx="285840" cy="9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9000" y="3999600"/>
                <a:ext cx="317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3562920" y="4107600"/>
              <a:ext cx="473760" cy="134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47080" y="4044240"/>
                <a:ext cx="505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4473720" y="4125600"/>
              <a:ext cx="357480" cy="116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57880" y="4061880"/>
                <a:ext cx="389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5125680" y="4000320"/>
              <a:ext cx="339480" cy="250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09840" y="3936960"/>
                <a:ext cx="37152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5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Stack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000" dirty="0" smtClean="0"/>
              <a:t>The head node and the data nodes are encapsulated in the ADT. The calling function can only see the pointer to the stack.</a:t>
            </a:r>
          </a:p>
          <a:p>
            <a:endParaRPr lang="en-IN" sz="2000" dirty="0" smtClean="0"/>
          </a:p>
          <a:p>
            <a:r>
              <a:rPr lang="en-IN" sz="2000" dirty="0" smtClean="0"/>
              <a:t>The stack head structure also contains a pointer to </a:t>
            </a:r>
            <a:r>
              <a:rPr lang="en-IN" sz="2000" i="1" dirty="0" smtClean="0"/>
              <a:t>top</a:t>
            </a:r>
            <a:r>
              <a:rPr lang="en-IN" sz="2000" dirty="0" smtClean="0"/>
              <a:t> and </a:t>
            </a:r>
            <a:r>
              <a:rPr lang="en-IN" sz="2000" i="1" dirty="0" smtClean="0"/>
              <a:t>count</a:t>
            </a:r>
            <a:r>
              <a:rPr lang="en-IN" sz="2000" dirty="0" smtClean="0"/>
              <a:t> of number of entries currently in stack.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Stack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Stack contains elements of the same type arranged in sequential order. </a:t>
            </a:r>
            <a:endParaRPr lang="en-US" sz="1800" dirty="0" smtClean="0"/>
          </a:p>
          <a:p>
            <a:r>
              <a:rPr lang="en-US" sz="1800" dirty="0" smtClean="0"/>
              <a:t>All </a:t>
            </a:r>
            <a:r>
              <a:rPr lang="en-US" sz="1800" dirty="0"/>
              <a:t>operations take place at a single end that is top of the stack and following operations can be performed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b="1" dirty="0"/>
              <a:t>push() – Insert an element at one end of the stack called top. </a:t>
            </a:r>
          </a:p>
          <a:p>
            <a:r>
              <a:rPr lang="en-US" sz="1800" b="1" dirty="0"/>
              <a:t>pop() – Remove and return the element at the top of the stack, if it is not empty. </a:t>
            </a:r>
          </a:p>
          <a:p>
            <a:r>
              <a:rPr lang="en-US" sz="1800" b="1" dirty="0"/>
              <a:t>peek() – Return the element at the top of the stack without removing it, if the stack is not empty. </a:t>
            </a:r>
          </a:p>
          <a:p>
            <a:r>
              <a:rPr lang="en-US" sz="1800" b="1" dirty="0"/>
              <a:t>size() – Return the number of elements in the stack. </a:t>
            </a:r>
          </a:p>
          <a:p>
            <a:r>
              <a:rPr lang="en-US" sz="1800" b="1" dirty="0" err="1"/>
              <a:t>isEmpty</a:t>
            </a:r>
            <a:r>
              <a:rPr lang="en-US" sz="1800" b="1" dirty="0"/>
              <a:t>() – Return true if the stack is empty, otherwise return false. </a:t>
            </a:r>
          </a:p>
          <a:p>
            <a:r>
              <a:rPr lang="en-US" sz="1800" b="1" dirty="0" err="1"/>
              <a:t>isFull</a:t>
            </a:r>
            <a:r>
              <a:rPr lang="en-US" sz="1800" b="1" dirty="0"/>
              <a:t>() – Return true if the stack is full, otherwise return fals</a:t>
            </a:r>
            <a:r>
              <a:rPr lang="en-US" sz="2000" b="1" dirty="0"/>
              <a:t>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19800" y="2991600"/>
              <a:ext cx="93780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60" y="2927880"/>
                <a:ext cx="969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848160" y="3277080"/>
              <a:ext cx="545400" cy="98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320" y="3213720"/>
                <a:ext cx="5770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76880" y="3884400"/>
              <a:ext cx="839880" cy="63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040" y="3821040"/>
                <a:ext cx="871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884160" y="4482720"/>
              <a:ext cx="1223640" cy="5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320" y="4419360"/>
                <a:ext cx="1255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830520" y="4786200"/>
              <a:ext cx="1929240" cy="18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680" y="4722840"/>
                <a:ext cx="1960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910800" y="5054040"/>
              <a:ext cx="2000520" cy="116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960" y="4990680"/>
                <a:ext cx="203220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6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511256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queue abstract data type (ADT) follows the basic design of the stack abstract data type.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Each node contains a void pointer to the </a:t>
            </a:r>
            <a:r>
              <a:rPr lang="en-IN" sz="1800" i="1" dirty="0" smtClean="0"/>
              <a:t>data</a:t>
            </a:r>
            <a:r>
              <a:rPr lang="en-IN" sz="1800" dirty="0" smtClean="0"/>
              <a:t> and the </a:t>
            </a:r>
            <a:r>
              <a:rPr lang="en-IN" sz="1800" i="1" dirty="0" smtClean="0"/>
              <a:t>link pointer</a:t>
            </a:r>
            <a:r>
              <a:rPr lang="en-IN" sz="1800" dirty="0" smtClean="0"/>
              <a:t> to the next element in the queue. The program’s responsibility is to allocate memory for storing the data.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624736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B99F-9850-46ED-BB6F-7DEC2B32E74F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866240" y="1759320"/>
              <a:ext cx="5876280" cy="402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400" y="1695600"/>
                <a:ext cx="59079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223440" y="2919960"/>
              <a:ext cx="804240" cy="205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7600" y="2856600"/>
                <a:ext cx="8359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241520" y="2991600"/>
              <a:ext cx="357480" cy="89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5680" y="2927880"/>
                <a:ext cx="389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759320" y="3911040"/>
              <a:ext cx="6009840" cy="116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3120" y="3847680"/>
                <a:ext cx="6041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277600" y="3027240"/>
              <a:ext cx="30384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1400" y="2963520"/>
                <a:ext cx="335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6143760" y="3036240"/>
              <a:ext cx="339480" cy="36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7920" y="2972520"/>
                <a:ext cx="37116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8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en-IN" b="1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320480"/>
          </a:xfrm>
        </p:spPr>
        <p:txBody>
          <a:bodyPr>
            <a:normAutofit/>
          </a:bodyPr>
          <a:lstStyle/>
          <a:p>
            <a:r>
              <a:rPr lang="en-US" sz="1800" dirty="0"/>
              <a:t>A Queue contains elements of the same type arranged in sequential order. </a:t>
            </a:r>
            <a:endParaRPr lang="en-US" sz="1800" dirty="0" smtClean="0"/>
          </a:p>
          <a:p>
            <a:r>
              <a:rPr lang="en-US" sz="1800" dirty="0" smtClean="0"/>
              <a:t>Operations </a:t>
            </a:r>
            <a:r>
              <a:rPr lang="en-US" sz="1800" dirty="0"/>
              <a:t>take place at both ends, insertion is done at the end and deletion is done at the front. 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B99F-9850-46ED-BB6F-7DEC2B32E74F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en-IN" b="1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3204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Following </a:t>
            </a:r>
            <a:r>
              <a:rPr lang="en-US" sz="1800" dirty="0"/>
              <a:t>operations can be performed:</a:t>
            </a:r>
          </a:p>
          <a:p>
            <a:endParaRPr lang="en-US" sz="1800" b="1" dirty="0" smtClean="0"/>
          </a:p>
          <a:p>
            <a:r>
              <a:rPr lang="en-US" sz="1800" b="1" dirty="0" err="1" smtClean="0"/>
              <a:t>enqueue</a:t>
            </a:r>
            <a:r>
              <a:rPr lang="en-US" sz="1800" b="1" dirty="0"/>
              <a:t>() – Insert an element at the end of the queue. </a:t>
            </a:r>
          </a:p>
          <a:p>
            <a:r>
              <a:rPr lang="en-US" sz="1800" b="1" dirty="0" err="1"/>
              <a:t>dequeue</a:t>
            </a:r>
            <a:r>
              <a:rPr lang="en-US" sz="1800" b="1" dirty="0"/>
              <a:t>() – Remove and return the first element of the queue, if the queue is not empty. </a:t>
            </a:r>
          </a:p>
          <a:p>
            <a:r>
              <a:rPr lang="en-US" sz="1800" b="1" dirty="0"/>
              <a:t>peek() – Return the element of the queue without removing it, if the queue is not empty. </a:t>
            </a:r>
          </a:p>
          <a:p>
            <a:r>
              <a:rPr lang="en-US" sz="1800" b="1" dirty="0"/>
              <a:t>size() – Return the number of elements in the queue. </a:t>
            </a:r>
          </a:p>
          <a:p>
            <a:r>
              <a:rPr lang="en-US" sz="1800" b="1" dirty="0" err="1"/>
              <a:t>isEmpty</a:t>
            </a:r>
            <a:r>
              <a:rPr lang="en-US" sz="1800" b="1" dirty="0"/>
              <a:t>() – Return true if the queue is empty, otherwise return false.</a:t>
            </a:r>
          </a:p>
          <a:p>
            <a:r>
              <a:rPr lang="en-US" sz="1800" b="1" dirty="0" err="1"/>
              <a:t>isFull</a:t>
            </a:r>
            <a:r>
              <a:rPr lang="en-US" sz="1800" b="1" dirty="0"/>
              <a:t>() – Return true if the queue is full, otherwise return false.</a:t>
            </a:r>
          </a:p>
          <a:p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B99F-9850-46ED-BB6F-7DEC2B32E74F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571760" y="2455560"/>
              <a:ext cx="1125360" cy="81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920" y="2392200"/>
                <a:ext cx="1157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446480" y="2750400"/>
              <a:ext cx="1473840" cy="89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0640" y="2686680"/>
                <a:ext cx="1505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464480" y="3375360"/>
              <a:ext cx="1152360" cy="143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8640" y="3312000"/>
                <a:ext cx="1184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1518120" y="4018320"/>
              <a:ext cx="652320" cy="36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2280" y="3954960"/>
                <a:ext cx="684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518120" y="4429080"/>
              <a:ext cx="75924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2280" y="4365720"/>
                <a:ext cx="790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464480" y="5027400"/>
              <a:ext cx="80388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8640" y="4964040"/>
                <a:ext cx="8355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0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It does not specify </a:t>
            </a:r>
          </a:p>
          <a:p>
            <a:pPr lvl="1"/>
            <a:r>
              <a:rPr lang="en-IN" sz="1800" dirty="0" smtClean="0"/>
              <a:t>how data will be organized in memory and </a:t>
            </a:r>
          </a:p>
          <a:p>
            <a:pPr lvl="1"/>
            <a:r>
              <a:rPr lang="en-IN" sz="1800" dirty="0" smtClean="0"/>
              <a:t>what algorithms will be used for implementing the operations. </a:t>
            </a:r>
          </a:p>
          <a:p>
            <a:pPr lvl="1"/>
            <a:r>
              <a:rPr lang="en-IN" sz="1800" dirty="0" smtClean="0"/>
              <a:t>Not concerned with space and time complexity</a:t>
            </a:r>
          </a:p>
          <a:p>
            <a:pPr lvl="1"/>
            <a:r>
              <a:rPr lang="en-IN" sz="1800" dirty="0" smtClean="0"/>
              <a:t>Not concerned with implementation details at all</a:t>
            </a:r>
          </a:p>
          <a:p>
            <a:endParaRPr lang="en-I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25672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May not even be possible to implement a particular ADT on a particular piece of hardware or using a particular software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26118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IN" sz="2200" dirty="0" smtClean="0"/>
              <a:t>Abstract-</a:t>
            </a:r>
          </a:p>
          <a:p>
            <a:r>
              <a:rPr lang="en-IN" sz="2200" dirty="0" smtClean="0"/>
              <a:t>Because </a:t>
            </a:r>
            <a:r>
              <a:rPr lang="en-IN" sz="2200" dirty="0"/>
              <a:t>it gives an implementation-independent view. </a:t>
            </a:r>
          </a:p>
          <a:p>
            <a:r>
              <a:rPr lang="en-IN" sz="2200" dirty="0"/>
              <a:t>The process of providing only the essentials </a:t>
            </a:r>
            <a:r>
              <a:rPr lang="en-IN" sz="2200" dirty="0" smtClean="0"/>
              <a:t>and </a:t>
            </a:r>
            <a:r>
              <a:rPr lang="en-IN" sz="2200" dirty="0"/>
              <a:t>hiding the details is known as abstraction.</a:t>
            </a:r>
          </a:p>
          <a:p>
            <a:endParaRPr lang="en-IN" sz="2200" dirty="0" smtClean="0"/>
          </a:p>
          <a:p>
            <a:pPr marL="68580" indent="0">
              <a:buNone/>
            </a:pPr>
            <a:r>
              <a:rPr lang="en-IN" sz="2200" dirty="0" smtClean="0"/>
              <a:t>Encapsulation-</a:t>
            </a:r>
          </a:p>
          <a:p>
            <a:r>
              <a:rPr lang="en-IN" sz="2200" dirty="0" smtClean="0"/>
              <a:t>Think of ADT as a black box which hides the inner structure and design of the data type. </a:t>
            </a:r>
            <a:endParaRPr lang="en-IN" sz="2200" dirty="0"/>
          </a:p>
          <a:p>
            <a:r>
              <a:rPr lang="en-IN" sz="2200" dirty="0"/>
              <a:t>The principle of hiding the used data structure and to only provide a well-defined interface is known as encapsulation.</a:t>
            </a:r>
          </a:p>
          <a:p>
            <a:endParaRPr lang="en-IN" sz="2000" dirty="0"/>
          </a:p>
          <a:p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9D8D-2608-48B0-9091-9BBABCCCF613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6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024744" cy="241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smtClean="0"/>
              <a:t>Abstract Data Type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841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ADTs support abstraction, encapsulation, and information hiding.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9D8D-2608-48B0-9091-9BBABCCCF613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7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024744" cy="241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smtClean="0"/>
              <a:t>Abstract Data Type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845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Operations </a:t>
            </a:r>
            <a:endParaRPr sz="3200"/>
          </a:p>
        </p:txBody>
      </p:sp>
      <p:sp>
        <p:nvSpPr>
          <p:cNvPr id="384" name="Google Shape;384;p16"/>
          <p:cNvSpPr txBox="1"/>
          <p:nvPr/>
        </p:nvSpPr>
        <p:spPr>
          <a:xfrm>
            <a:off x="611560" y="1709789"/>
            <a:ext cx="7736306" cy="42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Every Collection ADT should provide a way to: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Create data structure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add an item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remove an item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find, retrieve, or access an item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i="0" u="none" strike="noStrike" cap="none" dirty="0">
              <a:solidFill>
                <a:srgbClr val="262626"/>
              </a:solidFill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 single data structure works well for all purposes, and so it is important to know the strengths and limitations of several of them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4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533400" y="2133601"/>
            <a:ext cx="7736306" cy="34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ADTType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8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443</TotalTime>
  <Words>1670</Words>
  <Application>Microsoft Office PowerPoint</Application>
  <PresentationFormat>On-screen Show (4:3)</PresentationFormat>
  <Paragraphs>270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Austin</vt:lpstr>
      <vt:lpstr>ADT</vt:lpstr>
      <vt:lpstr>Abstract Data Type-Definition</vt:lpstr>
      <vt:lpstr>Abstract Data Type-Definition</vt:lpstr>
      <vt:lpstr>Abstract Data Type</vt:lpstr>
      <vt:lpstr>Abstract Data Type</vt:lpstr>
      <vt:lpstr>PowerPoint Presentation</vt:lpstr>
      <vt:lpstr>PowerPoint Presentation</vt:lpstr>
      <vt:lpstr>ADT Operations </vt:lpstr>
      <vt:lpstr>ADT Syntax : Value Definition </vt:lpstr>
      <vt:lpstr>ADT Syntax : Operator definition</vt:lpstr>
      <vt:lpstr>Example ADT : String</vt:lpstr>
      <vt:lpstr>Example ADT : String</vt:lpstr>
      <vt:lpstr>ADT Syntax : Value Definition </vt:lpstr>
      <vt:lpstr>ADT Syntax : Operator definition</vt:lpstr>
      <vt:lpstr>Example ADT : String Operator Definition </vt:lpstr>
      <vt:lpstr>Example ADT : String Operator Definition </vt:lpstr>
      <vt:lpstr>Example ADT : String Operator Definition </vt:lpstr>
      <vt:lpstr>Example ADT : String Operator Definition </vt:lpstr>
      <vt:lpstr>Example ADT : Rational Number</vt:lpstr>
      <vt:lpstr>Example ADT : Rational Number</vt:lpstr>
      <vt:lpstr>ADT Syntax : Value Definition </vt:lpstr>
      <vt:lpstr>ADT Syntax : Operator definition</vt:lpstr>
      <vt:lpstr>Example ADT : Rational Number Operator Definition`</vt:lpstr>
      <vt:lpstr>Example ADT : Rational Number Operator Definition </vt:lpstr>
      <vt:lpstr>ADT Syntax : Operator definition</vt:lpstr>
      <vt:lpstr>Abstract Data Types: Advantages</vt:lpstr>
      <vt:lpstr>PowerPoint Presentation</vt:lpstr>
      <vt:lpstr>PowerPoint Presentation</vt:lpstr>
      <vt:lpstr>List ADT</vt:lpstr>
      <vt:lpstr>List ADT</vt:lpstr>
      <vt:lpstr>List ADT</vt:lpstr>
      <vt:lpstr>Stack ADT</vt:lpstr>
      <vt:lpstr>Stack ADT</vt:lpstr>
      <vt:lpstr>Stack ADT</vt:lpstr>
      <vt:lpstr>Queue ADT</vt:lpstr>
      <vt:lpstr>Queue ADT</vt:lpstr>
      <vt:lpstr>Queue ADT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2020-07-18T06:41:45Z</dcterms:created>
  <dcterms:modified xsi:type="dcterms:W3CDTF">2022-09-15T04:39:09Z</dcterms:modified>
</cp:coreProperties>
</file>