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6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6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8"/>
  </p:notesMasterIdLst>
  <p:handoutMasterIdLst>
    <p:handoutMasterId r:id="rId129"/>
  </p:handoutMasterIdLst>
  <p:sldIdLst>
    <p:sldId id="256" r:id="rId2"/>
    <p:sldId id="301" r:id="rId3"/>
    <p:sldId id="303" r:id="rId4"/>
    <p:sldId id="305" r:id="rId5"/>
    <p:sldId id="314" r:id="rId6"/>
    <p:sldId id="386" r:id="rId7"/>
    <p:sldId id="315" r:id="rId8"/>
    <p:sldId id="313" r:id="rId9"/>
    <p:sldId id="302" r:id="rId10"/>
    <p:sldId id="385" r:id="rId11"/>
    <p:sldId id="304" r:id="rId12"/>
    <p:sldId id="310" r:id="rId13"/>
    <p:sldId id="309" r:id="rId14"/>
    <p:sldId id="311" r:id="rId15"/>
    <p:sldId id="312" r:id="rId16"/>
    <p:sldId id="388" r:id="rId17"/>
    <p:sldId id="389" r:id="rId18"/>
    <p:sldId id="308" r:id="rId19"/>
    <p:sldId id="390" r:id="rId20"/>
    <p:sldId id="404" r:id="rId21"/>
    <p:sldId id="391" r:id="rId22"/>
    <p:sldId id="397" r:id="rId23"/>
    <p:sldId id="307" r:id="rId24"/>
    <p:sldId id="306" r:id="rId25"/>
    <p:sldId id="392" r:id="rId26"/>
    <p:sldId id="400" r:id="rId27"/>
    <p:sldId id="396" r:id="rId28"/>
    <p:sldId id="395" r:id="rId29"/>
    <p:sldId id="401" r:id="rId30"/>
    <p:sldId id="399" r:id="rId31"/>
    <p:sldId id="402" r:id="rId32"/>
    <p:sldId id="403" r:id="rId33"/>
    <p:sldId id="264" r:id="rId34"/>
    <p:sldId id="261" r:id="rId35"/>
    <p:sldId id="393" r:id="rId36"/>
    <p:sldId id="394" r:id="rId37"/>
    <p:sldId id="281" r:id="rId38"/>
    <p:sldId id="282" r:id="rId39"/>
    <p:sldId id="285" r:id="rId40"/>
    <p:sldId id="286" r:id="rId41"/>
    <p:sldId id="272" r:id="rId42"/>
    <p:sldId id="275" r:id="rId43"/>
    <p:sldId id="273" r:id="rId44"/>
    <p:sldId id="274" r:id="rId45"/>
    <p:sldId id="369" r:id="rId46"/>
    <p:sldId id="413" r:id="rId47"/>
    <p:sldId id="414" r:id="rId48"/>
    <p:sldId id="367" r:id="rId49"/>
    <p:sldId id="266" r:id="rId50"/>
    <p:sldId id="415" r:id="rId51"/>
    <p:sldId id="368" r:id="rId52"/>
    <p:sldId id="268" r:id="rId53"/>
    <p:sldId id="270" r:id="rId54"/>
    <p:sldId id="269" r:id="rId55"/>
    <p:sldId id="276" r:id="rId56"/>
    <p:sldId id="278" r:id="rId57"/>
    <p:sldId id="412" r:id="rId58"/>
    <p:sldId id="277" r:id="rId59"/>
    <p:sldId id="292" r:id="rId60"/>
    <p:sldId id="411" r:id="rId61"/>
    <p:sldId id="297" r:id="rId62"/>
    <p:sldId id="293" r:id="rId63"/>
    <p:sldId id="294" r:id="rId64"/>
    <p:sldId id="295" r:id="rId65"/>
    <p:sldId id="407" r:id="rId66"/>
    <p:sldId id="298" r:id="rId67"/>
    <p:sldId id="300" r:id="rId68"/>
    <p:sldId id="406" r:id="rId69"/>
    <p:sldId id="296" r:id="rId70"/>
    <p:sldId id="299" r:id="rId71"/>
    <p:sldId id="332" r:id="rId72"/>
    <p:sldId id="333" r:id="rId73"/>
    <p:sldId id="334" r:id="rId74"/>
    <p:sldId id="331" r:id="rId75"/>
    <p:sldId id="329" r:id="rId76"/>
    <p:sldId id="316" r:id="rId77"/>
    <p:sldId id="417" r:id="rId78"/>
    <p:sldId id="420" r:id="rId79"/>
    <p:sldId id="317" r:id="rId80"/>
    <p:sldId id="321" r:id="rId81"/>
    <p:sldId id="324" r:id="rId82"/>
    <p:sldId id="416" r:id="rId83"/>
    <p:sldId id="325" r:id="rId84"/>
    <p:sldId id="320" r:id="rId85"/>
    <p:sldId id="318" r:id="rId86"/>
    <p:sldId id="322" r:id="rId87"/>
    <p:sldId id="323" r:id="rId88"/>
    <p:sldId id="428" r:id="rId89"/>
    <p:sldId id="319" r:id="rId90"/>
    <p:sldId id="422" r:id="rId91"/>
    <p:sldId id="423" r:id="rId92"/>
    <p:sldId id="424" r:id="rId93"/>
    <p:sldId id="425" r:id="rId94"/>
    <p:sldId id="427" r:id="rId95"/>
    <p:sldId id="426" r:id="rId96"/>
    <p:sldId id="353" r:id="rId97"/>
    <p:sldId id="356" r:id="rId98"/>
    <p:sldId id="429" r:id="rId99"/>
    <p:sldId id="357" r:id="rId100"/>
    <p:sldId id="374" r:id="rId101"/>
    <p:sldId id="355" r:id="rId102"/>
    <p:sldId id="358" r:id="rId103"/>
    <p:sldId id="430" r:id="rId104"/>
    <p:sldId id="360" r:id="rId105"/>
    <p:sldId id="361" r:id="rId106"/>
    <p:sldId id="363" r:id="rId107"/>
    <p:sldId id="362" r:id="rId108"/>
    <p:sldId id="364" r:id="rId109"/>
    <p:sldId id="370" r:id="rId110"/>
    <p:sldId id="371" r:id="rId111"/>
    <p:sldId id="365" r:id="rId112"/>
    <p:sldId id="372" r:id="rId113"/>
    <p:sldId id="373" r:id="rId114"/>
    <p:sldId id="290" r:id="rId115"/>
    <p:sldId id="375" r:id="rId116"/>
    <p:sldId id="376" r:id="rId117"/>
    <p:sldId id="378" r:id="rId118"/>
    <p:sldId id="377" r:id="rId119"/>
    <p:sldId id="379" r:id="rId120"/>
    <p:sldId id="380" r:id="rId121"/>
    <p:sldId id="381" r:id="rId122"/>
    <p:sldId id="382" r:id="rId123"/>
    <p:sldId id="440" r:id="rId124"/>
    <p:sldId id="384" r:id="rId125"/>
    <p:sldId id="439" r:id="rId126"/>
    <p:sldId id="438"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34" autoAdjust="0"/>
    <p:restoredTop sz="95730" autoAdjust="0"/>
  </p:normalViewPr>
  <p:slideViewPr>
    <p:cSldViewPr>
      <p:cViewPr>
        <p:scale>
          <a:sx n="70" d="100"/>
          <a:sy n="70" d="100"/>
        </p:scale>
        <p:origin x="-1116" y="-10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5"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136"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85ACA5-C322-4A50-81AB-C4BC26EA351D}" type="datetimeFigureOut">
              <a:rPr lang="en-IN" smtClean="0"/>
              <a:t>05-06-2021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BD7850-3785-4D2A-A019-82DC5BB6D377}" type="slidenum">
              <a:rPr lang="en-IN" smtClean="0"/>
              <a:t>‹#›</a:t>
            </a:fld>
            <a:endParaRPr lang="en-IN"/>
          </a:p>
        </p:txBody>
      </p:sp>
    </p:spTree>
    <p:extLst>
      <p:ext uri="{BB962C8B-B14F-4D97-AF65-F5344CB8AC3E}">
        <p14:creationId xmlns:p14="http://schemas.microsoft.com/office/powerpoint/2010/main" val="9062598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07T09:18:40.060"/>
    </inkml:context>
    <inkml:brush xml:id="br0">
      <inkml:brushProperty name="width" value="0.05292" units="cm"/>
      <inkml:brushProperty name="height" value="0.05292" units="cm"/>
      <inkml:brushProperty name="color" value="#FF0000"/>
    </inkml:brush>
  </inkml:definitions>
  <inkml:trace contextRef="#ctx0" brushRef="#br0">12899 13146,'74'0,"1"0,49-49,0-1,24-24,26 24,25-24,-1-1,0 26,-24-1,25 25,24 1,-74-1,24 25,-24 0,-50 0,-49 0,-1 0,-24 0,0 0,-50 0,25 25,0 24,-25 1,25-1,0 26,0-1,0 25,0 1,0-1,25-25,0-24,0 24,-25-24,25-25,-1 0,-73-25,-26 0,-24 0,0 0,-25 0,-50 24,1 1,24 50,0-26,0 1,25-1,0-24,25 25,25-25,-1-25,-24 24,25-24,24 0,25 0,0 0,1 0,-1 0,0 0,0 0,-25 0,26 0,-26 0,25 0,-49 0,49 0,-25 0,26 0,-26 0,25-24,0-1,1 25,-1-50,0 25,0-49,0 49,1-24,-1-1,0-24,25-1,-25 26,0-1,25 25,0-24,0-1,0 25,0 0</inkml:trace>
  <inkml:trace contextRef="#ctx0" brushRef="#br0" timeOffset="1252.2982">14015 12700,'0'25,"0"0,0 24,0 1,25-1,0 1,24 24,-49 50,25-49,0 24,0-24,-1-1,-24-24,0-1,25-24,0 0,-25 24,0-24,0-50,25 50,-25 0,0 0,25 0</inkml:trace>
  <inkml:trace contextRef="#ctx0" brushRef="#br0" timeOffset="2782.7835">11857 12254,'25'0,"0"24,-1 1,26 50,0-26,24 26,0-26,-24-24,0 49,24-49,-24 25,-26-25,26-1,-50 1,50 0,-50 0,25 0,-50-25,-25 0,25 0,0 0,-24 0,-1 0,1 0,24 0,0 0,0 0,50 0,0 0,0 0,-1 0,1 0,25 0,-25 24,-1-24,1 0,-25 25,50-25,-25 0,0 0,-25-25,0-24,24-1,-24-24,0-1,0 1,0 24,0 26,0-26,0 75</inkml:trace>
  <inkml:trace contextRef="#ctx0" brushRef="#br0" timeOffset="4839.1701">13072 12105,'-24'0,"-1"0,0 0,0 0,25 24,-25 1,1 25,-1 0,0-1,25-24,0 0,-25-25,25 25,0-1,0 1,0 0,0 0,0 0,25-25,-25-25,25 25,0 0,-1 0,1 0,0-25,0 25,24 0,-24 0,0-25,25 25,-26 0,1 0,-25 25,25-25,-25 25,0 49,-25-24,0-1,1 1,-26 0,50-26,-25 1,25 0,-25-25,1 0,-1 0,25-25</inkml:trace>
  <inkml:trace contextRef="#ctx0" brushRef="#br0" timeOffset="5879.8697">13196 11832,'0'25,"0"-1,0 1,25 0,0 49,0-24,0 0,-1 24,26-24,-50 24,50-24,-26-25,-24 24,25-24,0 0,0 0,0-1,-25 1,25-25,-1 0,1 0,-25-25,25 1,-25-26,0 25,25 0</inkml:trace>
  <inkml:trace contextRef="#ctx0" brushRef="#br0" timeOffset="7065.4966">13147 12303,'25'0,"-1"0,51-49,-26 24,1-50,0 50,49-24,-74 24,0 0,24 0</inkml:trace>
  <inkml:trace contextRef="#ctx0" brushRef="#br0" timeOffset="10068.0333">16198 12502,'25'24,"-25"26,49 74,-24 25,25-50,-26 50,1-25,0 0,0-25,-25-24,0-51,0-48,0-1,0-25,0 25,0-24,0 24,-25 0,0-49,0-26,-24 1,24-25,-25 50,50-1,-24 26,-1-26,25 100,0-50,0-24,0 24,0 0,0 0,0 75,198-50,50-50,100 1,-51 24,-49 25,25 0,-74-25,-1 25,-49-49,-50 49,0 0,0-25,-49 25,0-25,-26 25,26-25,-25 25,-50 0,0 25,25 25,0-1,0 1,-25 24,25 1,0 24,0-25,0 1,25 24,-25-50,25 51,0-51,0 1,-25-25,0 0,0-50,-25 25,0 0,-49 0,-1 0,1 25,-1-25,-24 24,25-24,-25 0,-1 25,-48 0,24-25,-25 25,25-25,0 25,24-25,26 24,24 1,-24-25,0 0,24 25,-24-25,-26 0,1 25,25-25,-1 0,26 0,-1 0,25 0,0 0,50-25</inkml:trace>
  <inkml:trace contextRef="#ctx0" brushRef="#br0" timeOffset="11932.0548">17413 12452,'0'50,"0"-26,0 51,0-26,25 26,0-1,-25 1,25-1,-25-24,24-1,-24-24,25-25,-25 25,0 0,25-1,-25 1,0 0,25 0,-25 0,0 0,0-1,25-24,-25 25,0 0</inkml:trace>
  <inkml:trace contextRef="#ctx0" brushRef="#br0" timeOffset="15211.4842">19621 12353,'0'49,"0"-24,25 50,-1 24,1 25,0-25,0-25,-25-24,25 24,-25-24,24 0,-24-26,25 26,0-50,-25 25,0-50,0 0,0 0,0 1,-25-1,25-50,-25 1,1 0,-26-1,50-24,-25 25,-24-26,24 51,25-1,0 25,-25 25,50 0,0 0,24 0,26 0,-1 0,25-24,1 24,-1-25,25 0,-25-25,0 50,0-24,-24-1,24 0,-25 0,-24 0,0 25,-50-25,25 25,-1 0,1 0,-25-24,25 24,25 0,-26 0,1 0,25 0,-50-25,25 25,24 0,-24 0,0-25,0 50,-25 24,0-24,24 50,-24-50,25 24,-25-24,0 25,25-1,-25 1,25-1,0 26,-25-1,0-49,0 25,24-26,-24 1,25 0,-50-25,1 0,-26 0,-24 0,-1 25,1-25,-25 25,24-1,-49-24,25 0,0 25,24-25,1 25,-1-25,1 0,24 0,-24 0,49 0,0 0,1 25,-1-25,0 0,0 0,0 0,1 0,-26 0,25 0,0 0,1 25,-1-25,0 0,-25 24,75-24,0 0</inkml:trace>
  <inkml:trace contextRef="#ctx0" brushRef="#br0" timeOffset="16588.5508">20315 12303,'0'25,"0"0,0 0,0-1,25 1,0 25,-25-1,25 1,0 0,-1-1,1 1,0-1,-25 1,25 0,-25-1,0-24,0-50</inkml:trace>
  <inkml:trace contextRef="#ctx0" brushRef="#br0" timeOffset="19199.9128">21903 11931,'0'0,"0"25,0 0,0-1,25 1,-25 25,49 24,1 26,0 24,-26-25,26 25,0-50,-26-24,-24-1,25-49,-25-24,0-1,0 0,0 0,0 0,-25-24,1 24,-1-25,0-24,-25 0,1-50,-1 49,25 1,0 24,1 0,48 50,1 0,25 0,0-24,74-26,-25-24,25-1,25-24,-1 25,1-26,0 26,-25 0,-25 49,-49-25,24 25,-24 25,-25 0,-25 25,0 0,0 0,0 24,0 26,0-1,25 50,24 50,-24-50,-25-25,50-25,-1 51,-24-76,0 1,0-25,-25-1,0 1,0-50,0 1,-25 24,-25 0,-24 24,-1 1,-24 25,25-25,-1-1,-49 26,50-25,-1-25,26 25,-1-1,-24-24,24 25,25-25,1 0,-26 0,25 25,0-25,25 25,-24-25,-1 0,-25 0,25 0,1 0,-1 25,0-25,0 0,0 0,25 24,-24-24,48-24</inkml:trace>
  <inkml:trace contextRef="#ctx0" brushRef="#br0" timeOffset="20776.4841">22672 11683,'0'25,"0"24,0 1,0 0,25 49,-1 0,1-25,25 51,-1-26,1-25,-50 25,25-74,0 0,-25 25,24-50,-24 24,0-48</inkml:trace>
  <inkml:trace contextRef="#ctx0" brushRef="#br0" timeOffset="25318.6974">11336 12477,'0'25,"0"-1,50 1,-25 25,49-1,0 1,-24 0,24-26,-24 51,0-75,-1 49,-24 1,25-25,-26 24,1-24,0 25,-25-25,25-1,0 1,-25 0,24 0,-48-25,-1 0,-25 0,1 0,-1 0,0 0,1 0,98 0,-24 0,0 0,0 25,24-25,-24 0,0 25,0-25,24 0,-24 0,-25-25,0 0,0-25,0 25,0 1,0-1,0-25,0 25,0 1,0-1,0 0,0 0,0 0</inkml:trace>
  <inkml:trace contextRef="#ctx0" brushRef="#br0" timeOffset="27079.7708">11485 11931,'0'25,"0"-50,-25 25,0 0,1 0,-26 0,25 0,25 25,0 0,0 24,0 1,0-25,0-1,0 1,0 0,0 0,0 0,25 0,0 24,0-24,-1 0,1 0,0-25,0 0,0 0,-25-25,0 0,0 0,0-49,0 24,-25 0,25 26,-25-26,25 25,-25 25,0 0,50 25,-25 0,25-25,0 25,24-1,-24 26,50 0,-51-25,26 24,-25 1,0-25,-1-1,1 1,-25 25,0-25,0-1,25-24,-25 25,25-50,-25 1,0-1,0-25,0 1,25-26,-25 1,24 24,-24 0,0 1,0 24,0 0,25 25</inkml:trace>
  <inkml:trace contextRef="#ctx0" brushRef="#br0" timeOffset="28702.2996">23019 11782,'25'0,"0"0,0 0,-1 25,51 0,-26 24,1-49,0 50,-26-25,1-25,0 0,-25 25,25-25,0 0,-25 24,24-24,-24 25,-24-25</inkml:trace>
  <inkml:trace contextRef="#ctx0" brushRef="#br0" timeOffset="29908.1646">23342 11584,'0'25,"0"-1,0 1,0 50,0 24,-25-25,0 1,0 24,0 25,1-25,24-24,-25-1,25-24,-25-1,25-24,0-50,0 0,0 1</inkml:trace>
  <inkml:trace contextRef="#ctx0" brushRef="#br0" timeOffset="61516.3202">12849 13196,'-25'0,"50"0,0 0,0 0,0 0,-1 0,1-25,25 25,-75 0,25-25</inkml:trace>
  <inkml:trace contextRef="#ctx0" brushRef="#br0" timeOffset="67558.8571">14437 3820,'0'0,"-25"0,-25-25,1 25,-1-25,-24 1,-26-1,26 25,-25-50,24 0,-24 26,0-1,0-25,-25 1,24-1,-24 25,25 25,0 0,25 0,-1 0,1 0,-1 25,-24 25,25-1,-50 26,24-26,1 1,0 0,0 24,24-49,51 24,-51-24,26 0,24 25,-50-26,51 1,-1 25,-25-25,25 49,25-49,-24 0,24 24,-25 26,25-51,-25 26,0 0,0-26,25 26,0 24,-24 1,24-26,-25 51,25-51,0 26,0-26,0 1,0 0,25-1,-1 1,26 24,-25 1,24-26,-49-24,50 25,-25-50,0 49,-1-49,26 0,0 25,24 0,0-25,1 0,-1 0,-24 0,24 0,-24 0,24 0,1 0,-1 0,1-25,-1 0,0 0,26 1,-1-26,-25 50,50-50,-49 1,-26 24,1-25,24 26,-24-26,-25 25,49-24,-49 24,0-25,0 1,24-1,1-24,-1-1,1 25,-25 1,24-1,-24-24,-25 24,25 1,0 24,-25-25,0 1,0-1,0 0,0 1,0-1,0-49,0 25,0-26,0 26,0 0,0 24,0 25,-25 25,25 25</inkml:trace>
  <inkml:trace contextRef="#ctx0" brushRef="#br0" timeOffset="71929.1754">8186 13692,'0'25,"149"-25,24 0,51 0,-1-25,25 25,-25 0,-24-25,-26 25,1-24,-1-1,-49 25,25 0,-25-25,25 25,-25 0,-49 25,-1-25,0 0,-49 0,0 0,25 0,-1 0,-24 0,25 0,-26 0</inkml:trace>
  <inkml:trace contextRef="#ctx0" brushRef="#br0" timeOffset="73727.4418">23094 11708,'-25'0,"25"25,0-1,0 1,0 0,49 0,-24 0,0-1,49 26,-24-25,-25 0,24-1,-24-24,0 25,0-25,0 0,-1 25</inkml:trace>
  <inkml:trace contextRef="#ctx0" brushRef="#br0" timeOffset="74721.1484">23366 11559,'0'25,"0"0,0 49,-24 25,-1-24,0 24,25-25,-25 1,25 24,0-25,0 1,-25-1,25-24,0-25,-24-1,24-48,0-1,0 0,0 0</inkml:trace>
  <inkml:trace contextRef="#ctx0" brushRef="#br0" timeOffset="76174.8134">13420 13419,'-25'0,"0"0,25-24,-25 24,25-25,0 0,0 50,0 0,0-1,0 1,25 25,0-25,0-1,-1 1,1 25,0-25</inkml:trace>
  <inkml:trace contextRef="#ctx0" brushRef="#br0" timeOffset="77343.3151">13717 13271,'0'24,"-24"-24,24 25,0 0,0 25,0-26,0 26,0 0,0-1,0 1,0-1,24-49,1 50,0-50,25 25,-26-25,1 0,25 0,-25 0,-25-25,0 0,0-24,0-26,0 26,-25-26,25 26,0 24,0-25,-25 1,0 24,0 25,1 0,-1 0,0 0,0 0,25 25,0 24</inkml:trace>
  <inkml:trace contextRef="#ctx0" brushRef="#br0" timeOffset="79855.7801">16570 13122,'0'0,"25"-25,-25 0,24 25,1 0,0-25,25 25,-50 25,25-25,-1 25,-24 24,25-24,0 25,-25-25,0 24,0-24,0 0,-25 25,25-26,-25-24,25-24,0-1,25 25,25-25,-25-25,74 26,-50-26,-24 25,25-25,-1 1,-24-1,0 50,-25-25,-25 1,0-1,1 0,-1-25,0 26,25 48,0 1,0 25,25-25,0 24,-1 1,26 24,-25-49,24 25,1-50,-25 0,0 0,24 0,-24 0,-25-50,0 0,0 26,0-26,-25 25,25-24,-25 24,25-25,-24 25,24 1,-25 24,0 0,0 0,0 0,1 0,24 49,0-24,-25 25,0-26,50-24,0 0</inkml:trace>
  <inkml:trace contextRef="#ctx0" brushRef="#br0" timeOffset="82045.7877">19819 12700,'0'-25,"50"0,-25 25,0 0,-1 0,1 0,0 0,-25 25,0 0,0 25,-25-26,25 26,0-25,-25 24,25-24,-24 0,24-50,0 0,24 1,1-1,0 0,25 25,-26-50,1 50,0-24,0 24,0 0,-25 24,0 1,0 0,0 0,0 24,0-24,0 0,0 25,-25-26,25 1,-50 0,25-25,25 25,-24-25</inkml:trace>
  <inkml:trace contextRef="#ctx0" brushRef="#br0" timeOffset="83728.957">20167 12526,'0'50,"-25"-25,25 0,0-1,-25 1,25 25,0-25,0 24,0-24,0 0,25 0,0-25,-1 0,1 24,0-24,0 0,24 0,-24 0,-25-24,0-1,0 0,0-25,0 1,0-1,0 25,0 1,-25-26,1 25,-1 25,0-25,-25 25,26 0</inkml:trace>
  <inkml:trace contextRef="#ctx0" brushRef="#br0" timeOffset="85803.6916">22151 12055,'0'25,"0"24,0-24,0 25,0 0,0-1,0-24,0 25,0-26,0 1,0 0,0-50,0 0,50 25,-26-24,1-1,25 25,-25 0,-25-25,0 0,0 0,-25 25,0-24,25 48,0 1,25 0,0 0,-1 0,-24-1,25 1,0 0,-25 0,25 0</inkml:trace>
  <inkml:trace contextRef="#ctx0" brushRef="#br0" timeOffset="87352.1064">22473 12154,'0'50,"0"-25,0 24,0-24,0 0,0 25,0-26,25 1,-25 50,25-51,0 1,0 0,24-25,-49-25,25 0,-25-24,0-1,0 1,25-1,-25 0,0 1,0 24,0 0,0 0,-25 25,0-25,-24 25,24 0,25 50,-25-25,0 25,25-1</inkml:trace>
  <inkml:trace contextRef="#ctx0" brushRef="#br0" timeOffset="94266.2543">8930 13990,'-25'25,"0"-25,50 0,25 0,-25 24,49-24,-24 0,-1 0,1 0,-1 0,-24 0,0 0,-25-24,25-1,-25 0,0 0,25 25,-25-49,25 49,-25-25,24-25,-24 1,25-1,-25 25,25-24,-25 24,0-25,0 25,0-24,0 24,0 0,0 0,0 1,0-26,-25 25,25-24,0 24,0 0,0 0,0-25,-25 50,25-24,-24-1,-1 0,25 0,-25 25,25-25,-25 25,0-24,0 24,1 0,-1-25,0 0,25 0,-25 25,0 0,-24-25,-1 25,25-24,-24 24,24 0,0 0,0 0,-24 0,24 0,-25 0,26 0,-26 0,25 0,0 24,1-24,-26 0,50 25,-50-25,50 50,-49-50,49 25,-25-1,0-24,25 25,-25-25,25 25,-24 0,24 0,0 24,0 26,0-1,0 25,0-49,0 24,0-24,0 24,0-49,0 25,24-1,1 1,0 0,0-1,0-24,-1 0,-24 0,25-1,0-24,0 0,0 0,-1 25,1-25,0 0,0 25,0-25,-1 0,1 0,0-25,0 25,0-25,-1 25,26 0,-25-24,0 24,-1 0,1-25,0 0,0 25,0 0,-25-25,49 25,-49-25,25 1,-25-1,0 0,0 75</inkml:trace>
  <inkml:trace contextRef="#ctx0" brushRef="#br0" timeOffset="96331.6653">12924 14263,'0'-25,"-25"25,25 25,0-1,25 26,-1 0,1 24,0-24,-25-1,25 1,0-50,-25 25,0-50</inkml:trace>
  <inkml:trace contextRef="#ctx0" brushRef="#br0" timeOffset="97546.3331">13097 14337,'-25'0,"25"25,0 0,0 0,0-1,0 1,0 0,0 0,25 0,0 24,0-49,24 25,-49 0,50 0,-25-25,0 0,-1 0,-24-25,0-25,-24 25,24 1,0-1,-25 0,0 0,25-24,-50 24,26 0,-1 0,0 25,0 0,25 25,0 0,25-25</inkml:trace>
  <inkml:trace contextRef="#ctx0" brushRef="#br0" timeOffset="98579.2107">13370 14263,'0'24,"0"26,0-25,0 0,0 24,0-24,25 0,-25 0,25 0,-1-1,-24 1,25-25</inkml:trace>
  <inkml:trace contextRef="#ctx0" brushRef="#br0" timeOffset="99842.3231">13593 14287,'-24'0,"24"25,0 0,0 25,0-25,0 24,0-24,0 0,24 0,1-1,0-24,0 0,0 0,-1 0,1 0,-25-24,0-1,0 0,0-25,0 26,0-1,0 0,-25 0,1 0,-1 25,0 0,0 0,0 0,50 25</inkml:trace>
  <inkml:trace contextRef="#ctx0" brushRef="#br0" timeOffset="103006.0417">16297 13767,'0'-25,"25"25,0 0,-1 0,1 0,0 0,0 0,0 0,-1 0,26 0,-25 0,0 0,-25 25,24-1,-24 1,0 25,0-25,0 49,0-24,0-26,0 1,0 0,-24-25,24-25,0 0,24 25,26-24,0-1,24 25,-24-50,-1 50,1-49,0 24,-26 25,1 0,-50 0,1 0,24-25,-25 0,25 50,0 0,0 0,0 24,0-24,0 25,49-50,-49 24,25 1,25-25,-25 0,-1 0,1 0,-25-25,0 1,-25-1,25 0,-24 25,24-25,-50 0,25 1,0 24,1 0,24 24,0 1,24-50,-24 1,25 24,-25-25,50 0,-50 0,49 25,1-25,-25 25,0-24,-1 24,1 0,0 0,0 0,-25 24,0 1,0 0,0 0,0 0,0-1,0 1,0 0,25-50,24 25,-24-25,25-24,-1 24,1 0,-25 0,-1 1,1 24,-25-25,-25 25,25 25,0-1,0 26,0 0,25-1,0-24,25 0,-25 0,-1-1,1 1,0-25,0 0,0 0,-25-25,0 1,-25-1,25 0,-25 0,0 25,25-49,-25 49,25-25,-49 25,24 0,0 0,0 0,25 25,0-1,25-24</inkml:trace>
  <inkml:trace contextRef="#ctx0" brushRef="#br0" timeOffset="104717.7965">18777 13940,'0'-25,"25"25,0-24,0 24,25 0,-26 0,26 0,-25 0,0 0,-1 0,1 0,-25 24,25 1,-25 0,0 0,0 0,0-1,0 1,0 0,0 25,0-1,0 26,-25-26,25-24,-25 0,1-25,24-25,0 0,0 0,24-24,1 24,0 0,0 0,0 1,24 24,-24 0,-25 24,25 1,-25 25,25-25,-25 24,0-24,0 25,0-1,0-24,0 25,-50-1,25-24,-24 25,24-25,0-1,-25 1,26-25,-1 0,25-25,0 1,0-1,25 25</inkml:trace>
  <inkml:trace contextRef="#ctx0" brushRef="#br0" timeOffset="105921.8846">19472 13915,'-25'0,"25"25,-25 0,25 0,-24 24,24 26,0-26,0 1,0 0,0-26,0 26,24-50,26 25,-25-25,0 0,24 0,-24 0,0 0,24 0,-24-50,0 1,0-1,-25 25,0-24,0-26,0 50,0 1,-25-1,-25 0,1 0,-1 0,1 25,24-24,0 24,0 0,25 24,0 1,0 0,0 0,0 0</inkml:trace>
  <inkml:trace contextRef="#ctx0" brushRef="#br0" timeOffset="107213.5806">19770 13841,'0'-50,"24"50,-24-24,25-1,0 25,0 0,-25 25,25-25,-25 24,0 1,0 25,0-25,0-1,0 1,0 25,0-25,0-1,0-73,0 24,25 0,-1 25,1-25,0 25,0 0,0 0,-1 0,-24 25,0 0,25-25,-25 25,0 0,0-1,-25 26,25 24,-49-24,24-25,0 0,0-25</inkml:trace>
  <inkml:trace contextRef="#ctx0" brushRef="#br0" timeOffset="108628.1964">20191 13692,'0'25,"-24"-25,24 50,0-26,0 1,0 25,0-25,0-1,24 1,1 0,0 0,0 0,0-25,-1 0,1 0,0 0,0 0,0-25,-25 0,0-25,0 1,0 24,0-25,0 26,0-1,-25 25,0 0,0-25,0 25,-24 0,49 25,0 0</inkml:trace>
  <inkml:trace contextRef="#ctx0" brushRef="#br0" timeOffset="110187.2449">22126 13047,'0'0,"0"25,0 0,0 0,0 24,0-24,0 0,0 0,0-50,25 0,0 25,24 0,-49-25,25 25,0 0,-50-25,25 50,0 0,0 0,25 25,-25-1,25 1,0-25,-25 24</inkml:trace>
  <inkml:trace contextRef="#ctx0" brushRef="#br0" timeOffset="111239.8884">22498 13246,'0'25,"0"-1,0 1,0 0,0 0,25 24,-25-24,25 0,0 0,-1-25,-24 25,25-25,-25-25,0 0,0 0,25 25,-25-25,0 1,0-1,0 0,0 0,-25 0,0 1,1 24,-1 0,0 0</inkml:trace>
  <inkml:trace contextRef="#ctx0" brushRef="#br0" timeOffset="112798.8723">22647 13097,'0'49,"0"1,0-25,0 25,0-26,0 26,25-25,-25 0,25-25,-1-25,26 25,-25 0,24-25,-49 0,25 25,0 0,-25-25,-25 25,25 25,0 0,25-25,-25 50,0-26,25 1,-25 0,0 0,25 0</inkml:trace>
  <inkml:trace contextRef="#ctx0" brushRef="#br0" timeOffset="114032.1053">23044 13395,'0'-75,"0"26,0 24,0-50,0 50,0 50,0 0,0 0,0 25,0-26,0 26,0-25,25 24,0-24,-25 0,49-25,-49 25,25-25,0 0,0 0,24 0,-24-50,0 25,0-24,-25 24,24 0,-24 0,0 1,-24-1,-26 0,0 0,50 0,-24 25,-1 25,0 0,0 0,25 0,0-1,0 1,0 0</inkml:trace>
  <inkml:trace contextRef="#ctx0" brushRef="#br0" timeOffset="117895.6285">14164 14486,'0'-25,"-25"25,25-25,-25 1,25-1,-25 0,25 0,-49 0,24 0,-25 1,26-1,-26 0,25 25,0-25,-24 0,24 25,-25-24,1 24,-1-25,1 25,-1 0,25 0,0 0,0 0,1 0,-1 0,-25 0,25 0,-24 0,24 0,0 25,-24-25,24 0,0 24,0-24,-24 25,24-25,0 0,0 0,25 25,-25-25,1 0,-1 25,0-25,25 49,0-24,0 0,0 0,0 25,0-26,0 1,0 0,0 0,0 0,25-1,-25 1,25 0,-25 0,0 0,24-25,-24 24,25-24,-25 25,25 25,0-25,0-1,-1 1,-24 0,25-25,-25 25,50-25,-25 25,24-1,-24-24,0 0,0 25,-1 0,1-25,0 0,0 0,0 0,24 25,-24-25,25 0,-25 0,-1 0,1 0,25-25,-25 25,-1-25,-24 0,25 25,0-24,0 24,-25-25,0 0,25 0,-1 0,-24-24,25-1,-25 25,25 1,-25-1,0-25,0 25,0 1,0-1,25 0,-25 0</inkml:trace>
  <inkml:trace contextRef="#ctx0" brushRef="#br0" timeOffset="123643.8983">1489 13221,'-25'0,"25"-25,25 25,24 0,26 0,-1-25,0 25,26-25,-26 25,1 0,-51 0,1 0,0 0,-25 25</inkml:trace>
  <inkml:trace contextRef="#ctx0" brushRef="#br0" timeOffset="124887.9081">1737 13196,'0'50,"0"-25,0 24,0 26,-25 24,25-25,0-24,0 24,0-49</inkml:trace>
  <inkml:trace contextRef="#ctx0" brushRef="#br0" timeOffset="127107.7834">596 14982,'-25'0,"25"-25,0 0,-25 25,0-24,0-1,1 25,-1 0,0 0,-25 0,26 25,-1-25,0 24,25 1,0 25,-25 24,25-49,0 0,0 24,0-24,0 0,25 0,0-25,0 25,24-25,-24 0,0 0,-25-25,0-25,0-24,0-1,25 26,-25 24,0 0,0 0,0 50,24-25,-24 75,0-1,0 25,25 0,0 26,-25-26,0 0,25 50,0-25,-1 0,-24-50,25-24,-25-25,0-1,0 1,0 0,0-50,25-24,0 49,0-50,24 25,1-24,-25 24,24 0,-24-25,0 50,-25-24</inkml:trace>
  <inkml:trace contextRef="#ctx0" brushRef="#br0" timeOffset="127968.1178">819 14883,'25'0,"0"0,24 0,1 0,-1 0,26 0,-26 0,-24 0,0 0,-25 25</inkml:trace>
  <inkml:trace contextRef="#ctx0" brushRef="#br0" timeOffset="129031.9071">943 15180,'0'-24,"25"24,24 0,1 0,-25 0,24 0,1 0,0 0,-26 0,1 0,-25-25</inkml:trace>
  <inkml:trace contextRef="#ctx0" brushRef="#br0" timeOffset="130608.874">1439 15007,'-25'0,"25"-25,0 0,0 0,25 25,0 0,0 25,-1 0,-24 0,25 0,-25 24,25-24,-25 0,0 0,0-1,0 1,-25 25,25-25,0-1,25-24,25-24,24-1,-49 0,0 25,24-25</inkml:trace>
  <inkml:trace contextRef="#ctx0" brushRef="#br0" timeOffset="131651.5543">1861 14957,'-25'0,"25"25,0 0,0 24,0 1,25 0,-25-1,25 1,-1-1,26-24,-25-25,0 0,-1 0,-24-25,25-24,-25 24,25 0,-25-24,0 24,0-25,-25 1,0 24,1 25,-1 0,0 0,25-25,-25 25,0 0,1 0,24 25</inkml:trace>
  <inkml:trace contextRef="#ctx0" brushRef="#br0" timeOffset="133325.8043">2233 14883,'0'-25,"0"0,0 0,49 25,-24 0,0 0,0 25,-25 0,0 0,0 0,0 24,0-24,0 0,0 0,-25-1,25 1,0 0,0 0,0 0,-25-25,75 0,-25 0,-1 0,26-25,0 25,-26 0,1 0,0 0,-25-25</inkml:trace>
  <inkml:trace contextRef="#ctx0" brushRef="#br0" timeOffset="134186.3623">2580 14858,'0'0,"0"25,0 24,0-24,0 0,25 0,0-25,-25 25,49-25,-24 0,0 0,-25-50,0 25,0 0,0 1,0-1,0 0,0 0,-25 25,0 0,0-25,1 25,-1 0,0 0,75 0</inkml:trace>
  <inkml:trace contextRef="#ctx0" brushRef="#br0" timeOffset="136310.6704">16793 14511,'0'0,"0"-25,0 0,0 50,0 0,25 24,0 51,24-26,-24 0,25 75,-1 0,1 25,-25-50,24-25,-49-49,25-1,-25-24,0-50,0 0,0 1,0-1,0 0,0 0,0-24,-25-1,1-49,-1-25,-25-25,-24 50,49 24,0 1,-24 24,24 50,0-49,0 24,0 0,25 75,0-26,0 1,0 0,-24 25,24-26,-25 1,25 25,0-1,0-24,0 0,-25 25,25-75,0-25,0 25,0-24,25-1,-25 1,25-1,-25-24,24 24,-24 0,0 26,0-1,25 25,0 0,0 25,0-25,24 0,26 0,-26 24,-24-24,25 25,-1-25,-24 0,0 25,-25 0,-25 0,25-1,25-24,0 25,-1-25,26 25,-25-25,-25 25</inkml:trace>
  <inkml:trace contextRef="#ctx0" brushRef="#br0" timeOffset="140862.8787">3101 13196,'25'0,"24"0,1 0,24 0,-24 0,0 0,-1 0,1 0,-1 0,-24 0</inkml:trace>
  <inkml:trace contextRef="#ctx0" brushRef="#br0" timeOffset="142243.5709">3324 13221,'0'-25,"25"25,-25-25,0 50,0 25,25 24,-25 1,0-1,0-49,25 0,-25 24,0-74</inkml:trace>
  <inkml:trace contextRef="#ctx0" brushRef="#br0" timeOffset="147311.9759">2729 15701,'-25'-24,"0"-1,0 25,1 0,-1 0,0 0,0 0,0 0,1 0,-26 0,50 25,-25-25,25 24,0 1,0 0,0 0,0 49,0 1,0-51,0 1,0 0,25-25,0-50,-25 1,25-1,24 1,-49-1,0 0,25 26,0-26,-25 25,0 50,25-25,-25 25,24-25,1 25,0-1,0 51,24 49,-24-50,25 1,-50-1,25 0,-25-24,0-25,0 24,0-24,0-50,0 1,0-1,0 0,24 0,-24 0,0 1,25 24,-25-25</inkml:trace>
  <inkml:trace contextRef="#ctx0" brushRef="#br0" timeOffset="148201.7893">2927 15776,'0'-25,"25"25,0 0,25-25,-26 0,1 25,0-24,0 24,24-25,-24 0,-25 50,0 0</inkml:trace>
  <inkml:trace contextRef="#ctx0" brushRef="#br0" timeOffset="149370.8203">3027 15825,'24'0,"1"0,0 0,0 0,24-24,-24 24,0-25,25 25,-26 0,1 0,0 0</inkml:trace>
  <inkml:trace contextRef="#ctx0" brushRef="#br0" timeOffset="150939.3799">3324 15627,'0'-50,"0"1,0 24,0 0,0 0,25 25,0 0,0 0,-1 0,1 0,0 0,0 0,-25 25,0 0,0 0,0 0,0-1,0 1,0 0,0 0,0 0,0-1,0 1,0 0,0-50,0 0,25 1,-1 24,1-25,25 25,-50-25,25 25,24 0,-24 0,-25 25,25 24,-25-24,0 0,0 25,0-26,0 26,-50 0,25-1,-49-24,74 25,-25-50,0 0,1 0,24-25,0 0</inkml:trace>
  <inkml:trace contextRef="#ctx0" brushRef="#br0" timeOffset="153290.9728">3771 15404,'0'25,"0"-1,0 26,0-25,0 24,0 1,0 0,24-1,-24-24,25 0,0-25,0 0,0-25,-25 0,0 0,0 1,0-1,0-25,0 25,-25-24,25 24,-25-25,0 50,0-24,25 48,25 1</inkml:trace>
  <inkml:trace contextRef="#ctx0" brushRef="#br0" timeOffset="154954.5082">3845 15280,'25'0,"0"0,-1 0,1 0,0 24,-25 1,25 0,-25 0,0 0,0 0,0-1,0-48,25 24,0 0,-1 0,1 0,0 0,0 0,0 0,-25 24,0 1,0 0,0 0,-25 0,25-1,-25-24</inkml:trace>
  <inkml:trace contextRef="#ctx0" brushRef="#br0" timeOffset="156456.9027">4192 15304,'0'25,"0"25,0-25,25 0,0-1,0 1,0-25,-1 0,1 0,0 0,0 0,-25-25,0 1,0-26,0 25,0 0,0 0,0 1,0-1,0 0,0 0,0 0,0 1,-25 24,0-25,0 25,1 0,24 25,0-1,0 1,0 25,0-25,-25-25,0 24</inkml:trace>
  <inkml:trace contextRef="#ctx0" brushRef="#br0" timeOffset="161348.9389">20266 14511,'25'0,"-1"25,-24-1,25 26,-25-25,25 24,0 1,0 24,-1-24,-24 24,0-24,25-25,0 24,-25-24,0-50,0-24,-25-26,25 26,-25-26,-24 26,49-26,-25 51,0-51,0 50,1 25,-1 0,25 25,0 0,0 0,0 0,-25 24,25 26,-25-26,25-24,0 0,0-50,0 0,0-24,0-1,0 25,0-24,0-1,0 0,25 1,0-26,-25 26,25-1,-25 25,0 0,24 50,-24 0,25-25,25 50,-25-25,49-1,-49 26,24-25,1 0,0-1,-50 1,24-25,-48 0</inkml:trace>
  <inkml:trace contextRef="#ctx0" brushRef="#br0" timeOffset="166168.8339">4465 13320,'0'-25,"25"25,0 0,24-24,1 24,24 0,-24-25,-25 25,24 0,-24-25,-25 50,-49 0,24-25,0 0,0 0,0 0,1 0,24 24,0 26,0 0,0-26,0 51,0-1,0-24,0-1</inkml:trace>
  <inkml:trace contextRef="#ctx0" brushRef="#br0" timeOffset="168541.3989">4614 15875,'0'-25,"0"0,-25 25,0 0,1 25,-1 0,25 0,0 0,-25 24,25-24,0 0,0 0,0-1,25-24,-25 25,25-25,-25-25,0-24,0 24,24-25,-24 26,0-1,0 0,0 0,0 50,25 0,0 24,0 1,-25 0,25 24,24 0,-24 26,0-26,0-24,-1-25,-24 49,25-49,-25 0,25-25,-25-25,0 0,0 0,0-24,0-1,0-25,0 26,0 24,0 0</inkml:trace>
  <inkml:trace contextRef="#ctx0" brushRef="#br0" timeOffset="171039.8894">4639 15801,'25'-25,"24"25,-24 0,0 0,0 0,-25-25,24 25,-24-25,25 25</inkml:trace>
  <inkml:trace contextRef="#ctx0" brushRef="#br0" timeOffset="172014.9263">4837 15974,'25'-25,"0"25,0-24</inkml:trace>
  <inkml:trace contextRef="#ctx0" brushRef="#br0" timeOffset="173315.4973">5061 15478,'-25'0,"25"25,0 0,0 24,0-24,0 0,0 25,0-26,0 1,0 25,25-50,-1 0,-24-25,25 25,0-25,0 25,-25-25,-25 25,25 25,0 25,25-1,0 26,-1-50,1-1,-25 26,25-50,0 25</inkml:trace>
  <inkml:trace contextRef="#ctx0" brushRef="#br0" timeOffset="174244.5158">5408 15280,'0'24,"-25"-24,0 50,25 0,0-1,0 1,-25 0,25-26,0 26,0-25,0 0,0 24,0-24,0 0,25 0,25-25,-25 0,-25-25,0 0,0-49,0 24,0 0,0-49,0 50,0-1,0 25,-50-25,25 26,0 24,25 24,0 26</inkml:trace>
  <inkml:trace contextRef="#ctx0" brushRef="#br0" timeOffset="175928.1182">5557 15205,'0'25,"0"49,0-49,0 0,0 0,0 25,0-26,0 1,0 0,0-50,24 25,1-25,0 25,-25-24,-25 24,25 24,0 1,25 0,-25 0,50 0,-50-1</inkml:trace>
  <inkml:trace contextRef="#ctx0" brushRef="#br0" timeOffset="177000.0374">5780 15280,'0'24,"0"1,0 0,25-25,-1 50,1-25,25-25,-25 24,24-24,-24 0,-25-49,0 24,0 0,0 0,0 0,0 1,0-1,0 0,-50 25,26 0,-1 0,25 25,25 0</inkml:trace>
  <inkml:trace contextRef="#ctx0" brushRef="#br0" timeOffset="178587.9093">769 11509,'-25'0,"1"0,-26 25,25 0,-24 0,-1 24,25-24,-24 25,24 24,0-49,0 0,25 24,0-24,0 0,0 0,0 24,0 1,50-25,-50 0,49 24,1-49,-25 25,0-25,-1 0,1 0</inkml:trace>
  <inkml:trace contextRef="#ctx0" brushRef="#br0" timeOffset="179707.5623">869 11658,'49'0,"-24"-25,0 25,0 0,24-24,-24 24,0-25,0 25,-1-25</inkml:trace>
  <inkml:trace contextRef="#ctx0" brushRef="#br0" timeOffset="180618.5503">1017 11832,'0'-25,"25"25,0 0,0-25,24 25,-24-25,0 25,0 0,-25-24,25 24</inkml:trace>
  <inkml:trace contextRef="#ctx0" brushRef="#br0" timeOffset="181983.9663">1513 11187,'-24'0,"-1"0,25 25,0 0,0 24,0-24,0 25,0-26,0 51,0-26,0-24,0 0,0 0,49 0,1-1,-25 1,0-25,24 0,-24 0,0 0,0 0,-25-25,24 25,-24-24,0-1,25 25,-25-50,0 25,0-24,0-1,0 1,0 24,0 0,0 0,0 0,-25 25,1 0,-1-24,0-1,0 25,0 0,-24 0,74 25,-25-1</inkml:trace>
  <inkml:trace contextRef="#ctx0" brushRef="#br0" timeOffset="183314.6639">1017 17338,'0'0,"-24"0,-1 0,0 0,0 0,0 0,25 25,0 0,0 0,-24 49,-1 1,0 24,0-25,25 1,0-1,0-24,0-25,0-1,75 1,-26-25,-24 0,25 0,-26 0,1 0,0 0,-25-25,-25 25</inkml:trace>
  <inkml:trace contextRef="#ctx0" brushRef="#br0" timeOffset="184051.7274">1042 17636,'25'-25,"0"25,49-24,-24-1,-1 0,-24 0,25 25,-25-25,-1 25,-48 0,24 25</inkml:trace>
  <inkml:trace contextRef="#ctx0" brushRef="#br0" timeOffset="185171.8632">1191 17760,'0'-25,"25"1,24 24,1-25,-25 0,24 25,-24-25,0 25</inkml:trace>
  <inkml:trace contextRef="#ctx0" brushRef="#br0" timeOffset="186002.9809">1712 17041,'0'49,"0"-24,0 74,0-24,49 49,-24 0,0-50,-25 1,25-26,0 1,0 0,-25-75,0 0</inkml:trace>
  <inkml:trace contextRef="#ctx0" brushRef="#br0" timeOffset="187237.4061">2654 17611,'-24'0,"-1"0,0 0,0 0,25 50,-25-25,1 24,-1-24,0 25,25-1,0 1,0 0,0-26,0 1,0 0,0 0,25-25,0 0,-1 0,26 0,0 0,-1 0,1 0,-1 0,1 0,-25-25,0 25,-1-25,-24 0</inkml:trace>
  <inkml:trace contextRef="#ctx0" brushRef="#br0" timeOffset="188080.0513">2828 17760,'25'-25,"-25"1,25 24,-1 0,1-25,25 25,-50-25,25 25,0-25,-1 25,1-25,0 25,0 0,-50 0</inkml:trace>
  <inkml:trace contextRef="#ctx0" brushRef="#br0" timeOffset="188892.4422">2977 17884,'0'-25,"25"25,-25-24,0-1,25 0,-1 25,1-25,0 25,-25-25</inkml:trace>
  <inkml:trace contextRef="#ctx0" brushRef="#br0" timeOffset="190309.7759">3374 17487,'0'-25,"0"1,-25-1,25-25,0 25,0 1,0-1,25 25,24 0,-49 25,25-25,25 0,-50 49,25-49,-1 25,1 25,-25-26,0 26,0 25,0-1,0 0,0-24,0 24,-25-24,25-25,0 0,0-1,-24-24,24-24,24-1,1 25,0-25,0 25,24-25,-24 25</inkml:trace>
  <inkml:trace contextRef="#ctx0" brushRef="#br0" timeOffset="191371.5032">4515 17462,'0'-24,"-25"-1,0 25,0 0,25 49,-24-24,-1 0,0 74,0-49,0 24,1-24,24 0,0-26,0 26,0-25,24-25,1 0,0 0,0 0,24 0,-24 0,0 0,0 0,24 0,-49-25</inkml:trace>
  <inkml:trace contextRef="#ctx0" brushRef="#br0" timeOffset="192184.0273">4688 17537,'25'0,"0"0,0 0,0 0,-1 0,1-25,0 25</inkml:trace>
  <inkml:trace contextRef="#ctx0" brushRef="#br0" timeOffset="192969.0621">4763 17735,'49'0,"-49"-24,25 24,0 0,0 0,0 0</inkml:trace>
  <inkml:trace contextRef="#ctx0" brushRef="#br0" timeOffset="194768.0844">4961 17512,'0'-50,"25"26,-25-1,0 0,25 0,-25 0,25 25,24 0,-24 0,0 0,0 0,0 25,-25 0,24 0,-24 24,0-24,0 0,0 0,0 25,0-26,0 26,0-25,0 0,0-50,0-25,0 25,25 1,-25-1,25 25,0-25,-25 0,25 25,-1 0,1 0,0 0,0 0,0 0,-25 25,24 0,1 0,-25-1,0 1,0 0,0 0,0 0,0-1,0 1,0 25,0-25,0-1,0 1,0 0,0 0,-25 0,1-25,24 24,-50 1,25 25,0-50,25 25,-24-25,-1 0,25-25,0 0,0 0</inkml:trace>
  <inkml:trace contextRef="#ctx0" brushRef="#br0" timeOffset="200872.0803">6053 13593,'0'-25,"0"0,49 25,-24 0,0 0,25-24,24 24,-49 0,0 0,-1 0,1 0,0 0</inkml:trace>
  <inkml:trace contextRef="#ctx0" brushRef="#br0" timeOffset="202041.1289">6251 13494,'25'0,"-25"25,25-1,0 51,-25-50,24 24,1 1,-25-1,0 26,25-50,-25-1,25-24</inkml:trace>
  <inkml:trace contextRef="#ctx0" brushRef="#br0" timeOffset="206805.9322">6822 15404,'0'-25,"0"0,-25 25,0 0,0-25,0 0,1 25,-26 0,25 0,0-24,1 24,24-25,0 50,0-1,0 1,-25-25,0 0,0 0,0 0,1 0,24 25,0 0,0 25,-25-26,0 26,25-25,0 24,0-24,0 0,0 25,25-1,0-24,-1-25,1 0,0 0,0 0,0 0,-1 0,1 0,-25-25,25 0,0-24,-25 24,25-49,-25 49,0 0,0 0,24 25,-24-25,0-24,0 24,0 0,0-25,0 75,0 0,25 0,-25 0,50 49,-1 25,-49-24,50 24,-25-25,0-49,-1 25,-24-25,0-50,0 0,0 0,25 25,-25-25</inkml:trace>
  <inkml:trace contextRef="#ctx0" brushRef="#br0" timeOffset="207773.21">7119 15329,'0'-25,"25"1,0 24,49-50,-49 50,0-25,0 0,0 25</inkml:trace>
  <inkml:trace contextRef="#ctx0" brushRef="#br0" timeOffset="208662.0663">7194 15503,'0'0,"25"-25,24 0,1 1,-1-1,-49 0,50 0</inkml:trace>
  <inkml:trace contextRef="#ctx0" brushRef="#br0" timeOffset="210632.2701">7367 15379,'0'-25,"0"0,0-24,0 24,0 0,25 0,-25 0,0 50,0 0,0 0,0 0,0 24,25 1,0-50,-25 25,25 24,-25-24,24 0,-24 49,0-24,25-25,-25 0,0-1,0-73,0 24,0 0,0 0,0-24,0-1,0 25,-25 1,25-26,-24 25,24 0,-25 0,50 25,-1 0,26 25,24-25,-24 25,0 0,-1-25,1 25,-25-25,-1 25,-24-75,0 25,0 0,-24-24,-1-26,25 1,-25-1,0 26,25 24,-25-25,25 26,-24-1,24 50,0 24</inkml:trace>
  <inkml:trace contextRef="#ctx0" brushRef="#br0" timeOffset="211610.2016">7987 14957,'-24'0,"24"50,0-25,24 24,-24-24,25 0,0 0,0-1,0 1,-1-25,-24-25,0-24,0 24,0-25,0 1,0-1,25-24,-25 49,0 0,0 0,0 50,0 0</inkml:trace>
  <inkml:trace contextRef="#ctx0" brushRef="#br0" timeOffset="212536.8362">8285 14684,'0'25,"0"0,0 0,0 0,0 24,0-24,25 25,0-1,0 1,-25-1,24-24,1 25,-25-25,0-50,25 25,0 0,0-25,24 25,1 0,-25 0,-1 0,1 0</inkml:trace>
  <inkml:trace contextRef="#ctx0" brushRef="#br0" timeOffset="213609.9306">8781 14635,'0'49,"0"-24,0 50,25-1,-25-24,0 24,25-24,0-26,-1 26,1-50,0 0,25 0,-26-25,1 25,0 0</inkml:trace>
  <inkml:trace contextRef="#ctx0" brushRef="#br0" timeOffset="215063.3883">7144 17314,'0'-25,"0"0,0 0,-50 25,26 0,-1-25,-25 25,25 0,1 0,-1 25,25 0,-25 25,0 24,0-24,25-1,0-24,0 25,0-25,0-1,0 1,25-25,0 0,0 50,24-50,1 0,-25 0,0 0,-1 0,1 0,0-50,-25 25,25 1</inkml:trace>
  <inkml:trace contextRef="#ctx0" brushRef="#br0" timeOffset="215924.1277">7367 17314,'0'0,"25"0,0 0,0-25,0 0,49 25,-49-25,0 0,24 25</inkml:trace>
  <inkml:trace contextRef="#ctx0" brushRef="#br0" timeOffset="216833.6698">7541 17462,'25'0,"0"-24,-1 24,1 0,-25-25,25 25</inkml:trace>
  <inkml:trace contextRef="#ctx0" brushRef="#br0" timeOffset="218585.3199">7839 16942,'0'24,"0"1,0 0,0 0,0 0,0-1,0 1,0 0,24-25,1 0,0 0,0 0,0 0,-1 0,1 0,0 0,-25-25,0 0,-25 25,25-24,-25 24,25 24,0 26,25-25,0 24,0-24,-25 50,25-26,-1 1,-24-25,25 24,0-24,-25-50</inkml:trace>
  <inkml:trace contextRef="#ctx0" brushRef="#br0" timeOffset="220267.3237">10071 14238,'0'25,"0"-1,0 26,0-25,0 0,0 49,25-24,0-1,-25-24,24 25,-24-25,25-25,-25-25,0 0,-25 0,25 0,0 1,0-51,0 26,0-1,0 0,0 1,0-1,0 25,0 0,0 1,0-1,25 0,25 0,-25 25,-1 0,1 0,0 0,0 0,0 0</inkml:trace>
  <inkml:trace contextRef="#ctx0" brushRef="#br0" timeOffset="221169.0345">10195 14461,'25'0,"0"-25,-1 25,51-24,-50 24,24 0,1 0,0-25,-26 0,-24 0</inkml:trace>
  <inkml:trace contextRef="#ctx0" brushRef="#br0" timeOffset="223445.2324">10468 14188,'-25'0,"25"25,0 0,0 24,0-24,0 0,0 0,0 0,0 0,0-1,25-24,0 0,-25 25,25-25,-25-49,0 24,0-25,0 25,0 0,0 1,0-1,0 0,0 50,0 0,0-1,0 1,24 25,1-25,0 24,25-49,-26 25,1-25,-25 25,25-25,-25-25,0-24,0-1,0-49,0 24,0-24,0 49,0-24,0 49,0 0,-25 1,0 24,25 49,0-24,0 0,0 24,0 1,0 24,25 1,0 24,0-49,0-1,-1-24,1-25,0 25,0-25,0 0,-25-25,0 0,0 1,24-26,1 25,0-49,-25 49,0-25,0 25,0 1,0-1,0 50,-25-25,25 24,0 1,0 25,0-25,0-1,25 1,0-25,-25 25,25 0,-1-25,-24 25,25-25,0 25,-25-1,25 1,-50-25,25-25</inkml:trace>
  <inkml:trace contextRef="#ctx0" brushRef="#br0" timeOffset="224995.3483">11187 14263,'0'24,"25"-24,0 0,-25-24,25-1,-1 0,-24 0,25 0,-25 1,0-1,0 0,-25 25,1 0,-1 0,25 50,0-26,0 26,-25 24,25-24,0 0,-25-25,25 24,0 1,0-25,25-1,0 1,0-25,-1 0,1 0,0 0,0 0,0 0,-25-25,25 1</inkml:trace>
  <inkml:trace contextRef="#ctx0" brushRef="#br0" timeOffset="228687.3409">1340 16942,'-25'0,"-25"0,50-25,-24 25,48 25,1-1,0 26,25 24,-26-49,1 0,0 0,0-25,0 0,-1-25,26-49,-25-1,24-24,26 25,-1-26,-24 51,0-1,-26 25,1 25</inkml:trace>
  <inkml:trace contextRef="#ctx0" brushRef="#br0" timeOffset="229681.9508">2902 16694,'0'0,"25"0,-25 24,25-24,0 50,25 0,-26-26,1 1,-25 0,25 0,-25 0,25-25,0-25,-25 0,0 0,24-24,1-1,0-24,25-26,-26 51,26 24,-25-25,0 1,-25 74</inkml:trace>
  <inkml:trace contextRef="#ctx0" brushRef="#br0" timeOffset="230715.7467">4490 16793,'0'-25,"25"25,-25 25,25 0,-1-1,26 26,-25 0,0-26,24 1,-24 0,0-25,0-25,-1 0,1-99,50 75,-26-26,1-24,-25 74,24-24,-49 24,25 25</inkml:trace>
  <inkml:trace contextRef="#ctx0" brushRef="#br0" timeOffset="231911.9771">7417 16495,'0'0,"50"25,-50 25,49-26,-49 1,25 25,0-50,-25 25,25-50,-25 0,0 0,24-24,26-26,-25-24,24 49,-24-24,25 24,-25 1,-1 24,-24 0,25 25,-25 25,0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459F77-8847-4996-A347-35EBE462F2B7}" type="datetimeFigureOut">
              <a:rPr lang="en-IN" smtClean="0"/>
              <a:t>05-06-2021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B9FB3A-885C-4EF9-96F6-41CEE3C8E241}" type="slidenum">
              <a:rPr lang="en-IN" smtClean="0"/>
              <a:t>‹#›</a:t>
            </a:fld>
            <a:endParaRPr lang="en-IN"/>
          </a:p>
        </p:txBody>
      </p:sp>
    </p:spTree>
    <p:extLst>
      <p:ext uri="{BB962C8B-B14F-4D97-AF65-F5344CB8AC3E}">
        <p14:creationId xmlns:p14="http://schemas.microsoft.com/office/powerpoint/2010/main" val="297053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47</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57</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58</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59</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60</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61</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62</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63</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64</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65</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66</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49</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67</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68</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69</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70</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94</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5x^2+1x^3-6x^1+2</a:t>
            </a:r>
            <a:endParaRPr lang="en-US" dirty="0"/>
          </a:p>
        </p:txBody>
      </p:sp>
      <p:sp>
        <p:nvSpPr>
          <p:cNvPr id="4" name="Slide Number Placeholder 3"/>
          <p:cNvSpPr>
            <a:spLocks noGrp="1"/>
          </p:cNvSpPr>
          <p:nvPr>
            <p:ph type="sldNum" sz="quarter" idx="10"/>
          </p:nvPr>
        </p:nvSpPr>
        <p:spPr/>
        <p:txBody>
          <a:bodyPr/>
          <a:lstStyle/>
          <a:p>
            <a:fld id="{D1B9FB3A-885C-4EF9-96F6-41CEE3C8E241}" type="slidenum">
              <a:rPr lang="en-IN" smtClean="0"/>
              <a:t>119</a:t>
            </a:fld>
            <a:endParaRPr lang="en-IN"/>
          </a:p>
        </p:txBody>
      </p:sp>
    </p:spTree>
    <p:extLst>
      <p:ext uri="{BB962C8B-B14F-4D97-AF65-F5344CB8AC3E}">
        <p14:creationId xmlns:p14="http://schemas.microsoft.com/office/powerpoint/2010/main" val="265134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50</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51</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52</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53</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54</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55</a:t>
            </a:fld>
            <a:endParaRPr lang="en-IN"/>
          </a:p>
        </p:txBody>
      </p:sp>
    </p:spTree>
    <p:extLst>
      <p:ext uri="{BB962C8B-B14F-4D97-AF65-F5344CB8AC3E}">
        <p14:creationId xmlns:p14="http://schemas.microsoft.com/office/powerpoint/2010/main" val="2560665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B9FB3A-885C-4EF9-96F6-41CEE3C8E241}" type="slidenum">
              <a:rPr lang="en-IN" smtClean="0"/>
              <a:t>56</a:t>
            </a:fld>
            <a:endParaRPr lang="en-IN"/>
          </a:p>
        </p:txBody>
      </p:sp>
    </p:spTree>
    <p:extLst>
      <p:ext uri="{BB962C8B-B14F-4D97-AF65-F5344CB8AC3E}">
        <p14:creationId xmlns:p14="http://schemas.microsoft.com/office/powerpoint/2010/main" val="2560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C69EBC4-3CDC-4CCF-BDA0-77DAF0A40AFB}" type="datetime1">
              <a:rPr lang="en-IN" smtClean="0"/>
              <a:t>06-06-2021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1FA414A-FC3B-4762-BF9B-190CEE0147B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E5A5D-D8D8-4123-B7E8-4E8409F57DBE}" type="datetime1">
              <a:rPr lang="en-IN" smtClean="0"/>
              <a:t>06-06-2021</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0DB3A-C6B9-4D1C-9C27-588A795A571B}" type="datetime1">
              <a:rPr lang="en-IN" smtClean="0"/>
              <a:t>06-06-2021</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0C885F-4292-49F6-918C-3EA943C3C0EE}" type="datetime1">
              <a:rPr lang="en-IN" smtClean="0"/>
              <a:t>06-06-2021</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0CBB3-982D-4930-81ED-0029BE95E9C5}" type="datetime1">
              <a:rPr lang="en-IN" smtClean="0"/>
              <a:t>06-06-2021</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B19235B-F8C6-44DD-9197-A93B6860A94C}" type="datetime1">
              <a:rPr lang="en-IN" smtClean="0"/>
              <a:t>06-06-2021</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8FDF1B-C962-4678-A83C-26AF050C6F89}" type="datetime1">
              <a:rPr lang="en-IN" smtClean="0"/>
              <a:t>06-06-2021</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D2DCC-43B5-4424-9DF4-78D14526F5A8}" type="datetime1">
              <a:rPr lang="en-IN" smtClean="0"/>
              <a:t>06-06-2021</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1FF90-8687-419C-AB98-33F4129B5675}" type="datetime1">
              <a:rPr lang="en-IN" smtClean="0"/>
              <a:t>06-06-2021</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3C97B1C-848D-4FF6-81A1-80E68EE07656}"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8F66D-27B9-4E0F-A292-A5A2AC798E54}" type="datetime1">
              <a:rPr lang="en-IN" smtClean="0"/>
              <a:t>06-06-2021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5EE8686-6CBB-4134-B94C-19EF0D6EAE26}" type="datetime1">
              <a:rPr lang="en-IN" smtClean="0"/>
              <a:t>06-06-2021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1FA414A-FC3B-4762-BF9B-190CEE0147B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2.0</a:t>
            </a:r>
            <a:endParaRPr lang="en-IN" dirty="0"/>
          </a:p>
        </p:txBody>
      </p:sp>
      <p:sp>
        <p:nvSpPr>
          <p:cNvPr id="3" name="Subtitle 2"/>
          <p:cNvSpPr>
            <a:spLocks noGrp="1"/>
          </p:cNvSpPr>
          <p:nvPr>
            <p:ph type="subTitle" idx="1"/>
          </p:nvPr>
        </p:nvSpPr>
        <p:spPr/>
        <p:txBody>
          <a:bodyPr/>
          <a:lstStyle/>
          <a:p>
            <a:r>
              <a:rPr lang="en-IN" dirty="0" smtClean="0"/>
              <a:t>Linear Data Structure: Linked List</a:t>
            </a:r>
            <a:endParaRPr lang="en-IN" dirty="0"/>
          </a:p>
        </p:txBody>
      </p:sp>
    </p:spTree>
    <p:extLst>
      <p:ext uri="{BB962C8B-B14F-4D97-AF65-F5344CB8AC3E}">
        <p14:creationId xmlns:p14="http://schemas.microsoft.com/office/powerpoint/2010/main" val="2792807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Runtime or Dynamic Allocation</a:t>
            </a:r>
          </a:p>
        </p:txBody>
      </p:sp>
      <p:sp>
        <p:nvSpPr>
          <p:cNvPr id="3" name="Content Placeholder 2"/>
          <p:cNvSpPr>
            <a:spLocks noGrp="1"/>
          </p:cNvSpPr>
          <p:nvPr>
            <p:ph idx="1"/>
          </p:nvPr>
        </p:nvSpPr>
        <p:spPr>
          <a:xfrm>
            <a:off x="899592" y="1340768"/>
            <a:ext cx="6777317" cy="4752528"/>
          </a:xfrm>
        </p:spPr>
        <p:txBody>
          <a:bodyPr>
            <a:normAutofit/>
          </a:bodyPr>
          <a:lstStyle/>
          <a:p>
            <a:r>
              <a:rPr lang="en-IN" sz="2000" b="1" dirty="0" smtClean="0"/>
              <a:t>Efficient use of Memory</a:t>
            </a:r>
          </a:p>
          <a:p>
            <a:pPr lvl="1"/>
            <a:r>
              <a:rPr lang="en-IN" sz="1800" dirty="0" smtClean="0"/>
              <a:t>Additional Space can be allocated at run time.</a:t>
            </a:r>
          </a:p>
          <a:p>
            <a:pPr lvl="1"/>
            <a:r>
              <a:rPr lang="en-IN" sz="1800" dirty="0" smtClean="0"/>
              <a:t>Unwanted Space can be released at run time.</a:t>
            </a:r>
          </a:p>
          <a:p>
            <a:endParaRPr lang="en-IN" sz="2000" b="1" dirty="0" smtClean="0"/>
          </a:p>
          <a:p>
            <a:r>
              <a:rPr lang="en-IN" sz="2000" b="1" dirty="0" smtClean="0"/>
              <a:t>Reusability </a:t>
            </a:r>
            <a:r>
              <a:rPr lang="en-IN" sz="2000" b="1" dirty="0"/>
              <a:t>of Memory space</a:t>
            </a:r>
          </a:p>
          <a:p>
            <a:pPr lvl="1"/>
            <a:endParaRPr lang="en-IN" sz="1800" dirty="0" smtClean="0"/>
          </a:p>
          <a:p>
            <a:endParaRPr lang="en-IN" sz="2000" dirty="0" smtClean="0"/>
          </a:p>
        </p:txBody>
      </p:sp>
      <p:sp>
        <p:nvSpPr>
          <p:cNvPr id="4" name="Date Placeholder 3"/>
          <p:cNvSpPr>
            <a:spLocks noGrp="1"/>
          </p:cNvSpPr>
          <p:nvPr>
            <p:ph type="dt" sz="half" idx="10"/>
          </p:nvPr>
        </p:nvSpPr>
        <p:spPr/>
        <p:txBody>
          <a:bodyPr/>
          <a:lstStyle/>
          <a:p>
            <a:fld id="{98B27635-B567-43DE-B274-C20690492A0A}"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a:t>
            </a:fld>
            <a:endParaRPr lang="en-IN"/>
          </a:p>
        </p:txBody>
      </p:sp>
    </p:spTree>
    <p:extLst>
      <p:ext uri="{BB962C8B-B14F-4D97-AF65-F5344CB8AC3E}">
        <p14:creationId xmlns:p14="http://schemas.microsoft.com/office/powerpoint/2010/main" val="38537524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289" y="964375"/>
            <a:ext cx="6777317" cy="4491861"/>
          </a:xfrm>
        </p:spPr>
        <p:txBody>
          <a:bodyPr>
            <a:normAutofit/>
          </a:bodyPr>
          <a:lstStyle/>
          <a:p>
            <a:pPr marL="68580" indent="0">
              <a:buNone/>
            </a:pPr>
            <a:r>
              <a:rPr lang="en-IN" sz="1800" b="1" i="1" dirty="0"/>
              <a:t>The data structure for doubly linked list will be </a:t>
            </a:r>
            <a:r>
              <a:rPr lang="en-IN" sz="1800" b="1" i="1" dirty="0" smtClean="0"/>
              <a:t>as-</a:t>
            </a:r>
          </a:p>
          <a:p>
            <a:pPr marL="68580" indent="0">
              <a:buNone/>
            </a:pPr>
            <a:endParaRPr lang="en-IN" sz="1800" b="1" i="1" dirty="0"/>
          </a:p>
          <a:p>
            <a:pPr marL="68580" indent="0">
              <a:buNone/>
            </a:pPr>
            <a:r>
              <a:rPr lang="en-US" sz="1800" b="1" dirty="0" err="1" smtClean="0"/>
              <a:t>struct</a:t>
            </a:r>
            <a:r>
              <a:rPr lang="en-US" sz="1800" b="1" dirty="0" smtClean="0"/>
              <a:t> </a:t>
            </a:r>
            <a:r>
              <a:rPr lang="en-US" sz="1800" b="1" dirty="0"/>
              <a:t>node</a:t>
            </a:r>
            <a:endParaRPr lang="en-IN" sz="1800" b="1" dirty="0"/>
          </a:p>
          <a:p>
            <a:pPr marL="68580" indent="0">
              <a:buNone/>
            </a:pPr>
            <a:r>
              <a:rPr lang="en-US" sz="1800" b="1" dirty="0"/>
              <a:t>{</a:t>
            </a:r>
            <a:endParaRPr lang="en-IN" sz="1800" b="1" dirty="0"/>
          </a:p>
          <a:p>
            <a:pPr marL="68580" indent="0">
              <a:buNone/>
            </a:pPr>
            <a:r>
              <a:rPr lang="en-US" sz="1800" b="1" dirty="0"/>
              <a:t>	</a:t>
            </a:r>
            <a:r>
              <a:rPr lang="en-US" sz="1800" b="1" dirty="0" err="1"/>
              <a:t>struct</a:t>
            </a:r>
            <a:r>
              <a:rPr lang="en-US" sz="1800" b="1" dirty="0"/>
              <a:t> node *</a:t>
            </a:r>
            <a:r>
              <a:rPr lang="en-US" sz="1800" b="1" dirty="0" err="1"/>
              <a:t>prev</a:t>
            </a:r>
            <a:r>
              <a:rPr lang="en-US" sz="1800" b="1" dirty="0"/>
              <a:t>;</a:t>
            </a:r>
            <a:endParaRPr lang="en-IN" sz="1800" b="1" dirty="0"/>
          </a:p>
          <a:p>
            <a:pPr marL="68580" indent="0">
              <a:buNone/>
            </a:pPr>
            <a:r>
              <a:rPr lang="en-US" sz="1800" b="1" dirty="0"/>
              <a:t>	</a:t>
            </a:r>
            <a:r>
              <a:rPr lang="en-US" sz="1800" b="1" dirty="0" err="1"/>
              <a:t>int</a:t>
            </a:r>
            <a:r>
              <a:rPr lang="en-US" sz="1800" b="1" dirty="0"/>
              <a:t> info;</a:t>
            </a:r>
            <a:endParaRPr lang="en-IN" sz="1800" b="1" dirty="0"/>
          </a:p>
          <a:p>
            <a:pPr marL="68580" indent="0">
              <a:buNone/>
            </a:pPr>
            <a:r>
              <a:rPr lang="en-US" sz="1800" b="1" dirty="0"/>
              <a:t>	</a:t>
            </a:r>
            <a:r>
              <a:rPr lang="en-US" sz="1800" b="1" dirty="0" err="1"/>
              <a:t>struct</a:t>
            </a:r>
            <a:r>
              <a:rPr lang="en-US" sz="1800" b="1" dirty="0"/>
              <a:t> node *next;</a:t>
            </a:r>
            <a:endParaRPr lang="en-IN" sz="1800" b="1" dirty="0"/>
          </a:p>
          <a:p>
            <a:pPr marL="68580" indent="0">
              <a:buNone/>
            </a:pPr>
            <a:r>
              <a:rPr lang="en-US" sz="1800" b="1" dirty="0"/>
              <a:t>}*start</a:t>
            </a:r>
            <a:r>
              <a:rPr lang="en-US" sz="1800" b="1" dirty="0" smtClean="0"/>
              <a:t>;</a:t>
            </a:r>
          </a:p>
          <a:p>
            <a:pPr marL="68580" indent="0">
              <a:buNone/>
            </a:pPr>
            <a:endParaRPr lang="en-IN" sz="1800" b="1" dirty="0"/>
          </a:p>
        </p:txBody>
      </p:sp>
      <p:sp>
        <p:nvSpPr>
          <p:cNvPr id="4" name="Date Placeholder 3"/>
          <p:cNvSpPr>
            <a:spLocks noGrp="1"/>
          </p:cNvSpPr>
          <p:nvPr>
            <p:ph type="dt" sz="half" idx="10"/>
          </p:nvPr>
        </p:nvSpPr>
        <p:spPr/>
        <p:txBody>
          <a:bodyPr/>
          <a:lstStyle/>
          <a:p>
            <a:fld id="{F00685BB-C50B-4E94-84E1-75AD008F42D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100</a:t>
            </a:fld>
            <a:endParaRPr lang="en-IN"/>
          </a:p>
        </p:txBody>
      </p:sp>
      <p:pic>
        <p:nvPicPr>
          <p:cNvPr id="5122" name="Picture 2" descr="https://2.bp.blogspot.com/--lWiPh8SR7E/XAi6WX63qdI/AAAAAAAAFbQ/dJbXS72rUOEZs6KcP8Cqa5SVDP8OccOsgCLcBGAs/s400/New%2BDoc%2B2018-12-04%2B10.16.54_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33056"/>
            <a:ext cx="6016415"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endParaRPr lang="en-IN" b="1" dirty="0"/>
          </a:p>
        </p:txBody>
      </p:sp>
    </p:spTree>
    <p:extLst>
      <p:ext uri="{BB962C8B-B14F-4D97-AF65-F5344CB8AC3E}">
        <p14:creationId xmlns:p14="http://schemas.microsoft.com/office/powerpoint/2010/main" val="38854616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40768"/>
            <a:ext cx="6777317" cy="4491861"/>
          </a:xfrm>
        </p:spPr>
        <p:txBody>
          <a:bodyPr>
            <a:normAutofit/>
          </a:bodyPr>
          <a:lstStyle/>
          <a:p>
            <a:pPr marL="68580" indent="0">
              <a:buNone/>
            </a:pPr>
            <a:r>
              <a:rPr lang="en-US" sz="1800" b="1" dirty="0" err="1" smtClean="0"/>
              <a:t>struct</a:t>
            </a:r>
            <a:r>
              <a:rPr lang="en-US" sz="1800" b="1" dirty="0" smtClean="0"/>
              <a:t> </a:t>
            </a:r>
            <a:r>
              <a:rPr lang="en-US" sz="1800" b="1" dirty="0"/>
              <a:t>node</a:t>
            </a:r>
            <a:endParaRPr lang="en-IN" sz="1800" b="1" dirty="0"/>
          </a:p>
          <a:p>
            <a:pPr marL="68580" indent="0">
              <a:buNone/>
            </a:pPr>
            <a:r>
              <a:rPr lang="en-US" sz="1800" b="1" dirty="0"/>
              <a:t>{</a:t>
            </a:r>
            <a:endParaRPr lang="en-IN" sz="1800" b="1" dirty="0"/>
          </a:p>
          <a:p>
            <a:pPr marL="68580" indent="0">
              <a:buNone/>
            </a:pPr>
            <a:r>
              <a:rPr lang="en-US" sz="1800" b="1" dirty="0"/>
              <a:t>	</a:t>
            </a:r>
            <a:r>
              <a:rPr lang="en-US" sz="1800" b="1" dirty="0" err="1"/>
              <a:t>struct</a:t>
            </a:r>
            <a:r>
              <a:rPr lang="en-US" sz="1800" b="1" dirty="0"/>
              <a:t> node *</a:t>
            </a:r>
            <a:r>
              <a:rPr lang="en-US" sz="1800" b="1" dirty="0" err="1"/>
              <a:t>prev</a:t>
            </a:r>
            <a:r>
              <a:rPr lang="en-US" sz="1800" b="1" dirty="0"/>
              <a:t>;</a:t>
            </a:r>
            <a:endParaRPr lang="en-IN" sz="1800" b="1" dirty="0"/>
          </a:p>
          <a:p>
            <a:pPr marL="68580" indent="0">
              <a:buNone/>
            </a:pPr>
            <a:r>
              <a:rPr lang="en-US" sz="1800" b="1" dirty="0"/>
              <a:t>	</a:t>
            </a:r>
            <a:r>
              <a:rPr lang="en-US" sz="1800" b="1" dirty="0" err="1"/>
              <a:t>int</a:t>
            </a:r>
            <a:r>
              <a:rPr lang="en-US" sz="1800" b="1" dirty="0"/>
              <a:t> info;</a:t>
            </a:r>
            <a:endParaRPr lang="en-IN" sz="1800" b="1" dirty="0"/>
          </a:p>
          <a:p>
            <a:pPr marL="68580" indent="0">
              <a:buNone/>
            </a:pPr>
            <a:r>
              <a:rPr lang="en-US" sz="1800" b="1" dirty="0"/>
              <a:t>	</a:t>
            </a:r>
            <a:r>
              <a:rPr lang="en-US" sz="1800" b="1" dirty="0" err="1"/>
              <a:t>struct</a:t>
            </a:r>
            <a:r>
              <a:rPr lang="en-US" sz="1800" b="1" dirty="0"/>
              <a:t> node *next;</a:t>
            </a:r>
            <a:endParaRPr lang="en-IN" sz="1800" b="1" dirty="0"/>
          </a:p>
          <a:p>
            <a:pPr marL="68580" indent="0">
              <a:buNone/>
            </a:pPr>
            <a:r>
              <a:rPr lang="en-US" sz="1800" b="1" dirty="0"/>
              <a:t>}*start</a:t>
            </a:r>
            <a:r>
              <a:rPr lang="en-US" sz="1800" b="1" dirty="0" smtClean="0"/>
              <a:t>;</a:t>
            </a:r>
          </a:p>
          <a:p>
            <a:pPr marL="68580" indent="0">
              <a:buNone/>
            </a:pPr>
            <a:endParaRPr lang="en-US" sz="1800" b="1" dirty="0"/>
          </a:p>
          <a:p>
            <a:endParaRPr lang="en-IN" sz="1800" b="1" i="1" dirty="0" smtClean="0"/>
          </a:p>
          <a:p>
            <a:r>
              <a:rPr lang="en-IN" sz="1800" b="1" i="1" dirty="0" err="1" smtClean="0"/>
              <a:t>struct</a:t>
            </a:r>
            <a:r>
              <a:rPr lang="en-IN" sz="1800" b="1" i="1" dirty="0" smtClean="0"/>
              <a:t> </a:t>
            </a:r>
            <a:r>
              <a:rPr lang="en-IN" sz="1800" b="1" i="1" dirty="0"/>
              <a:t>node *previous is a pointer to structure, which will contain the address of previous </a:t>
            </a:r>
            <a:r>
              <a:rPr lang="en-IN" sz="1800" b="1" i="1" dirty="0" smtClean="0"/>
              <a:t>node</a:t>
            </a:r>
          </a:p>
          <a:p>
            <a:r>
              <a:rPr lang="en-IN" sz="1800" b="1" i="1" dirty="0" err="1" smtClean="0"/>
              <a:t>struct</a:t>
            </a:r>
            <a:r>
              <a:rPr lang="en-IN" sz="1800" b="1" i="1" dirty="0" smtClean="0"/>
              <a:t> </a:t>
            </a:r>
            <a:r>
              <a:rPr lang="en-IN" sz="1800" b="1" i="1" dirty="0"/>
              <a:t>node * next will contain the address of next node in the list. </a:t>
            </a:r>
            <a:endParaRPr lang="en-IN" sz="1800" b="1" i="1" dirty="0" smtClean="0"/>
          </a:p>
          <a:p>
            <a:r>
              <a:rPr lang="en-IN" sz="1800" b="1" i="1" dirty="0" smtClean="0"/>
              <a:t>Traversal </a:t>
            </a:r>
            <a:r>
              <a:rPr lang="en-IN" sz="1800" b="1" i="1" dirty="0"/>
              <a:t>in both directions at any time.</a:t>
            </a:r>
            <a:endParaRPr lang="en-IN" sz="1800" b="1" dirty="0"/>
          </a:p>
        </p:txBody>
      </p:sp>
      <p:sp>
        <p:nvSpPr>
          <p:cNvPr id="4" name="Date Placeholder 3"/>
          <p:cNvSpPr>
            <a:spLocks noGrp="1"/>
          </p:cNvSpPr>
          <p:nvPr>
            <p:ph type="dt" sz="half" idx="10"/>
          </p:nvPr>
        </p:nvSpPr>
        <p:spPr/>
        <p:txBody>
          <a:bodyPr/>
          <a:lstStyle/>
          <a:p>
            <a:fld id="{9D437A5B-19A9-4E76-BCBB-0DA099CB81A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101</a:t>
            </a:fld>
            <a:endParaRPr lang="en-IN"/>
          </a:p>
        </p:txBody>
      </p:sp>
      <p:sp>
        <p:nvSpPr>
          <p:cNvPr id="7"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Doubly Linked List</a:t>
            </a:r>
            <a:endParaRPr lang="en-IN" dirty="0"/>
          </a:p>
        </p:txBody>
      </p:sp>
    </p:spTree>
    <p:extLst>
      <p:ext uri="{BB962C8B-B14F-4D97-AF65-F5344CB8AC3E}">
        <p14:creationId xmlns:p14="http://schemas.microsoft.com/office/powerpoint/2010/main" val="222924894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4E755-A523-47C0-876E-967A261AA64B}"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102</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r>
              <a:rPr lang="en-IN" b="1" dirty="0"/>
              <a:t>Insertion at beginning</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567" b="28593"/>
          <a:stretch/>
        </p:blipFill>
        <p:spPr bwMode="auto">
          <a:xfrm>
            <a:off x="879429" y="2204864"/>
            <a:ext cx="6777037" cy="239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00829" y="1412776"/>
            <a:ext cx="3267119" cy="369332"/>
          </a:xfrm>
          <a:prstGeom prst="rect">
            <a:avLst/>
          </a:prstGeom>
        </p:spPr>
        <p:txBody>
          <a:bodyPr wrap="square">
            <a:spAutoFit/>
          </a:bodyPr>
          <a:lstStyle/>
          <a:p>
            <a:r>
              <a:rPr lang="en-IN" b="1" dirty="0"/>
              <a:t>A 5 steps process</a:t>
            </a:r>
            <a:endParaRPr lang="en-IN" dirty="0"/>
          </a:p>
        </p:txBody>
      </p:sp>
    </p:spTree>
    <p:extLst>
      <p:ext uri="{BB962C8B-B14F-4D97-AF65-F5344CB8AC3E}">
        <p14:creationId xmlns:p14="http://schemas.microsoft.com/office/powerpoint/2010/main" val="174133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124744"/>
            <a:ext cx="7776864" cy="4707885"/>
          </a:xfrm>
        </p:spPr>
        <p:txBody>
          <a:bodyPr>
            <a:normAutofit/>
          </a:bodyPr>
          <a:lstStyle/>
          <a:p>
            <a:r>
              <a:rPr lang="en-IN" sz="1800" dirty="0" smtClean="0"/>
              <a:t>Start </a:t>
            </a:r>
            <a:r>
              <a:rPr lang="en-IN" sz="1800" dirty="0"/>
              <a:t>points to the first node of doubly linked list. </a:t>
            </a:r>
            <a:endParaRPr lang="en-IN" sz="1800" dirty="0" smtClean="0"/>
          </a:p>
          <a:p>
            <a:r>
              <a:rPr lang="en-IN" sz="1800" dirty="0" smtClean="0"/>
              <a:t>Assign </a:t>
            </a:r>
            <a:r>
              <a:rPr lang="en-IN" sz="1800" dirty="0"/>
              <a:t>the value of start to the next part of inserted node and address of inserted node to the </a:t>
            </a:r>
            <a:r>
              <a:rPr lang="en-IN" sz="1800" dirty="0" err="1"/>
              <a:t>prev</a:t>
            </a:r>
            <a:r>
              <a:rPr lang="en-IN" sz="1800" dirty="0"/>
              <a:t> part of start as-</a:t>
            </a:r>
            <a:endParaRPr lang="en-IN" sz="1900" dirty="0"/>
          </a:p>
          <a:p>
            <a:pPr marL="2189988" lvl="8" indent="-342900">
              <a:buFont typeface="+mj-lt"/>
              <a:buAutoNum type="arabicParenR"/>
            </a:pPr>
            <a:r>
              <a:rPr lang="en-IN" sz="1800" b="1" dirty="0" err="1"/>
              <a:t>tmp</a:t>
            </a:r>
            <a:r>
              <a:rPr lang="en-IN" sz="1800" b="1" dirty="0"/>
              <a:t>-&gt;next=start</a:t>
            </a:r>
            <a:r>
              <a:rPr lang="en-IN" sz="1800" b="1" dirty="0" smtClean="0"/>
              <a:t>;</a:t>
            </a:r>
          </a:p>
          <a:p>
            <a:pPr marL="2189988" lvl="8" indent="-342900">
              <a:buFont typeface="+mj-lt"/>
              <a:buAutoNum type="arabicParenR"/>
            </a:pPr>
            <a:r>
              <a:rPr lang="en-IN" sz="1800" b="1" dirty="0" err="1"/>
              <a:t>t</a:t>
            </a:r>
            <a:r>
              <a:rPr lang="en-IN" sz="1800" b="1" dirty="0" err="1" smtClean="0"/>
              <a:t>mp</a:t>
            </a:r>
            <a:r>
              <a:rPr lang="en-IN" sz="1800" b="1" dirty="0" smtClean="0"/>
              <a:t>-&gt;info=data</a:t>
            </a:r>
            <a:endParaRPr lang="en-IN" sz="1800" b="1" dirty="0"/>
          </a:p>
          <a:p>
            <a:pPr marL="2189988" lvl="8" indent="-342900">
              <a:buFont typeface="+mj-lt"/>
              <a:buAutoNum type="arabicParenR"/>
            </a:pPr>
            <a:r>
              <a:rPr lang="en-IN" sz="1800" b="1" dirty="0"/>
              <a:t>start-&gt;</a:t>
            </a:r>
            <a:r>
              <a:rPr lang="en-IN" sz="1800" b="1" dirty="0" err="1"/>
              <a:t>prev</a:t>
            </a:r>
            <a:r>
              <a:rPr lang="en-IN" sz="1800" b="1" dirty="0"/>
              <a:t> = </a:t>
            </a:r>
            <a:r>
              <a:rPr lang="en-IN" sz="1800" b="1" dirty="0" err="1"/>
              <a:t>tmp</a:t>
            </a:r>
            <a:r>
              <a:rPr lang="en-IN" sz="1800" b="1" dirty="0"/>
              <a:t>;</a:t>
            </a:r>
          </a:p>
          <a:p>
            <a:pPr marL="525780" indent="-457200">
              <a:buFont typeface="+mj-lt"/>
              <a:buAutoNum type="arabicParenR"/>
            </a:pPr>
            <a:r>
              <a:rPr lang="en-IN" sz="1800" dirty="0"/>
              <a:t>Now inserted node points to the next node, which was beginning node of the doubly linked list and </a:t>
            </a:r>
            <a:endParaRPr lang="en-IN" sz="1800" dirty="0" smtClean="0"/>
          </a:p>
          <a:p>
            <a:pPr marL="525780" indent="-457200">
              <a:buFont typeface="+mj-lt"/>
              <a:buAutoNum type="arabicParenR" startAt="3"/>
            </a:pPr>
            <a:r>
              <a:rPr lang="en-IN" sz="1800" dirty="0" err="1" smtClean="0"/>
              <a:t>prev</a:t>
            </a:r>
            <a:r>
              <a:rPr lang="en-IN" sz="1800" dirty="0" smtClean="0"/>
              <a:t> </a:t>
            </a:r>
            <a:r>
              <a:rPr lang="en-IN" sz="1800" dirty="0"/>
              <a:t>part of second node will point to the new inserted node. Now inserted node is the first node of the doubly linked list. </a:t>
            </a:r>
            <a:endParaRPr lang="en-IN" sz="1800" dirty="0" smtClean="0"/>
          </a:p>
        </p:txBody>
      </p:sp>
      <p:sp>
        <p:nvSpPr>
          <p:cNvPr id="4" name="Date Placeholder 3"/>
          <p:cNvSpPr>
            <a:spLocks noGrp="1"/>
          </p:cNvSpPr>
          <p:nvPr>
            <p:ph type="dt" sz="half" idx="10"/>
          </p:nvPr>
        </p:nvSpPr>
        <p:spPr/>
        <p:txBody>
          <a:bodyPr/>
          <a:lstStyle/>
          <a:p>
            <a:fld id="{A139A0A0-4A69-4411-9535-3EE0122FBF9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103</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93096"/>
            <a:ext cx="770485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r>
              <a:rPr lang="en-IN" b="1" dirty="0"/>
              <a:t>Insertion at beginning</a:t>
            </a:r>
          </a:p>
        </p:txBody>
      </p:sp>
      <p:sp>
        <p:nvSpPr>
          <p:cNvPr id="2" name="Curved Left Arrow 1"/>
          <p:cNvSpPr/>
          <p:nvPr/>
        </p:nvSpPr>
        <p:spPr>
          <a:xfrm>
            <a:off x="5292080" y="2132856"/>
            <a:ext cx="576064" cy="115212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Right Arrow 7"/>
          <p:cNvSpPr/>
          <p:nvPr/>
        </p:nvSpPr>
        <p:spPr>
          <a:xfrm rot="1179244">
            <a:off x="-13638" y="2698264"/>
            <a:ext cx="1045237" cy="11734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654966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6497" y="1052736"/>
            <a:ext cx="6777317" cy="4707885"/>
          </a:xfrm>
        </p:spPr>
        <p:txBody>
          <a:bodyPr>
            <a:normAutofit/>
          </a:bodyPr>
          <a:lstStyle/>
          <a:p>
            <a:r>
              <a:rPr lang="en-IN" sz="1900" dirty="0"/>
              <a:t>So start will be reassigned as-</a:t>
            </a:r>
          </a:p>
          <a:p>
            <a:pPr marL="68580" indent="0">
              <a:buNone/>
            </a:pPr>
            <a:r>
              <a:rPr lang="en-IN" sz="1900" b="1" dirty="0"/>
              <a:t>		  start= </a:t>
            </a:r>
            <a:r>
              <a:rPr lang="en-IN" sz="1900" b="1" dirty="0" err="1"/>
              <a:t>tmp</a:t>
            </a:r>
            <a:r>
              <a:rPr lang="en-IN" sz="1900" b="1" dirty="0"/>
              <a:t>;</a:t>
            </a:r>
          </a:p>
          <a:p>
            <a:r>
              <a:rPr lang="en-IN" sz="1900" dirty="0" smtClean="0"/>
              <a:t>Now start will point to the inserted node which is first node of the doubly linked list. </a:t>
            </a:r>
          </a:p>
          <a:p>
            <a:r>
              <a:rPr lang="en-IN" sz="1900" dirty="0" smtClean="0"/>
              <a:t>Assign NULL to </a:t>
            </a:r>
            <a:r>
              <a:rPr lang="en-IN" sz="1900" dirty="0" err="1" smtClean="0"/>
              <a:t>prev</a:t>
            </a:r>
            <a:r>
              <a:rPr lang="en-IN" sz="1900" dirty="0" smtClean="0"/>
              <a:t> part of inserted node since now it will become the first node and </a:t>
            </a:r>
            <a:r>
              <a:rPr lang="en-IN" sz="1900" dirty="0" err="1" smtClean="0"/>
              <a:t>prev</a:t>
            </a:r>
            <a:r>
              <a:rPr lang="en-IN" sz="1900" dirty="0" smtClean="0"/>
              <a:t> part of first node is NULL-</a:t>
            </a:r>
          </a:p>
          <a:p>
            <a:pPr marL="68580" indent="0">
              <a:buNone/>
            </a:pPr>
            <a:r>
              <a:rPr lang="en-IN" sz="1900" dirty="0" smtClean="0"/>
              <a:t>		</a:t>
            </a:r>
            <a:r>
              <a:rPr lang="en-IN" sz="1900" b="1" dirty="0" err="1" smtClean="0"/>
              <a:t>tmp</a:t>
            </a:r>
            <a:r>
              <a:rPr lang="en-IN" sz="1900" b="1" dirty="0" smtClean="0"/>
              <a:t>-&gt;</a:t>
            </a:r>
            <a:r>
              <a:rPr lang="en-IN" sz="1900" b="1" dirty="0" err="1" smtClean="0"/>
              <a:t>prev</a:t>
            </a:r>
            <a:r>
              <a:rPr lang="en-IN" sz="1900" b="1" dirty="0" smtClean="0"/>
              <a:t>=NULL;</a:t>
            </a:r>
            <a:endParaRPr lang="en-IN" sz="1900" b="1" dirty="0"/>
          </a:p>
        </p:txBody>
      </p:sp>
      <p:sp>
        <p:nvSpPr>
          <p:cNvPr id="4" name="Date Placeholder 3"/>
          <p:cNvSpPr>
            <a:spLocks noGrp="1"/>
          </p:cNvSpPr>
          <p:nvPr>
            <p:ph type="dt" sz="half" idx="10"/>
          </p:nvPr>
        </p:nvSpPr>
        <p:spPr/>
        <p:txBody>
          <a:bodyPr/>
          <a:lstStyle/>
          <a:p>
            <a:fld id="{39BA5E86-59DA-47CE-B979-AD8C4E9A2FB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104</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939133"/>
            <a:ext cx="38100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r>
              <a:rPr lang="en-IN" b="1" dirty="0"/>
              <a:t>Insertion at beginning</a:t>
            </a:r>
          </a:p>
        </p:txBody>
      </p:sp>
    </p:spTree>
    <p:extLst>
      <p:ext uri="{BB962C8B-B14F-4D97-AF65-F5344CB8AC3E}">
        <p14:creationId xmlns:p14="http://schemas.microsoft.com/office/powerpoint/2010/main" val="7274867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4A60AF-32DF-4541-A4E1-2E0EEA62EE32}"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105</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620688"/>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r>
              <a:rPr lang="en-IN" b="1" dirty="0"/>
              <a:t>Insertion </a:t>
            </a:r>
            <a:r>
              <a:rPr lang="en-IN" b="1" dirty="0" smtClean="0"/>
              <a:t>in between</a:t>
            </a:r>
            <a:endParaRPr lang="en-IN" b="1"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244" b="25337"/>
          <a:stretch/>
        </p:blipFill>
        <p:spPr bwMode="auto">
          <a:xfrm>
            <a:off x="755576" y="1340768"/>
            <a:ext cx="770485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4094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AD2098-87EB-403E-82D1-7FF6F62EE4CC}"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106</a:t>
            </a:fld>
            <a:endParaRPr lang="en-IN"/>
          </a:p>
        </p:txBody>
      </p:sp>
      <p:sp>
        <p:nvSpPr>
          <p:cNvPr id="3" name="Content Placeholder 2"/>
          <p:cNvSpPr>
            <a:spLocks noGrp="1"/>
          </p:cNvSpPr>
          <p:nvPr>
            <p:ph sz="quarter" idx="13"/>
          </p:nvPr>
        </p:nvSpPr>
        <p:spPr>
          <a:xfrm>
            <a:off x="453202" y="692696"/>
            <a:ext cx="8151245" cy="3312368"/>
          </a:xfrm>
        </p:spPr>
        <p:txBody>
          <a:bodyPr>
            <a:noAutofit/>
          </a:bodyPr>
          <a:lstStyle/>
          <a:p>
            <a:r>
              <a:rPr lang="en-IN" sz="1600" i="1" dirty="0" smtClean="0"/>
              <a:t>Traverse to obtain </a:t>
            </a:r>
            <a:r>
              <a:rPr lang="en-IN" sz="1600" i="1" dirty="0"/>
              <a:t>the </a:t>
            </a:r>
            <a:r>
              <a:rPr lang="en-IN" sz="1600" b="1" i="1" dirty="0"/>
              <a:t>node </a:t>
            </a:r>
            <a:r>
              <a:rPr lang="en-IN" sz="1600" b="1" i="1" dirty="0" smtClean="0"/>
              <a:t>(q) after </a:t>
            </a:r>
            <a:r>
              <a:rPr lang="en-IN" sz="1600" b="1" i="1" dirty="0"/>
              <a:t>which we want to insert the element. </a:t>
            </a:r>
            <a:endParaRPr lang="en-IN" sz="1600" b="1" i="1" dirty="0" smtClean="0"/>
          </a:p>
          <a:p>
            <a:r>
              <a:rPr lang="en-IN" sz="1600" i="1" dirty="0" smtClean="0"/>
              <a:t>Assign </a:t>
            </a:r>
            <a:r>
              <a:rPr lang="en-IN" sz="1600" i="1" dirty="0"/>
              <a:t>the address of </a:t>
            </a:r>
            <a:r>
              <a:rPr lang="en-IN" sz="1600" b="1" i="1" dirty="0"/>
              <a:t>inserted </a:t>
            </a:r>
            <a:r>
              <a:rPr lang="en-IN" sz="1600" b="1" i="1" dirty="0" smtClean="0"/>
              <a:t>node(</a:t>
            </a:r>
            <a:r>
              <a:rPr lang="en-IN" sz="1600" b="1" i="1" dirty="0" err="1" smtClean="0"/>
              <a:t>tmp</a:t>
            </a:r>
            <a:r>
              <a:rPr lang="en-IN" sz="1600" i="1" dirty="0" smtClean="0"/>
              <a:t>) </a:t>
            </a:r>
            <a:r>
              <a:rPr lang="en-IN" sz="1600" i="1" dirty="0"/>
              <a:t>to the </a:t>
            </a:r>
            <a:r>
              <a:rPr lang="en-IN" sz="1600" i="1" dirty="0" err="1"/>
              <a:t>prev</a:t>
            </a:r>
            <a:r>
              <a:rPr lang="en-IN" sz="1600" i="1" dirty="0"/>
              <a:t> part of next node. </a:t>
            </a:r>
            <a:endParaRPr lang="en-IN" sz="1600" i="1" dirty="0" smtClean="0"/>
          </a:p>
          <a:p>
            <a:pPr marL="68580" lvl="8" indent="0">
              <a:buNone/>
            </a:pPr>
            <a:r>
              <a:rPr lang="en-IN" sz="1600" b="1" i="1" dirty="0" smtClean="0"/>
              <a:t>	q-</a:t>
            </a:r>
            <a:r>
              <a:rPr lang="en-IN" sz="1600" b="1" i="1" dirty="0"/>
              <a:t>&gt;next-&gt;</a:t>
            </a:r>
            <a:r>
              <a:rPr lang="en-IN" sz="1600" b="1" i="1" dirty="0" err="1"/>
              <a:t>prev</a:t>
            </a:r>
            <a:r>
              <a:rPr lang="en-IN" sz="1600" b="1" i="1" dirty="0"/>
              <a:t>=</a:t>
            </a:r>
            <a:r>
              <a:rPr lang="en-IN" sz="1600" b="1" i="1" dirty="0" err="1"/>
              <a:t>tmp</a:t>
            </a:r>
            <a:r>
              <a:rPr lang="en-IN" sz="1600" b="1" i="1" dirty="0"/>
              <a:t>;</a:t>
            </a:r>
            <a:endParaRPr lang="en-IN" sz="1600" b="1" dirty="0"/>
          </a:p>
          <a:p>
            <a:r>
              <a:rPr lang="en-IN" sz="1600" i="1" dirty="0" smtClean="0"/>
              <a:t>Assign </a:t>
            </a:r>
            <a:r>
              <a:rPr lang="en-IN" sz="1600" i="1" dirty="0"/>
              <a:t>the next part of previous node to the next part of inserted node. </a:t>
            </a:r>
            <a:endParaRPr lang="en-IN" sz="1600" i="1" dirty="0" smtClean="0"/>
          </a:p>
          <a:p>
            <a:pPr marL="68580" lvl="8" indent="0">
              <a:buNone/>
            </a:pPr>
            <a:r>
              <a:rPr lang="en-IN" sz="1600" b="1" i="1" dirty="0" smtClean="0"/>
              <a:t>	</a:t>
            </a:r>
            <a:r>
              <a:rPr lang="en-IN" sz="1600" b="1" i="1" dirty="0" err="1" smtClean="0"/>
              <a:t>tmp</a:t>
            </a:r>
            <a:r>
              <a:rPr lang="en-IN" sz="1600" b="1" i="1" dirty="0" smtClean="0"/>
              <a:t>-</a:t>
            </a:r>
            <a:r>
              <a:rPr lang="en-IN" sz="1600" b="1" i="1" dirty="0"/>
              <a:t>&gt;next=q-&gt;next;</a:t>
            </a:r>
            <a:endParaRPr lang="en-IN" sz="1600" b="1" dirty="0"/>
          </a:p>
          <a:p>
            <a:r>
              <a:rPr lang="en-IN" sz="1600" i="1" dirty="0" smtClean="0"/>
              <a:t>Address </a:t>
            </a:r>
            <a:r>
              <a:rPr lang="en-IN" sz="1600" i="1" dirty="0"/>
              <a:t>of previous node will be assigned to </a:t>
            </a:r>
            <a:r>
              <a:rPr lang="en-IN" sz="1600" i="1" dirty="0" err="1"/>
              <a:t>prev</a:t>
            </a:r>
            <a:r>
              <a:rPr lang="en-IN" sz="1600" i="1" dirty="0"/>
              <a:t> part of inserted node </a:t>
            </a:r>
            <a:endParaRPr lang="en-IN" sz="1600" i="1" dirty="0" smtClean="0"/>
          </a:p>
          <a:p>
            <a:pPr marL="68580" lvl="8" indent="0">
              <a:buNone/>
            </a:pPr>
            <a:r>
              <a:rPr lang="en-IN" sz="1600" b="1" i="1" dirty="0" smtClean="0"/>
              <a:t>	</a:t>
            </a:r>
            <a:r>
              <a:rPr lang="en-IN" sz="1600" b="1" i="1" dirty="0" err="1" smtClean="0"/>
              <a:t>tmp</a:t>
            </a:r>
            <a:r>
              <a:rPr lang="en-IN" sz="1600" b="1" i="1" dirty="0" smtClean="0"/>
              <a:t>-</a:t>
            </a:r>
            <a:r>
              <a:rPr lang="en-IN" sz="1600" b="1" i="1" dirty="0"/>
              <a:t>&gt;</a:t>
            </a:r>
            <a:r>
              <a:rPr lang="en-IN" sz="1600" b="1" i="1" dirty="0" err="1"/>
              <a:t>prev</a:t>
            </a:r>
            <a:r>
              <a:rPr lang="en-IN" sz="1600" b="1" i="1" dirty="0"/>
              <a:t>=q;</a:t>
            </a:r>
            <a:endParaRPr lang="en-IN" sz="1600" b="1" dirty="0"/>
          </a:p>
          <a:p>
            <a:r>
              <a:rPr lang="en-IN" sz="1600" i="1" dirty="0" smtClean="0"/>
              <a:t>Address </a:t>
            </a:r>
            <a:r>
              <a:rPr lang="en-IN" sz="1600" i="1" dirty="0"/>
              <a:t>of inserted node will be assigned to next part of previous </a:t>
            </a:r>
            <a:r>
              <a:rPr lang="en-IN" sz="1600" i="1" dirty="0" smtClean="0"/>
              <a:t>node.</a:t>
            </a:r>
            <a:endParaRPr lang="en-IN" sz="1600" dirty="0"/>
          </a:p>
          <a:p>
            <a:pPr marL="68580" indent="0">
              <a:buNone/>
            </a:pPr>
            <a:r>
              <a:rPr lang="en-IN" sz="1600" b="1" i="1" dirty="0"/>
              <a:t>	</a:t>
            </a:r>
            <a:r>
              <a:rPr lang="en-IN" sz="1600" b="1" i="1" dirty="0" smtClean="0"/>
              <a:t>q-</a:t>
            </a:r>
            <a:r>
              <a:rPr lang="en-IN" sz="1600" b="1" i="1" dirty="0"/>
              <a:t>&gt;next=</a:t>
            </a:r>
            <a:r>
              <a:rPr lang="en-IN" sz="1600" b="1" i="1" dirty="0" err="1"/>
              <a:t>tmp</a:t>
            </a:r>
            <a:r>
              <a:rPr lang="en-IN" sz="1600" b="1" i="1" dirty="0" smtClean="0"/>
              <a:t>;</a:t>
            </a:r>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453203" y="332656"/>
            <a:ext cx="7024744" cy="37219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smtClean="0"/>
              <a:t>Doubly Linked List-</a:t>
            </a:r>
            <a:r>
              <a:rPr lang="en-IN" sz="1800" b="1" dirty="0"/>
              <a:t>Insertion </a:t>
            </a:r>
            <a:r>
              <a:rPr lang="en-IN" sz="1800" b="1" dirty="0" smtClean="0"/>
              <a:t>in between</a:t>
            </a:r>
            <a:endParaRPr lang="en-IN" sz="1800" b="1"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21" b="17766"/>
          <a:stretch/>
        </p:blipFill>
        <p:spPr bwMode="auto">
          <a:xfrm>
            <a:off x="755576" y="3429001"/>
            <a:ext cx="7200800"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4810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340768"/>
            <a:ext cx="7560839" cy="4419853"/>
          </a:xfrm>
        </p:spPr>
        <p:txBody>
          <a:bodyPr>
            <a:normAutofit/>
          </a:bodyPr>
          <a:lstStyle/>
          <a:p>
            <a:pPr marL="68580" indent="0">
              <a:buNone/>
            </a:pPr>
            <a:r>
              <a:rPr lang="en-IN" sz="2000" dirty="0" smtClean="0"/>
              <a:t>Traverse </a:t>
            </a:r>
            <a:r>
              <a:rPr lang="en-IN" sz="2000" dirty="0"/>
              <a:t>the linked list and compare with each element. After finding the element there may be three cases for deletion-</a:t>
            </a:r>
          </a:p>
          <a:p>
            <a:endParaRPr lang="en-IN" sz="2000" b="1" dirty="0" smtClean="0"/>
          </a:p>
          <a:p>
            <a:r>
              <a:rPr lang="en-IN" sz="2000" b="1" dirty="0" smtClean="0"/>
              <a:t>Deletion </a:t>
            </a:r>
            <a:r>
              <a:rPr lang="en-IN" sz="2000" b="1" dirty="0"/>
              <a:t>at beginning</a:t>
            </a:r>
            <a:endParaRPr lang="en-IN" sz="2000" dirty="0"/>
          </a:p>
          <a:p>
            <a:r>
              <a:rPr lang="en-IN" sz="2000" b="1" dirty="0"/>
              <a:t>Deletion in between</a:t>
            </a:r>
            <a:endParaRPr lang="en-IN" sz="2000" dirty="0"/>
          </a:p>
          <a:p>
            <a:r>
              <a:rPr lang="en-IN" sz="2000" b="1" dirty="0"/>
              <a:t>Deletion of last node</a:t>
            </a:r>
            <a:endParaRPr lang="en-IN" sz="2000" dirty="0"/>
          </a:p>
          <a:p>
            <a:pPr marL="68580" indent="0">
              <a:buNone/>
            </a:pPr>
            <a:r>
              <a:rPr lang="en-IN" sz="2000" b="1" i="1" dirty="0"/>
              <a:t/>
            </a:r>
            <a:br>
              <a:rPr lang="en-IN" sz="2000" b="1" i="1" dirty="0"/>
            </a:br>
            <a:endParaRPr lang="en-IN" sz="1900" dirty="0" smtClean="0"/>
          </a:p>
        </p:txBody>
      </p:sp>
      <p:sp>
        <p:nvSpPr>
          <p:cNvPr id="4" name="Date Placeholder 3"/>
          <p:cNvSpPr>
            <a:spLocks noGrp="1"/>
          </p:cNvSpPr>
          <p:nvPr>
            <p:ph type="dt" sz="half" idx="10"/>
          </p:nvPr>
        </p:nvSpPr>
        <p:spPr/>
        <p:txBody>
          <a:bodyPr/>
          <a:lstStyle/>
          <a:p>
            <a:fld id="{F7A552B3-0BAE-49CC-838F-B564564CC1B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107</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Deletion from doubly linked list</a:t>
            </a:r>
          </a:p>
        </p:txBody>
      </p:sp>
    </p:spTree>
    <p:extLst>
      <p:ext uri="{BB962C8B-B14F-4D97-AF65-F5344CB8AC3E}">
        <p14:creationId xmlns:p14="http://schemas.microsoft.com/office/powerpoint/2010/main" val="7348927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E954F6-6DD7-4C63-8418-0BEF57D4B71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108</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45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Deletion from doubly linked </a:t>
            </a:r>
            <a:r>
              <a:rPr lang="en-IN" b="1" dirty="0" smtClean="0"/>
              <a:t>list-</a:t>
            </a:r>
            <a:r>
              <a:rPr lang="en-IN" b="1" dirty="0"/>
              <a:t>Deletion at </a:t>
            </a:r>
            <a:r>
              <a:rPr lang="en-IN" b="1" dirty="0" smtClean="0"/>
              <a:t>beginning</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6581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s://media.geeksforgeeks.org/wp-content/uploads/20200318143640/link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501008"/>
            <a:ext cx="6162675"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3345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24744"/>
            <a:ext cx="7776864" cy="4176464"/>
          </a:xfrm>
        </p:spPr>
        <p:txBody>
          <a:bodyPr>
            <a:normAutofit/>
          </a:bodyPr>
          <a:lstStyle/>
          <a:p>
            <a:r>
              <a:rPr lang="en-IN" sz="1800" i="1" dirty="0" smtClean="0"/>
              <a:t>Assign </a:t>
            </a:r>
            <a:r>
              <a:rPr lang="en-IN" sz="1800" i="1" dirty="0"/>
              <a:t>the value of start to </a:t>
            </a:r>
            <a:r>
              <a:rPr lang="en-IN" sz="1800" i="1" dirty="0" err="1"/>
              <a:t>tmp</a:t>
            </a:r>
            <a:r>
              <a:rPr lang="en-IN" sz="1800" i="1" dirty="0"/>
              <a:t> as-</a:t>
            </a:r>
            <a:endParaRPr lang="en-IN" sz="1800" dirty="0"/>
          </a:p>
          <a:p>
            <a:pPr marL="68580" indent="0">
              <a:buNone/>
            </a:pPr>
            <a:r>
              <a:rPr lang="en-IN" sz="1800" b="1" i="1" dirty="0" smtClean="0"/>
              <a:t>			</a:t>
            </a:r>
            <a:r>
              <a:rPr lang="en-IN" sz="1800" b="1" i="1" dirty="0" err="1" smtClean="0"/>
              <a:t>tmp</a:t>
            </a:r>
            <a:r>
              <a:rPr lang="en-IN" sz="1800" b="1" i="1" dirty="0" smtClean="0"/>
              <a:t> </a:t>
            </a:r>
            <a:r>
              <a:rPr lang="en-IN" sz="1800" b="1" i="1" dirty="0"/>
              <a:t>= start;</a:t>
            </a:r>
            <a:endParaRPr lang="en-IN" sz="1800" b="1" dirty="0"/>
          </a:p>
          <a:p>
            <a:r>
              <a:rPr lang="en-IN" sz="1800" i="1" dirty="0"/>
              <a:t>Now we assign the next part of deleted node to start as-</a:t>
            </a:r>
            <a:endParaRPr lang="en-IN" sz="1800" dirty="0"/>
          </a:p>
          <a:p>
            <a:pPr marL="68580" indent="0">
              <a:buNone/>
            </a:pPr>
            <a:r>
              <a:rPr lang="en-IN" sz="1800" b="1" i="1" dirty="0" smtClean="0"/>
              <a:t>			start=start-</a:t>
            </a:r>
            <a:r>
              <a:rPr lang="en-IN" sz="1800" b="1" i="1" dirty="0"/>
              <a:t>&gt;next;</a:t>
            </a:r>
            <a:endParaRPr lang="en-IN" sz="1800" b="1" dirty="0"/>
          </a:p>
          <a:p>
            <a:r>
              <a:rPr lang="en-IN" sz="1800" i="1" dirty="0"/>
              <a:t>Since start points to the first node of linked list, so start-&gt;next will point to the second node of list. </a:t>
            </a:r>
            <a:endParaRPr lang="en-IN" sz="1800" i="1" dirty="0" smtClean="0"/>
          </a:p>
          <a:p>
            <a:r>
              <a:rPr lang="en-IN" sz="1800" i="1" dirty="0" smtClean="0"/>
              <a:t>Then </a:t>
            </a:r>
            <a:r>
              <a:rPr lang="en-IN" sz="1800" i="1" dirty="0"/>
              <a:t>NULL will be assigned to start-&gt;prev. </a:t>
            </a:r>
            <a:endParaRPr lang="en-IN" sz="1800" i="1" dirty="0" smtClean="0"/>
          </a:p>
          <a:p>
            <a:pPr marL="68580" lvl="8" indent="0">
              <a:buNone/>
            </a:pPr>
            <a:r>
              <a:rPr lang="en-IN" sz="1800" b="1" i="1" dirty="0" smtClean="0"/>
              <a:t>                                         start-</a:t>
            </a:r>
            <a:r>
              <a:rPr lang="en-IN" sz="1800" b="1" i="1" dirty="0"/>
              <a:t>&gt;</a:t>
            </a:r>
            <a:r>
              <a:rPr lang="en-IN" sz="1800" b="1" i="1" dirty="0" err="1"/>
              <a:t>prev</a:t>
            </a:r>
            <a:r>
              <a:rPr lang="en-IN" sz="1800" b="1" i="1" dirty="0"/>
              <a:t> = NULL;</a:t>
            </a:r>
            <a:endParaRPr lang="en-IN" sz="1800" b="1" dirty="0"/>
          </a:p>
          <a:p>
            <a:r>
              <a:rPr lang="en-IN" sz="1800" i="1" dirty="0" smtClean="0"/>
              <a:t>Now we should free the node to be deleted which is pointed by </a:t>
            </a:r>
            <a:r>
              <a:rPr lang="en-IN" sz="1800" i="1" dirty="0" err="1" smtClean="0"/>
              <a:t>tmp</a:t>
            </a:r>
            <a:r>
              <a:rPr lang="en-IN" sz="1800" i="1" dirty="0" smtClean="0"/>
              <a:t>.</a:t>
            </a:r>
            <a:endParaRPr lang="en-IN" sz="1800" dirty="0" smtClean="0"/>
          </a:p>
          <a:p>
            <a:pPr marL="68580" indent="0">
              <a:buNone/>
            </a:pPr>
            <a:r>
              <a:rPr lang="en-IN" sz="1800" b="1" i="1" dirty="0"/>
              <a:t>	</a:t>
            </a:r>
            <a:r>
              <a:rPr lang="en-IN" sz="1800" b="1" i="1" dirty="0" smtClean="0"/>
              <a:t>		free</a:t>
            </a:r>
            <a:r>
              <a:rPr lang="en-IN" sz="1800" b="1" i="1" dirty="0"/>
              <a:t>( </a:t>
            </a:r>
            <a:r>
              <a:rPr lang="en-IN" sz="1800" b="1" i="1" dirty="0" err="1"/>
              <a:t>tmp</a:t>
            </a:r>
            <a:r>
              <a:rPr lang="en-IN" sz="1800" b="1" i="1" dirty="0"/>
              <a:t> );</a:t>
            </a:r>
            <a:endParaRPr lang="en-IN" sz="1800" b="1" dirty="0"/>
          </a:p>
          <a:p>
            <a:pPr marL="1847088" lvl="8" indent="0">
              <a:buNone/>
            </a:pPr>
            <a:endParaRPr lang="en-IN" sz="1800" dirty="0">
              <a:effectLst/>
            </a:endParaRPr>
          </a:p>
        </p:txBody>
      </p:sp>
      <p:sp>
        <p:nvSpPr>
          <p:cNvPr id="4" name="Date Placeholder 3"/>
          <p:cNvSpPr>
            <a:spLocks noGrp="1"/>
          </p:cNvSpPr>
          <p:nvPr>
            <p:ph type="dt" sz="half" idx="10"/>
          </p:nvPr>
        </p:nvSpPr>
        <p:spPr/>
        <p:txBody>
          <a:bodyPr/>
          <a:lstStyle/>
          <a:p>
            <a:fld id="{F775EEBC-C68D-4B96-9575-E60840AF48CB}"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109</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a:t>
            </a:r>
            <a:r>
              <a:rPr lang="en-IN" b="1" dirty="0"/>
              <a:t>linked </a:t>
            </a:r>
            <a:r>
              <a:rPr lang="en-IN" b="1" dirty="0" smtClean="0"/>
              <a:t>list-</a:t>
            </a:r>
            <a:r>
              <a:rPr lang="en-IN" b="1" dirty="0"/>
              <a:t>Deletion at </a:t>
            </a:r>
            <a:r>
              <a:rPr lang="en-IN" b="1" dirty="0" smtClean="0"/>
              <a:t>beginning</a:t>
            </a:r>
            <a:endParaRPr lang="en-IN" dirty="0"/>
          </a:p>
        </p:txBody>
      </p:sp>
    </p:spTree>
    <p:extLst>
      <p:ext uri="{BB962C8B-B14F-4D97-AF65-F5344CB8AC3E}">
        <p14:creationId xmlns:p14="http://schemas.microsoft.com/office/powerpoint/2010/main" val="2849668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smtClean="0"/>
              <a:t>malloc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endParaRPr lang="en-IN" sz="2000" b="1" dirty="0" smtClean="0"/>
          </a:p>
          <a:p>
            <a:r>
              <a:rPr lang="en-IN" sz="2000" b="1" dirty="0" smtClean="0"/>
              <a:t>Allocates a block of memory in bytes</a:t>
            </a:r>
          </a:p>
          <a:p>
            <a:r>
              <a:rPr lang="en-IN" sz="2000" dirty="0" smtClean="0"/>
              <a:t>The user should </a:t>
            </a:r>
            <a:r>
              <a:rPr lang="en-IN" sz="2000" b="1" dirty="0" smtClean="0"/>
              <a:t>explicitly give the block size </a:t>
            </a:r>
            <a:r>
              <a:rPr lang="en-IN" sz="2000" dirty="0" smtClean="0"/>
              <a:t>needed.</a:t>
            </a:r>
          </a:p>
          <a:p>
            <a:r>
              <a:rPr lang="en-IN" sz="2000" b="1" dirty="0" smtClean="0"/>
              <a:t>Request to the RAM of the system to allocate memory</a:t>
            </a:r>
            <a:r>
              <a:rPr lang="en-IN" sz="2000" dirty="0" smtClean="0"/>
              <a:t>,</a:t>
            </a:r>
          </a:p>
          <a:p>
            <a:pPr lvl="1"/>
            <a:r>
              <a:rPr lang="en-IN" sz="1600" dirty="0" smtClean="0"/>
              <a:t>If request is granted returns a pointer to the first block of the memory</a:t>
            </a:r>
          </a:p>
          <a:p>
            <a:pPr lvl="1"/>
            <a:r>
              <a:rPr lang="en-IN" sz="1600" dirty="0" smtClean="0"/>
              <a:t>If it fails, it returns NULL</a:t>
            </a:r>
          </a:p>
          <a:p>
            <a:r>
              <a:rPr lang="en-IN" sz="1800" b="1" dirty="0" smtClean="0"/>
              <a:t>The type of pointer is Void, i.e. we can assign it any type of pointer.</a:t>
            </a:r>
          </a:p>
          <a:p>
            <a:r>
              <a:rPr lang="en-IN" sz="1800" dirty="0" smtClean="0"/>
              <a:t>Available in header file </a:t>
            </a:r>
            <a:r>
              <a:rPr lang="en-IN" sz="1800" dirty="0" err="1" smtClean="0"/>
              <a:t>alloc.h</a:t>
            </a:r>
            <a:r>
              <a:rPr lang="en-IN" sz="1800" dirty="0" smtClean="0"/>
              <a:t> or </a:t>
            </a:r>
            <a:r>
              <a:rPr lang="en-IN" sz="1800" dirty="0" err="1" smtClean="0"/>
              <a:t>stdlib.h</a:t>
            </a:r>
            <a:endParaRPr lang="en-IN" sz="1800" dirty="0" smtClean="0"/>
          </a:p>
          <a:p>
            <a:endParaRPr lang="en-IN" sz="1800" dirty="0" smtClean="0"/>
          </a:p>
        </p:txBody>
      </p:sp>
      <p:sp>
        <p:nvSpPr>
          <p:cNvPr id="4" name="Date Placeholder 3"/>
          <p:cNvSpPr>
            <a:spLocks noGrp="1"/>
          </p:cNvSpPr>
          <p:nvPr>
            <p:ph type="dt" sz="half" idx="10"/>
          </p:nvPr>
        </p:nvSpPr>
        <p:spPr/>
        <p:txBody>
          <a:bodyPr/>
          <a:lstStyle/>
          <a:p>
            <a:fld id="{FFC7A3A6-8D91-46CF-A302-01F043BF3A8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a:t>
            </a:fld>
            <a:endParaRPr lang="en-IN"/>
          </a:p>
        </p:txBody>
      </p:sp>
    </p:spTree>
    <p:extLst>
      <p:ext uri="{BB962C8B-B14F-4D97-AF65-F5344CB8AC3E}">
        <p14:creationId xmlns:p14="http://schemas.microsoft.com/office/powerpoint/2010/main" val="4967671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7149EC-A09B-469A-AE5F-42940CAE61F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110</a:t>
            </a:fld>
            <a:endParaRPr lang="en-IN"/>
          </a:p>
        </p:txBody>
      </p:sp>
      <p:grpSp>
        <p:nvGrpSpPr>
          <p:cNvPr id="8" name="Group 7"/>
          <p:cNvGrpSpPr/>
          <p:nvPr/>
        </p:nvGrpSpPr>
        <p:grpSpPr>
          <a:xfrm>
            <a:off x="611560" y="1052736"/>
            <a:ext cx="3600400" cy="4890865"/>
            <a:chOff x="755576" y="554359"/>
            <a:chExt cx="6168008" cy="4890865"/>
          </a:xfrm>
        </p:grpSpPr>
        <p:pic>
          <p:nvPicPr>
            <p:cNvPr id="3074" name="Picture 2" descr="Doubly Linked List deletion"/>
            <p:cNvPicPr>
              <a:picLocks noChangeAspect="1" noChangeArrowheads="1"/>
            </p:cNvPicPr>
            <p:nvPr/>
          </p:nvPicPr>
          <p:blipFill rotWithShape="1">
            <a:blip r:embed="rId2">
              <a:extLst>
                <a:ext uri="{28A0092B-C50C-407E-A947-70E740481C1C}">
                  <a14:useLocalDpi xmlns:a14="http://schemas.microsoft.com/office/drawing/2010/main" val="0"/>
                </a:ext>
              </a:extLst>
            </a:blip>
            <a:srcRect t="12789" b="16924"/>
            <a:stretch/>
          </p:blipFill>
          <p:spPr bwMode="auto">
            <a:xfrm>
              <a:off x="755576" y="554359"/>
              <a:ext cx="6096000" cy="9304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55576" y="1700808"/>
              <a:ext cx="6168008" cy="3744416"/>
              <a:chOff x="755576" y="1700808"/>
              <a:chExt cx="6168008" cy="3744416"/>
            </a:xfrm>
          </p:grpSpPr>
          <p:pic>
            <p:nvPicPr>
              <p:cNvPr id="3076" name="Picture 4" descr="Doubly Linked List deletion"/>
              <p:cNvPicPr>
                <a:picLocks noChangeAspect="1" noChangeArrowheads="1"/>
              </p:cNvPicPr>
              <p:nvPr/>
            </p:nvPicPr>
            <p:blipFill rotWithShape="1">
              <a:blip r:embed="rId3">
                <a:extLst>
                  <a:ext uri="{28A0092B-C50C-407E-A947-70E740481C1C}">
                    <a14:useLocalDpi xmlns:a14="http://schemas.microsoft.com/office/drawing/2010/main" val="0"/>
                  </a:ext>
                </a:extLst>
              </a:blip>
              <a:srcRect t="15527" b="13619"/>
              <a:stretch/>
            </p:blipFill>
            <p:spPr bwMode="auto">
              <a:xfrm>
                <a:off x="755576" y="1700808"/>
                <a:ext cx="6096000" cy="8829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oubly Linked List deletion"/>
              <p:cNvPicPr>
                <a:picLocks noChangeAspect="1" noChangeArrowheads="1"/>
              </p:cNvPicPr>
              <p:nvPr/>
            </p:nvPicPr>
            <p:blipFill rotWithShape="1">
              <a:blip r:embed="rId4">
                <a:extLst>
                  <a:ext uri="{28A0092B-C50C-407E-A947-70E740481C1C}">
                    <a14:useLocalDpi xmlns:a14="http://schemas.microsoft.com/office/drawing/2010/main" val="0"/>
                  </a:ext>
                </a:extLst>
              </a:blip>
              <a:srcRect t="14409" b="14737"/>
              <a:stretch/>
            </p:blipFill>
            <p:spPr bwMode="auto">
              <a:xfrm>
                <a:off x="755576" y="2598666"/>
                <a:ext cx="6096000" cy="9743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oubly Linked List deletion"/>
              <p:cNvPicPr>
                <a:picLocks noChangeAspect="1" noChangeArrowheads="1"/>
              </p:cNvPicPr>
              <p:nvPr/>
            </p:nvPicPr>
            <p:blipFill rotWithShape="1">
              <a:blip r:embed="rId5">
                <a:extLst>
                  <a:ext uri="{28A0092B-C50C-407E-A947-70E740481C1C}">
                    <a14:useLocalDpi xmlns:a14="http://schemas.microsoft.com/office/drawing/2010/main" val="0"/>
                  </a:ext>
                </a:extLst>
              </a:blip>
              <a:srcRect t="14649" b="12922"/>
              <a:stretch/>
            </p:blipFill>
            <p:spPr bwMode="auto">
              <a:xfrm>
                <a:off x="755576" y="3573016"/>
                <a:ext cx="6096000" cy="89817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oubly Linked List deletion"/>
              <p:cNvPicPr>
                <a:picLocks noChangeAspect="1" noChangeArrowheads="1"/>
              </p:cNvPicPr>
              <p:nvPr/>
            </p:nvPicPr>
            <p:blipFill rotWithShape="1">
              <a:blip r:embed="rId6">
                <a:extLst>
                  <a:ext uri="{28A0092B-C50C-407E-A947-70E740481C1C}">
                    <a14:useLocalDpi xmlns:a14="http://schemas.microsoft.com/office/drawing/2010/main" val="0"/>
                  </a:ext>
                </a:extLst>
              </a:blip>
              <a:srcRect t="27516" b="13216"/>
              <a:stretch/>
            </p:blipFill>
            <p:spPr bwMode="auto">
              <a:xfrm>
                <a:off x="827584" y="4655815"/>
                <a:ext cx="6096000" cy="78940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 name="Content Placeholder 2"/>
          <p:cNvSpPr txBox="1">
            <a:spLocks/>
          </p:cNvSpPr>
          <p:nvPr/>
        </p:nvSpPr>
        <p:spPr>
          <a:xfrm>
            <a:off x="4572000" y="1268760"/>
            <a:ext cx="4032448" cy="4176464"/>
          </a:xfrm>
          <a:prstGeom prst="rect">
            <a:avLst/>
          </a:prstGeom>
        </p:spPr>
        <p:txBody>
          <a:bodyPr>
            <a:normAutofit fontScale="925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1700" i="1" dirty="0" smtClean="0"/>
              <a:t>Assign the value of start to </a:t>
            </a:r>
            <a:r>
              <a:rPr lang="en-IN" sz="1700" i="1" dirty="0" err="1" smtClean="0"/>
              <a:t>tmp</a:t>
            </a:r>
            <a:r>
              <a:rPr lang="en-IN" sz="1700" i="1" dirty="0" smtClean="0"/>
              <a:t> as-</a:t>
            </a:r>
            <a:endParaRPr lang="en-IN" sz="1700" dirty="0" smtClean="0"/>
          </a:p>
          <a:p>
            <a:pPr marL="68580" indent="0">
              <a:buFont typeface="Wingdings 2" pitchFamily="18" charset="2"/>
              <a:buNone/>
            </a:pPr>
            <a:r>
              <a:rPr lang="en-IN" sz="1700" b="1" i="1" dirty="0" smtClean="0"/>
              <a:t>	</a:t>
            </a:r>
            <a:r>
              <a:rPr lang="en-IN" sz="1700" b="1" i="1" dirty="0" err="1" smtClean="0"/>
              <a:t>tmp</a:t>
            </a:r>
            <a:r>
              <a:rPr lang="en-IN" sz="1700" b="1" i="1" dirty="0" smtClean="0"/>
              <a:t> = start;</a:t>
            </a:r>
            <a:endParaRPr lang="en-IN" sz="1700" b="1" dirty="0" smtClean="0"/>
          </a:p>
          <a:p>
            <a:r>
              <a:rPr lang="en-IN" sz="1700" i="1" dirty="0" smtClean="0"/>
              <a:t>Now we assign the next part of deleted node to start as-</a:t>
            </a:r>
            <a:endParaRPr lang="en-IN" sz="1700" dirty="0" smtClean="0"/>
          </a:p>
          <a:p>
            <a:pPr marL="68580" indent="0">
              <a:buFont typeface="Wingdings 2" pitchFamily="18" charset="2"/>
              <a:buNone/>
            </a:pPr>
            <a:r>
              <a:rPr lang="en-IN" sz="1700" b="1" i="1" dirty="0" smtClean="0"/>
              <a:t>	start=start-&gt;next;</a:t>
            </a:r>
            <a:endParaRPr lang="en-IN" sz="1700" b="1" dirty="0" smtClean="0"/>
          </a:p>
          <a:p>
            <a:r>
              <a:rPr lang="en-IN" sz="1700" i="1" dirty="0" smtClean="0"/>
              <a:t>Since start points to the first node of linked list, so start-&gt;next will point to the second node of list. </a:t>
            </a:r>
          </a:p>
          <a:p>
            <a:r>
              <a:rPr lang="en-IN" sz="1700" i="1" dirty="0" smtClean="0"/>
              <a:t>Then NULL will be assigned to start-&gt;prev. </a:t>
            </a:r>
          </a:p>
          <a:p>
            <a:pPr marL="68580" lvl="8" indent="0">
              <a:buFont typeface="Wingdings 2" pitchFamily="18" charset="2"/>
              <a:buNone/>
            </a:pPr>
            <a:r>
              <a:rPr lang="en-IN" sz="1700" b="1" i="1" dirty="0" smtClean="0"/>
              <a:t>                 start-&gt;</a:t>
            </a:r>
            <a:r>
              <a:rPr lang="en-IN" sz="1700" b="1" i="1" dirty="0" err="1" smtClean="0"/>
              <a:t>prev</a:t>
            </a:r>
            <a:r>
              <a:rPr lang="en-IN" sz="1700" b="1" i="1" dirty="0" smtClean="0"/>
              <a:t> = NULL;</a:t>
            </a:r>
            <a:endParaRPr lang="en-IN" sz="1700" b="1" dirty="0" smtClean="0"/>
          </a:p>
          <a:p>
            <a:r>
              <a:rPr lang="en-IN" sz="1700" i="1" dirty="0" smtClean="0"/>
              <a:t>Now we should free the node to be deleted which is pointed by </a:t>
            </a:r>
            <a:r>
              <a:rPr lang="en-IN" sz="1700" i="1" dirty="0" err="1" smtClean="0"/>
              <a:t>tmp</a:t>
            </a:r>
            <a:r>
              <a:rPr lang="en-IN" sz="1700" i="1" dirty="0" smtClean="0"/>
              <a:t>.</a:t>
            </a:r>
            <a:endParaRPr lang="en-IN" sz="1700" dirty="0" smtClean="0"/>
          </a:p>
          <a:p>
            <a:pPr marL="68580" indent="0">
              <a:buFont typeface="Wingdings 2" pitchFamily="18" charset="2"/>
              <a:buNone/>
            </a:pPr>
            <a:r>
              <a:rPr lang="en-IN" sz="1700" b="1" i="1" dirty="0" smtClean="0"/>
              <a:t>	free( </a:t>
            </a:r>
            <a:r>
              <a:rPr lang="en-IN" sz="1700" b="1" i="1" dirty="0" err="1" smtClean="0"/>
              <a:t>tmp</a:t>
            </a:r>
            <a:r>
              <a:rPr lang="en-IN" sz="1700" b="1" i="1" dirty="0" smtClean="0"/>
              <a:t> );</a:t>
            </a:r>
            <a:endParaRPr lang="en-IN" sz="1700" b="1" dirty="0" smtClean="0"/>
          </a:p>
          <a:p>
            <a:pPr marL="1847088" lvl="8" indent="0">
              <a:buFont typeface="Wingdings 2" pitchFamily="18" charset="2"/>
              <a:buNone/>
            </a:pPr>
            <a:endParaRPr lang="en-IN" sz="1800" dirty="0"/>
          </a:p>
        </p:txBody>
      </p:sp>
      <p:sp>
        <p:nvSpPr>
          <p:cNvPr id="13" name="Title 1"/>
          <p:cNvSpPr txBox="1">
            <a:spLocks/>
          </p:cNvSpPr>
          <p:nvPr/>
        </p:nvSpPr>
        <p:spPr>
          <a:xfrm>
            <a:off x="467544" y="332656"/>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smtClean="0"/>
              <a:t>Doubly </a:t>
            </a:r>
            <a:r>
              <a:rPr lang="en-IN" sz="2000" b="1" dirty="0"/>
              <a:t>linked </a:t>
            </a:r>
            <a:r>
              <a:rPr lang="en-IN" sz="2000" b="1" dirty="0" smtClean="0"/>
              <a:t>list-</a:t>
            </a:r>
            <a:r>
              <a:rPr lang="en-IN" sz="2000" b="1" dirty="0"/>
              <a:t>Deletion at </a:t>
            </a:r>
            <a:r>
              <a:rPr lang="en-IN" sz="2000" b="1" dirty="0" smtClean="0"/>
              <a:t>beginning</a:t>
            </a:r>
            <a:endParaRPr lang="en-IN" sz="2000" dirty="0"/>
          </a:p>
        </p:txBody>
      </p:sp>
    </p:spTree>
    <p:extLst>
      <p:ext uri="{BB962C8B-B14F-4D97-AF65-F5344CB8AC3E}">
        <p14:creationId xmlns:p14="http://schemas.microsoft.com/office/powerpoint/2010/main" val="3978194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33792"/>
            <a:ext cx="7560839" cy="4419853"/>
          </a:xfrm>
        </p:spPr>
        <p:txBody>
          <a:bodyPr>
            <a:normAutofit/>
          </a:bodyPr>
          <a:lstStyle/>
          <a:p>
            <a:r>
              <a:rPr lang="en-IN" sz="1600" i="1" dirty="0" smtClean="0"/>
              <a:t>If </a:t>
            </a:r>
            <a:r>
              <a:rPr lang="en-IN" sz="1600" i="1" dirty="0"/>
              <a:t>the element is other than the first element of linked list </a:t>
            </a:r>
            <a:endParaRPr lang="en-IN" sz="1600" i="1" dirty="0" smtClean="0"/>
          </a:p>
          <a:p>
            <a:pPr lvl="1"/>
            <a:r>
              <a:rPr lang="en-IN" sz="1600" i="1" dirty="0" smtClean="0"/>
              <a:t>then </a:t>
            </a:r>
            <a:r>
              <a:rPr lang="en-IN" sz="1600" i="1" dirty="0"/>
              <a:t>we assign the next part of the deleted node to the next page of the previous node </a:t>
            </a:r>
          </a:p>
          <a:p>
            <a:pPr lvl="1"/>
            <a:r>
              <a:rPr lang="en-IN" sz="1600" i="1" dirty="0" smtClean="0"/>
              <a:t> </a:t>
            </a:r>
            <a:r>
              <a:rPr lang="en-IN" sz="1600" i="1" dirty="0"/>
              <a:t>address of the previous node to </a:t>
            </a:r>
            <a:r>
              <a:rPr lang="en-IN" sz="1600" i="1" dirty="0" err="1"/>
              <a:t>prev</a:t>
            </a:r>
            <a:r>
              <a:rPr lang="en-IN" sz="1600" i="1" dirty="0"/>
              <a:t> part of next node. This can be </a:t>
            </a:r>
            <a:r>
              <a:rPr lang="en-IN" sz="1600" i="1" dirty="0" smtClean="0"/>
              <a:t>as-</a:t>
            </a:r>
            <a:endParaRPr lang="en-IN" sz="1600" dirty="0" smtClean="0"/>
          </a:p>
          <a:p>
            <a:pPr marL="1847088" lvl="8" indent="0">
              <a:buNone/>
            </a:pPr>
            <a:r>
              <a:rPr lang="en-IN" sz="1600" b="1" i="1" dirty="0" err="1" smtClean="0"/>
              <a:t>tmp</a:t>
            </a:r>
            <a:r>
              <a:rPr lang="en-IN" sz="1600" b="1" i="1" dirty="0" smtClean="0"/>
              <a:t>=q-&gt;next;</a:t>
            </a:r>
            <a:endParaRPr lang="en-IN" sz="1600" b="1" dirty="0" smtClean="0"/>
          </a:p>
          <a:p>
            <a:pPr marL="1847088" lvl="8" indent="0">
              <a:buNone/>
            </a:pPr>
            <a:r>
              <a:rPr lang="en-IN" sz="1600" b="1" i="1" dirty="0" smtClean="0"/>
              <a:t>q-</a:t>
            </a:r>
            <a:r>
              <a:rPr lang="en-IN" sz="1600" b="1" i="1" dirty="0"/>
              <a:t>&gt;next=</a:t>
            </a:r>
            <a:r>
              <a:rPr lang="en-IN" sz="1600" b="1" i="1" dirty="0" err="1"/>
              <a:t>tmp</a:t>
            </a:r>
            <a:r>
              <a:rPr lang="en-IN" sz="1600" b="1" i="1" dirty="0"/>
              <a:t>-&gt;next</a:t>
            </a:r>
            <a:r>
              <a:rPr lang="en-IN" sz="1600" b="1" i="1" dirty="0" smtClean="0"/>
              <a:t>;</a:t>
            </a:r>
          </a:p>
          <a:p>
            <a:pPr marL="1847088" lvl="8" indent="0">
              <a:buNone/>
            </a:pPr>
            <a:r>
              <a:rPr lang="en-IN" sz="1600" b="1" i="1" dirty="0" err="1" smtClean="0"/>
              <a:t>tmp</a:t>
            </a:r>
            <a:r>
              <a:rPr lang="en-IN" sz="1600" b="1" i="1" dirty="0" smtClean="0"/>
              <a:t>-</a:t>
            </a:r>
            <a:r>
              <a:rPr lang="en-IN" sz="1600" b="1" i="1" dirty="0"/>
              <a:t>&gt;next-&gt;</a:t>
            </a:r>
            <a:r>
              <a:rPr lang="en-IN" sz="1600" b="1" i="1" dirty="0" err="1"/>
              <a:t>prev</a:t>
            </a:r>
            <a:r>
              <a:rPr lang="en-IN" sz="1600" b="1" i="1" dirty="0"/>
              <a:t>=q;</a:t>
            </a:r>
            <a:endParaRPr lang="en-IN" sz="1600" b="1" dirty="0"/>
          </a:p>
          <a:p>
            <a:pPr marL="1847088" lvl="8" indent="0">
              <a:buNone/>
            </a:pPr>
            <a:r>
              <a:rPr lang="en-IN" sz="1600" b="1" i="1" dirty="0"/>
              <a:t>free(</a:t>
            </a:r>
            <a:r>
              <a:rPr lang="en-IN" sz="1600" b="1" i="1" dirty="0" err="1"/>
              <a:t>tmp</a:t>
            </a:r>
            <a:r>
              <a:rPr lang="en-IN" sz="1600" b="1" i="1" dirty="0"/>
              <a:t>);</a:t>
            </a:r>
            <a:endParaRPr lang="en-IN" sz="1600" b="1" dirty="0"/>
          </a:p>
          <a:p>
            <a:r>
              <a:rPr lang="en-IN" sz="1600" i="1" dirty="0"/>
              <a:t>Here q is pointing to the previous node of node to be deleted. </a:t>
            </a:r>
            <a:endParaRPr lang="en-IN" sz="1600" i="1" dirty="0" smtClean="0"/>
          </a:p>
          <a:p>
            <a:pPr lvl="1"/>
            <a:r>
              <a:rPr lang="en-IN" sz="1600" i="1" dirty="0" smtClean="0"/>
              <a:t>After </a:t>
            </a:r>
            <a:r>
              <a:rPr lang="en-IN" sz="1600" i="1" dirty="0"/>
              <a:t>statement 1 </a:t>
            </a:r>
            <a:r>
              <a:rPr lang="en-IN" sz="1600" i="1" dirty="0" err="1"/>
              <a:t>tmp</a:t>
            </a:r>
            <a:r>
              <a:rPr lang="en-IN" sz="1600" i="1" dirty="0"/>
              <a:t> will point to the node to be deleted. </a:t>
            </a:r>
            <a:endParaRPr lang="en-IN" sz="1600" i="1" dirty="0" smtClean="0"/>
          </a:p>
          <a:p>
            <a:pPr lvl="1"/>
            <a:r>
              <a:rPr lang="en-IN" sz="1600" i="1" dirty="0" smtClean="0"/>
              <a:t>After </a:t>
            </a:r>
            <a:r>
              <a:rPr lang="en-IN" sz="1600" i="1" dirty="0"/>
              <a:t>statement 2 next part of previous node will point to next node of the node to be deleted </a:t>
            </a:r>
          </a:p>
          <a:p>
            <a:pPr lvl="1"/>
            <a:r>
              <a:rPr lang="en-IN" sz="1600" i="1" dirty="0" smtClean="0"/>
              <a:t>After </a:t>
            </a:r>
            <a:r>
              <a:rPr lang="en-IN" sz="1600" i="1" dirty="0"/>
              <a:t>statement 3 </a:t>
            </a:r>
            <a:r>
              <a:rPr lang="en-IN" sz="1600" i="1" dirty="0" err="1"/>
              <a:t>prev</a:t>
            </a:r>
            <a:r>
              <a:rPr lang="en-IN" sz="1600" i="1" dirty="0"/>
              <a:t> part of next node will point to previous node.</a:t>
            </a:r>
            <a:endParaRPr lang="en-IN" sz="1600" dirty="0"/>
          </a:p>
          <a:p>
            <a:pPr marL="68580" indent="0">
              <a:buNone/>
            </a:pPr>
            <a:endParaRPr lang="en-IN" sz="1800" dirty="0"/>
          </a:p>
        </p:txBody>
      </p:sp>
      <p:sp>
        <p:nvSpPr>
          <p:cNvPr id="4" name="Date Placeholder 3"/>
          <p:cNvSpPr>
            <a:spLocks noGrp="1"/>
          </p:cNvSpPr>
          <p:nvPr>
            <p:ph type="dt" sz="half" idx="10"/>
          </p:nvPr>
        </p:nvSpPr>
        <p:spPr/>
        <p:txBody>
          <a:bodyPr/>
          <a:lstStyle/>
          <a:p>
            <a:fld id="{AA089FD9-29BB-4EA2-B4BB-531A133155D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111</a:t>
            </a:fld>
            <a:endParaRPr lang="en-IN"/>
          </a:p>
        </p:txBody>
      </p:sp>
      <p:sp>
        <p:nvSpPr>
          <p:cNvPr id="7" name="AutoShape 2" descr="https://1.bp.blogspot.com/-QedEwYvpppw/XAi92TVd5WI/AAAAAAAAFbc/rR26Axh1U9oXrVj9r6T_ggLEnukZVnv4wCLcBGAs/s400/New%2BDoc%2B2018-12-04%2B10.16.54_19.jpg"/>
          <p:cNvSpPr>
            <a:spLocks noChangeAspect="1" noChangeArrowheads="1"/>
          </p:cNvSpPr>
          <p:nvPr/>
        </p:nvSpPr>
        <p:spPr bwMode="auto">
          <a:xfrm>
            <a:off x="155575" y="-647700"/>
            <a:ext cx="3810000"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p:cNvSpPr txBox="1">
            <a:spLocks/>
          </p:cNvSpPr>
          <p:nvPr/>
        </p:nvSpPr>
        <p:spPr>
          <a:xfrm>
            <a:off x="755576" y="476672"/>
            <a:ext cx="7024744" cy="457120"/>
          </a:xfrm>
          <a:prstGeom prst="rect">
            <a:avLst/>
          </a:prstGeom>
        </p:spPr>
        <p:txBody>
          <a:bodyPr vert="horz" lIns="91440" tIns="45720" rIns="91440" bIns="45720" rtlCol="0" anchor="b">
            <a:normAutofit fontScale="52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Deletion from doubly linked </a:t>
            </a:r>
            <a:r>
              <a:rPr lang="en-IN" b="1" dirty="0" smtClean="0"/>
              <a:t>list-</a:t>
            </a:r>
            <a:r>
              <a:rPr lang="en-IN" b="1" dirty="0"/>
              <a:t>Deletion in </a:t>
            </a:r>
            <a:r>
              <a:rPr lang="en-IN" b="1" dirty="0" smtClean="0"/>
              <a:t>between</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941168"/>
            <a:ext cx="702474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6488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344934" cy="601136"/>
          </a:xfrm>
        </p:spPr>
        <p:txBody>
          <a:bodyPr>
            <a:normAutofit/>
          </a:bodyPr>
          <a:lstStyle/>
          <a:p>
            <a:r>
              <a:rPr lang="en-IN" sz="2400" b="1" dirty="0" smtClean="0"/>
              <a:t>Doubly </a:t>
            </a:r>
            <a:r>
              <a:rPr lang="en-IN" sz="2400" b="1" dirty="0"/>
              <a:t>linked list-</a:t>
            </a:r>
            <a:r>
              <a:rPr lang="en-IN" sz="2400" b="1" dirty="0" smtClean="0"/>
              <a:t>Deletion </a:t>
            </a:r>
            <a:r>
              <a:rPr lang="en-IN" sz="2400" b="1" dirty="0"/>
              <a:t>of last </a:t>
            </a:r>
            <a:r>
              <a:rPr lang="en-IN" sz="2400" b="1" dirty="0" smtClean="0"/>
              <a:t>node</a:t>
            </a:r>
            <a:endParaRPr lang="en-IN" sz="2400" dirty="0"/>
          </a:p>
        </p:txBody>
      </p:sp>
      <p:sp>
        <p:nvSpPr>
          <p:cNvPr id="3" name="Content Placeholder 2"/>
          <p:cNvSpPr>
            <a:spLocks noGrp="1"/>
          </p:cNvSpPr>
          <p:nvPr>
            <p:ph idx="1"/>
          </p:nvPr>
        </p:nvSpPr>
        <p:spPr>
          <a:xfrm>
            <a:off x="971600" y="1412776"/>
            <a:ext cx="6777317" cy="4896544"/>
          </a:xfrm>
        </p:spPr>
        <p:txBody>
          <a:bodyPr>
            <a:normAutofit/>
          </a:bodyPr>
          <a:lstStyle/>
          <a:p>
            <a:r>
              <a:rPr lang="en-IN" sz="1800" i="1" dirty="0" smtClean="0"/>
              <a:t>If </a:t>
            </a:r>
            <a:r>
              <a:rPr lang="en-IN" sz="1800" i="1" dirty="0"/>
              <a:t>node to be deleted is last node of doubly linked list then </a:t>
            </a:r>
            <a:endParaRPr lang="en-IN" sz="1800" i="1" dirty="0" smtClean="0"/>
          </a:p>
          <a:p>
            <a:pPr lvl="1"/>
            <a:r>
              <a:rPr lang="en-IN" sz="1600" i="1" dirty="0" smtClean="0"/>
              <a:t>we </a:t>
            </a:r>
            <a:r>
              <a:rPr lang="en-IN" sz="1600" i="1" dirty="0"/>
              <a:t>will just free the last node and </a:t>
            </a:r>
            <a:endParaRPr lang="en-IN" sz="1600" i="1" dirty="0" smtClean="0"/>
          </a:p>
          <a:p>
            <a:pPr marL="1847088" lvl="8" indent="0">
              <a:buNone/>
            </a:pPr>
            <a:r>
              <a:rPr lang="en-IN" sz="1800" b="1" i="1" dirty="0" err="1"/>
              <a:t>tmp</a:t>
            </a:r>
            <a:r>
              <a:rPr lang="en-IN" sz="1800" b="1" i="1" dirty="0"/>
              <a:t>=q-&gt;next;</a:t>
            </a:r>
            <a:endParaRPr lang="en-IN" sz="1800" b="1" dirty="0"/>
          </a:p>
          <a:p>
            <a:pPr marL="1847088" lvl="8" indent="0">
              <a:buNone/>
            </a:pPr>
            <a:r>
              <a:rPr lang="en-IN" sz="1800" b="1" i="1" dirty="0"/>
              <a:t>free(</a:t>
            </a:r>
            <a:r>
              <a:rPr lang="en-IN" sz="1800" b="1" i="1" dirty="0" err="1"/>
              <a:t>tmp</a:t>
            </a:r>
            <a:r>
              <a:rPr lang="en-IN" sz="1800" b="1" i="1" dirty="0"/>
              <a:t>);</a:t>
            </a:r>
            <a:endParaRPr lang="en-IN" sz="1800" b="1" dirty="0"/>
          </a:p>
          <a:p>
            <a:pPr lvl="1"/>
            <a:r>
              <a:rPr lang="en-IN" sz="1600" i="1" dirty="0" smtClean="0"/>
              <a:t>next </a:t>
            </a:r>
            <a:r>
              <a:rPr lang="en-IN" sz="1600" i="1" dirty="0"/>
              <a:t>part of second last node will be NULL.</a:t>
            </a:r>
            <a:endParaRPr lang="en-IN" sz="1600" dirty="0"/>
          </a:p>
          <a:p>
            <a:pPr marL="1847088" lvl="8" indent="0">
              <a:buNone/>
            </a:pPr>
            <a:r>
              <a:rPr lang="en-IN" sz="1800" b="1" i="1" dirty="0" smtClean="0"/>
              <a:t>q-&gt;next=NULL;</a:t>
            </a:r>
            <a:endParaRPr lang="en-IN" sz="1800" b="1" dirty="0" smtClean="0"/>
          </a:p>
          <a:p>
            <a:r>
              <a:rPr lang="en-IN" sz="1800" i="1" dirty="0" smtClean="0"/>
              <a:t>Here </a:t>
            </a:r>
            <a:r>
              <a:rPr lang="en-IN" sz="1800" i="1" dirty="0"/>
              <a:t>q is </a:t>
            </a:r>
            <a:r>
              <a:rPr lang="en-IN" sz="1800" i="1" dirty="0" smtClean="0"/>
              <a:t>second last node</a:t>
            </a:r>
          </a:p>
          <a:p>
            <a:r>
              <a:rPr lang="en-IN" sz="1800" i="1" dirty="0" smtClean="0"/>
              <a:t>After statement 1,  </a:t>
            </a:r>
            <a:r>
              <a:rPr lang="en-IN" sz="1800" i="1" dirty="0" err="1"/>
              <a:t>tmp</a:t>
            </a:r>
            <a:r>
              <a:rPr lang="en-IN" sz="1800" i="1" dirty="0"/>
              <a:t> will point to </a:t>
            </a:r>
            <a:r>
              <a:rPr lang="en-IN" sz="1800" i="1" dirty="0" smtClean="0"/>
              <a:t>last node</a:t>
            </a:r>
          </a:p>
          <a:p>
            <a:r>
              <a:rPr lang="en-IN" sz="1800" i="1" dirty="0" smtClean="0"/>
              <a:t>After </a:t>
            </a:r>
            <a:r>
              <a:rPr lang="en-IN" sz="1800" i="1" dirty="0"/>
              <a:t>statement 2 last node will be deleted and after statement 3 second last node will become the last node of list.</a:t>
            </a:r>
            <a:endParaRPr lang="en-IN" sz="1800" dirty="0"/>
          </a:p>
          <a:p>
            <a:endParaRPr lang="en-IN" sz="1800" dirty="0"/>
          </a:p>
        </p:txBody>
      </p:sp>
      <p:sp>
        <p:nvSpPr>
          <p:cNvPr id="4" name="Date Placeholder 3"/>
          <p:cNvSpPr>
            <a:spLocks noGrp="1"/>
          </p:cNvSpPr>
          <p:nvPr>
            <p:ph type="dt" sz="half" idx="10"/>
          </p:nvPr>
        </p:nvSpPr>
        <p:spPr/>
        <p:txBody>
          <a:bodyPr/>
          <a:lstStyle/>
          <a:p>
            <a:fld id="{2891FDCB-8DDC-46F0-A988-D4942DE3FE3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112</a:t>
            </a:fld>
            <a:endParaRPr lang="en-IN"/>
          </a:p>
        </p:txBody>
      </p:sp>
    </p:spTree>
    <p:extLst>
      <p:ext uri="{BB962C8B-B14F-4D97-AF65-F5344CB8AC3E}">
        <p14:creationId xmlns:p14="http://schemas.microsoft.com/office/powerpoint/2010/main" val="37694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344934" cy="601136"/>
          </a:xfrm>
        </p:spPr>
        <p:txBody>
          <a:bodyPr>
            <a:normAutofit/>
          </a:bodyPr>
          <a:lstStyle/>
          <a:p>
            <a:r>
              <a:rPr lang="en-IN" sz="2400" b="1" dirty="0" smtClean="0"/>
              <a:t>Doubly linked </a:t>
            </a:r>
            <a:r>
              <a:rPr lang="en-IN" sz="2400" b="1" dirty="0"/>
              <a:t>list-</a:t>
            </a:r>
            <a:r>
              <a:rPr lang="en-IN" sz="2400" b="1" dirty="0" smtClean="0"/>
              <a:t>Deletion </a:t>
            </a:r>
            <a:r>
              <a:rPr lang="en-IN" sz="2400" b="1" dirty="0"/>
              <a:t>of last </a:t>
            </a:r>
            <a:r>
              <a:rPr lang="en-IN" sz="2400" b="1" dirty="0" smtClean="0"/>
              <a:t>node</a:t>
            </a:r>
            <a:endParaRPr lang="en-IN" sz="2400" dirty="0"/>
          </a:p>
        </p:txBody>
      </p:sp>
      <p:sp>
        <p:nvSpPr>
          <p:cNvPr id="4" name="Date Placeholder 3"/>
          <p:cNvSpPr>
            <a:spLocks noGrp="1"/>
          </p:cNvSpPr>
          <p:nvPr>
            <p:ph type="dt" sz="half" idx="10"/>
          </p:nvPr>
        </p:nvSpPr>
        <p:spPr/>
        <p:txBody>
          <a:bodyPr/>
          <a:lstStyle/>
          <a:p>
            <a:fld id="{84C1783C-448D-4511-9778-4ACDCF6B4F7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113</a:t>
            </a:fld>
            <a:endParaRPr lang="en-IN"/>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250" b="1"/>
          <a:stretch/>
        </p:blipFill>
        <p:spPr bwMode="auto">
          <a:xfrm>
            <a:off x="467544" y="2204864"/>
            <a:ext cx="3456000" cy="8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1" y="1196780"/>
            <a:ext cx="3456000" cy="100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descr="Doubly Linked List dele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05064"/>
            <a:ext cx="3456000" cy="12431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oubly Linked List dele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67" y="3068960"/>
            <a:ext cx="3456000" cy="950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4203395" y="1096138"/>
            <a:ext cx="4473061" cy="4896544"/>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1800" i="1" dirty="0" smtClean="0"/>
              <a:t>If node to be deleted is last node of doubly linked list then </a:t>
            </a:r>
          </a:p>
          <a:p>
            <a:pPr lvl="1"/>
            <a:r>
              <a:rPr lang="en-IN" sz="1600" i="1" dirty="0" smtClean="0"/>
              <a:t>we will just free the last node and </a:t>
            </a:r>
          </a:p>
          <a:p>
            <a:pPr marL="1847088" lvl="8" indent="0">
              <a:buFont typeface="Wingdings 2" pitchFamily="18" charset="2"/>
              <a:buNone/>
            </a:pPr>
            <a:r>
              <a:rPr lang="en-IN" sz="1800" b="1" i="1" dirty="0" err="1" smtClean="0"/>
              <a:t>tmp</a:t>
            </a:r>
            <a:r>
              <a:rPr lang="en-IN" sz="1800" b="1" i="1" dirty="0" smtClean="0"/>
              <a:t>=q-&gt;next;</a:t>
            </a:r>
            <a:endParaRPr lang="en-IN" sz="1800" b="1" dirty="0" smtClean="0"/>
          </a:p>
          <a:p>
            <a:pPr marL="1847088" lvl="8" indent="0">
              <a:buFont typeface="Wingdings 2" pitchFamily="18" charset="2"/>
              <a:buNone/>
            </a:pPr>
            <a:r>
              <a:rPr lang="en-IN" sz="1800" b="1" i="1" dirty="0" smtClean="0"/>
              <a:t>free(</a:t>
            </a:r>
            <a:r>
              <a:rPr lang="en-IN" sz="1800" b="1" i="1" dirty="0" err="1" smtClean="0"/>
              <a:t>tmp</a:t>
            </a:r>
            <a:r>
              <a:rPr lang="en-IN" sz="1800" b="1" i="1" dirty="0" smtClean="0"/>
              <a:t>);</a:t>
            </a:r>
            <a:endParaRPr lang="en-IN" sz="1800" b="1" dirty="0" smtClean="0"/>
          </a:p>
          <a:p>
            <a:pPr lvl="1"/>
            <a:r>
              <a:rPr lang="en-IN" sz="1600" i="1" dirty="0" smtClean="0"/>
              <a:t>next part of second last node will be NULL.</a:t>
            </a:r>
            <a:endParaRPr lang="en-IN" sz="1600" dirty="0" smtClean="0"/>
          </a:p>
          <a:p>
            <a:pPr marL="1847088" lvl="8" indent="0">
              <a:buFont typeface="Wingdings 2" pitchFamily="18" charset="2"/>
              <a:buNone/>
            </a:pPr>
            <a:r>
              <a:rPr lang="en-IN" sz="1800" b="1" i="1" dirty="0" smtClean="0"/>
              <a:t>q-&gt;next=NULL;</a:t>
            </a:r>
            <a:endParaRPr lang="en-IN" sz="1800" b="1" dirty="0" smtClean="0"/>
          </a:p>
          <a:p>
            <a:r>
              <a:rPr lang="en-IN" sz="1800" i="1" dirty="0" smtClean="0"/>
              <a:t>Here q is second last node</a:t>
            </a:r>
          </a:p>
          <a:p>
            <a:r>
              <a:rPr lang="en-IN" sz="1800" i="1" dirty="0" smtClean="0"/>
              <a:t>After statement 1,  </a:t>
            </a:r>
            <a:r>
              <a:rPr lang="en-IN" sz="1800" i="1" dirty="0" err="1" smtClean="0"/>
              <a:t>tmp</a:t>
            </a:r>
            <a:r>
              <a:rPr lang="en-IN" sz="1800" i="1" dirty="0" smtClean="0"/>
              <a:t> will point to last node</a:t>
            </a:r>
          </a:p>
          <a:p>
            <a:r>
              <a:rPr lang="en-IN" sz="1800" i="1" dirty="0" smtClean="0"/>
              <a:t>After statement 2 last node will be deleted and after statement 3 second last node will become the last node of list.</a:t>
            </a:r>
            <a:endParaRPr lang="en-IN" sz="1800" dirty="0" smtClean="0"/>
          </a:p>
          <a:p>
            <a:endParaRPr lang="en-IN" sz="1800" dirty="0"/>
          </a:p>
        </p:txBody>
      </p:sp>
    </p:spTree>
    <p:extLst>
      <p:ext uri="{BB962C8B-B14F-4D97-AF65-F5344CB8AC3E}">
        <p14:creationId xmlns:p14="http://schemas.microsoft.com/office/powerpoint/2010/main" val="42374804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836" y="332656"/>
            <a:ext cx="3699828" cy="360040"/>
          </a:xfrm>
        </p:spPr>
        <p:txBody>
          <a:bodyPr>
            <a:normAutofit fontScale="92500" lnSpcReduction="20000"/>
          </a:bodyPr>
          <a:lstStyle/>
          <a:p>
            <a:r>
              <a:rPr lang="en-IN" dirty="0"/>
              <a:t>Ordinary Representation:</a:t>
            </a:r>
          </a:p>
        </p:txBody>
      </p:sp>
      <p:sp>
        <p:nvSpPr>
          <p:cNvPr id="4" name="Content Placeholder 3"/>
          <p:cNvSpPr>
            <a:spLocks noGrp="1"/>
          </p:cNvSpPr>
          <p:nvPr>
            <p:ph sz="half" idx="2"/>
          </p:nvPr>
        </p:nvSpPr>
        <p:spPr>
          <a:xfrm>
            <a:off x="495626" y="764704"/>
            <a:ext cx="3778009" cy="5112568"/>
          </a:xfrm>
        </p:spPr>
        <p:txBody>
          <a:bodyPr>
            <a:normAutofit/>
          </a:bodyPr>
          <a:lstStyle/>
          <a:p>
            <a:r>
              <a:rPr lang="en-IN" sz="1600" dirty="0" smtClean="0"/>
              <a:t>Node </a:t>
            </a:r>
            <a:r>
              <a:rPr lang="en-IN" sz="1600" dirty="0"/>
              <a:t>A:</a:t>
            </a:r>
            <a:br>
              <a:rPr lang="en-IN" sz="1600" dirty="0"/>
            </a:br>
            <a:r>
              <a:rPr lang="en-IN" sz="1600" dirty="0" err="1"/>
              <a:t>prev</a:t>
            </a:r>
            <a:r>
              <a:rPr lang="en-IN" sz="1600" dirty="0"/>
              <a:t> = NULL, next = add(B) // previous is NULL and next is address of B</a:t>
            </a:r>
          </a:p>
          <a:p>
            <a:r>
              <a:rPr lang="en-IN" sz="1600" dirty="0"/>
              <a:t>Node B:</a:t>
            </a:r>
            <a:br>
              <a:rPr lang="en-IN" sz="1600" dirty="0"/>
            </a:br>
            <a:r>
              <a:rPr lang="en-IN" sz="1600" dirty="0" err="1"/>
              <a:t>prev</a:t>
            </a:r>
            <a:r>
              <a:rPr lang="en-IN" sz="1600" dirty="0"/>
              <a:t> = add(A), next = add(C) // previous is address of A and next is address of C</a:t>
            </a:r>
          </a:p>
          <a:p>
            <a:r>
              <a:rPr lang="en-IN" sz="1600" dirty="0" smtClean="0"/>
              <a:t>Node </a:t>
            </a:r>
            <a:r>
              <a:rPr lang="en-IN" sz="1600" dirty="0"/>
              <a:t>C:</a:t>
            </a:r>
            <a:br>
              <a:rPr lang="en-IN" sz="1600" dirty="0"/>
            </a:br>
            <a:r>
              <a:rPr lang="en-IN" sz="1600" dirty="0" err="1"/>
              <a:t>prev</a:t>
            </a:r>
            <a:r>
              <a:rPr lang="en-IN" sz="1600" dirty="0"/>
              <a:t> = add(B), next = add(D) // previous is address of B and next is address of D</a:t>
            </a:r>
          </a:p>
          <a:p>
            <a:r>
              <a:rPr lang="en-IN" sz="1600" dirty="0"/>
              <a:t>Node D:</a:t>
            </a:r>
            <a:br>
              <a:rPr lang="en-IN" sz="1600" dirty="0"/>
            </a:br>
            <a:r>
              <a:rPr lang="en-IN" sz="1600" dirty="0" err="1"/>
              <a:t>prev</a:t>
            </a:r>
            <a:r>
              <a:rPr lang="en-IN" sz="1600" dirty="0"/>
              <a:t> = add(C), next = NULL // previous is address of C and next is NULL</a:t>
            </a:r>
          </a:p>
          <a:p>
            <a:endParaRPr lang="en-IN" sz="1800" dirty="0"/>
          </a:p>
        </p:txBody>
      </p:sp>
      <p:sp>
        <p:nvSpPr>
          <p:cNvPr id="5" name="Text Placeholder 4"/>
          <p:cNvSpPr>
            <a:spLocks noGrp="1"/>
          </p:cNvSpPr>
          <p:nvPr>
            <p:ph type="body" sz="quarter" idx="3"/>
          </p:nvPr>
        </p:nvSpPr>
        <p:spPr>
          <a:xfrm>
            <a:off x="4788024" y="188640"/>
            <a:ext cx="3961584" cy="639762"/>
          </a:xfrm>
        </p:spPr>
        <p:txBody>
          <a:bodyPr>
            <a:normAutofit/>
          </a:bodyPr>
          <a:lstStyle/>
          <a:p>
            <a:r>
              <a:rPr lang="en-IN" dirty="0"/>
              <a:t>XOR List Representation:</a:t>
            </a:r>
          </a:p>
        </p:txBody>
      </p:sp>
      <p:sp>
        <p:nvSpPr>
          <p:cNvPr id="6" name="Content Placeholder 5"/>
          <p:cNvSpPr>
            <a:spLocks noGrp="1"/>
          </p:cNvSpPr>
          <p:nvPr>
            <p:ph sz="quarter" idx="4"/>
          </p:nvPr>
        </p:nvSpPr>
        <p:spPr>
          <a:xfrm>
            <a:off x="5004048" y="908720"/>
            <a:ext cx="3815280" cy="5112568"/>
          </a:xfrm>
        </p:spPr>
        <p:txBody>
          <a:bodyPr>
            <a:normAutofit/>
          </a:bodyPr>
          <a:lstStyle/>
          <a:p>
            <a:r>
              <a:rPr lang="en-IN" sz="1600" dirty="0" smtClean="0"/>
              <a:t>Let </a:t>
            </a:r>
            <a:r>
              <a:rPr lang="en-IN" sz="1600" dirty="0"/>
              <a:t>us call the address variable in XOR representation </a:t>
            </a:r>
            <a:r>
              <a:rPr lang="en-IN" sz="1600" dirty="0" smtClean="0"/>
              <a:t> </a:t>
            </a:r>
            <a:r>
              <a:rPr lang="en-IN" sz="1600" b="1" u="sng" dirty="0" smtClean="0"/>
              <a:t>as </a:t>
            </a:r>
            <a:r>
              <a:rPr lang="en-IN" sz="1600" b="1" u="sng" dirty="0" err="1" smtClean="0"/>
              <a:t>npx</a:t>
            </a:r>
            <a:r>
              <a:rPr lang="en-IN" sz="1600" b="1" u="sng" dirty="0" smtClean="0"/>
              <a:t> </a:t>
            </a:r>
            <a:r>
              <a:rPr lang="en-IN" sz="1600" b="1" u="sng" dirty="0"/>
              <a:t>(XOR of next and previous)</a:t>
            </a:r>
          </a:p>
          <a:p>
            <a:r>
              <a:rPr lang="en-IN" sz="1600" dirty="0"/>
              <a:t>Node A:</a:t>
            </a:r>
            <a:br>
              <a:rPr lang="en-IN" sz="1600" dirty="0"/>
            </a:br>
            <a:r>
              <a:rPr lang="en-IN" sz="1600" b="1" dirty="0" err="1"/>
              <a:t>npx</a:t>
            </a:r>
            <a:r>
              <a:rPr lang="en-IN" sz="1600" b="1" dirty="0"/>
              <a:t> = 0 XOR add(B) </a:t>
            </a:r>
            <a:r>
              <a:rPr lang="en-IN" sz="1600" dirty="0"/>
              <a:t>// bitwise XOR of zero and address of B</a:t>
            </a:r>
          </a:p>
          <a:p>
            <a:r>
              <a:rPr lang="en-IN" sz="1600" dirty="0"/>
              <a:t>Node B:</a:t>
            </a:r>
            <a:br>
              <a:rPr lang="en-IN" sz="1600" dirty="0"/>
            </a:br>
            <a:r>
              <a:rPr lang="en-IN" sz="1600" dirty="0" err="1"/>
              <a:t>npx</a:t>
            </a:r>
            <a:r>
              <a:rPr lang="en-IN" sz="1600" dirty="0"/>
              <a:t> = add(A) XOR add(C) // bitwise XOR of address of A and address of C</a:t>
            </a:r>
          </a:p>
          <a:p>
            <a:r>
              <a:rPr lang="en-IN" sz="1600" dirty="0"/>
              <a:t>Node C:</a:t>
            </a:r>
            <a:br>
              <a:rPr lang="en-IN" sz="1600" dirty="0"/>
            </a:br>
            <a:r>
              <a:rPr lang="en-IN" sz="1600" dirty="0" err="1"/>
              <a:t>npx</a:t>
            </a:r>
            <a:r>
              <a:rPr lang="en-IN" sz="1600" dirty="0"/>
              <a:t> = add(B) XOR add(D) // bitwise XOR of address of B and address of D</a:t>
            </a:r>
          </a:p>
          <a:p>
            <a:r>
              <a:rPr lang="en-IN" sz="1600" dirty="0"/>
              <a:t>Node D:</a:t>
            </a:r>
            <a:br>
              <a:rPr lang="en-IN" sz="1600" dirty="0"/>
            </a:br>
            <a:r>
              <a:rPr lang="en-IN" sz="1600" b="1" dirty="0" err="1"/>
              <a:t>npx</a:t>
            </a:r>
            <a:r>
              <a:rPr lang="en-IN" sz="1600" b="1" dirty="0"/>
              <a:t> = add(C) XOR 0 </a:t>
            </a:r>
            <a:r>
              <a:rPr lang="en-IN" sz="1600" dirty="0"/>
              <a:t>// bitwise XOR of address of C and 0</a:t>
            </a:r>
          </a:p>
          <a:p>
            <a:endParaRPr lang="en-IN" dirty="0"/>
          </a:p>
        </p:txBody>
      </p:sp>
      <p:pic>
        <p:nvPicPr>
          <p:cNvPr id="14338" name="Picture 2" descr="https://media.geeksforgeeks.org/wp-content/uploads/XorLinked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869160"/>
            <a:ext cx="4762500" cy="165618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F985CF5A-4188-47DF-99A7-167C2341D9CB}" type="datetime1">
              <a:rPr lang="en-IN" smtClean="0"/>
              <a:t>06-06-2021</a:t>
            </a:fld>
            <a:endParaRPr lang="en-IN"/>
          </a:p>
        </p:txBody>
      </p:sp>
      <p:sp>
        <p:nvSpPr>
          <p:cNvPr id="8" name="Slide Number Placeholder 7"/>
          <p:cNvSpPr>
            <a:spLocks noGrp="1"/>
          </p:cNvSpPr>
          <p:nvPr>
            <p:ph type="sldNum" sz="quarter" idx="12"/>
          </p:nvPr>
        </p:nvSpPr>
        <p:spPr/>
        <p:txBody>
          <a:bodyPr/>
          <a:lstStyle/>
          <a:p>
            <a:fld id="{91FA414A-FC3B-4762-BF9B-190CEE0147BD}" type="slidenum">
              <a:rPr lang="en-IN" smtClean="0"/>
              <a:t>114</a:t>
            </a:fld>
            <a:endParaRPr lang="en-IN"/>
          </a:p>
        </p:txBody>
      </p:sp>
    </p:spTree>
    <p:extLst>
      <p:ext uri="{BB962C8B-B14F-4D97-AF65-F5344CB8AC3E}">
        <p14:creationId xmlns:p14="http://schemas.microsoft.com/office/powerpoint/2010/main" val="23514323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43490" y="1027664"/>
            <a:ext cx="7024744" cy="529128"/>
          </a:xfrm>
        </p:spPr>
        <p:txBody>
          <a:bodyPr>
            <a:normAutofit/>
          </a:bodyPr>
          <a:lstStyle/>
          <a:p>
            <a:r>
              <a:rPr lang="en-IN" sz="2800" b="1" i="1" dirty="0"/>
              <a:t>Polynomial arithmetic with linked list</a:t>
            </a:r>
            <a:endParaRPr lang="en-IN" sz="2800" dirty="0"/>
          </a:p>
        </p:txBody>
      </p:sp>
      <p:sp>
        <p:nvSpPr>
          <p:cNvPr id="11" name="Content Placeholder 10"/>
          <p:cNvSpPr>
            <a:spLocks noGrp="1"/>
          </p:cNvSpPr>
          <p:nvPr>
            <p:ph idx="1"/>
          </p:nvPr>
        </p:nvSpPr>
        <p:spPr/>
        <p:txBody>
          <a:bodyPr/>
          <a:lstStyle/>
          <a:p>
            <a:r>
              <a:rPr lang="en-IN" b="1" i="1" dirty="0" smtClean="0"/>
              <a:t>One </a:t>
            </a:r>
            <a:r>
              <a:rPr lang="en-IN" b="1" i="1" dirty="0"/>
              <a:t>useful application of linear linked list </a:t>
            </a:r>
            <a:endParaRPr lang="en-IN" b="1" i="1" dirty="0" smtClean="0"/>
          </a:p>
          <a:p>
            <a:endParaRPr lang="en-IN" b="1" i="1" dirty="0"/>
          </a:p>
          <a:p>
            <a:r>
              <a:rPr lang="en-IN" b="1" i="1" dirty="0" smtClean="0"/>
              <a:t>Linked </a:t>
            </a:r>
            <a:r>
              <a:rPr lang="en-IN" b="1" i="1" dirty="0"/>
              <a:t>list </a:t>
            </a:r>
            <a:r>
              <a:rPr lang="en-IN" b="1" i="1" dirty="0" smtClean="0"/>
              <a:t>can be used </a:t>
            </a:r>
          </a:p>
          <a:p>
            <a:pPr lvl="1"/>
            <a:r>
              <a:rPr lang="en-IN" b="1" i="1" dirty="0" smtClean="0"/>
              <a:t>to </a:t>
            </a:r>
            <a:r>
              <a:rPr lang="en-IN" b="1" i="1" dirty="0"/>
              <a:t>represent polynomial expression </a:t>
            </a:r>
            <a:endParaRPr lang="en-IN" b="1" i="1" dirty="0" smtClean="0"/>
          </a:p>
          <a:p>
            <a:pPr lvl="1"/>
            <a:r>
              <a:rPr lang="en-IN" b="1" i="1" dirty="0" smtClean="0"/>
              <a:t>for </a:t>
            </a:r>
            <a:r>
              <a:rPr lang="en-IN" b="1" i="1" dirty="0"/>
              <a:t>arithmetic operations also. </a:t>
            </a:r>
            <a:endParaRPr lang="en-IN" dirty="0"/>
          </a:p>
        </p:txBody>
      </p:sp>
      <p:sp>
        <p:nvSpPr>
          <p:cNvPr id="7" name="Date Placeholder 6"/>
          <p:cNvSpPr>
            <a:spLocks noGrp="1"/>
          </p:cNvSpPr>
          <p:nvPr>
            <p:ph type="dt" sz="half" idx="10"/>
          </p:nvPr>
        </p:nvSpPr>
        <p:spPr/>
        <p:txBody>
          <a:bodyPr/>
          <a:lstStyle/>
          <a:p>
            <a:fld id="{2E7F5ADD-EE4C-4B6A-A2A7-3837CB7BE69D}" type="datetime1">
              <a:rPr lang="en-IN" smtClean="0"/>
              <a:t>06-06-2021</a:t>
            </a:fld>
            <a:endParaRPr lang="en-IN"/>
          </a:p>
        </p:txBody>
      </p:sp>
      <p:sp>
        <p:nvSpPr>
          <p:cNvPr id="9" name="Slide Number Placeholder 8"/>
          <p:cNvSpPr>
            <a:spLocks noGrp="1"/>
          </p:cNvSpPr>
          <p:nvPr>
            <p:ph type="sldNum" sz="quarter" idx="12"/>
          </p:nvPr>
        </p:nvSpPr>
        <p:spPr/>
        <p:txBody>
          <a:bodyPr/>
          <a:lstStyle/>
          <a:p>
            <a:fld id="{91FA414A-FC3B-4762-BF9B-190CEE0147BD}" type="slidenum">
              <a:rPr lang="en-IN" smtClean="0"/>
              <a:t>115</a:t>
            </a:fld>
            <a:endParaRPr lang="en-IN"/>
          </a:p>
        </p:txBody>
      </p:sp>
    </p:spTree>
    <p:extLst>
      <p:ext uri="{BB962C8B-B14F-4D97-AF65-F5344CB8AC3E}">
        <p14:creationId xmlns:p14="http://schemas.microsoft.com/office/powerpoint/2010/main" val="13708109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43490" y="1027664"/>
            <a:ext cx="7024744" cy="529128"/>
          </a:xfrm>
        </p:spPr>
        <p:txBody>
          <a:bodyPr>
            <a:normAutofit/>
          </a:bodyPr>
          <a:lstStyle/>
          <a:p>
            <a:r>
              <a:rPr lang="en-IN" sz="2800" b="1" i="1" dirty="0"/>
              <a:t>Polynomial arithmetic with linked list</a:t>
            </a:r>
            <a:endParaRPr lang="en-IN" sz="2800" dirty="0"/>
          </a:p>
        </p:txBody>
      </p:sp>
      <p:sp>
        <p:nvSpPr>
          <p:cNvPr id="11" name="Content Placeholder 10"/>
          <p:cNvSpPr>
            <a:spLocks noGrp="1"/>
          </p:cNvSpPr>
          <p:nvPr>
            <p:ph idx="1"/>
          </p:nvPr>
        </p:nvSpPr>
        <p:spPr>
          <a:xfrm>
            <a:off x="1043492" y="1700808"/>
            <a:ext cx="6777317" cy="4131821"/>
          </a:xfrm>
        </p:spPr>
        <p:txBody>
          <a:bodyPr>
            <a:normAutofit lnSpcReduction="10000"/>
          </a:bodyPr>
          <a:lstStyle/>
          <a:p>
            <a:r>
              <a:rPr lang="en-IN" sz="2000" i="1" dirty="0"/>
              <a:t>Let us take a polynomial expression-</a:t>
            </a:r>
            <a:endParaRPr lang="en-IN" sz="2000" dirty="0"/>
          </a:p>
          <a:p>
            <a:pPr marL="68580" indent="0">
              <a:buNone/>
            </a:pPr>
            <a:r>
              <a:rPr lang="en-IN" sz="2000" b="1" i="1" dirty="0" smtClean="0"/>
              <a:t>		5x</a:t>
            </a:r>
            <a:r>
              <a:rPr lang="en-IN" sz="2000" b="1" i="1" baseline="30000" dirty="0" smtClean="0"/>
              <a:t>4 </a:t>
            </a:r>
            <a:r>
              <a:rPr lang="en-IN" sz="2000" b="1" i="1" dirty="0" smtClean="0"/>
              <a:t>+ x</a:t>
            </a:r>
            <a:r>
              <a:rPr lang="en-IN" sz="2000" b="1" i="1" baseline="30000" dirty="0" smtClean="0"/>
              <a:t>3</a:t>
            </a:r>
            <a:r>
              <a:rPr lang="en-IN" sz="2000" b="1" i="1" dirty="0" smtClean="0"/>
              <a:t> - 6x + 2</a:t>
            </a:r>
            <a:endParaRPr lang="en-IN" sz="2000" b="1" dirty="0"/>
          </a:p>
          <a:p>
            <a:r>
              <a:rPr lang="en-IN" sz="2000" i="1" dirty="0" smtClean="0"/>
              <a:t>Here </a:t>
            </a:r>
            <a:r>
              <a:rPr lang="en-IN" sz="2000" i="1" dirty="0"/>
              <a:t>we can see every symbol x is attached with two things, </a:t>
            </a:r>
            <a:endParaRPr lang="en-IN" sz="2000" i="1" dirty="0" smtClean="0"/>
          </a:p>
          <a:p>
            <a:pPr lvl="1"/>
            <a:r>
              <a:rPr lang="en-IN" sz="2000" i="1" dirty="0" smtClean="0"/>
              <a:t>coefficient </a:t>
            </a:r>
          </a:p>
          <a:p>
            <a:pPr lvl="1"/>
            <a:r>
              <a:rPr lang="en-IN" sz="2000" i="1" dirty="0" smtClean="0"/>
              <a:t>exponent</a:t>
            </a:r>
            <a:r>
              <a:rPr lang="en-IN" sz="2000" i="1" dirty="0"/>
              <a:t>. </a:t>
            </a:r>
            <a:endParaRPr lang="en-IN" sz="2000" i="1" dirty="0" smtClean="0"/>
          </a:p>
          <a:p>
            <a:pPr lvl="1"/>
            <a:r>
              <a:rPr lang="en-IN" sz="2000" i="1" dirty="0" smtClean="0"/>
              <a:t>As </a:t>
            </a:r>
            <a:r>
              <a:rPr lang="en-IN" sz="2000" i="1" dirty="0"/>
              <a:t>in 5x</a:t>
            </a:r>
            <a:r>
              <a:rPr lang="en-IN" sz="2000" i="1" baseline="30000" dirty="0"/>
              <a:t>4</a:t>
            </a:r>
            <a:r>
              <a:rPr lang="en-IN" sz="2000" i="1" dirty="0"/>
              <a:t> , coefficient is 5 and exponent is 4. </a:t>
            </a:r>
          </a:p>
          <a:p>
            <a:r>
              <a:rPr lang="en-IN" sz="2000" i="1" dirty="0" smtClean="0"/>
              <a:t>So we can represent polynomial expression in single linked list </a:t>
            </a:r>
          </a:p>
          <a:p>
            <a:pPr lvl="1"/>
            <a:r>
              <a:rPr lang="en-IN" sz="2000" b="1" i="1" dirty="0" smtClean="0"/>
              <a:t>where each node of list will contain the coefficient and exponent of each term of polynomial expression</a:t>
            </a:r>
            <a:r>
              <a:rPr lang="en-IN" sz="2000" i="1" dirty="0" smtClean="0"/>
              <a:t>. </a:t>
            </a:r>
          </a:p>
        </p:txBody>
      </p:sp>
      <p:sp>
        <p:nvSpPr>
          <p:cNvPr id="7" name="Date Placeholder 6"/>
          <p:cNvSpPr>
            <a:spLocks noGrp="1"/>
          </p:cNvSpPr>
          <p:nvPr>
            <p:ph type="dt" sz="half" idx="10"/>
          </p:nvPr>
        </p:nvSpPr>
        <p:spPr/>
        <p:txBody>
          <a:bodyPr/>
          <a:lstStyle/>
          <a:p>
            <a:fld id="{8C513044-8A1A-47FB-B166-63593266EAF7}" type="datetime1">
              <a:rPr lang="en-IN" smtClean="0"/>
              <a:t>06-06-2021</a:t>
            </a:fld>
            <a:endParaRPr lang="en-IN"/>
          </a:p>
        </p:txBody>
      </p:sp>
      <p:sp>
        <p:nvSpPr>
          <p:cNvPr id="9" name="Slide Number Placeholder 8"/>
          <p:cNvSpPr>
            <a:spLocks noGrp="1"/>
          </p:cNvSpPr>
          <p:nvPr>
            <p:ph type="sldNum" sz="quarter" idx="12"/>
          </p:nvPr>
        </p:nvSpPr>
        <p:spPr/>
        <p:txBody>
          <a:bodyPr/>
          <a:lstStyle/>
          <a:p>
            <a:fld id="{91FA414A-FC3B-4762-BF9B-190CEE0147BD}" type="slidenum">
              <a:rPr lang="en-IN" smtClean="0"/>
              <a:t>116</a:t>
            </a:fld>
            <a:endParaRPr lang="en-IN"/>
          </a:p>
        </p:txBody>
      </p:sp>
    </p:spTree>
    <p:extLst>
      <p:ext uri="{BB962C8B-B14F-4D97-AF65-F5344CB8AC3E}">
        <p14:creationId xmlns:p14="http://schemas.microsoft.com/office/powerpoint/2010/main" val="18263751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43490" y="1027664"/>
            <a:ext cx="7024744" cy="529128"/>
          </a:xfrm>
        </p:spPr>
        <p:txBody>
          <a:bodyPr>
            <a:normAutofit/>
          </a:bodyPr>
          <a:lstStyle/>
          <a:p>
            <a:r>
              <a:rPr lang="en-IN" sz="2800" b="1" i="1" dirty="0"/>
              <a:t>Polynomial arithmetic with linked list</a:t>
            </a:r>
            <a:endParaRPr lang="en-IN" sz="2800" dirty="0"/>
          </a:p>
        </p:txBody>
      </p:sp>
      <p:sp>
        <p:nvSpPr>
          <p:cNvPr id="7" name="Date Placeholder 6"/>
          <p:cNvSpPr>
            <a:spLocks noGrp="1"/>
          </p:cNvSpPr>
          <p:nvPr>
            <p:ph type="dt" sz="half" idx="10"/>
          </p:nvPr>
        </p:nvSpPr>
        <p:spPr/>
        <p:txBody>
          <a:bodyPr/>
          <a:lstStyle/>
          <a:p>
            <a:fld id="{26B270ED-A138-475B-A74F-FBB07C073574}" type="datetime1">
              <a:rPr lang="en-IN" smtClean="0"/>
              <a:t>06-06-2021</a:t>
            </a:fld>
            <a:endParaRPr lang="en-IN"/>
          </a:p>
        </p:txBody>
      </p:sp>
      <p:sp>
        <p:nvSpPr>
          <p:cNvPr id="9" name="Slide Number Placeholder 8"/>
          <p:cNvSpPr>
            <a:spLocks noGrp="1"/>
          </p:cNvSpPr>
          <p:nvPr>
            <p:ph type="sldNum" sz="quarter" idx="12"/>
          </p:nvPr>
        </p:nvSpPr>
        <p:spPr/>
        <p:txBody>
          <a:bodyPr/>
          <a:lstStyle/>
          <a:p>
            <a:fld id="{91FA414A-FC3B-4762-BF9B-190CEE0147BD}" type="slidenum">
              <a:rPr lang="en-IN" smtClean="0"/>
              <a:t>117</a:t>
            </a:fld>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861344"/>
            <a:ext cx="475252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490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43490" y="1027664"/>
            <a:ext cx="7024744" cy="529128"/>
          </a:xfrm>
        </p:spPr>
        <p:txBody>
          <a:bodyPr>
            <a:normAutofit/>
          </a:bodyPr>
          <a:lstStyle/>
          <a:p>
            <a:r>
              <a:rPr lang="en-IN" sz="2800" b="1" i="1" dirty="0"/>
              <a:t>Polynomial arithmetic with linked list</a:t>
            </a:r>
            <a:endParaRPr lang="en-IN" sz="2800" dirty="0"/>
          </a:p>
        </p:txBody>
      </p:sp>
      <p:sp>
        <p:nvSpPr>
          <p:cNvPr id="11" name="Content Placeholder 10"/>
          <p:cNvSpPr>
            <a:spLocks noGrp="1"/>
          </p:cNvSpPr>
          <p:nvPr>
            <p:ph idx="1"/>
          </p:nvPr>
        </p:nvSpPr>
        <p:spPr>
          <a:xfrm>
            <a:off x="1043492" y="1700808"/>
            <a:ext cx="6777317" cy="4131821"/>
          </a:xfrm>
        </p:spPr>
        <p:txBody>
          <a:bodyPr>
            <a:normAutofit/>
          </a:bodyPr>
          <a:lstStyle/>
          <a:p>
            <a:r>
              <a:rPr lang="en-IN" sz="2000" i="1" dirty="0" smtClean="0"/>
              <a:t>So </a:t>
            </a:r>
            <a:r>
              <a:rPr lang="en-IN" sz="2000" i="1" dirty="0"/>
              <a:t>the data structure for polynomial expression will be-</a:t>
            </a:r>
            <a:endParaRPr lang="en-IN" sz="2000" dirty="0"/>
          </a:p>
          <a:p>
            <a:pPr marL="68580" indent="0">
              <a:buNone/>
            </a:pPr>
            <a:r>
              <a:rPr lang="en-IN" sz="2000" b="1" i="1" dirty="0" err="1" smtClean="0"/>
              <a:t>struct</a:t>
            </a:r>
            <a:r>
              <a:rPr lang="en-IN" sz="2000" b="1" i="1" dirty="0" smtClean="0"/>
              <a:t> </a:t>
            </a:r>
            <a:r>
              <a:rPr lang="en-IN" sz="2000" b="1" i="1" dirty="0"/>
              <a:t>node{</a:t>
            </a:r>
            <a:endParaRPr lang="en-IN" sz="2000" dirty="0"/>
          </a:p>
          <a:p>
            <a:pPr marL="68580" indent="0">
              <a:buNone/>
            </a:pPr>
            <a:r>
              <a:rPr lang="en-IN" sz="2000" b="1" i="1" dirty="0"/>
              <a:t>                         </a:t>
            </a:r>
            <a:r>
              <a:rPr lang="en-IN" sz="2000" b="1" i="1" dirty="0" err="1"/>
              <a:t>int</a:t>
            </a:r>
            <a:r>
              <a:rPr lang="en-IN" sz="2000" b="1" i="1" dirty="0"/>
              <a:t> coefficient;</a:t>
            </a:r>
            <a:endParaRPr lang="en-IN" sz="2000" dirty="0"/>
          </a:p>
          <a:p>
            <a:pPr marL="68580" indent="0">
              <a:buNone/>
            </a:pPr>
            <a:r>
              <a:rPr lang="en-IN" sz="2000" b="1" i="1" dirty="0"/>
              <a:t>                         </a:t>
            </a:r>
            <a:r>
              <a:rPr lang="en-IN" sz="2000" b="1" i="1" dirty="0" err="1"/>
              <a:t>int</a:t>
            </a:r>
            <a:r>
              <a:rPr lang="en-IN" sz="2000" b="1" i="1" dirty="0"/>
              <a:t> exponent;</a:t>
            </a:r>
            <a:endParaRPr lang="en-IN" sz="2000" dirty="0"/>
          </a:p>
          <a:p>
            <a:pPr marL="68580" indent="0">
              <a:buNone/>
            </a:pPr>
            <a:r>
              <a:rPr lang="en-IN" sz="2000" b="1" i="1" dirty="0"/>
              <a:t>                         </a:t>
            </a:r>
            <a:r>
              <a:rPr lang="en-IN" sz="2000" b="1" i="1" dirty="0" err="1"/>
              <a:t>struct</a:t>
            </a:r>
            <a:r>
              <a:rPr lang="en-IN" sz="2000" b="1" i="1" dirty="0"/>
              <a:t> node *link;</a:t>
            </a:r>
            <a:endParaRPr lang="en-IN" sz="2000" dirty="0"/>
          </a:p>
          <a:p>
            <a:pPr marL="68580" indent="0">
              <a:buNone/>
            </a:pPr>
            <a:r>
              <a:rPr lang="en-IN" sz="2000" b="1" i="1" dirty="0"/>
              <a:t>                 }</a:t>
            </a:r>
            <a:endParaRPr lang="en-IN" sz="2000" dirty="0"/>
          </a:p>
          <a:p>
            <a:pPr lvl="1"/>
            <a:endParaRPr lang="en-IN" sz="2000" dirty="0">
              <a:effectLst/>
            </a:endParaRPr>
          </a:p>
        </p:txBody>
      </p:sp>
      <p:sp>
        <p:nvSpPr>
          <p:cNvPr id="7" name="Date Placeholder 6"/>
          <p:cNvSpPr>
            <a:spLocks noGrp="1"/>
          </p:cNvSpPr>
          <p:nvPr>
            <p:ph type="dt" sz="half" idx="10"/>
          </p:nvPr>
        </p:nvSpPr>
        <p:spPr/>
        <p:txBody>
          <a:bodyPr/>
          <a:lstStyle/>
          <a:p>
            <a:fld id="{66C27B54-4FD2-4363-A3BA-66FBEBCB1A74}" type="datetime1">
              <a:rPr lang="en-IN" smtClean="0"/>
              <a:t>06-06-2021</a:t>
            </a:fld>
            <a:endParaRPr lang="en-IN"/>
          </a:p>
        </p:txBody>
      </p:sp>
      <p:sp>
        <p:nvSpPr>
          <p:cNvPr id="9" name="Slide Number Placeholder 8"/>
          <p:cNvSpPr>
            <a:spLocks noGrp="1"/>
          </p:cNvSpPr>
          <p:nvPr>
            <p:ph type="sldNum" sz="quarter" idx="12"/>
          </p:nvPr>
        </p:nvSpPr>
        <p:spPr/>
        <p:txBody>
          <a:bodyPr/>
          <a:lstStyle/>
          <a:p>
            <a:fld id="{91FA414A-FC3B-4762-BF9B-190CEE0147BD}" type="slidenum">
              <a:rPr lang="en-IN" smtClean="0"/>
              <a:t>118</a:t>
            </a:fld>
            <a:endParaRPr lang="en-IN"/>
          </a:p>
        </p:txBody>
      </p:sp>
    </p:spTree>
    <p:extLst>
      <p:ext uri="{BB962C8B-B14F-4D97-AF65-F5344CB8AC3E}">
        <p14:creationId xmlns:p14="http://schemas.microsoft.com/office/powerpoint/2010/main" val="25780773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r>
              <a:rPr lang="en-IN" sz="1800" b="1" i="1" dirty="0" smtClean="0"/>
              <a:t>Descending </a:t>
            </a:r>
            <a:r>
              <a:rPr lang="en-IN" sz="1800" b="1" i="1" dirty="0"/>
              <a:t>sorted linked </a:t>
            </a:r>
            <a:r>
              <a:rPr lang="en-IN" sz="1800" b="1" i="1" dirty="0" smtClean="0"/>
              <a:t>list is used </a:t>
            </a:r>
            <a:r>
              <a:rPr lang="en-IN" sz="1800" b="1" i="1" dirty="0"/>
              <a:t>based on the exponent because it will be easier for arithmetic operation with polynomial linked list. </a:t>
            </a:r>
            <a:endParaRPr lang="en-IN" sz="1800" b="1" i="1" dirty="0" smtClean="0"/>
          </a:p>
          <a:p>
            <a:r>
              <a:rPr lang="en-IN" sz="1800" i="1" dirty="0" smtClean="0"/>
              <a:t>Otherwise</a:t>
            </a:r>
            <a:r>
              <a:rPr lang="en-IN" sz="1800" i="1" dirty="0"/>
              <a:t>, we have a need to traverse the full list for every arithmetic operation. </a:t>
            </a:r>
            <a:endParaRPr lang="en-IN" sz="1800" i="1" dirty="0" smtClean="0"/>
          </a:p>
          <a:p>
            <a:endParaRPr lang="en-IN" sz="1800" i="1" dirty="0" smtClean="0"/>
          </a:p>
          <a:p>
            <a:r>
              <a:rPr lang="en-IN" sz="1800" i="1" dirty="0" smtClean="0"/>
              <a:t>Now </a:t>
            </a:r>
            <a:r>
              <a:rPr lang="en-IN" sz="1800" i="1" dirty="0"/>
              <a:t>we can represent </a:t>
            </a:r>
            <a:r>
              <a:rPr lang="en-IN" sz="1800" i="1" dirty="0" smtClean="0"/>
              <a:t>polynomial </a:t>
            </a:r>
            <a:r>
              <a:rPr lang="en-IN" sz="1800" i="1" dirty="0"/>
              <a:t>expression </a:t>
            </a:r>
            <a:r>
              <a:rPr lang="en-IN" sz="1800" b="1" i="1" dirty="0"/>
              <a:t>5x</a:t>
            </a:r>
            <a:r>
              <a:rPr lang="en-IN" sz="1800" b="1" i="1" baseline="30000" dirty="0"/>
              <a:t>4 </a:t>
            </a:r>
            <a:r>
              <a:rPr lang="en-IN" sz="1800" b="1" i="1" dirty="0"/>
              <a:t>+ x</a:t>
            </a:r>
            <a:r>
              <a:rPr lang="en-IN" sz="1800" b="1" i="1" baseline="30000" dirty="0"/>
              <a:t>3</a:t>
            </a:r>
            <a:r>
              <a:rPr lang="en-IN" sz="1800" b="1" i="1" dirty="0"/>
              <a:t> - 6x </a:t>
            </a:r>
            <a:r>
              <a:rPr lang="en-IN" sz="1800" b="1" i="1" dirty="0" smtClean="0"/>
              <a:t>+ 2 </a:t>
            </a:r>
            <a:r>
              <a:rPr lang="en-IN" sz="1800" i="1" dirty="0" smtClean="0"/>
              <a:t>as-</a:t>
            </a:r>
          </a:p>
          <a:p>
            <a:r>
              <a:rPr lang="en-IN" sz="1800" i="1" dirty="0" smtClean="0"/>
              <a:t>5</a:t>
            </a:r>
          </a:p>
          <a:p>
            <a:endParaRPr lang="en-IN" sz="1800" dirty="0"/>
          </a:p>
        </p:txBody>
      </p:sp>
      <p:sp>
        <p:nvSpPr>
          <p:cNvPr id="4" name="Date Placeholder 3"/>
          <p:cNvSpPr>
            <a:spLocks noGrp="1"/>
          </p:cNvSpPr>
          <p:nvPr>
            <p:ph type="dt" sz="half" idx="10"/>
          </p:nvPr>
        </p:nvSpPr>
        <p:spPr/>
        <p:txBody>
          <a:bodyPr/>
          <a:lstStyle/>
          <a:p>
            <a:fld id="{F14E4E3E-744C-4E3B-B276-A39913EC95D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119</a:t>
            </a:fld>
            <a:endParaRPr lang="en-I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429000"/>
            <a:ext cx="626469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33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smtClean="0"/>
              <a:t>mallloc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endParaRPr lang="en-IN" sz="2000" b="1" dirty="0" smtClean="0"/>
          </a:p>
          <a:p>
            <a:r>
              <a:rPr lang="en-IN" sz="2000" b="1" dirty="0" smtClean="0"/>
              <a:t>Syntax-</a:t>
            </a:r>
          </a:p>
          <a:p>
            <a:pPr marL="68580" indent="0">
              <a:buNone/>
            </a:pPr>
            <a:r>
              <a:rPr lang="en-IN" sz="2000" b="1" dirty="0" smtClean="0"/>
              <a:t> 		</a:t>
            </a:r>
            <a:r>
              <a:rPr lang="en-IN" sz="2000" b="1" dirty="0" err="1" smtClean="0"/>
              <a:t>ptr_var</a:t>
            </a:r>
            <a:r>
              <a:rPr lang="en-IN" sz="2000" b="1" dirty="0" smtClean="0"/>
              <a:t>=(</a:t>
            </a:r>
            <a:r>
              <a:rPr lang="en-IN" sz="2000" b="1" dirty="0" err="1" smtClean="0"/>
              <a:t>type_cast</a:t>
            </a:r>
            <a:r>
              <a:rPr lang="en-IN" sz="2000" b="1" dirty="0" smtClean="0"/>
              <a:t>*)</a:t>
            </a:r>
            <a:r>
              <a:rPr lang="en-IN" sz="2000" b="1" dirty="0" err="1" smtClean="0"/>
              <a:t>malloc</a:t>
            </a:r>
            <a:r>
              <a:rPr lang="en-IN" sz="2000" b="1" dirty="0" smtClean="0"/>
              <a:t>(size)</a:t>
            </a:r>
          </a:p>
          <a:p>
            <a:pPr marL="68580" indent="0">
              <a:buNone/>
            </a:pPr>
            <a:endParaRPr lang="en-IN" sz="2000" b="1" dirty="0" smtClean="0"/>
          </a:p>
          <a:p>
            <a:r>
              <a:rPr lang="en-IN" sz="1800" dirty="0" err="1"/>
              <a:t>p</a:t>
            </a:r>
            <a:r>
              <a:rPr lang="en-IN" sz="1800" dirty="0" err="1" smtClean="0"/>
              <a:t>tr_var</a:t>
            </a:r>
            <a:r>
              <a:rPr lang="en-IN" sz="1800" dirty="0" smtClean="0"/>
              <a:t> = name of pointer that holds the starting address of allocated memory block</a:t>
            </a:r>
          </a:p>
          <a:p>
            <a:r>
              <a:rPr lang="en-IN" sz="1800" dirty="0" err="1" smtClean="0"/>
              <a:t>type_cast</a:t>
            </a:r>
            <a:r>
              <a:rPr lang="en-IN" sz="1800" dirty="0" smtClean="0"/>
              <a:t>* = is the data type into which the returned pointer is to be converted</a:t>
            </a:r>
          </a:p>
          <a:p>
            <a:r>
              <a:rPr lang="en-IN" sz="1800" dirty="0" smtClean="0"/>
              <a:t>Size = size of allocated memory block in bytes</a:t>
            </a:r>
          </a:p>
          <a:p>
            <a:endParaRPr lang="en-IN" sz="1800" dirty="0" smtClean="0"/>
          </a:p>
        </p:txBody>
      </p:sp>
      <p:sp>
        <p:nvSpPr>
          <p:cNvPr id="4" name="Date Placeholder 3"/>
          <p:cNvSpPr>
            <a:spLocks noGrp="1"/>
          </p:cNvSpPr>
          <p:nvPr>
            <p:ph type="dt" sz="half" idx="10"/>
          </p:nvPr>
        </p:nvSpPr>
        <p:spPr/>
        <p:txBody>
          <a:bodyPr/>
          <a:lstStyle/>
          <a:p>
            <a:fld id="{A94920FD-C053-4146-9149-030655945FC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a:t>
            </a:fld>
            <a:endParaRPr lang="en-IN"/>
          </a:p>
        </p:txBody>
      </p:sp>
    </p:spTree>
    <p:extLst>
      <p:ext uri="{BB962C8B-B14F-4D97-AF65-F5344CB8AC3E}">
        <p14:creationId xmlns:p14="http://schemas.microsoft.com/office/powerpoint/2010/main" val="21168849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92696"/>
            <a:ext cx="7024744" cy="529128"/>
          </a:xfrm>
        </p:spPr>
        <p:txBody>
          <a:bodyPr>
            <a:normAutofit fontScale="90000"/>
          </a:bodyPr>
          <a:lstStyle/>
          <a:p>
            <a:r>
              <a:rPr lang="en-IN" sz="3200" b="1" i="1" dirty="0"/>
              <a:t>Creation of polynomial linked list</a:t>
            </a:r>
            <a:endParaRPr lang="en-IN" sz="3200" dirty="0"/>
          </a:p>
        </p:txBody>
      </p:sp>
      <p:sp>
        <p:nvSpPr>
          <p:cNvPr id="3" name="Content Placeholder 2"/>
          <p:cNvSpPr>
            <a:spLocks noGrp="1"/>
          </p:cNvSpPr>
          <p:nvPr>
            <p:ph idx="1"/>
          </p:nvPr>
        </p:nvSpPr>
        <p:spPr>
          <a:xfrm>
            <a:off x="1043492" y="1628800"/>
            <a:ext cx="6777317" cy="4203829"/>
          </a:xfrm>
        </p:spPr>
        <p:txBody>
          <a:bodyPr>
            <a:normAutofit/>
          </a:bodyPr>
          <a:lstStyle/>
          <a:p>
            <a:r>
              <a:rPr lang="en-IN" sz="2000" i="1" dirty="0" smtClean="0"/>
              <a:t>Creation </a:t>
            </a:r>
            <a:r>
              <a:rPr lang="en-IN" sz="2000" i="1" dirty="0"/>
              <a:t>of polynomial linked list will be same as </a:t>
            </a:r>
            <a:endParaRPr lang="en-IN" sz="2000" i="1" dirty="0" smtClean="0"/>
          </a:p>
          <a:p>
            <a:pPr lvl="1"/>
            <a:r>
              <a:rPr lang="en-IN" sz="1800" i="1" dirty="0" smtClean="0"/>
              <a:t>creation </a:t>
            </a:r>
            <a:r>
              <a:rPr lang="en-IN" sz="1800" i="1" dirty="0"/>
              <a:t>of sorted linked list but </a:t>
            </a:r>
            <a:endParaRPr lang="en-IN" sz="1800" i="1" dirty="0" smtClean="0"/>
          </a:p>
          <a:p>
            <a:pPr lvl="1"/>
            <a:r>
              <a:rPr lang="en-IN" sz="1800" b="1" i="1" u="sng" dirty="0" smtClean="0"/>
              <a:t>it </a:t>
            </a:r>
            <a:r>
              <a:rPr lang="en-IN" sz="1800" b="1" i="1" u="sng" dirty="0"/>
              <a:t>be in descending order and based on exponent of symbol.</a:t>
            </a:r>
            <a:endParaRPr lang="en-IN" sz="1800" u="sng" dirty="0">
              <a:effectLst/>
            </a:endParaRPr>
          </a:p>
        </p:txBody>
      </p:sp>
      <p:sp>
        <p:nvSpPr>
          <p:cNvPr id="4" name="Date Placeholder 3"/>
          <p:cNvSpPr>
            <a:spLocks noGrp="1"/>
          </p:cNvSpPr>
          <p:nvPr>
            <p:ph type="dt" sz="half" idx="10"/>
          </p:nvPr>
        </p:nvSpPr>
        <p:spPr/>
        <p:txBody>
          <a:bodyPr/>
          <a:lstStyle/>
          <a:p>
            <a:fld id="{91558FED-BFE0-4831-8FFB-E7DAB30FA4F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120</a:t>
            </a:fld>
            <a:endParaRPr lang="en-IN"/>
          </a:p>
        </p:txBody>
      </p:sp>
    </p:spTree>
    <p:extLst>
      <p:ext uri="{BB962C8B-B14F-4D97-AF65-F5344CB8AC3E}">
        <p14:creationId xmlns:p14="http://schemas.microsoft.com/office/powerpoint/2010/main" val="16333479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28800"/>
            <a:ext cx="6777317" cy="4203829"/>
          </a:xfrm>
        </p:spPr>
        <p:txBody>
          <a:bodyPr>
            <a:normAutofit/>
          </a:bodyPr>
          <a:lstStyle/>
          <a:p>
            <a:r>
              <a:rPr lang="en-IN" sz="2000" i="1" dirty="0" smtClean="0"/>
              <a:t>In </a:t>
            </a:r>
            <a:r>
              <a:rPr lang="en-IN" sz="2000" i="1" dirty="0"/>
              <a:t>if condition we are checking for the node to be added will be first node or not.</a:t>
            </a:r>
            <a:endParaRPr lang="en-IN" sz="2000" i="1" dirty="0" smtClean="0"/>
          </a:p>
          <a:p>
            <a:pPr marL="68580" indent="0">
              <a:buNone/>
            </a:pPr>
            <a:endParaRPr lang="en-IN" sz="2000" b="1" i="1" dirty="0" smtClean="0"/>
          </a:p>
          <a:p>
            <a:pPr marL="68580" indent="0">
              <a:buNone/>
            </a:pPr>
            <a:r>
              <a:rPr lang="en-IN" sz="2000" b="1" i="1" dirty="0"/>
              <a:t>/</a:t>
            </a:r>
            <a:r>
              <a:rPr lang="en-IN" sz="2000" b="1" i="1" dirty="0" smtClean="0"/>
              <a:t>* </a:t>
            </a:r>
            <a:r>
              <a:rPr lang="en-IN" sz="2000" b="1" i="1" dirty="0"/>
              <a:t>list empty or </a:t>
            </a:r>
            <a:r>
              <a:rPr lang="en-IN" sz="2000" b="1" i="1" dirty="0" err="1"/>
              <a:t>exp</a:t>
            </a:r>
            <a:r>
              <a:rPr lang="en-IN" sz="2000" b="1" i="1" dirty="0"/>
              <a:t> greater than first one */</a:t>
            </a:r>
            <a:endParaRPr lang="en-IN" sz="2000" dirty="0"/>
          </a:p>
          <a:p>
            <a:pPr marL="68580" indent="0">
              <a:buNone/>
            </a:pPr>
            <a:r>
              <a:rPr lang="en-IN" sz="2000" b="1" i="1" dirty="0"/>
              <a:t>if(start==NULL || ex&gt; start-&gt;expo)</a:t>
            </a:r>
            <a:endParaRPr lang="en-IN" sz="2000" dirty="0"/>
          </a:p>
          <a:p>
            <a:pPr marL="68580" indent="0">
              <a:buNone/>
            </a:pPr>
            <a:r>
              <a:rPr lang="en-IN" sz="2000" b="1" i="1" dirty="0"/>
              <a:t>{</a:t>
            </a:r>
            <a:endParaRPr lang="en-IN" sz="2000" dirty="0"/>
          </a:p>
          <a:p>
            <a:pPr marL="68580" indent="0">
              <a:buNone/>
            </a:pPr>
            <a:r>
              <a:rPr lang="en-IN" sz="2000" b="1" i="1" dirty="0"/>
              <a:t>                </a:t>
            </a:r>
            <a:r>
              <a:rPr lang="en-IN" sz="2000" b="1" i="1" dirty="0" err="1"/>
              <a:t>tmp</a:t>
            </a:r>
            <a:r>
              <a:rPr lang="en-IN" sz="2000" b="1" i="1" dirty="0"/>
              <a:t>-&gt;link=start;</a:t>
            </a:r>
            <a:endParaRPr lang="en-IN" sz="2000" dirty="0"/>
          </a:p>
          <a:p>
            <a:pPr marL="68580" indent="0">
              <a:buNone/>
            </a:pPr>
            <a:r>
              <a:rPr lang="en-IN" sz="2000" b="1" i="1" dirty="0"/>
              <a:t>                start=</a:t>
            </a:r>
            <a:r>
              <a:rPr lang="en-IN" sz="2000" b="1" i="1" dirty="0" err="1"/>
              <a:t>tmp</a:t>
            </a:r>
            <a:r>
              <a:rPr lang="en-IN" sz="2000" b="1" i="1" dirty="0"/>
              <a:t>;</a:t>
            </a:r>
            <a:endParaRPr lang="en-IN" sz="2000" dirty="0"/>
          </a:p>
          <a:p>
            <a:pPr marL="68580" indent="0">
              <a:buNone/>
            </a:pPr>
            <a:r>
              <a:rPr lang="en-IN" sz="2000" b="1" i="1" dirty="0"/>
              <a:t>                return start;</a:t>
            </a:r>
            <a:endParaRPr lang="en-IN" sz="2000" dirty="0"/>
          </a:p>
          <a:p>
            <a:pPr marL="68580" indent="0">
              <a:buNone/>
            </a:pPr>
            <a:r>
              <a:rPr lang="en-IN" sz="2000" b="1" i="1" dirty="0"/>
              <a:t>}</a:t>
            </a:r>
            <a:endParaRPr lang="en-IN" sz="2000" dirty="0"/>
          </a:p>
          <a:p>
            <a:pPr marL="68580" indent="0">
              <a:buNone/>
            </a:pPr>
            <a:endParaRPr lang="en-IN" sz="2000" dirty="0"/>
          </a:p>
        </p:txBody>
      </p:sp>
      <p:sp>
        <p:nvSpPr>
          <p:cNvPr id="4" name="Date Placeholder 3"/>
          <p:cNvSpPr>
            <a:spLocks noGrp="1"/>
          </p:cNvSpPr>
          <p:nvPr>
            <p:ph type="dt" sz="half" idx="10"/>
          </p:nvPr>
        </p:nvSpPr>
        <p:spPr/>
        <p:txBody>
          <a:bodyPr/>
          <a:lstStyle/>
          <a:p>
            <a:fld id="{2558BD2B-406E-4831-BA66-AF46022431CE}"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121</a:t>
            </a:fld>
            <a:endParaRPr lang="en-IN"/>
          </a:p>
        </p:txBody>
      </p:sp>
      <p:sp>
        <p:nvSpPr>
          <p:cNvPr id="7" name="Title 1"/>
          <p:cNvSpPr>
            <a:spLocks noGrp="1"/>
          </p:cNvSpPr>
          <p:nvPr>
            <p:ph type="title"/>
          </p:nvPr>
        </p:nvSpPr>
        <p:spPr>
          <a:xfrm>
            <a:off x="971600" y="692696"/>
            <a:ext cx="7024744" cy="529128"/>
          </a:xfrm>
        </p:spPr>
        <p:txBody>
          <a:bodyPr>
            <a:normAutofit fontScale="90000"/>
          </a:bodyPr>
          <a:lstStyle/>
          <a:p>
            <a:r>
              <a:rPr lang="en-IN" sz="3200" b="1" i="1" dirty="0"/>
              <a:t>Creation of polynomial linked list</a:t>
            </a:r>
            <a:endParaRPr lang="en-IN" sz="3200" dirty="0"/>
          </a:p>
        </p:txBody>
      </p:sp>
    </p:spTree>
    <p:extLst>
      <p:ext uri="{BB962C8B-B14F-4D97-AF65-F5344CB8AC3E}">
        <p14:creationId xmlns:p14="http://schemas.microsoft.com/office/powerpoint/2010/main" val="28956962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7544" y="404664"/>
            <a:ext cx="7024744" cy="385112"/>
          </a:xfrm>
        </p:spPr>
        <p:txBody>
          <a:bodyPr>
            <a:normAutofit fontScale="90000"/>
          </a:bodyPr>
          <a:lstStyle/>
          <a:p>
            <a:r>
              <a:rPr lang="en-IN" sz="2400" b="1" i="1" dirty="0"/>
              <a:t>Creation of polynomial linked list</a:t>
            </a:r>
            <a:endParaRPr lang="en-IN" sz="2400" dirty="0"/>
          </a:p>
        </p:txBody>
      </p:sp>
      <p:sp>
        <p:nvSpPr>
          <p:cNvPr id="4" name="Date Placeholder 3"/>
          <p:cNvSpPr>
            <a:spLocks noGrp="1"/>
          </p:cNvSpPr>
          <p:nvPr>
            <p:ph type="dt" sz="half" idx="10"/>
          </p:nvPr>
        </p:nvSpPr>
        <p:spPr/>
        <p:txBody>
          <a:bodyPr/>
          <a:lstStyle/>
          <a:p>
            <a:fld id="{A069C681-E72F-4146-A60A-A5FFBA1E6F2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122</a:t>
            </a:fld>
            <a:endParaRPr lang="en-IN"/>
          </a:p>
        </p:txBody>
      </p:sp>
      <p:sp>
        <p:nvSpPr>
          <p:cNvPr id="3" name="Content Placeholder 2"/>
          <p:cNvSpPr>
            <a:spLocks noGrp="1"/>
          </p:cNvSpPr>
          <p:nvPr>
            <p:ph sz="quarter" idx="13"/>
          </p:nvPr>
        </p:nvSpPr>
        <p:spPr>
          <a:xfrm>
            <a:off x="467544" y="1124744"/>
            <a:ext cx="4320480" cy="4681696"/>
          </a:xfrm>
        </p:spPr>
        <p:txBody>
          <a:bodyPr>
            <a:normAutofit fontScale="70000" lnSpcReduction="20000"/>
          </a:bodyPr>
          <a:lstStyle/>
          <a:p>
            <a:pPr marL="68580" indent="0">
              <a:buNone/>
            </a:pPr>
            <a:r>
              <a:rPr lang="en-IN" b="1" i="1" dirty="0" smtClean="0"/>
              <a:t>else</a:t>
            </a:r>
            <a:endParaRPr lang="en-IN" dirty="0"/>
          </a:p>
          <a:p>
            <a:pPr marL="68580" indent="0">
              <a:buNone/>
            </a:pPr>
            <a:r>
              <a:rPr lang="en-IN" b="1" i="1" dirty="0"/>
              <a:t>{ </a:t>
            </a:r>
            <a:endParaRPr lang="en-IN" dirty="0"/>
          </a:p>
          <a:p>
            <a:pPr marL="68580" indent="0">
              <a:buNone/>
            </a:pPr>
            <a:r>
              <a:rPr lang="en-IN" b="1" i="1" dirty="0"/>
              <a:t>               </a:t>
            </a:r>
            <a:r>
              <a:rPr lang="en-IN" b="1" i="1" dirty="0" err="1"/>
              <a:t>ptr</a:t>
            </a:r>
            <a:r>
              <a:rPr lang="en-IN" b="1" i="1" dirty="0"/>
              <a:t>=start;</a:t>
            </a:r>
            <a:endParaRPr lang="en-IN" dirty="0"/>
          </a:p>
          <a:p>
            <a:pPr marL="68580" indent="0">
              <a:buNone/>
            </a:pPr>
            <a:r>
              <a:rPr lang="en-IN" b="1" i="1" dirty="0"/>
              <a:t>              while(</a:t>
            </a:r>
            <a:r>
              <a:rPr lang="en-IN" b="1" i="1" dirty="0" err="1"/>
              <a:t>ptr</a:t>
            </a:r>
            <a:r>
              <a:rPr lang="en-IN" b="1" i="1" dirty="0"/>
              <a:t>-&gt;link!=NULL &amp;&amp; </a:t>
            </a:r>
            <a:r>
              <a:rPr lang="en-IN" b="1" i="1" dirty="0" err="1"/>
              <a:t>ptr</a:t>
            </a:r>
            <a:r>
              <a:rPr lang="en-IN" b="1" i="1" dirty="0"/>
              <a:t>-&gt;link-&gt;expo &gt; ex)</a:t>
            </a:r>
            <a:endParaRPr lang="en-IN" dirty="0"/>
          </a:p>
          <a:p>
            <a:pPr marL="68580" indent="0">
              <a:buNone/>
            </a:pPr>
            <a:r>
              <a:rPr lang="en-IN" b="1" i="1" dirty="0"/>
              <a:t>                         </a:t>
            </a:r>
            <a:r>
              <a:rPr lang="en-IN" b="1" i="1" dirty="0" smtClean="0"/>
              <a:t>{</a:t>
            </a:r>
          </a:p>
          <a:p>
            <a:pPr marL="68580" indent="0">
              <a:buNone/>
            </a:pPr>
            <a:r>
              <a:rPr lang="en-IN" b="1" i="1" dirty="0"/>
              <a:t>	</a:t>
            </a:r>
            <a:r>
              <a:rPr lang="en-IN" b="1" i="1" dirty="0" smtClean="0"/>
              <a:t>	 </a:t>
            </a:r>
            <a:r>
              <a:rPr lang="en-IN" b="1" i="1" dirty="0" err="1"/>
              <a:t>ptr</a:t>
            </a:r>
            <a:r>
              <a:rPr lang="en-IN" b="1" i="1" dirty="0"/>
              <a:t>=</a:t>
            </a:r>
            <a:r>
              <a:rPr lang="en-IN" b="1" i="1" dirty="0" err="1"/>
              <a:t>ptr</a:t>
            </a:r>
            <a:r>
              <a:rPr lang="en-IN" b="1" i="1" dirty="0"/>
              <a:t>-&gt;link</a:t>
            </a:r>
            <a:r>
              <a:rPr lang="en-IN" b="1" i="1" dirty="0" smtClean="0"/>
              <a:t>;</a:t>
            </a:r>
          </a:p>
          <a:p>
            <a:pPr marL="68580" indent="0">
              <a:buNone/>
            </a:pPr>
            <a:r>
              <a:rPr lang="en-IN" b="1" i="1" dirty="0" smtClean="0"/>
              <a:t>    	         }</a:t>
            </a:r>
            <a:endParaRPr lang="en-IN" dirty="0"/>
          </a:p>
          <a:p>
            <a:pPr marL="68580" indent="0">
              <a:buNone/>
            </a:pPr>
            <a:r>
              <a:rPr lang="en-IN" b="1" i="1" dirty="0"/>
              <a:t>             </a:t>
            </a:r>
            <a:r>
              <a:rPr lang="en-IN" b="1" i="1" dirty="0" err="1"/>
              <a:t>tmp</a:t>
            </a:r>
            <a:r>
              <a:rPr lang="en-IN" b="1" i="1" dirty="0"/>
              <a:t>-&gt;link=</a:t>
            </a:r>
            <a:r>
              <a:rPr lang="en-IN" b="1" i="1" dirty="0" err="1"/>
              <a:t>ptr</a:t>
            </a:r>
            <a:r>
              <a:rPr lang="en-IN" b="1" i="1" dirty="0"/>
              <a:t>-&gt;link;</a:t>
            </a:r>
            <a:endParaRPr lang="en-IN" dirty="0"/>
          </a:p>
          <a:p>
            <a:pPr marL="68580" indent="0">
              <a:buNone/>
            </a:pPr>
            <a:r>
              <a:rPr lang="en-IN" b="1" i="1" dirty="0"/>
              <a:t>             </a:t>
            </a:r>
            <a:r>
              <a:rPr lang="en-IN" b="1" i="1" dirty="0" err="1"/>
              <a:t>ptr</a:t>
            </a:r>
            <a:r>
              <a:rPr lang="en-IN" b="1" i="1" dirty="0"/>
              <a:t>-&gt;link=</a:t>
            </a:r>
            <a:r>
              <a:rPr lang="en-IN" b="1" i="1" dirty="0" err="1"/>
              <a:t>tmp</a:t>
            </a:r>
            <a:r>
              <a:rPr lang="en-IN" b="1" i="1" dirty="0" smtClean="0"/>
              <a:t>;</a:t>
            </a:r>
          </a:p>
          <a:p>
            <a:pPr marL="68580" indent="0">
              <a:buNone/>
            </a:pPr>
            <a:r>
              <a:rPr lang="en-IN" b="1" i="1" dirty="0"/>
              <a:t>           </a:t>
            </a:r>
            <a:endParaRPr lang="en-IN" b="1" i="1" dirty="0" smtClean="0"/>
          </a:p>
          <a:p>
            <a:pPr marL="68580" indent="0">
              <a:buNone/>
            </a:pPr>
            <a:r>
              <a:rPr lang="en-IN" b="1" i="1" dirty="0"/>
              <a:t>	</a:t>
            </a:r>
            <a:endParaRPr lang="en-IN" b="1" i="1" dirty="0" smtClean="0"/>
          </a:p>
          <a:p>
            <a:pPr marL="68580" indent="0">
              <a:buNone/>
            </a:pPr>
            <a:r>
              <a:rPr lang="en-IN" b="1" i="1" dirty="0"/>
              <a:t>	</a:t>
            </a:r>
            <a:endParaRPr lang="en-IN" b="1" i="1" dirty="0" smtClean="0"/>
          </a:p>
          <a:p>
            <a:pPr marL="68580" indent="0">
              <a:buNone/>
            </a:pPr>
            <a:r>
              <a:rPr lang="en-IN" b="1" i="1" dirty="0"/>
              <a:t>	</a:t>
            </a:r>
            <a:r>
              <a:rPr lang="en-IN" b="1" i="1" dirty="0" smtClean="0"/>
              <a:t> </a:t>
            </a:r>
            <a:r>
              <a:rPr lang="en-IN" b="1" i="1" dirty="0"/>
              <a:t>if(</a:t>
            </a:r>
            <a:r>
              <a:rPr lang="en-IN" b="1" i="1" dirty="0" err="1"/>
              <a:t>ptr</a:t>
            </a:r>
            <a:r>
              <a:rPr lang="en-IN" b="1" i="1" dirty="0"/>
              <a:t>-&gt;link==NULL) /* item to be added in the </a:t>
            </a:r>
            <a:r>
              <a:rPr lang="en-IN" b="1" i="1" dirty="0" smtClean="0"/>
              <a:t>end </a:t>
            </a:r>
            <a:r>
              <a:rPr lang="en-IN" b="1" i="1" dirty="0"/>
              <a:t>*/</a:t>
            </a:r>
            <a:endParaRPr lang="en-IN" dirty="0"/>
          </a:p>
          <a:p>
            <a:pPr marL="68580" indent="0">
              <a:buNone/>
            </a:pPr>
            <a:r>
              <a:rPr lang="en-IN" b="1" i="1" dirty="0"/>
              <a:t>                           </a:t>
            </a:r>
            <a:r>
              <a:rPr lang="en-IN" b="1" i="1" dirty="0" err="1"/>
              <a:t>tmp</a:t>
            </a:r>
            <a:r>
              <a:rPr lang="en-IN" b="1" i="1" dirty="0"/>
              <a:t>-&gt;link=NULL;</a:t>
            </a:r>
            <a:endParaRPr lang="en-IN" dirty="0"/>
          </a:p>
          <a:p>
            <a:pPr marL="68580" indent="0">
              <a:buNone/>
            </a:pPr>
            <a:r>
              <a:rPr lang="en-IN" b="1" i="1" dirty="0"/>
              <a:t>}</a:t>
            </a:r>
            <a:endParaRPr lang="en-IN" dirty="0"/>
          </a:p>
          <a:p>
            <a:pPr marL="68580" indent="0">
              <a:buNone/>
            </a:pPr>
            <a:endParaRPr lang="en-IN" dirty="0"/>
          </a:p>
        </p:txBody>
      </p:sp>
      <p:sp>
        <p:nvSpPr>
          <p:cNvPr id="2" name="Content Placeholder 1"/>
          <p:cNvSpPr>
            <a:spLocks noGrp="1"/>
          </p:cNvSpPr>
          <p:nvPr>
            <p:ph sz="quarter" idx="14"/>
          </p:nvPr>
        </p:nvSpPr>
        <p:spPr>
          <a:xfrm>
            <a:off x="5148064" y="1268760"/>
            <a:ext cx="3419856" cy="4609687"/>
          </a:xfrm>
        </p:spPr>
        <p:txBody>
          <a:bodyPr>
            <a:normAutofit/>
          </a:bodyPr>
          <a:lstStyle/>
          <a:p>
            <a:r>
              <a:rPr lang="en-IN" sz="1800" i="1" dirty="0"/>
              <a:t>In else part </a:t>
            </a:r>
            <a:endParaRPr lang="en-IN" sz="1800" i="1" dirty="0" smtClean="0"/>
          </a:p>
          <a:p>
            <a:pPr lvl="1"/>
            <a:r>
              <a:rPr lang="en-IN" sz="1800" i="1" dirty="0" smtClean="0"/>
              <a:t>we </a:t>
            </a:r>
            <a:r>
              <a:rPr lang="en-IN" sz="1800" i="1" dirty="0"/>
              <a:t>traverse the list and </a:t>
            </a:r>
            <a:endParaRPr lang="en-IN" sz="1800" i="1" dirty="0" smtClean="0"/>
          </a:p>
          <a:p>
            <a:pPr lvl="1"/>
            <a:r>
              <a:rPr lang="en-IN" sz="1800" i="1" dirty="0" smtClean="0"/>
              <a:t>check </a:t>
            </a:r>
            <a:r>
              <a:rPr lang="en-IN" sz="1800" i="1" dirty="0"/>
              <a:t>the condition for exponent </a:t>
            </a:r>
            <a:r>
              <a:rPr lang="en-IN" sz="1800" i="1" dirty="0" smtClean="0"/>
              <a:t>then </a:t>
            </a:r>
          </a:p>
          <a:p>
            <a:pPr lvl="1"/>
            <a:r>
              <a:rPr lang="en-IN" sz="1800" i="1" dirty="0" smtClean="0"/>
              <a:t>we </a:t>
            </a:r>
            <a:r>
              <a:rPr lang="en-IN" sz="1800" i="1" dirty="0"/>
              <a:t>add the node at proper place in list. </a:t>
            </a:r>
          </a:p>
          <a:p>
            <a:endParaRPr lang="en-IN" sz="1800" i="1" dirty="0"/>
          </a:p>
          <a:p>
            <a:endParaRPr lang="en-IN" sz="1800" i="1" dirty="0" smtClean="0"/>
          </a:p>
          <a:p>
            <a:r>
              <a:rPr lang="en-IN" sz="1800" b="1" i="1" dirty="0" smtClean="0"/>
              <a:t>If </a:t>
            </a:r>
            <a:r>
              <a:rPr lang="en-IN" sz="1800" b="1" i="1" dirty="0"/>
              <a:t>node will be added at the end of list then </a:t>
            </a:r>
            <a:endParaRPr lang="en-IN" sz="1800" b="1" i="1" dirty="0" smtClean="0"/>
          </a:p>
          <a:p>
            <a:pPr lvl="1"/>
            <a:r>
              <a:rPr lang="en-IN" sz="1600" i="1" dirty="0" smtClean="0"/>
              <a:t>we </a:t>
            </a:r>
            <a:r>
              <a:rPr lang="en-IN" sz="1600" i="1" dirty="0"/>
              <a:t>assign NULL in link part of added node.</a:t>
            </a:r>
          </a:p>
          <a:p>
            <a:endParaRPr lang="en-IN" sz="1800" dirty="0"/>
          </a:p>
        </p:txBody>
      </p:sp>
      <p:sp>
        <p:nvSpPr>
          <p:cNvPr id="8" name="Down Arrow 7"/>
          <p:cNvSpPr/>
          <p:nvPr/>
        </p:nvSpPr>
        <p:spPr>
          <a:xfrm rot="3515417">
            <a:off x="4846668" y="4358726"/>
            <a:ext cx="295950" cy="9784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19926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7544" y="404664"/>
            <a:ext cx="7024744" cy="385112"/>
          </a:xfrm>
        </p:spPr>
        <p:txBody>
          <a:bodyPr>
            <a:normAutofit fontScale="90000"/>
          </a:bodyPr>
          <a:lstStyle/>
          <a:p>
            <a:r>
              <a:rPr lang="en-IN" sz="2400" b="1" i="1" dirty="0"/>
              <a:t>Creation of polynomial linked list</a:t>
            </a:r>
            <a:endParaRPr lang="en-IN" sz="2400" dirty="0"/>
          </a:p>
        </p:txBody>
      </p:sp>
      <p:sp>
        <p:nvSpPr>
          <p:cNvPr id="4" name="Date Placeholder 3"/>
          <p:cNvSpPr>
            <a:spLocks noGrp="1"/>
          </p:cNvSpPr>
          <p:nvPr>
            <p:ph type="dt" sz="half" idx="10"/>
          </p:nvPr>
        </p:nvSpPr>
        <p:spPr/>
        <p:txBody>
          <a:bodyPr/>
          <a:lstStyle/>
          <a:p>
            <a:fld id="{058E685F-BAC8-47C3-B869-D588DDEC4E5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123</a:t>
            </a:fld>
            <a:endParaRPr lang="en-IN"/>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97152"/>
            <a:ext cx="756084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899592" y="1199654"/>
            <a:ext cx="3816424" cy="3970318"/>
          </a:xfrm>
          <a:prstGeom prst="rect">
            <a:avLst/>
          </a:prstGeom>
          <a:noFill/>
        </p:spPr>
        <p:txBody>
          <a:bodyPr wrap="square" rtlCol="0">
            <a:spAutoFit/>
          </a:bodyPr>
          <a:lstStyle/>
          <a:p>
            <a:r>
              <a:rPr lang="en-IN" b="1" i="1" dirty="0" smtClean="0"/>
              <a:t>Lets insert 9x</a:t>
            </a:r>
            <a:r>
              <a:rPr lang="en-IN" b="1" i="1" baseline="30000" dirty="0" smtClean="0"/>
              <a:t>2</a:t>
            </a:r>
          </a:p>
          <a:p>
            <a:r>
              <a:rPr lang="en-IN" b="1" i="1" dirty="0" smtClean="0"/>
              <a:t>Let ex=2</a:t>
            </a:r>
          </a:p>
          <a:p>
            <a:r>
              <a:rPr lang="en-IN" b="1" i="1" dirty="0" err="1" smtClean="0"/>
              <a:t>Ptr</a:t>
            </a:r>
            <a:r>
              <a:rPr lang="en-IN" b="1" i="1" dirty="0" smtClean="0"/>
              <a:t>=1</a:t>
            </a:r>
            <a:r>
              <a:rPr lang="en-IN" b="1" i="1" baseline="30000" dirty="0" smtClean="0"/>
              <a:t>st</a:t>
            </a:r>
            <a:r>
              <a:rPr lang="en-IN" b="1" i="1" dirty="0" smtClean="0"/>
              <a:t> Node</a:t>
            </a:r>
          </a:p>
          <a:p>
            <a:r>
              <a:rPr lang="en-IN" b="1" i="1" dirty="0" smtClean="0"/>
              <a:t>Check if </a:t>
            </a:r>
            <a:r>
              <a:rPr lang="en-IN" b="1" i="1" dirty="0" err="1" smtClean="0"/>
              <a:t>ptr</a:t>
            </a:r>
            <a:r>
              <a:rPr lang="en-IN" b="1" i="1" dirty="0" smtClean="0"/>
              <a:t>-</a:t>
            </a:r>
            <a:r>
              <a:rPr lang="en-IN" b="1" i="1" dirty="0"/>
              <a:t>&gt;link-&gt;expo &gt; </a:t>
            </a:r>
            <a:r>
              <a:rPr lang="en-IN" b="1" i="1" dirty="0" smtClean="0"/>
              <a:t>ex</a:t>
            </a:r>
          </a:p>
          <a:p>
            <a:r>
              <a:rPr lang="en-IN" b="1" i="1" dirty="0" smtClean="0"/>
              <a:t>Check if 2</a:t>
            </a:r>
            <a:r>
              <a:rPr lang="en-IN" b="1" i="1" baseline="30000" dirty="0" smtClean="0"/>
              <a:t>nd</a:t>
            </a:r>
            <a:r>
              <a:rPr lang="en-IN" b="1" i="1" dirty="0" smtClean="0"/>
              <a:t> node’s expo &gt;ex</a:t>
            </a:r>
          </a:p>
          <a:p>
            <a:r>
              <a:rPr lang="en-IN" b="1" i="1" dirty="0" smtClean="0"/>
              <a:t>If 3&gt;2, yes</a:t>
            </a:r>
          </a:p>
          <a:p>
            <a:r>
              <a:rPr lang="en-IN" b="1" i="1" dirty="0" smtClean="0"/>
              <a:t>Then </a:t>
            </a:r>
          </a:p>
          <a:p>
            <a:r>
              <a:rPr lang="en-IN" b="1" i="1" dirty="0" err="1" smtClean="0"/>
              <a:t>Ptr</a:t>
            </a:r>
            <a:r>
              <a:rPr lang="en-IN" b="1" i="1" dirty="0" smtClean="0"/>
              <a:t>=</a:t>
            </a:r>
            <a:r>
              <a:rPr lang="en-IN" b="1" i="1" dirty="0" err="1" smtClean="0"/>
              <a:t>ptr</a:t>
            </a:r>
            <a:r>
              <a:rPr lang="en-IN" b="1" i="1" dirty="0" smtClean="0"/>
              <a:t>-&gt;link</a:t>
            </a:r>
          </a:p>
          <a:p>
            <a:r>
              <a:rPr lang="en-IN" b="1" i="1" dirty="0" err="1" smtClean="0"/>
              <a:t>Ptr</a:t>
            </a:r>
            <a:r>
              <a:rPr lang="en-IN" b="1" i="1" dirty="0" smtClean="0"/>
              <a:t>=2</a:t>
            </a:r>
            <a:r>
              <a:rPr lang="en-IN" b="1" i="1" baseline="30000" dirty="0" smtClean="0"/>
              <a:t>nd</a:t>
            </a:r>
            <a:r>
              <a:rPr lang="en-IN" b="1" i="1" dirty="0" smtClean="0"/>
              <a:t> node</a:t>
            </a:r>
          </a:p>
          <a:p>
            <a:r>
              <a:rPr lang="en-IN" b="1" i="1" dirty="0" smtClean="0"/>
              <a:t>Check if </a:t>
            </a:r>
            <a:r>
              <a:rPr lang="en-IN" b="1" i="1" dirty="0" err="1" smtClean="0"/>
              <a:t>ptr</a:t>
            </a:r>
            <a:r>
              <a:rPr lang="en-IN" b="1" i="1" dirty="0" smtClean="0"/>
              <a:t>-&gt;link-&gt;expo&gt;ex</a:t>
            </a:r>
          </a:p>
          <a:p>
            <a:r>
              <a:rPr lang="en-IN" b="1" i="1" dirty="0" smtClean="0"/>
              <a:t>Check if 3</a:t>
            </a:r>
            <a:r>
              <a:rPr lang="en-IN" b="1" i="1" baseline="30000" dirty="0" smtClean="0"/>
              <a:t>rd</a:t>
            </a:r>
            <a:r>
              <a:rPr lang="en-IN" b="1" i="1" dirty="0" smtClean="0"/>
              <a:t> node’s expo&gt;ex</a:t>
            </a:r>
          </a:p>
          <a:p>
            <a:r>
              <a:rPr lang="en-IN" b="1" i="1" dirty="0" smtClean="0"/>
              <a:t>If 1&gt;2, no</a:t>
            </a:r>
          </a:p>
          <a:p>
            <a:r>
              <a:rPr lang="en-IN" b="1" i="1" dirty="0" smtClean="0"/>
              <a:t>Insert the new node here</a:t>
            </a:r>
            <a:endParaRPr lang="en-IN" b="1" i="1" dirty="0"/>
          </a:p>
          <a:p>
            <a:r>
              <a:rPr lang="en-IN" b="1" i="1" dirty="0" smtClean="0"/>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084964453"/>
              </p:ext>
            </p:extLst>
          </p:nvPr>
        </p:nvGraphicFramePr>
        <p:xfrm>
          <a:off x="4716016" y="4984552"/>
          <a:ext cx="828093" cy="370840"/>
        </p:xfrm>
        <a:graphic>
          <a:graphicData uri="http://schemas.openxmlformats.org/drawingml/2006/table">
            <a:tbl>
              <a:tblPr firstRow="1" bandRow="1">
                <a:tableStyleId>{5C22544A-7EE6-4342-B048-85BDC9FD1C3A}</a:tableStyleId>
              </a:tblPr>
              <a:tblGrid>
                <a:gridCol w="276031"/>
                <a:gridCol w="276031"/>
                <a:gridCol w="276031"/>
              </a:tblGrid>
              <a:tr h="370840">
                <a:tc>
                  <a:txBody>
                    <a:bodyPr/>
                    <a:lstStyle/>
                    <a:p>
                      <a:r>
                        <a:rPr lang="en-US" dirty="0" smtClean="0"/>
                        <a:t>9</a:t>
                      </a:r>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
        <p:nvSpPr>
          <p:cNvPr id="15" name="Bent Arrow 14"/>
          <p:cNvSpPr/>
          <p:nvPr/>
        </p:nvSpPr>
        <p:spPr>
          <a:xfrm>
            <a:off x="4355976" y="5085184"/>
            <a:ext cx="360040" cy="3600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Bent Arrow 15"/>
          <p:cNvSpPr/>
          <p:nvPr/>
        </p:nvSpPr>
        <p:spPr>
          <a:xfrm rot="5400000">
            <a:off x="5508104" y="5109950"/>
            <a:ext cx="360040" cy="3600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069677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28800"/>
            <a:ext cx="6777317" cy="4203829"/>
          </a:xfrm>
        </p:spPr>
        <p:txBody>
          <a:bodyPr>
            <a:normAutofit/>
          </a:bodyPr>
          <a:lstStyle/>
          <a:p>
            <a:pPr marL="68580" indent="0">
              <a:buNone/>
            </a:pPr>
            <a:r>
              <a:rPr lang="en-IN" dirty="0"/>
              <a:t>Input : </a:t>
            </a:r>
            <a:endParaRPr lang="en-IN" dirty="0" smtClean="0"/>
          </a:p>
          <a:p>
            <a:pPr marL="68580" indent="0">
              <a:buNone/>
            </a:pPr>
            <a:r>
              <a:rPr lang="en-IN" dirty="0" smtClean="0"/>
              <a:t>	p1</a:t>
            </a:r>
            <a:r>
              <a:rPr lang="en-IN" dirty="0"/>
              <a:t>= 13x</a:t>
            </a:r>
            <a:r>
              <a:rPr lang="en-IN" baseline="30000" dirty="0"/>
              <a:t>8</a:t>
            </a:r>
            <a:r>
              <a:rPr lang="en-IN" dirty="0"/>
              <a:t> + 7x</a:t>
            </a:r>
            <a:r>
              <a:rPr lang="en-IN" baseline="30000" dirty="0"/>
              <a:t>5</a:t>
            </a:r>
            <a:r>
              <a:rPr lang="en-IN" dirty="0"/>
              <a:t> + 32x</a:t>
            </a:r>
            <a:r>
              <a:rPr lang="en-IN" baseline="30000" dirty="0"/>
              <a:t>2</a:t>
            </a:r>
            <a:r>
              <a:rPr lang="en-IN" dirty="0"/>
              <a:t> + 54 </a:t>
            </a:r>
            <a:endParaRPr lang="en-IN" dirty="0" smtClean="0"/>
          </a:p>
          <a:p>
            <a:pPr marL="68580" indent="0">
              <a:buNone/>
            </a:pPr>
            <a:r>
              <a:rPr lang="en-IN" dirty="0" smtClean="0"/>
              <a:t>	p2</a:t>
            </a:r>
            <a:r>
              <a:rPr lang="en-IN" dirty="0"/>
              <a:t>= 3x</a:t>
            </a:r>
            <a:r>
              <a:rPr lang="en-IN" baseline="30000" dirty="0"/>
              <a:t>12</a:t>
            </a:r>
            <a:r>
              <a:rPr lang="en-IN" dirty="0"/>
              <a:t> + 17x</a:t>
            </a:r>
            <a:r>
              <a:rPr lang="en-IN" baseline="30000" dirty="0"/>
              <a:t>5</a:t>
            </a:r>
            <a:r>
              <a:rPr lang="en-IN" dirty="0"/>
              <a:t> + 3x</a:t>
            </a:r>
            <a:r>
              <a:rPr lang="en-IN" baseline="30000" dirty="0"/>
              <a:t>3</a:t>
            </a:r>
            <a:r>
              <a:rPr lang="en-IN" dirty="0"/>
              <a:t> + 98 </a:t>
            </a:r>
            <a:endParaRPr lang="en-IN" dirty="0" smtClean="0"/>
          </a:p>
          <a:p>
            <a:pPr marL="68580" indent="0">
              <a:buNone/>
            </a:pPr>
            <a:r>
              <a:rPr lang="en-IN" dirty="0" smtClean="0"/>
              <a:t>Output </a:t>
            </a:r>
            <a:r>
              <a:rPr lang="en-IN" dirty="0"/>
              <a:t>: 3x</a:t>
            </a:r>
            <a:r>
              <a:rPr lang="en-IN" baseline="30000" dirty="0"/>
              <a:t>12 </a:t>
            </a:r>
            <a:r>
              <a:rPr lang="en-IN" dirty="0"/>
              <a:t>+ 13x</a:t>
            </a:r>
            <a:r>
              <a:rPr lang="en-IN" baseline="30000" dirty="0"/>
              <a:t>8</a:t>
            </a:r>
            <a:r>
              <a:rPr lang="en-IN" dirty="0"/>
              <a:t> + 24x</a:t>
            </a:r>
            <a:r>
              <a:rPr lang="en-IN" baseline="30000" dirty="0"/>
              <a:t>5 </a:t>
            </a:r>
            <a:r>
              <a:rPr lang="en-IN" dirty="0"/>
              <a:t>+ 3x3 + 32x</a:t>
            </a:r>
            <a:r>
              <a:rPr lang="en-IN" baseline="30000" dirty="0"/>
              <a:t>2</a:t>
            </a:r>
            <a:r>
              <a:rPr lang="en-IN" dirty="0"/>
              <a:t> + 152</a:t>
            </a:r>
            <a:endParaRPr lang="en-IN" b="1" u="sng" dirty="0" smtClean="0"/>
          </a:p>
        </p:txBody>
      </p:sp>
      <p:sp>
        <p:nvSpPr>
          <p:cNvPr id="4" name="Date Placeholder 3"/>
          <p:cNvSpPr>
            <a:spLocks noGrp="1"/>
          </p:cNvSpPr>
          <p:nvPr>
            <p:ph type="dt" sz="half" idx="10"/>
          </p:nvPr>
        </p:nvSpPr>
        <p:spPr/>
        <p:txBody>
          <a:bodyPr/>
          <a:lstStyle/>
          <a:p>
            <a:fld id="{3ABF68E2-94F5-493E-93E4-0DF6ADCABB7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124</a:t>
            </a:fld>
            <a:endParaRPr lang="en-IN"/>
          </a:p>
        </p:txBody>
      </p:sp>
      <p:sp>
        <p:nvSpPr>
          <p:cNvPr id="7" name="Title 1"/>
          <p:cNvSpPr>
            <a:spLocks noGrp="1"/>
          </p:cNvSpPr>
          <p:nvPr>
            <p:ph type="title"/>
          </p:nvPr>
        </p:nvSpPr>
        <p:spPr>
          <a:xfrm>
            <a:off x="971600" y="692696"/>
            <a:ext cx="7024744" cy="529128"/>
          </a:xfrm>
        </p:spPr>
        <p:txBody>
          <a:bodyPr>
            <a:normAutofit/>
          </a:bodyPr>
          <a:lstStyle/>
          <a:p>
            <a:r>
              <a:rPr lang="en-IN" sz="2800" i="1" dirty="0"/>
              <a:t>Addition with polynomial linked list</a:t>
            </a:r>
            <a:endParaRPr lang="en-IN" sz="3200" dirty="0"/>
          </a:p>
        </p:txBody>
      </p:sp>
    </p:spTree>
    <p:extLst>
      <p:ext uri="{BB962C8B-B14F-4D97-AF65-F5344CB8AC3E}">
        <p14:creationId xmlns:p14="http://schemas.microsoft.com/office/powerpoint/2010/main" val="77037860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28800"/>
            <a:ext cx="6777317" cy="4203829"/>
          </a:xfrm>
        </p:spPr>
        <p:txBody>
          <a:bodyPr>
            <a:normAutofit/>
          </a:bodyPr>
          <a:lstStyle/>
          <a:p>
            <a:r>
              <a:rPr lang="en-IN" sz="2000" dirty="0" smtClean="0"/>
              <a:t>For </a:t>
            </a:r>
            <a:r>
              <a:rPr lang="en-IN" sz="2000" dirty="0"/>
              <a:t>addition of two polynomial linked list, we have a need to traverse the nodes of both the lists. </a:t>
            </a:r>
            <a:endParaRPr lang="en-IN" sz="2000" dirty="0" smtClean="0"/>
          </a:p>
          <a:p>
            <a:pPr lvl="1"/>
            <a:endParaRPr lang="en-IN" sz="2000" dirty="0" smtClean="0"/>
          </a:p>
          <a:p>
            <a:pPr lvl="1"/>
            <a:r>
              <a:rPr lang="en-IN" sz="2000" b="1" dirty="0" smtClean="0"/>
              <a:t>If </a:t>
            </a:r>
            <a:r>
              <a:rPr lang="en-IN" sz="2000" b="1" dirty="0"/>
              <a:t>the node has exponent value higher than another, then </a:t>
            </a:r>
            <a:endParaRPr lang="en-IN" sz="2000" b="1" dirty="0" smtClean="0"/>
          </a:p>
          <a:p>
            <a:pPr lvl="2"/>
            <a:r>
              <a:rPr lang="en-IN" dirty="0" smtClean="0"/>
              <a:t>that </a:t>
            </a:r>
            <a:r>
              <a:rPr lang="en-IN" dirty="0"/>
              <a:t>node will be added to the resultant list or </a:t>
            </a:r>
            <a:endParaRPr lang="en-IN" dirty="0" smtClean="0"/>
          </a:p>
          <a:p>
            <a:pPr lvl="2"/>
            <a:endParaRPr lang="en-IN" b="1" u="sng" dirty="0" smtClean="0"/>
          </a:p>
          <a:p>
            <a:pPr lvl="2"/>
            <a:r>
              <a:rPr lang="en-IN" b="1" u="sng" dirty="0" smtClean="0"/>
              <a:t>we </a:t>
            </a:r>
            <a:r>
              <a:rPr lang="en-IN" b="1" u="sng" dirty="0"/>
              <a:t>can say that nodes which are unique to both the lists will be added in the resultant list. </a:t>
            </a:r>
            <a:endParaRPr lang="en-IN" b="1" u="sng" dirty="0" smtClean="0"/>
          </a:p>
        </p:txBody>
      </p:sp>
      <p:sp>
        <p:nvSpPr>
          <p:cNvPr id="4" name="Date Placeholder 3"/>
          <p:cNvSpPr>
            <a:spLocks noGrp="1"/>
          </p:cNvSpPr>
          <p:nvPr>
            <p:ph type="dt" sz="half" idx="10"/>
          </p:nvPr>
        </p:nvSpPr>
        <p:spPr/>
        <p:txBody>
          <a:bodyPr/>
          <a:lstStyle/>
          <a:p>
            <a:fld id="{4DDA7129-672B-48DC-ABA3-6FE4B760CB5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125</a:t>
            </a:fld>
            <a:endParaRPr lang="en-IN"/>
          </a:p>
        </p:txBody>
      </p:sp>
      <p:sp>
        <p:nvSpPr>
          <p:cNvPr id="7" name="Title 1"/>
          <p:cNvSpPr>
            <a:spLocks noGrp="1"/>
          </p:cNvSpPr>
          <p:nvPr>
            <p:ph type="title"/>
          </p:nvPr>
        </p:nvSpPr>
        <p:spPr>
          <a:xfrm>
            <a:off x="971600" y="692696"/>
            <a:ext cx="7024744" cy="529128"/>
          </a:xfrm>
        </p:spPr>
        <p:txBody>
          <a:bodyPr>
            <a:normAutofit/>
          </a:bodyPr>
          <a:lstStyle/>
          <a:p>
            <a:r>
              <a:rPr lang="en-IN" sz="2800" i="1" dirty="0"/>
              <a:t>Addition with polynomial linked list</a:t>
            </a:r>
            <a:endParaRPr lang="en-IN" sz="3200" dirty="0"/>
          </a:p>
        </p:txBody>
      </p:sp>
    </p:spTree>
    <p:extLst>
      <p:ext uri="{BB962C8B-B14F-4D97-AF65-F5344CB8AC3E}">
        <p14:creationId xmlns:p14="http://schemas.microsoft.com/office/powerpoint/2010/main" val="15439495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7776864" cy="4491861"/>
          </a:xfrm>
        </p:spPr>
        <p:txBody>
          <a:bodyPr>
            <a:normAutofit/>
          </a:bodyPr>
          <a:lstStyle/>
          <a:p>
            <a:pPr lvl="1"/>
            <a:r>
              <a:rPr lang="en-IN" sz="2000" dirty="0" smtClean="0"/>
              <a:t>If </a:t>
            </a:r>
            <a:r>
              <a:rPr lang="en-IN" sz="2000" dirty="0"/>
              <a:t>the nodes have </a:t>
            </a:r>
            <a:r>
              <a:rPr lang="en-IN" sz="2000" b="1" dirty="0"/>
              <a:t>same exponent </a:t>
            </a:r>
            <a:r>
              <a:rPr lang="en-IN" sz="2000" dirty="0"/>
              <a:t>value then </a:t>
            </a:r>
            <a:endParaRPr lang="en-IN" sz="2000" dirty="0" smtClean="0"/>
          </a:p>
          <a:p>
            <a:pPr lvl="2"/>
            <a:r>
              <a:rPr lang="en-IN" dirty="0" smtClean="0"/>
              <a:t>first </a:t>
            </a:r>
            <a:r>
              <a:rPr lang="en-IN" dirty="0"/>
              <a:t>the coefficient of both nodes will be added </a:t>
            </a:r>
            <a:endParaRPr lang="en-IN" dirty="0" smtClean="0"/>
          </a:p>
          <a:p>
            <a:pPr lvl="2"/>
            <a:r>
              <a:rPr lang="en-IN" dirty="0" smtClean="0"/>
              <a:t>then </a:t>
            </a:r>
            <a:r>
              <a:rPr lang="en-IN" dirty="0"/>
              <a:t>the result will be added to the resultant list. </a:t>
            </a:r>
          </a:p>
          <a:p>
            <a:pPr lvl="1"/>
            <a:r>
              <a:rPr lang="en-IN" sz="2000" dirty="0" smtClean="0"/>
              <a:t>Suppose in traversing one list is finished then </a:t>
            </a:r>
          </a:p>
          <a:p>
            <a:pPr lvl="2"/>
            <a:r>
              <a:rPr lang="en-IN" b="1" dirty="0" smtClean="0"/>
              <a:t>remaining node of the another list will be added to the resultant list</a:t>
            </a:r>
            <a:r>
              <a:rPr lang="en-IN" dirty="0" smtClean="0"/>
              <a:t>.</a:t>
            </a:r>
            <a:br>
              <a:rPr lang="en-IN" dirty="0" smtClean="0"/>
            </a:br>
            <a:endParaRPr lang="en-IN" dirty="0"/>
          </a:p>
        </p:txBody>
      </p:sp>
      <p:sp>
        <p:nvSpPr>
          <p:cNvPr id="4" name="Date Placeholder 3"/>
          <p:cNvSpPr>
            <a:spLocks noGrp="1"/>
          </p:cNvSpPr>
          <p:nvPr>
            <p:ph type="dt" sz="half" idx="10"/>
          </p:nvPr>
        </p:nvSpPr>
        <p:spPr/>
        <p:txBody>
          <a:bodyPr/>
          <a:lstStyle/>
          <a:p>
            <a:fld id="{81AB7D11-AB99-45B6-B581-898E91F3F24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126</a:t>
            </a:fld>
            <a:endParaRPr lang="en-IN"/>
          </a:p>
        </p:txBody>
      </p:sp>
      <p:sp>
        <p:nvSpPr>
          <p:cNvPr id="7" name="Title 1"/>
          <p:cNvSpPr>
            <a:spLocks noGrp="1"/>
          </p:cNvSpPr>
          <p:nvPr>
            <p:ph type="title"/>
          </p:nvPr>
        </p:nvSpPr>
        <p:spPr>
          <a:xfrm>
            <a:off x="467544" y="332656"/>
            <a:ext cx="7024744" cy="529128"/>
          </a:xfrm>
        </p:spPr>
        <p:txBody>
          <a:bodyPr>
            <a:normAutofit/>
          </a:bodyPr>
          <a:lstStyle/>
          <a:p>
            <a:r>
              <a:rPr lang="en-IN" sz="2000" b="1" i="1" dirty="0"/>
              <a:t>Addition with polynomial linked list</a:t>
            </a:r>
            <a:endParaRPr lang="en-IN" sz="2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01008"/>
            <a:ext cx="655272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824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smtClean="0"/>
              <a:t>mallloc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endParaRPr lang="en-IN" sz="2000" b="1" dirty="0" smtClean="0"/>
          </a:p>
          <a:p>
            <a:pPr marL="68580" indent="0">
              <a:buNone/>
            </a:pPr>
            <a:r>
              <a:rPr lang="en-IN" sz="2000" b="1" dirty="0" err="1" smtClean="0"/>
              <a:t>Eg</a:t>
            </a:r>
            <a:r>
              <a:rPr lang="en-IN" sz="2000" b="1" dirty="0" smtClean="0"/>
              <a:t>-</a:t>
            </a:r>
          </a:p>
          <a:p>
            <a:pPr marL="68580" indent="0">
              <a:buNone/>
            </a:pPr>
            <a:r>
              <a:rPr lang="en-IN" sz="2000" b="1" dirty="0" smtClean="0"/>
              <a:t>		</a:t>
            </a:r>
            <a:r>
              <a:rPr lang="en-IN" sz="2000" b="1" dirty="0" err="1" smtClean="0"/>
              <a:t>int</a:t>
            </a:r>
            <a:r>
              <a:rPr lang="en-IN" sz="2000" b="1" dirty="0" smtClean="0"/>
              <a:t> *</a:t>
            </a:r>
            <a:r>
              <a:rPr lang="en-IN" sz="2000" b="1" dirty="0" err="1" smtClean="0"/>
              <a:t>ptr</a:t>
            </a:r>
            <a:r>
              <a:rPr lang="en-IN" sz="2000" b="1" dirty="0" smtClean="0"/>
              <a:t>;</a:t>
            </a:r>
          </a:p>
          <a:p>
            <a:pPr marL="68580" indent="0">
              <a:buNone/>
            </a:pPr>
            <a:r>
              <a:rPr lang="en-IN" sz="2000" b="1" dirty="0" smtClean="0"/>
              <a:t>		</a:t>
            </a:r>
            <a:r>
              <a:rPr lang="en-IN" sz="2000" b="1" dirty="0" err="1" smtClean="0"/>
              <a:t>ptr</a:t>
            </a:r>
            <a:r>
              <a:rPr lang="en-IN" sz="2000" b="1" dirty="0" smtClean="0"/>
              <a:t>=(</a:t>
            </a:r>
            <a:r>
              <a:rPr lang="en-IN" sz="2000" b="1" dirty="0" err="1" smtClean="0"/>
              <a:t>int</a:t>
            </a:r>
            <a:r>
              <a:rPr lang="en-IN" sz="2000" b="1" dirty="0" smtClean="0"/>
              <a:t> *)</a:t>
            </a:r>
            <a:r>
              <a:rPr lang="en-IN" sz="2000" b="1" dirty="0" err="1" smtClean="0"/>
              <a:t>malloc</a:t>
            </a:r>
            <a:r>
              <a:rPr lang="en-IN" sz="2000" b="1" dirty="0" smtClean="0"/>
              <a:t>(10*</a:t>
            </a:r>
            <a:r>
              <a:rPr lang="en-IN" sz="2000" b="1" dirty="0" err="1" smtClean="0"/>
              <a:t>sizeof</a:t>
            </a:r>
            <a:r>
              <a:rPr lang="en-IN" sz="2000" b="1" dirty="0" smtClean="0"/>
              <a:t>(</a:t>
            </a:r>
            <a:r>
              <a:rPr lang="en-IN" sz="2000" b="1" dirty="0" err="1" smtClean="0"/>
              <a:t>int</a:t>
            </a:r>
            <a:r>
              <a:rPr lang="en-IN" sz="2000" b="1" dirty="0" smtClean="0"/>
              <a:t>));</a:t>
            </a:r>
          </a:p>
          <a:p>
            <a:r>
              <a:rPr lang="en-IN" sz="1800" dirty="0" smtClean="0"/>
              <a:t>Size of </a:t>
            </a:r>
            <a:r>
              <a:rPr lang="en-IN" sz="1800" dirty="0" err="1" smtClean="0"/>
              <a:t>int</a:t>
            </a:r>
            <a:r>
              <a:rPr lang="en-IN" sz="1800" dirty="0" smtClean="0"/>
              <a:t>=2bytes </a:t>
            </a:r>
          </a:p>
          <a:p>
            <a:r>
              <a:rPr lang="en-IN" sz="1800" dirty="0" smtClean="0"/>
              <a:t>So 20 bytes are allocated, </a:t>
            </a:r>
          </a:p>
          <a:p>
            <a:r>
              <a:rPr lang="en-IN" sz="1800" dirty="0" smtClean="0"/>
              <a:t>Void pointer is casted into </a:t>
            </a:r>
            <a:r>
              <a:rPr lang="en-IN" sz="1800" dirty="0" err="1" smtClean="0"/>
              <a:t>int</a:t>
            </a:r>
            <a:r>
              <a:rPr lang="en-IN" sz="1800" dirty="0" smtClean="0"/>
              <a:t> and assigned to </a:t>
            </a:r>
            <a:r>
              <a:rPr lang="en-IN" sz="1800" dirty="0" err="1" smtClean="0"/>
              <a:t>ptr</a:t>
            </a:r>
            <a:endParaRPr lang="en-IN" sz="1800" dirty="0" smtClean="0"/>
          </a:p>
          <a:p>
            <a:pPr marL="68580" indent="0">
              <a:buNone/>
            </a:pPr>
            <a:r>
              <a:rPr lang="en-IN" sz="1800" b="1" dirty="0" err="1"/>
              <a:t>Eg</a:t>
            </a:r>
            <a:r>
              <a:rPr lang="en-IN" sz="1800" b="1" dirty="0"/>
              <a:t>-</a:t>
            </a:r>
          </a:p>
          <a:p>
            <a:pPr marL="68580" indent="0">
              <a:buNone/>
            </a:pPr>
            <a:r>
              <a:rPr lang="en-IN" sz="1800" b="1" dirty="0"/>
              <a:t>		</a:t>
            </a:r>
            <a:r>
              <a:rPr lang="en-IN" sz="1800" b="1" dirty="0" smtClean="0"/>
              <a:t>char </a:t>
            </a:r>
            <a:r>
              <a:rPr lang="en-IN" sz="1800" b="1" dirty="0"/>
              <a:t>*</a:t>
            </a:r>
            <a:r>
              <a:rPr lang="en-IN" sz="1800" b="1" dirty="0" err="1"/>
              <a:t>ptr</a:t>
            </a:r>
            <a:r>
              <a:rPr lang="en-IN" sz="1800" b="1" dirty="0"/>
              <a:t>;</a:t>
            </a:r>
          </a:p>
          <a:p>
            <a:pPr marL="68580" indent="0">
              <a:buNone/>
            </a:pPr>
            <a:r>
              <a:rPr lang="en-IN" sz="1800" b="1" dirty="0"/>
              <a:t>		</a:t>
            </a:r>
            <a:r>
              <a:rPr lang="en-IN" sz="1800" b="1" dirty="0" err="1"/>
              <a:t>ptr</a:t>
            </a:r>
            <a:r>
              <a:rPr lang="en-IN" sz="1800" b="1" dirty="0" smtClean="0"/>
              <a:t>=(char </a:t>
            </a:r>
            <a:r>
              <a:rPr lang="en-IN" sz="1800" b="1" dirty="0"/>
              <a:t>*)</a:t>
            </a:r>
            <a:r>
              <a:rPr lang="en-IN" sz="1800" b="1" dirty="0" err="1" smtClean="0"/>
              <a:t>malloc</a:t>
            </a:r>
            <a:r>
              <a:rPr lang="en-IN" sz="1800" b="1" dirty="0" smtClean="0"/>
              <a:t>(10*</a:t>
            </a:r>
            <a:r>
              <a:rPr lang="en-IN" sz="1800" b="1" dirty="0" err="1" smtClean="0"/>
              <a:t>sizeof</a:t>
            </a:r>
            <a:r>
              <a:rPr lang="en-IN" sz="1800" b="1" dirty="0" smtClean="0"/>
              <a:t>(char));</a:t>
            </a:r>
            <a:endParaRPr lang="en-IN" sz="1800" dirty="0" smtClean="0"/>
          </a:p>
        </p:txBody>
      </p:sp>
      <p:sp>
        <p:nvSpPr>
          <p:cNvPr id="4" name="Date Placeholder 3"/>
          <p:cNvSpPr>
            <a:spLocks noGrp="1"/>
          </p:cNvSpPr>
          <p:nvPr>
            <p:ph type="dt" sz="half" idx="10"/>
          </p:nvPr>
        </p:nvSpPr>
        <p:spPr/>
        <p:txBody>
          <a:bodyPr/>
          <a:lstStyle/>
          <a:p>
            <a:fld id="{54B6ED5D-8B8D-4E43-98D9-60C81F1502C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13</a:t>
            </a:fld>
            <a:endParaRPr lang="en-IN"/>
          </a:p>
        </p:txBody>
      </p:sp>
    </p:spTree>
    <p:extLst>
      <p:ext uri="{BB962C8B-B14F-4D97-AF65-F5344CB8AC3E}">
        <p14:creationId xmlns:p14="http://schemas.microsoft.com/office/powerpoint/2010/main" val="3224980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052736"/>
            <a:ext cx="7848872" cy="529128"/>
          </a:xfrm>
        </p:spPr>
        <p:txBody>
          <a:bodyPr>
            <a:noAutofit/>
          </a:bodyPr>
          <a:lstStyle/>
          <a:p>
            <a:r>
              <a:rPr lang="en-IN" sz="3200" b="1" dirty="0" smtClean="0"/>
              <a:t>The </a:t>
            </a:r>
            <a:r>
              <a:rPr lang="en-IN" sz="3200" b="1" dirty="0" err="1" smtClean="0"/>
              <a:t>mallloc</a:t>
            </a:r>
            <a:r>
              <a:rPr lang="en-IN" sz="3200" b="1" dirty="0" smtClean="0"/>
              <a:t>() </a:t>
            </a:r>
            <a:r>
              <a:rPr lang="en-IN" sz="3200" b="1" dirty="0" err="1" smtClean="0"/>
              <a:t>fn</a:t>
            </a:r>
            <a:r>
              <a:rPr lang="en-IN" sz="3200" b="1" dirty="0" smtClean="0"/>
              <a:t>- Usage in Linked List</a:t>
            </a:r>
            <a:endParaRPr lang="en-IN" sz="3200" b="1" dirty="0"/>
          </a:p>
        </p:txBody>
      </p:sp>
      <p:sp>
        <p:nvSpPr>
          <p:cNvPr id="3" name="Content Placeholder 2"/>
          <p:cNvSpPr>
            <a:spLocks noGrp="1"/>
          </p:cNvSpPr>
          <p:nvPr>
            <p:ph idx="1"/>
          </p:nvPr>
        </p:nvSpPr>
        <p:spPr>
          <a:xfrm>
            <a:off x="971600" y="1340768"/>
            <a:ext cx="7416824" cy="4752528"/>
          </a:xfrm>
        </p:spPr>
        <p:txBody>
          <a:bodyPr>
            <a:normAutofit/>
          </a:bodyPr>
          <a:lstStyle/>
          <a:p>
            <a:endParaRPr lang="en-IN" sz="2000" b="1" dirty="0" smtClean="0"/>
          </a:p>
          <a:p>
            <a:pPr marL="68580" indent="0">
              <a:buNone/>
            </a:pPr>
            <a:r>
              <a:rPr lang="en-IN" sz="2000" b="1" dirty="0" err="1" smtClean="0"/>
              <a:t>Eg</a:t>
            </a:r>
            <a:r>
              <a:rPr lang="en-IN" sz="2000" b="1" dirty="0" smtClean="0"/>
              <a:t>-</a:t>
            </a:r>
          </a:p>
          <a:p>
            <a:pPr marL="68580" indent="0">
              <a:buNone/>
            </a:pPr>
            <a:r>
              <a:rPr lang="en-IN" sz="2000" b="1" dirty="0" err="1" smtClean="0"/>
              <a:t>struct</a:t>
            </a:r>
            <a:r>
              <a:rPr lang="en-IN" sz="2000" b="1" dirty="0" smtClean="0"/>
              <a:t> student;</a:t>
            </a:r>
          </a:p>
          <a:p>
            <a:pPr marL="68580" indent="0">
              <a:buNone/>
            </a:pPr>
            <a:r>
              <a:rPr lang="en-IN" sz="2000" b="1" dirty="0" smtClean="0"/>
              <a:t>{</a:t>
            </a:r>
          </a:p>
          <a:p>
            <a:pPr marL="68580" indent="0">
              <a:buNone/>
            </a:pPr>
            <a:r>
              <a:rPr lang="en-IN" sz="2000" b="1" dirty="0" smtClean="0"/>
              <a:t>	</a:t>
            </a:r>
            <a:r>
              <a:rPr lang="en-IN" sz="2000" b="1" dirty="0" err="1" smtClean="0"/>
              <a:t>int</a:t>
            </a:r>
            <a:r>
              <a:rPr lang="en-IN" sz="2000" b="1" dirty="0" smtClean="0"/>
              <a:t> </a:t>
            </a:r>
            <a:r>
              <a:rPr lang="en-IN" sz="2000" b="1" dirty="0" err="1" smtClean="0"/>
              <a:t>roll_no</a:t>
            </a:r>
            <a:r>
              <a:rPr lang="en-IN" sz="2000" b="1" dirty="0" smtClean="0"/>
              <a:t>;</a:t>
            </a:r>
          </a:p>
          <a:p>
            <a:pPr marL="68580" indent="0">
              <a:buNone/>
            </a:pPr>
            <a:r>
              <a:rPr lang="en-IN" sz="2000" b="1" dirty="0" smtClean="0"/>
              <a:t>	char name[30];</a:t>
            </a:r>
          </a:p>
          <a:p>
            <a:pPr marL="68580" indent="0">
              <a:buNone/>
            </a:pPr>
            <a:r>
              <a:rPr lang="en-IN" sz="2000" b="1" dirty="0" smtClean="0"/>
              <a:t>	float percentage;</a:t>
            </a:r>
          </a:p>
          <a:p>
            <a:pPr marL="68580" indent="0">
              <a:buNone/>
            </a:pPr>
            <a:r>
              <a:rPr lang="en-IN" sz="2000" b="1" dirty="0" smtClean="0"/>
              <a:t>};</a:t>
            </a:r>
          </a:p>
          <a:p>
            <a:pPr marL="68580" indent="0">
              <a:buNone/>
            </a:pPr>
            <a:r>
              <a:rPr lang="en-IN" sz="2000" b="1" dirty="0" err="1" smtClean="0"/>
              <a:t>struct</a:t>
            </a:r>
            <a:r>
              <a:rPr lang="en-IN" sz="2000" b="1" dirty="0" smtClean="0"/>
              <a:t> student *</a:t>
            </a:r>
            <a:r>
              <a:rPr lang="en-IN" sz="2000" b="1" dirty="0" err="1" smtClean="0"/>
              <a:t>st_ptr</a:t>
            </a:r>
            <a:r>
              <a:rPr lang="en-IN" sz="2000" b="1" dirty="0" smtClean="0"/>
              <a:t>;</a:t>
            </a:r>
          </a:p>
          <a:p>
            <a:pPr marL="68580" indent="0">
              <a:buNone/>
            </a:pPr>
            <a:r>
              <a:rPr lang="en-IN" sz="2000" b="1" dirty="0" err="1" smtClean="0"/>
              <a:t>st_ptr</a:t>
            </a:r>
            <a:r>
              <a:rPr lang="en-IN" sz="2000" b="1" dirty="0" smtClean="0"/>
              <a:t>=(</a:t>
            </a:r>
            <a:r>
              <a:rPr lang="en-IN" sz="2000" b="1" dirty="0" err="1" smtClean="0"/>
              <a:t>struct</a:t>
            </a:r>
            <a:r>
              <a:rPr lang="en-IN" sz="2000" b="1" dirty="0" smtClean="0"/>
              <a:t> student *)</a:t>
            </a:r>
            <a:r>
              <a:rPr lang="en-IN" sz="2000" b="1" dirty="0" err="1" smtClean="0"/>
              <a:t>malloc</a:t>
            </a:r>
            <a:r>
              <a:rPr lang="en-IN" sz="2000" b="1" dirty="0" smtClean="0"/>
              <a:t>(10*</a:t>
            </a:r>
            <a:r>
              <a:rPr lang="en-IN" sz="2000" b="1" dirty="0" err="1" smtClean="0"/>
              <a:t>sizeof</a:t>
            </a:r>
            <a:r>
              <a:rPr lang="en-IN" sz="2000" b="1" dirty="0" smtClean="0"/>
              <a:t>(</a:t>
            </a:r>
            <a:r>
              <a:rPr lang="en-IN" sz="2000" b="1" dirty="0" err="1" smtClean="0"/>
              <a:t>struct</a:t>
            </a:r>
            <a:r>
              <a:rPr lang="en-IN" sz="2000" b="1" dirty="0" smtClean="0"/>
              <a:t> student));</a:t>
            </a:r>
          </a:p>
        </p:txBody>
      </p:sp>
      <p:sp>
        <p:nvSpPr>
          <p:cNvPr id="4" name="Date Placeholder 3"/>
          <p:cNvSpPr>
            <a:spLocks noGrp="1"/>
          </p:cNvSpPr>
          <p:nvPr>
            <p:ph type="dt" sz="half" idx="10"/>
          </p:nvPr>
        </p:nvSpPr>
        <p:spPr/>
        <p:txBody>
          <a:bodyPr/>
          <a:lstStyle/>
          <a:p>
            <a:fld id="{8D824CF8-F3F7-4246-B407-29784D0D94F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14</a:t>
            </a:fld>
            <a:endParaRPr lang="en-IN"/>
          </a:p>
        </p:txBody>
      </p:sp>
    </p:spTree>
    <p:extLst>
      <p:ext uri="{BB962C8B-B14F-4D97-AF65-F5344CB8AC3E}">
        <p14:creationId xmlns:p14="http://schemas.microsoft.com/office/powerpoint/2010/main" val="301582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a:t>c</a:t>
            </a:r>
            <a:r>
              <a:rPr lang="en-IN" sz="3200" b="1" dirty="0" err="1" smtClean="0"/>
              <a:t>allloc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lnSpcReduction="10000"/>
          </a:bodyPr>
          <a:lstStyle/>
          <a:p>
            <a:r>
              <a:rPr lang="en-IN" sz="2000" dirty="0"/>
              <a:t>Similar to </a:t>
            </a:r>
            <a:r>
              <a:rPr lang="en-IN" sz="2000" dirty="0" err="1" smtClean="0"/>
              <a:t>malloc</a:t>
            </a:r>
            <a:endParaRPr lang="en-IN" sz="2000" dirty="0" smtClean="0"/>
          </a:p>
          <a:p>
            <a:pPr lvl="1"/>
            <a:r>
              <a:rPr lang="en-IN" sz="1800" dirty="0" smtClean="0"/>
              <a:t>It neds two arguments as against one argument in </a:t>
            </a:r>
            <a:r>
              <a:rPr lang="en-IN" sz="1800" dirty="0" err="1" smtClean="0"/>
              <a:t>malloc</a:t>
            </a:r>
            <a:r>
              <a:rPr lang="en-IN" sz="1800" dirty="0" smtClean="0"/>
              <a:t>() </a:t>
            </a:r>
            <a:r>
              <a:rPr lang="en-IN" sz="1800" dirty="0" err="1" smtClean="0"/>
              <a:t>fn</a:t>
            </a:r>
            <a:endParaRPr lang="en-IN" sz="1800" dirty="0" smtClean="0"/>
          </a:p>
          <a:p>
            <a:pPr marL="68580" indent="0">
              <a:buNone/>
            </a:pPr>
            <a:r>
              <a:rPr lang="en-IN" sz="2000" b="1" dirty="0" err="1" smtClean="0"/>
              <a:t>Eg</a:t>
            </a:r>
            <a:r>
              <a:rPr lang="en-IN" sz="2000" b="1" dirty="0" smtClean="0"/>
              <a:t>-</a:t>
            </a:r>
          </a:p>
          <a:p>
            <a:pPr marL="68580" indent="0">
              <a:buNone/>
            </a:pPr>
            <a:r>
              <a:rPr lang="en-IN" sz="2000" b="1" dirty="0" smtClean="0"/>
              <a:t>		</a:t>
            </a:r>
            <a:r>
              <a:rPr lang="en-IN" sz="2000" b="1" dirty="0" err="1" smtClean="0"/>
              <a:t>int</a:t>
            </a:r>
            <a:r>
              <a:rPr lang="en-IN" sz="2000" b="1" dirty="0" smtClean="0"/>
              <a:t> *</a:t>
            </a:r>
            <a:r>
              <a:rPr lang="en-IN" sz="2000" b="1" dirty="0" err="1" smtClean="0"/>
              <a:t>ptr</a:t>
            </a:r>
            <a:r>
              <a:rPr lang="en-IN" sz="2000" b="1" dirty="0" smtClean="0"/>
              <a:t>;</a:t>
            </a:r>
          </a:p>
          <a:p>
            <a:pPr marL="68580" indent="0">
              <a:buNone/>
            </a:pPr>
            <a:r>
              <a:rPr lang="en-IN" sz="2000" b="1" dirty="0" smtClean="0"/>
              <a:t>		</a:t>
            </a:r>
            <a:r>
              <a:rPr lang="en-IN" sz="2000" b="1" dirty="0" err="1" smtClean="0"/>
              <a:t>ptr</a:t>
            </a:r>
            <a:r>
              <a:rPr lang="en-IN" sz="2000" b="1" dirty="0" smtClean="0"/>
              <a:t>=(</a:t>
            </a:r>
            <a:r>
              <a:rPr lang="en-IN" sz="2000" b="1" dirty="0" err="1" smtClean="0"/>
              <a:t>int</a:t>
            </a:r>
            <a:r>
              <a:rPr lang="en-IN" sz="2000" b="1" dirty="0" smtClean="0"/>
              <a:t> *)</a:t>
            </a:r>
            <a:r>
              <a:rPr lang="en-IN" sz="2000" b="1" dirty="0" err="1" smtClean="0"/>
              <a:t>calloc</a:t>
            </a:r>
            <a:r>
              <a:rPr lang="en-IN" sz="2000" b="1" dirty="0" smtClean="0"/>
              <a:t>(10,2));</a:t>
            </a:r>
            <a:endParaRPr lang="en-IN" sz="2000" dirty="0" smtClean="0"/>
          </a:p>
          <a:p>
            <a:pPr marL="68580" indent="0">
              <a:buNone/>
            </a:pPr>
            <a:r>
              <a:rPr lang="en-IN" sz="2000" dirty="0" smtClean="0"/>
              <a:t>1</a:t>
            </a:r>
            <a:r>
              <a:rPr lang="en-IN" sz="2000" baseline="30000" dirty="0" smtClean="0"/>
              <a:t>st</a:t>
            </a:r>
            <a:r>
              <a:rPr lang="en-IN" sz="2000" dirty="0" smtClean="0"/>
              <a:t> argument=no of elements</a:t>
            </a:r>
          </a:p>
          <a:p>
            <a:pPr marL="68580" indent="0">
              <a:buNone/>
            </a:pPr>
            <a:r>
              <a:rPr lang="en-IN" sz="2000" dirty="0" smtClean="0"/>
              <a:t>2</a:t>
            </a:r>
            <a:r>
              <a:rPr lang="en-IN" sz="2000" baseline="30000" dirty="0" smtClean="0"/>
              <a:t>nd</a:t>
            </a:r>
            <a:r>
              <a:rPr lang="en-IN" sz="2000" dirty="0" smtClean="0"/>
              <a:t> argument=size of data type in bytes</a:t>
            </a:r>
          </a:p>
          <a:p>
            <a:pPr marL="68580" indent="0">
              <a:buNone/>
            </a:pPr>
            <a:endParaRPr lang="en-IN" sz="2000" dirty="0"/>
          </a:p>
          <a:p>
            <a:r>
              <a:rPr lang="en-IN" sz="2000" dirty="0" smtClean="0"/>
              <a:t>On initialization-</a:t>
            </a:r>
          </a:p>
          <a:p>
            <a:pPr lvl="1"/>
            <a:r>
              <a:rPr lang="en-IN" sz="1800" dirty="0" err="1" smtClean="0"/>
              <a:t>Malloc</a:t>
            </a:r>
            <a:r>
              <a:rPr lang="en-IN" sz="1800" dirty="0" smtClean="0"/>
              <a:t>() contains garbage value </a:t>
            </a:r>
          </a:p>
          <a:p>
            <a:pPr lvl="1"/>
            <a:r>
              <a:rPr lang="en-IN" sz="1800" dirty="0" err="1" smtClean="0"/>
              <a:t>Calloc</a:t>
            </a:r>
            <a:r>
              <a:rPr lang="en-IN" sz="1800" dirty="0" smtClean="0"/>
              <a:t>() contains all zeros</a:t>
            </a:r>
          </a:p>
          <a:p>
            <a:endParaRPr lang="en-IN" sz="2000" dirty="0" smtClean="0"/>
          </a:p>
          <a:p>
            <a:r>
              <a:rPr lang="en-IN" sz="2000" dirty="0" smtClean="0"/>
              <a:t>Available </a:t>
            </a:r>
            <a:r>
              <a:rPr lang="en-IN" sz="2000" dirty="0"/>
              <a:t>in header file </a:t>
            </a:r>
            <a:r>
              <a:rPr lang="en-IN" sz="2000" dirty="0" err="1"/>
              <a:t>alloc.h</a:t>
            </a:r>
            <a:r>
              <a:rPr lang="en-IN" sz="2000" dirty="0"/>
              <a:t> or </a:t>
            </a:r>
            <a:r>
              <a:rPr lang="en-IN" sz="2000" dirty="0" err="1"/>
              <a:t>stdlib.h</a:t>
            </a:r>
            <a:endParaRPr lang="en-IN" sz="2000" dirty="0"/>
          </a:p>
          <a:p>
            <a:endParaRPr lang="en-IN" sz="2000" dirty="0"/>
          </a:p>
        </p:txBody>
      </p:sp>
      <p:sp>
        <p:nvSpPr>
          <p:cNvPr id="4" name="Date Placeholder 3"/>
          <p:cNvSpPr>
            <a:spLocks noGrp="1"/>
          </p:cNvSpPr>
          <p:nvPr>
            <p:ph type="dt" sz="half" idx="10"/>
          </p:nvPr>
        </p:nvSpPr>
        <p:spPr/>
        <p:txBody>
          <a:bodyPr/>
          <a:lstStyle/>
          <a:p>
            <a:fld id="{04638960-A08D-4F35-A6A4-9157DE9BCCBA}"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15</a:t>
            </a:fld>
            <a:endParaRPr lang="en-IN"/>
          </a:p>
        </p:txBody>
      </p:sp>
    </p:spTree>
    <p:extLst>
      <p:ext uri="{BB962C8B-B14F-4D97-AF65-F5344CB8AC3E}">
        <p14:creationId xmlns:p14="http://schemas.microsoft.com/office/powerpoint/2010/main" val="474896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err="1" smtClean="0"/>
              <a:t>Malloc</a:t>
            </a:r>
            <a:r>
              <a:rPr lang="en-IN" sz="3200" b="1" dirty="0" smtClean="0"/>
              <a:t>() vs </a:t>
            </a:r>
            <a:r>
              <a:rPr lang="en-IN" sz="3200" b="1" dirty="0" err="1" smtClean="0"/>
              <a:t>callloc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pPr marL="68580" indent="0">
              <a:buNone/>
            </a:pPr>
            <a:r>
              <a:rPr lang="en-IN" sz="2000" b="1" dirty="0"/>
              <a:t>Initialization</a:t>
            </a:r>
            <a:r>
              <a:rPr lang="en-IN" sz="2000" b="1" dirty="0" smtClean="0"/>
              <a:t>:</a:t>
            </a:r>
          </a:p>
          <a:p>
            <a:endParaRPr lang="en-IN" sz="2000" dirty="0" smtClean="0"/>
          </a:p>
          <a:p>
            <a:r>
              <a:rPr lang="en-IN" sz="2000" dirty="0" smtClean="0"/>
              <a:t> </a:t>
            </a:r>
            <a:r>
              <a:rPr lang="en-IN" sz="2000" dirty="0" err="1" smtClean="0"/>
              <a:t>malloc</a:t>
            </a:r>
            <a:r>
              <a:rPr lang="en-IN" sz="2000" dirty="0"/>
              <a:t>() doesn’t initialize the allocated memory. </a:t>
            </a:r>
            <a:endParaRPr lang="en-IN" sz="2000" dirty="0" smtClean="0"/>
          </a:p>
          <a:p>
            <a:pPr lvl="1"/>
            <a:r>
              <a:rPr lang="en-IN" sz="1800" dirty="0" smtClean="0"/>
              <a:t>If </a:t>
            </a:r>
            <a:r>
              <a:rPr lang="en-IN" sz="1800" dirty="0"/>
              <a:t>we try to access the content of memory block(before initializing) then we’ll get segmentation fault error(or maybe garbage values). </a:t>
            </a:r>
            <a:endParaRPr lang="en-IN" sz="1800" dirty="0" smtClean="0"/>
          </a:p>
          <a:p>
            <a:endParaRPr lang="en-IN" sz="2000" dirty="0" smtClean="0"/>
          </a:p>
          <a:p>
            <a:r>
              <a:rPr lang="en-IN" sz="2000" dirty="0" err="1" smtClean="0"/>
              <a:t>calloc</a:t>
            </a:r>
            <a:r>
              <a:rPr lang="en-IN" sz="2000" dirty="0"/>
              <a:t>() allocates the memory and also initializes the allocated memory block to zero. </a:t>
            </a:r>
            <a:endParaRPr lang="en-IN" sz="2000" dirty="0" smtClean="0"/>
          </a:p>
          <a:p>
            <a:pPr lvl="1"/>
            <a:r>
              <a:rPr lang="en-IN" sz="1800" dirty="0" smtClean="0"/>
              <a:t>If </a:t>
            </a:r>
            <a:r>
              <a:rPr lang="en-IN" sz="1800" dirty="0"/>
              <a:t>we try to access the content of these blocks then we’ll get 0. </a:t>
            </a:r>
          </a:p>
        </p:txBody>
      </p:sp>
      <p:sp>
        <p:nvSpPr>
          <p:cNvPr id="4" name="Date Placeholder 3"/>
          <p:cNvSpPr>
            <a:spLocks noGrp="1"/>
          </p:cNvSpPr>
          <p:nvPr>
            <p:ph type="dt" sz="half" idx="10"/>
          </p:nvPr>
        </p:nvSpPr>
        <p:spPr/>
        <p:txBody>
          <a:bodyPr/>
          <a:lstStyle/>
          <a:p>
            <a:fld id="{9A773189-BE53-4750-B5F0-126C3AF6527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16</a:t>
            </a:fld>
            <a:endParaRPr lang="en-IN"/>
          </a:p>
        </p:txBody>
      </p:sp>
    </p:spTree>
    <p:extLst>
      <p:ext uri="{BB962C8B-B14F-4D97-AF65-F5344CB8AC3E}">
        <p14:creationId xmlns:p14="http://schemas.microsoft.com/office/powerpoint/2010/main" val="1273472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024744" cy="529128"/>
          </a:xfrm>
        </p:spPr>
        <p:txBody>
          <a:bodyPr>
            <a:noAutofit/>
          </a:bodyPr>
          <a:lstStyle/>
          <a:p>
            <a:r>
              <a:rPr lang="en-IN" sz="2400" b="1" dirty="0" err="1"/>
              <a:t>Malloc</a:t>
            </a:r>
            <a:r>
              <a:rPr lang="en-IN" sz="2400" b="1" dirty="0"/>
              <a:t>() vs </a:t>
            </a:r>
            <a:r>
              <a:rPr lang="en-IN" sz="2400" b="1" dirty="0" err="1"/>
              <a:t>c</a:t>
            </a:r>
            <a:r>
              <a:rPr lang="en-IN" sz="2400" b="1" dirty="0" err="1" smtClean="0"/>
              <a:t>allloc</a:t>
            </a:r>
            <a:r>
              <a:rPr lang="en-IN" sz="2400" b="1" dirty="0" smtClean="0"/>
              <a:t>() </a:t>
            </a:r>
            <a:r>
              <a:rPr lang="en-IN" sz="2400" b="1" dirty="0" err="1" smtClean="0"/>
              <a:t>fn</a:t>
            </a:r>
            <a:endParaRPr lang="en-IN" sz="2400" b="1" dirty="0"/>
          </a:p>
        </p:txBody>
      </p:sp>
      <p:sp>
        <p:nvSpPr>
          <p:cNvPr id="3" name="Content Placeholder 2"/>
          <p:cNvSpPr>
            <a:spLocks noGrp="1"/>
          </p:cNvSpPr>
          <p:nvPr>
            <p:ph idx="1"/>
          </p:nvPr>
        </p:nvSpPr>
        <p:spPr>
          <a:xfrm>
            <a:off x="827584" y="872716"/>
            <a:ext cx="6777317" cy="5256584"/>
          </a:xfrm>
        </p:spPr>
        <p:txBody>
          <a:bodyPr>
            <a:normAutofit/>
          </a:bodyPr>
          <a:lstStyle/>
          <a:p>
            <a:pPr marL="68580" indent="0">
              <a:buNone/>
            </a:pPr>
            <a:r>
              <a:rPr lang="en-IN" sz="2000" dirty="0" err="1" smtClean="0"/>
              <a:t>Malloc</a:t>
            </a:r>
            <a:endParaRPr lang="en-IN" sz="2000" dirty="0" smtClean="0"/>
          </a:p>
          <a:p>
            <a:r>
              <a:rPr lang="en-IN" sz="2000" dirty="0" smtClean="0"/>
              <a:t>allocate </a:t>
            </a:r>
            <a:r>
              <a:rPr lang="en-IN" sz="2000" dirty="0"/>
              <a:t>a single large block of memory with the specified size. </a:t>
            </a:r>
            <a:endParaRPr lang="en-IN" sz="2000" dirty="0" smtClean="0"/>
          </a:p>
          <a:p>
            <a:pPr marL="68580" indent="0">
              <a:buNone/>
            </a:pPr>
            <a:endParaRPr lang="en-IN" sz="2000" dirty="0" smtClean="0"/>
          </a:p>
          <a:p>
            <a:pPr marL="68580" indent="0">
              <a:buNone/>
            </a:pPr>
            <a:endParaRPr lang="en-IN" sz="2000" dirty="0"/>
          </a:p>
          <a:p>
            <a:pPr marL="68580" indent="0">
              <a:buNone/>
            </a:pPr>
            <a:endParaRPr lang="en-IN" sz="2000" dirty="0" smtClean="0"/>
          </a:p>
          <a:p>
            <a:pPr marL="68580" indent="0">
              <a:buNone/>
            </a:pPr>
            <a:endParaRPr lang="en-IN" sz="2000" dirty="0" smtClean="0"/>
          </a:p>
          <a:p>
            <a:pPr marL="68580" indent="0">
              <a:buNone/>
            </a:pPr>
            <a:r>
              <a:rPr lang="en-IN" sz="2000" dirty="0" err="1" smtClean="0"/>
              <a:t>Calloc</a:t>
            </a:r>
            <a:endParaRPr lang="en-IN" sz="2000" dirty="0" smtClean="0"/>
          </a:p>
          <a:p>
            <a:r>
              <a:rPr lang="en-IN" sz="2000" dirty="0"/>
              <a:t>allocate multiple blocks of memory</a:t>
            </a:r>
          </a:p>
          <a:p>
            <a:r>
              <a:rPr lang="en-IN" sz="2000" dirty="0" smtClean="0"/>
              <a:t>dynamically </a:t>
            </a:r>
            <a:r>
              <a:rPr lang="en-IN" sz="2000" dirty="0"/>
              <a:t>allocate the specified number of blocks of memory of the specified type.</a:t>
            </a:r>
            <a:endParaRPr lang="en-IN" sz="2000" dirty="0" smtClean="0"/>
          </a:p>
          <a:p>
            <a:endParaRPr lang="en-IN" sz="1800" dirty="0"/>
          </a:p>
        </p:txBody>
      </p:sp>
      <p:sp>
        <p:nvSpPr>
          <p:cNvPr id="4" name="Date Placeholder 3"/>
          <p:cNvSpPr>
            <a:spLocks noGrp="1"/>
          </p:cNvSpPr>
          <p:nvPr>
            <p:ph type="dt" sz="half" idx="10"/>
          </p:nvPr>
        </p:nvSpPr>
        <p:spPr/>
        <p:txBody>
          <a:bodyPr/>
          <a:lstStyle/>
          <a:p>
            <a:fld id="{73E3E677-0BBE-4442-89F2-927CD26CCC2C}"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748883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63430"/>
            <a:ext cx="7488832" cy="158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922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free()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Used to deallocate the previously allocated memory using </a:t>
            </a:r>
            <a:r>
              <a:rPr lang="en-IN" sz="2000" dirty="0" err="1" smtClean="0"/>
              <a:t>malloc</a:t>
            </a:r>
            <a:r>
              <a:rPr lang="en-IN" sz="2000" dirty="0" smtClean="0"/>
              <a:t> or </a:t>
            </a:r>
            <a:r>
              <a:rPr lang="en-IN" sz="2000" dirty="0" err="1" smtClean="0"/>
              <a:t>calloc</a:t>
            </a:r>
            <a:r>
              <a:rPr lang="en-IN" sz="2000" dirty="0" smtClean="0"/>
              <a:t>() </a:t>
            </a:r>
            <a:r>
              <a:rPr lang="en-IN" sz="2000" dirty="0" err="1" smtClean="0"/>
              <a:t>fn</a:t>
            </a:r>
            <a:endParaRPr lang="en-IN" sz="2000" dirty="0" smtClean="0"/>
          </a:p>
          <a:p>
            <a:endParaRPr lang="en-IN" sz="2000" b="1" dirty="0" smtClean="0"/>
          </a:p>
          <a:p>
            <a:r>
              <a:rPr lang="en-IN" sz="2000" b="1" dirty="0" smtClean="0"/>
              <a:t>Syntax-</a:t>
            </a:r>
          </a:p>
          <a:p>
            <a:pPr marL="68580" indent="0">
              <a:buNone/>
            </a:pPr>
            <a:r>
              <a:rPr lang="en-IN" sz="2000" b="1" dirty="0" smtClean="0"/>
              <a:t> 		free(</a:t>
            </a:r>
            <a:r>
              <a:rPr lang="en-IN" sz="2000" b="1" dirty="0" err="1" smtClean="0"/>
              <a:t>ptr_var</a:t>
            </a:r>
            <a:r>
              <a:rPr lang="en-IN" sz="2000" b="1" dirty="0" smtClean="0"/>
              <a:t>);</a:t>
            </a:r>
          </a:p>
          <a:p>
            <a:endParaRPr lang="en-IN" sz="1800" dirty="0" smtClean="0"/>
          </a:p>
          <a:p>
            <a:r>
              <a:rPr lang="en-IN" sz="1800" dirty="0" err="1" smtClean="0"/>
              <a:t>ptr_var</a:t>
            </a:r>
            <a:r>
              <a:rPr lang="en-IN" sz="1800" dirty="0" smtClean="0"/>
              <a:t> is the pointer in which the address of the allocated  memory block is assigned.</a:t>
            </a:r>
          </a:p>
          <a:p>
            <a:endParaRPr lang="en-IN" sz="1800" dirty="0" smtClean="0"/>
          </a:p>
          <a:p>
            <a:r>
              <a:rPr lang="en-IN" sz="1800" dirty="0" smtClean="0"/>
              <a:t>Returns the allocated memory to the system RAM..</a:t>
            </a:r>
          </a:p>
        </p:txBody>
      </p:sp>
      <p:sp>
        <p:nvSpPr>
          <p:cNvPr id="4" name="Date Placeholder 3"/>
          <p:cNvSpPr>
            <a:spLocks noGrp="1"/>
          </p:cNvSpPr>
          <p:nvPr>
            <p:ph type="dt" sz="half" idx="10"/>
          </p:nvPr>
        </p:nvSpPr>
        <p:spPr/>
        <p:txBody>
          <a:bodyPr/>
          <a:lstStyle/>
          <a:p>
            <a:fld id="{31470FED-ACD0-4AD8-9358-F523E8149F7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18</a:t>
            </a:fld>
            <a:endParaRPr lang="en-IN"/>
          </a:p>
        </p:txBody>
      </p:sp>
    </p:spTree>
    <p:extLst>
      <p:ext uri="{BB962C8B-B14F-4D97-AF65-F5344CB8AC3E}">
        <p14:creationId xmlns:p14="http://schemas.microsoft.com/office/powerpoint/2010/main" val="73281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004B4-82DD-46E2-815F-109BCC48722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19</a:t>
            </a:fld>
            <a:endParaRPr lang="en-IN"/>
          </a:p>
        </p:txBody>
      </p:sp>
      <p:sp>
        <p:nvSpPr>
          <p:cNvPr id="7" name="Title 1"/>
          <p:cNvSpPr txBox="1">
            <a:spLocks/>
          </p:cNvSpPr>
          <p:nvPr/>
        </p:nvSpPr>
        <p:spPr>
          <a:xfrm>
            <a:off x="611560" y="620688"/>
            <a:ext cx="7024744" cy="745152"/>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smtClean="0"/>
              <a:t>What happens when you don’t free memory after using malloc()</a:t>
            </a:r>
            <a:endParaRPr lang="en-IN" sz="2000" dirty="0"/>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2631311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Memory Allocation &amp; Deallocation for Linked List</a:t>
            </a:r>
            <a:endParaRPr lang="en-IN" dirty="0"/>
          </a:p>
        </p:txBody>
      </p:sp>
    </p:spTree>
    <p:extLst>
      <p:ext uri="{BB962C8B-B14F-4D97-AF65-F5344CB8AC3E}">
        <p14:creationId xmlns:p14="http://schemas.microsoft.com/office/powerpoint/2010/main" val="863901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28800"/>
            <a:ext cx="6777317" cy="4203829"/>
          </a:xfrm>
        </p:spPr>
        <p:txBody>
          <a:bodyPr>
            <a:normAutofit/>
          </a:bodyPr>
          <a:lstStyle/>
          <a:p>
            <a:r>
              <a:rPr lang="en-IN" sz="1800" dirty="0" smtClean="0"/>
              <a:t>The memory allocated </a:t>
            </a:r>
            <a:r>
              <a:rPr lang="en-IN" sz="1800" dirty="0"/>
              <a:t>using </a:t>
            </a:r>
            <a:r>
              <a:rPr lang="en-IN" sz="1800" dirty="0" err="1"/>
              <a:t>malloc</a:t>
            </a:r>
            <a:r>
              <a:rPr lang="en-IN" sz="1800" dirty="0"/>
              <a:t>() is not de-allocated on its own. </a:t>
            </a:r>
            <a:endParaRPr lang="en-IN" sz="1800" dirty="0" smtClean="0"/>
          </a:p>
          <a:p>
            <a:endParaRPr lang="en-IN" sz="1800" dirty="0" smtClean="0"/>
          </a:p>
          <a:p>
            <a:r>
              <a:rPr lang="en-IN" sz="1800" dirty="0" smtClean="0"/>
              <a:t>So</a:t>
            </a:r>
            <a:r>
              <a:rPr lang="en-IN" sz="1800" dirty="0"/>
              <a:t>, “free()” method is used to de-allocate the memory. </a:t>
            </a:r>
            <a:endParaRPr lang="en-IN" sz="1800" dirty="0" smtClean="0"/>
          </a:p>
          <a:p>
            <a:endParaRPr lang="en-IN" sz="1800" dirty="0" smtClean="0"/>
          </a:p>
          <a:p>
            <a:r>
              <a:rPr lang="en-IN" sz="1800" dirty="0" smtClean="0"/>
              <a:t>But </a:t>
            </a:r>
            <a:r>
              <a:rPr lang="en-IN" sz="1800" dirty="0"/>
              <a:t>the free() method is not compulsory to use. </a:t>
            </a:r>
            <a:endParaRPr lang="en-IN" sz="1800" dirty="0" smtClean="0"/>
          </a:p>
          <a:p>
            <a:endParaRPr lang="en-IN" sz="1800" dirty="0" smtClean="0"/>
          </a:p>
          <a:p>
            <a:r>
              <a:rPr lang="en-IN" sz="1800" dirty="0" smtClean="0"/>
              <a:t>If </a:t>
            </a:r>
            <a:r>
              <a:rPr lang="en-IN" sz="1800" dirty="0"/>
              <a:t>free() is not used in a program </a:t>
            </a:r>
            <a:endParaRPr lang="en-IN" sz="1800" dirty="0" smtClean="0"/>
          </a:p>
          <a:p>
            <a:pPr lvl="1"/>
            <a:r>
              <a:rPr lang="en-IN" sz="1600" dirty="0" smtClean="0"/>
              <a:t>the </a:t>
            </a:r>
            <a:r>
              <a:rPr lang="en-IN" sz="1600" dirty="0"/>
              <a:t>memory allocated using </a:t>
            </a:r>
            <a:r>
              <a:rPr lang="en-IN" sz="1600" dirty="0" err="1"/>
              <a:t>malloc</a:t>
            </a:r>
            <a:r>
              <a:rPr lang="en-IN" sz="1600" dirty="0"/>
              <a:t>() will be de-allocated </a:t>
            </a:r>
            <a:endParaRPr lang="en-IN" sz="1600" dirty="0" smtClean="0"/>
          </a:p>
          <a:p>
            <a:pPr lvl="1"/>
            <a:r>
              <a:rPr lang="en-IN" sz="1600" dirty="0" smtClean="0"/>
              <a:t>after </a:t>
            </a:r>
            <a:r>
              <a:rPr lang="en-IN" sz="1600" dirty="0"/>
              <a:t>completion of the execution of the program </a:t>
            </a:r>
            <a:endParaRPr lang="en-IN" sz="1600" dirty="0" smtClean="0"/>
          </a:p>
          <a:p>
            <a:pPr lvl="1"/>
            <a:r>
              <a:rPr lang="en-IN" sz="1600" dirty="0" smtClean="0"/>
              <a:t>(</a:t>
            </a:r>
            <a:r>
              <a:rPr lang="en-IN" sz="1600" dirty="0"/>
              <a:t>included program execution time is relatively small and the program ends normally). </a:t>
            </a:r>
          </a:p>
        </p:txBody>
      </p:sp>
      <p:sp>
        <p:nvSpPr>
          <p:cNvPr id="4" name="Date Placeholder 3"/>
          <p:cNvSpPr>
            <a:spLocks noGrp="1"/>
          </p:cNvSpPr>
          <p:nvPr>
            <p:ph type="dt" sz="half" idx="10"/>
          </p:nvPr>
        </p:nvSpPr>
        <p:spPr/>
        <p:txBody>
          <a:bodyPr/>
          <a:lstStyle/>
          <a:p>
            <a:fld id="{C1C0B0EC-D9BE-40FB-ADBE-78638E8BE6F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20</a:t>
            </a:fld>
            <a:endParaRPr lang="en-IN"/>
          </a:p>
        </p:txBody>
      </p:sp>
      <p:sp>
        <p:nvSpPr>
          <p:cNvPr id="7" name="Title 1"/>
          <p:cNvSpPr txBox="1">
            <a:spLocks/>
          </p:cNvSpPr>
          <p:nvPr/>
        </p:nvSpPr>
        <p:spPr>
          <a:xfrm>
            <a:off x="611560" y="620688"/>
            <a:ext cx="7024744" cy="745152"/>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smtClean="0"/>
              <a:t>What happens when you don’t free memory after using malloc()</a:t>
            </a:r>
            <a:endParaRPr lang="en-IN" sz="2000" dirty="0"/>
          </a:p>
        </p:txBody>
      </p:sp>
    </p:spTree>
    <p:extLst>
      <p:ext uri="{BB962C8B-B14F-4D97-AF65-F5344CB8AC3E}">
        <p14:creationId xmlns:p14="http://schemas.microsoft.com/office/powerpoint/2010/main" val="269345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024744" cy="745152"/>
          </a:xfrm>
        </p:spPr>
        <p:txBody>
          <a:bodyPr>
            <a:noAutofit/>
          </a:bodyPr>
          <a:lstStyle/>
          <a:p>
            <a:r>
              <a:rPr lang="en-IN" sz="2000" b="1" dirty="0" smtClean="0"/>
              <a:t>What </a:t>
            </a:r>
            <a:r>
              <a:rPr lang="en-IN" sz="2000" b="1" dirty="0"/>
              <a:t>happens when you don’t free memory after using </a:t>
            </a:r>
            <a:r>
              <a:rPr lang="en-IN" sz="2000" b="1" dirty="0" err="1"/>
              <a:t>malloc</a:t>
            </a:r>
            <a:r>
              <a:rPr lang="en-IN" sz="2000" b="1" dirty="0" smtClean="0"/>
              <a:t>()</a:t>
            </a:r>
            <a:endParaRPr lang="en-IN" sz="2000" dirty="0"/>
          </a:p>
        </p:txBody>
      </p:sp>
      <p:sp>
        <p:nvSpPr>
          <p:cNvPr id="3" name="Content Placeholder 2"/>
          <p:cNvSpPr>
            <a:spLocks noGrp="1"/>
          </p:cNvSpPr>
          <p:nvPr>
            <p:ph idx="1"/>
          </p:nvPr>
        </p:nvSpPr>
        <p:spPr>
          <a:xfrm>
            <a:off x="899592" y="1484784"/>
            <a:ext cx="6777317" cy="3508977"/>
          </a:xfrm>
        </p:spPr>
        <p:txBody>
          <a:bodyPr>
            <a:noAutofit/>
          </a:bodyPr>
          <a:lstStyle/>
          <a:p>
            <a:r>
              <a:rPr lang="en-IN" sz="1800" dirty="0" smtClean="0"/>
              <a:t>Still, there are some important reasons to free() after using </a:t>
            </a:r>
            <a:r>
              <a:rPr lang="en-IN" sz="1800" dirty="0" err="1" smtClean="0"/>
              <a:t>malloc</a:t>
            </a:r>
            <a:r>
              <a:rPr lang="en-IN" sz="1800" dirty="0" smtClean="0"/>
              <a:t>():</a:t>
            </a:r>
          </a:p>
          <a:p>
            <a:endParaRPr lang="en-IN" sz="1800" dirty="0" smtClean="0"/>
          </a:p>
          <a:p>
            <a:pPr lvl="1"/>
            <a:r>
              <a:rPr lang="en-IN" sz="1800" dirty="0" smtClean="0"/>
              <a:t>  Use of free after </a:t>
            </a:r>
            <a:r>
              <a:rPr lang="en-IN" sz="1800" dirty="0" err="1" smtClean="0"/>
              <a:t>malloc</a:t>
            </a:r>
            <a:r>
              <a:rPr lang="en-IN" sz="1800" dirty="0" smtClean="0"/>
              <a:t> is a good practice of programming.</a:t>
            </a:r>
          </a:p>
          <a:p>
            <a:pPr lvl="1"/>
            <a:r>
              <a:rPr lang="en-IN" sz="1800" dirty="0" smtClean="0"/>
              <a:t>  There are some programs like a digital clock, a listener that runs in the background for a long time and there are also such programs which allocate memory periodically. </a:t>
            </a:r>
          </a:p>
        </p:txBody>
      </p:sp>
      <p:sp>
        <p:nvSpPr>
          <p:cNvPr id="4" name="Date Placeholder 3"/>
          <p:cNvSpPr>
            <a:spLocks noGrp="1"/>
          </p:cNvSpPr>
          <p:nvPr>
            <p:ph type="dt" sz="half" idx="10"/>
          </p:nvPr>
        </p:nvSpPr>
        <p:spPr/>
        <p:txBody>
          <a:bodyPr/>
          <a:lstStyle/>
          <a:p>
            <a:fld id="{275E25CB-183C-4BC2-B2E6-03D7D2CA01B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21</a:t>
            </a:fld>
            <a:endParaRPr lang="en-IN"/>
          </a:p>
        </p:txBody>
      </p:sp>
    </p:spTree>
    <p:extLst>
      <p:ext uri="{BB962C8B-B14F-4D97-AF65-F5344CB8AC3E}">
        <p14:creationId xmlns:p14="http://schemas.microsoft.com/office/powerpoint/2010/main" val="2927699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024744" cy="745152"/>
          </a:xfrm>
        </p:spPr>
        <p:txBody>
          <a:bodyPr>
            <a:noAutofit/>
          </a:bodyPr>
          <a:lstStyle/>
          <a:p>
            <a:r>
              <a:rPr lang="en-IN" sz="2000" b="1" dirty="0" smtClean="0"/>
              <a:t>What </a:t>
            </a:r>
            <a:r>
              <a:rPr lang="en-IN" sz="2000" b="1" dirty="0"/>
              <a:t>happens when you don’t free memory after using </a:t>
            </a:r>
            <a:r>
              <a:rPr lang="en-IN" sz="2000" b="1" dirty="0" err="1"/>
              <a:t>malloc</a:t>
            </a:r>
            <a:r>
              <a:rPr lang="en-IN" sz="2000" b="1" dirty="0" smtClean="0"/>
              <a:t>()</a:t>
            </a:r>
            <a:endParaRPr lang="en-IN" sz="2000" dirty="0"/>
          </a:p>
        </p:txBody>
      </p:sp>
      <p:sp>
        <p:nvSpPr>
          <p:cNvPr id="3" name="Content Placeholder 2"/>
          <p:cNvSpPr>
            <a:spLocks noGrp="1"/>
          </p:cNvSpPr>
          <p:nvPr>
            <p:ph idx="1"/>
          </p:nvPr>
        </p:nvSpPr>
        <p:spPr>
          <a:xfrm>
            <a:off x="899592" y="1484784"/>
            <a:ext cx="6777317" cy="3508977"/>
          </a:xfrm>
        </p:spPr>
        <p:txBody>
          <a:bodyPr>
            <a:noAutofit/>
          </a:bodyPr>
          <a:lstStyle/>
          <a:p>
            <a:r>
              <a:rPr lang="en-IN" sz="1800" dirty="0" smtClean="0"/>
              <a:t>Still, there are some important reasons to free() after using </a:t>
            </a:r>
            <a:r>
              <a:rPr lang="en-IN" sz="1800" dirty="0" err="1" smtClean="0"/>
              <a:t>malloc</a:t>
            </a:r>
            <a:r>
              <a:rPr lang="en-IN" sz="1800" dirty="0" smtClean="0"/>
              <a:t>():</a:t>
            </a:r>
          </a:p>
          <a:p>
            <a:endParaRPr lang="en-IN" sz="1800" dirty="0" smtClean="0"/>
          </a:p>
          <a:p>
            <a:pPr lvl="1"/>
            <a:r>
              <a:rPr lang="en-IN" sz="1800" dirty="0" smtClean="0"/>
              <a:t>In these cases, even small chunks of storage add up and create a problem. </a:t>
            </a:r>
          </a:p>
          <a:p>
            <a:pPr lvl="1"/>
            <a:r>
              <a:rPr lang="en-IN" sz="1800" dirty="0" smtClean="0"/>
              <a:t>Thus our usable space decreases. This is also called “memory leak”. </a:t>
            </a:r>
          </a:p>
          <a:p>
            <a:pPr lvl="1"/>
            <a:r>
              <a:rPr lang="en-IN" sz="1800" dirty="0" smtClean="0"/>
              <a:t>It may also happen that our system goes out of memory if the de-allocation of memory does not take place at the right time.</a:t>
            </a:r>
          </a:p>
          <a:p>
            <a:endParaRPr lang="en-IN" sz="2000" dirty="0"/>
          </a:p>
        </p:txBody>
      </p:sp>
      <p:sp>
        <p:nvSpPr>
          <p:cNvPr id="4" name="Date Placeholder 3"/>
          <p:cNvSpPr>
            <a:spLocks noGrp="1"/>
          </p:cNvSpPr>
          <p:nvPr>
            <p:ph type="dt" sz="half" idx="10"/>
          </p:nvPr>
        </p:nvSpPr>
        <p:spPr/>
        <p:txBody>
          <a:bodyPr/>
          <a:lstStyle/>
          <a:p>
            <a:fld id="{38455092-1FA2-4E18-9288-22D223F226BA}"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22</a:t>
            </a:fld>
            <a:endParaRPr lang="en-IN"/>
          </a:p>
        </p:txBody>
      </p:sp>
    </p:spTree>
    <p:extLst>
      <p:ext uri="{BB962C8B-B14F-4D97-AF65-F5344CB8AC3E}">
        <p14:creationId xmlns:p14="http://schemas.microsoft.com/office/powerpoint/2010/main" val="3335989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smtClean="0"/>
              <a:t>realloc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To resize the size of memory block, which is already allocated using </a:t>
            </a:r>
            <a:r>
              <a:rPr lang="en-IN" sz="2000" dirty="0" err="1" smtClean="0"/>
              <a:t>malloc</a:t>
            </a:r>
            <a:r>
              <a:rPr lang="en-IN" sz="2000" dirty="0" smtClean="0"/>
              <a:t>.</a:t>
            </a:r>
          </a:p>
          <a:p>
            <a:endParaRPr lang="en-IN" sz="2000" dirty="0"/>
          </a:p>
          <a:p>
            <a:r>
              <a:rPr lang="en-IN" sz="2000" dirty="0" smtClean="0"/>
              <a:t>Used in two situations:</a:t>
            </a:r>
          </a:p>
          <a:p>
            <a:pPr lvl="1"/>
            <a:r>
              <a:rPr lang="en-IN" sz="1800" dirty="0" smtClean="0"/>
              <a:t>If the allocated memory is insufficient for current application</a:t>
            </a:r>
          </a:p>
          <a:p>
            <a:pPr lvl="1"/>
            <a:r>
              <a:rPr lang="en-IN" sz="1800" dirty="0" smtClean="0"/>
              <a:t>If the allocated memory is much more than what is required by the current application</a:t>
            </a:r>
          </a:p>
          <a:p>
            <a:endParaRPr lang="en-IN" sz="1800" dirty="0" smtClean="0"/>
          </a:p>
        </p:txBody>
      </p:sp>
      <p:sp>
        <p:nvSpPr>
          <p:cNvPr id="4" name="Date Placeholder 3"/>
          <p:cNvSpPr>
            <a:spLocks noGrp="1"/>
          </p:cNvSpPr>
          <p:nvPr>
            <p:ph type="dt" sz="half" idx="10"/>
          </p:nvPr>
        </p:nvSpPr>
        <p:spPr/>
        <p:txBody>
          <a:bodyPr/>
          <a:lstStyle/>
          <a:p>
            <a:fld id="{61D8F130-D337-4EAF-9C9E-D788C7DA075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23</a:t>
            </a:fld>
            <a:endParaRPr lang="en-IN"/>
          </a:p>
        </p:txBody>
      </p:sp>
    </p:spTree>
    <p:extLst>
      <p:ext uri="{BB962C8B-B14F-4D97-AF65-F5344CB8AC3E}">
        <p14:creationId xmlns:p14="http://schemas.microsoft.com/office/powerpoint/2010/main" val="270292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The </a:t>
            </a:r>
            <a:r>
              <a:rPr lang="en-IN" sz="3200" b="1" dirty="0" err="1" smtClean="0"/>
              <a:t>realloc</a:t>
            </a:r>
            <a:r>
              <a:rPr lang="en-IN" sz="3200" b="1" dirty="0" smtClean="0"/>
              <a:t>() </a:t>
            </a:r>
            <a:r>
              <a:rPr lang="en-IN" sz="3200" b="1" dirty="0" err="1" smtClean="0"/>
              <a:t>fn</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Syntax-</a:t>
            </a:r>
          </a:p>
          <a:p>
            <a:pPr marL="68580" indent="0">
              <a:buNone/>
            </a:pPr>
            <a:r>
              <a:rPr lang="en-IN" sz="2000" dirty="0" smtClean="0"/>
              <a:t>            </a:t>
            </a:r>
            <a:r>
              <a:rPr lang="en-IN" sz="2000" b="1" dirty="0" err="1" smtClean="0"/>
              <a:t>ptr_var</a:t>
            </a:r>
            <a:r>
              <a:rPr lang="en-IN" sz="2000" b="1" dirty="0" smtClean="0"/>
              <a:t>=</a:t>
            </a:r>
            <a:r>
              <a:rPr lang="en-IN" sz="2000" b="1" dirty="0" err="1" smtClean="0"/>
              <a:t>realloc</a:t>
            </a:r>
            <a:r>
              <a:rPr lang="en-IN" sz="2000" b="1" dirty="0" smtClean="0"/>
              <a:t>(</a:t>
            </a:r>
            <a:r>
              <a:rPr lang="en-IN" sz="2000" b="1" dirty="0" err="1" smtClean="0"/>
              <a:t>ptr_var,new_size</a:t>
            </a:r>
            <a:r>
              <a:rPr lang="en-IN" sz="2000" b="1" dirty="0" smtClean="0"/>
              <a:t>);</a:t>
            </a:r>
          </a:p>
          <a:p>
            <a:endParaRPr lang="en-IN" sz="1800" dirty="0" smtClean="0"/>
          </a:p>
          <a:p>
            <a:r>
              <a:rPr lang="en-IN" sz="1800" dirty="0" err="1" smtClean="0"/>
              <a:t>ptr_var</a:t>
            </a:r>
            <a:r>
              <a:rPr lang="en-IN" sz="1800" dirty="0" smtClean="0"/>
              <a:t> is the pointer holding the starting address of already allocated memory block.</a:t>
            </a:r>
          </a:p>
          <a:p>
            <a:endParaRPr lang="en-IN" sz="1800" dirty="0"/>
          </a:p>
          <a:p>
            <a:r>
              <a:rPr lang="en-IN" sz="1800" dirty="0" smtClean="0"/>
              <a:t>Available inn header file&lt;</a:t>
            </a:r>
            <a:r>
              <a:rPr lang="en-IN" sz="1800" dirty="0" err="1" smtClean="0"/>
              <a:t>stdlib.h</a:t>
            </a:r>
            <a:r>
              <a:rPr lang="en-IN" sz="1800" dirty="0" smtClean="0"/>
              <a:t>&gt;</a:t>
            </a:r>
          </a:p>
          <a:p>
            <a:endParaRPr lang="en-IN" sz="1800" b="1" dirty="0"/>
          </a:p>
          <a:p>
            <a:r>
              <a:rPr lang="en-IN" sz="1800" b="1" dirty="0" smtClean="0"/>
              <a:t>Can resize memory allocated previously through </a:t>
            </a:r>
            <a:r>
              <a:rPr lang="en-IN" sz="1800" b="1" dirty="0" err="1" smtClean="0"/>
              <a:t>malloc</a:t>
            </a:r>
            <a:r>
              <a:rPr lang="en-IN" sz="1800" b="1" dirty="0" smtClean="0"/>
              <a:t>/</a:t>
            </a:r>
            <a:r>
              <a:rPr lang="en-IN" sz="1800" b="1" dirty="0" err="1" smtClean="0"/>
              <a:t>calloc</a:t>
            </a:r>
            <a:r>
              <a:rPr lang="en-IN" sz="1800" b="1" dirty="0" smtClean="0"/>
              <a:t> only.</a:t>
            </a:r>
          </a:p>
        </p:txBody>
      </p:sp>
      <p:sp>
        <p:nvSpPr>
          <p:cNvPr id="4" name="Date Placeholder 3"/>
          <p:cNvSpPr>
            <a:spLocks noGrp="1"/>
          </p:cNvSpPr>
          <p:nvPr>
            <p:ph type="dt" sz="half" idx="10"/>
          </p:nvPr>
        </p:nvSpPr>
        <p:spPr/>
        <p:txBody>
          <a:bodyPr/>
          <a:lstStyle/>
          <a:p>
            <a:fld id="{5E48E77A-88EC-45A6-A936-B09631765E44}"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24</a:t>
            </a:fld>
            <a:endParaRPr lang="en-IN"/>
          </a:p>
        </p:txBody>
      </p:sp>
    </p:spTree>
    <p:extLst>
      <p:ext uri="{BB962C8B-B14F-4D97-AF65-F5344CB8AC3E}">
        <p14:creationId xmlns:p14="http://schemas.microsoft.com/office/powerpoint/2010/main" val="199285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EE355E-128D-42A1-B539-8163D6BD3754}"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25</a:t>
            </a:fld>
            <a:endParaRPr lang="en-IN"/>
          </a:p>
        </p:txBody>
      </p:sp>
      <p:sp>
        <p:nvSpPr>
          <p:cNvPr id="3" name="Content Placeholder 2"/>
          <p:cNvSpPr>
            <a:spLocks noGrp="1"/>
          </p:cNvSpPr>
          <p:nvPr>
            <p:ph sz="quarter" idx="13"/>
          </p:nvPr>
        </p:nvSpPr>
        <p:spPr>
          <a:xfrm>
            <a:off x="467544" y="1484784"/>
            <a:ext cx="3994728" cy="4896544"/>
          </a:xfrm>
        </p:spPr>
        <p:txBody>
          <a:bodyPr>
            <a:normAutofit fontScale="62500" lnSpcReduction="20000"/>
          </a:bodyPr>
          <a:lstStyle/>
          <a:p>
            <a:pPr marL="68580" indent="0">
              <a:buNone/>
            </a:pPr>
            <a:r>
              <a:rPr lang="en-IN" dirty="0"/>
              <a:t>#include &lt;</a:t>
            </a:r>
            <a:r>
              <a:rPr lang="en-IN" dirty="0" err="1"/>
              <a:t>stdio.h</a:t>
            </a:r>
            <a:r>
              <a:rPr lang="en-IN" dirty="0"/>
              <a:t>&gt;</a:t>
            </a:r>
          </a:p>
          <a:p>
            <a:pPr marL="68580" indent="0">
              <a:buNone/>
            </a:pPr>
            <a:r>
              <a:rPr lang="en-IN" dirty="0"/>
              <a:t>#include &lt;</a:t>
            </a:r>
            <a:r>
              <a:rPr lang="en-IN" dirty="0" err="1"/>
              <a:t>string.h</a:t>
            </a:r>
            <a:r>
              <a:rPr lang="en-IN" dirty="0"/>
              <a:t>&gt;</a:t>
            </a:r>
          </a:p>
          <a:p>
            <a:pPr marL="68580" indent="0">
              <a:buNone/>
            </a:pPr>
            <a:r>
              <a:rPr lang="en-IN" dirty="0"/>
              <a:t>#include &lt;</a:t>
            </a:r>
            <a:r>
              <a:rPr lang="en-IN" dirty="0" err="1"/>
              <a:t>stdlib.h</a:t>
            </a:r>
            <a:r>
              <a:rPr lang="en-IN" dirty="0"/>
              <a:t>&gt;</a:t>
            </a:r>
          </a:p>
          <a:p>
            <a:pPr marL="68580" indent="0">
              <a:buNone/>
            </a:pPr>
            <a:r>
              <a:rPr lang="en-IN" dirty="0"/>
              <a:t> </a:t>
            </a:r>
          </a:p>
          <a:p>
            <a:pPr marL="68580" indent="0">
              <a:buNone/>
            </a:pPr>
            <a:r>
              <a:rPr lang="en-IN" dirty="0" err="1"/>
              <a:t>int</a:t>
            </a:r>
            <a:r>
              <a:rPr lang="en-IN" dirty="0"/>
              <a:t> main()</a:t>
            </a:r>
          </a:p>
          <a:p>
            <a:pPr marL="68580" indent="0">
              <a:buNone/>
            </a:pPr>
            <a:r>
              <a:rPr lang="en-IN" dirty="0"/>
              <a:t>{</a:t>
            </a:r>
          </a:p>
          <a:p>
            <a:pPr marL="68580" indent="0">
              <a:buNone/>
            </a:pPr>
            <a:r>
              <a:rPr lang="en-IN" dirty="0"/>
              <a:t>    char *</a:t>
            </a:r>
            <a:r>
              <a:rPr lang="en-IN" dirty="0" err="1"/>
              <a:t>mem_allocation</a:t>
            </a:r>
            <a:r>
              <a:rPr lang="en-IN" dirty="0"/>
              <a:t>;</a:t>
            </a:r>
          </a:p>
          <a:p>
            <a:pPr marL="68580" indent="0">
              <a:buNone/>
            </a:pPr>
            <a:r>
              <a:rPr lang="en-IN" dirty="0"/>
              <a:t>    /* memory is allocated dynamically */</a:t>
            </a:r>
          </a:p>
          <a:p>
            <a:pPr marL="68580" indent="0">
              <a:buNone/>
            </a:pPr>
            <a:r>
              <a:rPr lang="en-IN" dirty="0"/>
              <a:t>    </a:t>
            </a:r>
            <a:r>
              <a:rPr lang="en-IN" dirty="0" err="1"/>
              <a:t>mem_allocation</a:t>
            </a:r>
            <a:r>
              <a:rPr lang="en-IN" dirty="0"/>
              <a:t> = </a:t>
            </a:r>
            <a:r>
              <a:rPr lang="en-IN" dirty="0" err="1"/>
              <a:t>malloc</a:t>
            </a:r>
            <a:r>
              <a:rPr lang="en-IN" dirty="0"/>
              <a:t>( 20 * </a:t>
            </a:r>
            <a:r>
              <a:rPr lang="en-IN" dirty="0" err="1"/>
              <a:t>sizeof</a:t>
            </a:r>
            <a:r>
              <a:rPr lang="en-IN" dirty="0"/>
              <a:t>(char) );</a:t>
            </a:r>
          </a:p>
          <a:p>
            <a:pPr marL="68580" indent="0">
              <a:buNone/>
            </a:pPr>
            <a:r>
              <a:rPr lang="en-IN" dirty="0"/>
              <a:t>    if( </a:t>
            </a:r>
            <a:r>
              <a:rPr lang="en-IN" dirty="0" err="1"/>
              <a:t>mem_allocation</a:t>
            </a:r>
            <a:r>
              <a:rPr lang="en-IN" dirty="0"/>
              <a:t> == NULL )</a:t>
            </a:r>
          </a:p>
          <a:p>
            <a:pPr marL="68580" indent="0">
              <a:buNone/>
            </a:pPr>
            <a:r>
              <a:rPr lang="en-IN" dirty="0"/>
              <a:t>    {</a:t>
            </a:r>
          </a:p>
          <a:p>
            <a:pPr marL="68580" indent="0">
              <a:buNone/>
            </a:pPr>
            <a:r>
              <a:rPr lang="en-IN" dirty="0"/>
              <a:t>        </a:t>
            </a:r>
            <a:r>
              <a:rPr lang="en-IN" dirty="0" err="1"/>
              <a:t>printf</a:t>
            </a:r>
            <a:r>
              <a:rPr lang="en-IN" dirty="0"/>
              <a:t>("Couldn't able to allocate requested memory\n");</a:t>
            </a:r>
          </a:p>
          <a:p>
            <a:pPr marL="68580" indent="0">
              <a:buNone/>
            </a:pPr>
            <a:r>
              <a:rPr lang="en-IN" dirty="0"/>
              <a:t>    }</a:t>
            </a:r>
          </a:p>
          <a:p>
            <a:pPr marL="68580" indent="0">
              <a:buNone/>
            </a:pPr>
            <a:r>
              <a:rPr lang="en-IN" dirty="0"/>
              <a:t>    else</a:t>
            </a:r>
          </a:p>
          <a:p>
            <a:pPr marL="68580" indent="0">
              <a:buNone/>
            </a:pPr>
            <a:r>
              <a:rPr lang="en-IN" dirty="0"/>
              <a:t>    {</a:t>
            </a:r>
          </a:p>
          <a:p>
            <a:pPr marL="68580" indent="0">
              <a:buNone/>
            </a:pPr>
            <a:r>
              <a:rPr lang="en-IN" dirty="0"/>
              <a:t>       </a:t>
            </a:r>
            <a:r>
              <a:rPr lang="en-IN" dirty="0" err="1"/>
              <a:t>strcpy</a:t>
            </a:r>
            <a:r>
              <a:rPr lang="en-IN" dirty="0"/>
              <a:t>( mem_allocation,"fresh2refresh.com");</a:t>
            </a:r>
          </a:p>
          <a:p>
            <a:pPr marL="68580" indent="0">
              <a:buNone/>
            </a:pPr>
            <a:r>
              <a:rPr lang="en-IN" dirty="0"/>
              <a:t>    </a:t>
            </a:r>
            <a:r>
              <a:rPr lang="en-IN" dirty="0" smtClean="0"/>
              <a:t>}</a:t>
            </a:r>
            <a:endParaRPr lang="en-IN" dirty="0"/>
          </a:p>
        </p:txBody>
      </p:sp>
      <p:sp>
        <p:nvSpPr>
          <p:cNvPr id="8" name="Content Placeholder 7"/>
          <p:cNvSpPr>
            <a:spLocks noGrp="1"/>
          </p:cNvSpPr>
          <p:nvPr>
            <p:ph sz="quarter" idx="14"/>
          </p:nvPr>
        </p:nvSpPr>
        <p:spPr>
          <a:xfrm>
            <a:off x="4645152" y="1412776"/>
            <a:ext cx="3887288" cy="4896544"/>
          </a:xfrm>
        </p:spPr>
        <p:txBody>
          <a:bodyPr>
            <a:normAutofit fontScale="62500" lnSpcReduction="20000"/>
          </a:bodyPr>
          <a:lstStyle/>
          <a:p>
            <a:pPr marL="68580" indent="0">
              <a:buNone/>
            </a:pPr>
            <a:r>
              <a:rPr lang="en-IN" dirty="0" err="1"/>
              <a:t>printf</a:t>
            </a:r>
            <a:r>
              <a:rPr lang="en-IN" dirty="0"/>
              <a:t>("Dynamically allocated memory content  : " \</a:t>
            </a:r>
          </a:p>
          <a:p>
            <a:pPr marL="68580" indent="0">
              <a:buNone/>
            </a:pPr>
            <a:r>
              <a:rPr lang="en-IN" dirty="0"/>
              <a:t>           "%s\n", </a:t>
            </a:r>
            <a:r>
              <a:rPr lang="en-IN" dirty="0" err="1"/>
              <a:t>mem_allocation</a:t>
            </a:r>
            <a:r>
              <a:rPr lang="en-IN" dirty="0"/>
              <a:t> );</a:t>
            </a:r>
          </a:p>
          <a:p>
            <a:pPr marL="68580" indent="0">
              <a:buNone/>
            </a:pPr>
            <a:r>
              <a:rPr lang="en-IN" dirty="0"/>
              <a:t>    </a:t>
            </a:r>
            <a:r>
              <a:rPr lang="en-IN" dirty="0" err="1"/>
              <a:t>mem_allocation</a:t>
            </a:r>
            <a:r>
              <a:rPr lang="en-IN" dirty="0"/>
              <a:t>=</a:t>
            </a:r>
            <a:r>
              <a:rPr lang="en-IN" dirty="0" err="1"/>
              <a:t>realloc</a:t>
            </a:r>
            <a:r>
              <a:rPr lang="en-IN" dirty="0"/>
              <a:t>(mem_allocation,100*</a:t>
            </a:r>
            <a:r>
              <a:rPr lang="en-IN" dirty="0" err="1"/>
              <a:t>sizeof</a:t>
            </a:r>
            <a:r>
              <a:rPr lang="en-IN" dirty="0"/>
              <a:t>(char));</a:t>
            </a:r>
          </a:p>
          <a:p>
            <a:pPr marL="68580" indent="0">
              <a:buNone/>
            </a:pPr>
            <a:r>
              <a:rPr lang="en-IN" dirty="0"/>
              <a:t>    if( </a:t>
            </a:r>
            <a:r>
              <a:rPr lang="en-IN" dirty="0" err="1"/>
              <a:t>mem_allocation</a:t>
            </a:r>
            <a:r>
              <a:rPr lang="en-IN" dirty="0"/>
              <a:t> == NULL )</a:t>
            </a:r>
          </a:p>
          <a:p>
            <a:pPr marL="68580" indent="0">
              <a:buNone/>
            </a:pPr>
            <a:r>
              <a:rPr lang="en-IN" dirty="0"/>
              <a:t>    {</a:t>
            </a:r>
          </a:p>
          <a:p>
            <a:pPr marL="68580" indent="0">
              <a:buNone/>
            </a:pPr>
            <a:r>
              <a:rPr lang="en-IN" dirty="0"/>
              <a:t>        </a:t>
            </a:r>
            <a:r>
              <a:rPr lang="en-IN" dirty="0" err="1"/>
              <a:t>printf</a:t>
            </a:r>
            <a:r>
              <a:rPr lang="en-IN" dirty="0"/>
              <a:t>("Couldn't able to allocate requested memory\n");</a:t>
            </a:r>
          </a:p>
          <a:p>
            <a:pPr marL="68580" indent="0">
              <a:buNone/>
            </a:pPr>
            <a:r>
              <a:rPr lang="en-IN" dirty="0"/>
              <a:t>    }</a:t>
            </a:r>
          </a:p>
          <a:p>
            <a:pPr marL="68580" indent="0">
              <a:buNone/>
            </a:pPr>
            <a:r>
              <a:rPr lang="en-IN" dirty="0"/>
              <a:t>    else</a:t>
            </a:r>
          </a:p>
          <a:p>
            <a:pPr marL="68580" indent="0">
              <a:buNone/>
            </a:pPr>
            <a:r>
              <a:rPr lang="en-IN" dirty="0"/>
              <a:t>    {</a:t>
            </a:r>
          </a:p>
          <a:p>
            <a:pPr marL="68580" indent="0">
              <a:buNone/>
            </a:pPr>
            <a:r>
              <a:rPr lang="en-IN" dirty="0"/>
              <a:t>        </a:t>
            </a:r>
            <a:r>
              <a:rPr lang="en-IN" dirty="0" err="1"/>
              <a:t>strcpy</a:t>
            </a:r>
            <a:r>
              <a:rPr lang="en-IN" dirty="0"/>
              <a:t>( </a:t>
            </a:r>
            <a:r>
              <a:rPr lang="en-IN" dirty="0" err="1"/>
              <a:t>mem_allocation,"space</a:t>
            </a:r>
            <a:r>
              <a:rPr lang="en-IN" dirty="0"/>
              <a:t> is extended </a:t>
            </a:r>
            <a:r>
              <a:rPr lang="en-IN" dirty="0" err="1"/>
              <a:t>upto</a:t>
            </a:r>
            <a:r>
              <a:rPr lang="en-IN" dirty="0"/>
              <a:t> " \</a:t>
            </a:r>
          </a:p>
          <a:p>
            <a:pPr marL="68580" indent="0">
              <a:buNone/>
            </a:pPr>
            <a:r>
              <a:rPr lang="en-IN" dirty="0"/>
              <a:t>                               "100 characters");</a:t>
            </a:r>
          </a:p>
          <a:p>
            <a:pPr marL="68580" indent="0">
              <a:buNone/>
            </a:pPr>
            <a:r>
              <a:rPr lang="en-IN" dirty="0"/>
              <a:t>    }</a:t>
            </a:r>
          </a:p>
          <a:p>
            <a:pPr marL="68580" indent="0">
              <a:buNone/>
            </a:pPr>
            <a:r>
              <a:rPr lang="en-IN" dirty="0"/>
              <a:t>    </a:t>
            </a:r>
            <a:r>
              <a:rPr lang="en-IN" dirty="0" err="1"/>
              <a:t>printf</a:t>
            </a:r>
            <a:r>
              <a:rPr lang="en-IN" dirty="0"/>
              <a:t>("Resized memory : %s\n", </a:t>
            </a:r>
            <a:r>
              <a:rPr lang="en-IN" dirty="0" err="1"/>
              <a:t>mem_allocation</a:t>
            </a:r>
            <a:r>
              <a:rPr lang="en-IN" dirty="0"/>
              <a:t> );</a:t>
            </a:r>
          </a:p>
          <a:p>
            <a:pPr marL="68580" indent="0">
              <a:buNone/>
            </a:pPr>
            <a:r>
              <a:rPr lang="en-IN" dirty="0"/>
              <a:t>    free(</a:t>
            </a:r>
            <a:r>
              <a:rPr lang="en-IN" dirty="0" err="1"/>
              <a:t>mem_allocation</a:t>
            </a:r>
            <a:r>
              <a:rPr lang="en-IN" dirty="0"/>
              <a:t>);</a:t>
            </a:r>
          </a:p>
          <a:p>
            <a:pPr marL="68580" indent="0">
              <a:buNone/>
            </a:pPr>
            <a:r>
              <a:rPr lang="en-IN" dirty="0"/>
              <a:t>}</a:t>
            </a:r>
            <a:r>
              <a:rPr lang="en-US" dirty="0"/>
              <a:t/>
            </a:r>
            <a:br>
              <a:rPr lang="en-US" dirty="0"/>
            </a:br>
            <a:endParaRPr lang="en-IN" dirty="0"/>
          </a:p>
          <a:p>
            <a:endParaRPr lang="en-IN" dirty="0"/>
          </a:p>
        </p:txBody>
      </p:sp>
      <p:sp>
        <p:nvSpPr>
          <p:cNvPr id="9" name="Title 1"/>
          <p:cNvSpPr>
            <a:spLocks noGrp="1"/>
          </p:cNvSpPr>
          <p:nvPr>
            <p:ph type="title"/>
          </p:nvPr>
        </p:nvSpPr>
        <p:spPr>
          <a:xfrm>
            <a:off x="611560" y="404664"/>
            <a:ext cx="7024744" cy="529128"/>
          </a:xfrm>
        </p:spPr>
        <p:txBody>
          <a:bodyPr>
            <a:noAutofit/>
          </a:bodyPr>
          <a:lstStyle/>
          <a:p>
            <a:r>
              <a:rPr lang="en-IN" sz="3200" b="1" dirty="0" err="1" smtClean="0"/>
              <a:t>Eg</a:t>
            </a:r>
            <a:r>
              <a:rPr lang="en-IN" sz="3200" b="1" dirty="0" smtClean="0"/>
              <a:t> of </a:t>
            </a:r>
            <a:r>
              <a:rPr lang="en-IN" sz="3200" b="1" dirty="0" err="1" smtClean="0"/>
              <a:t>mallloc</a:t>
            </a:r>
            <a:r>
              <a:rPr lang="en-IN" sz="3200" b="1" dirty="0" smtClean="0"/>
              <a:t>() </a:t>
            </a:r>
            <a:r>
              <a:rPr lang="en-IN" sz="3200" b="1" dirty="0" err="1" smtClean="0"/>
              <a:t>fn</a:t>
            </a:r>
            <a:endParaRPr lang="en-IN" sz="3200" b="1" dirty="0"/>
          </a:p>
        </p:txBody>
      </p:sp>
    </p:spTree>
    <p:extLst>
      <p:ext uri="{BB962C8B-B14F-4D97-AF65-F5344CB8AC3E}">
        <p14:creationId xmlns:p14="http://schemas.microsoft.com/office/powerpoint/2010/main" val="3153547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99592" y="1268760"/>
            <a:ext cx="7024744" cy="1982024"/>
          </a:xfrm>
        </p:spPr>
        <p:txBody>
          <a:bodyPr>
            <a:noAutofit/>
          </a:bodyPr>
          <a:lstStyle/>
          <a:p>
            <a:r>
              <a:rPr lang="en-IN" sz="2000" b="1" dirty="0"/>
              <a:t>Which part of the memory is allocated when </a:t>
            </a:r>
            <a:r>
              <a:rPr lang="en-IN" sz="2000" b="1" dirty="0" smtClean="0"/>
              <a:t>static memory allocation is used, for </a:t>
            </a:r>
            <a:r>
              <a:rPr lang="en-IN" sz="2000" b="1" dirty="0" err="1" smtClean="0"/>
              <a:t>int,char,float,arrays,struct,unions</a:t>
            </a:r>
            <a:r>
              <a:rPr lang="en-IN" sz="2000" b="1" dirty="0" smtClean="0"/>
              <a:t>…..?</a:t>
            </a:r>
            <a:r>
              <a:rPr lang="en-IN" sz="2000" b="1" dirty="0"/>
              <a:t/>
            </a:r>
            <a:br>
              <a:rPr lang="en-IN" sz="2000" b="1" dirty="0"/>
            </a:br>
            <a:r>
              <a:rPr lang="en-IN" sz="2000" b="1" dirty="0"/>
              <a:t/>
            </a:r>
            <a:br>
              <a:rPr lang="en-IN" sz="2000" b="1" dirty="0"/>
            </a:br>
            <a:r>
              <a:rPr lang="en-IN" sz="2000" b="1" dirty="0" smtClean="0"/>
              <a:t>Which </a:t>
            </a:r>
            <a:r>
              <a:rPr lang="en-IN" sz="2000" b="1" dirty="0"/>
              <a:t>part of the memory is allocated when </a:t>
            </a:r>
            <a:r>
              <a:rPr lang="en-IN" sz="2000" b="1" dirty="0" err="1"/>
              <a:t>malloc</a:t>
            </a:r>
            <a:r>
              <a:rPr lang="en-IN" sz="2000" b="1" dirty="0"/>
              <a:t> and </a:t>
            </a:r>
            <a:r>
              <a:rPr lang="en-IN" sz="2000" b="1" dirty="0" err="1"/>
              <a:t>calloc</a:t>
            </a:r>
            <a:r>
              <a:rPr lang="en-IN" sz="2000" b="1" dirty="0"/>
              <a:t> are called for any variable?</a:t>
            </a:r>
          </a:p>
        </p:txBody>
      </p:sp>
      <p:sp>
        <p:nvSpPr>
          <p:cNvPr id="9" name="Content Placeholder 8"/>
          <p:cNvSpPr>
            <a:spLocks noGrp="1"/>
          </p:cNvSpPr>
          <p:nvPr>
            <p:ph idx="1"/>
          </p:nvPr>
        </p:nvSpPr>
        <p:spPr>
          <a:xfrm>
            <a:off x="1043492" y="3356992"/>
            <a:ext cx="6777317" cy="2475637"/>
          </a:xfrm>
        </p:spPr>
        <p:txBody>
          <a:bodyPr/>
          <a:lstStyle/>
          <a:p>
            <a:r>
              <a:rPr lang="en-IN" dirty="0" smtClean="0"/>
              <a:t>??</a:t>
            </a:r>
            <a:endParaRPr lang="en-IN" dirty="0"/>
          </a:p>
        </p:txBody>
      </p:sp>
      <p:sp>
        <p:nvSpPr>
          <p:cNvPr id="3" name="Date Placeholder 2"/>
          <p:cNvSpPr>
            <a:spLocks noGrp="1"/>
          </p:cNvSpPr>
          <p:nvPr>
            <p:ph type="dt" sz="half" idx="10"/>
          </p:nvPr>
        </p:nvSpPr>
        <p:spPr/>
        <p:txBody>
          <a:bodyPr/>
          <a:lstStyle/>
          <a:p>
            <a:fld id="{8D68D1E8-81BE-4805-B003-F981B5463695}"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26</a:t>
            </a:fld>
            <a:endParaRPr lang="en-IN"/>
          </a:p>
        </p:txBody>
      </p:sp>
    </p:spTree>
    <p:extLst>
      <p:ext uri="{BB962C8B-B14F-4D97-AF65-F5344CB8AC3E}">
        <p14:creationId xmlns:p14="http://schemas.microsoft.com/office/powerpoint/2010/main" val="3487334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Stack</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Basic </a:t>
            </a:r>
            <a:r>
              <a:rPr lang="en-IN" sz="2000" dirty="0"/>
              <a:t>type variables such as </a:t>
            </a:r>
            <a:r>
              <a:rPr lang="en-IN" sz="2000" dirty="0" err="1"/>
              <a:t>int</a:t>
            </a:r>
            <a:r>
              <a:rPr lang="en-IN" sz="2000" dirty="0"/>
              <a:t>, double, </a:t>
            </a:r>
            <a:r>
              <a:rPr lang="en-IN" sz="2000" dirty="0" err="1"/>
              <a:t>etc</a:t>
            </a:r>
            <a:r>
              <a:rPr lang="en-IN" sz="2000" dirty="0"/>
              <a:t>, and complex types such as arrays and </a:t>
            </a:r>
            <a:r>
              <a:rPr lang="en-IN" sz="2000" dirty="0" err="1"/>
              <a:t>structs</a:t>
            </a:r>
            <a:r>
              <a:rPr lang="en-IN" sz="2000" dirty="0"/>
              <a:t>. </a:t>
            </a:r>
            <a:r>
              <a:rPr lang="en-IN" sz="2000" dirty="0" smtClean="0"/>
              <a:t>These </a:t>
            </a:r>
            <a:r>
              <a:rPr lang="en-IN" sz="2000" dirty="0"/>
              <a:t>variables </a:t>
            </a:r>
            <a:r>
              <a:rPr lang="en-IN" sz="2000" dirty="0" smtClean="0"/>
              <a:t>are put on </a:t>
            </a:r>
            <a:r>
              <a:rPr lang="en-IN" sz="2000" dirty="0"/>
              <a:t>the </a:t>
            </a:r>
            <a:r>
              <a:rPr lang="en-IN" sz="2000" b="1" dirty="0"/>
              <a:t>stack</a:t>
            </a:r>
            <a:r>
              <a:rPr lang="en-IN" sz="2000" dirty="0"/>
              <a:t> in C. </a:t>
            </a:r>
            <a:endParaRPr lang="en-IN" sz="2000" dirty="0" smtClean="0"/>
          </a:p>
          <a:p>
            <a:endParaRPr lang="en-IN" sz="2000" dirty="0" smtClean="0"/>
          </a:p>
          <a:p>
            <a:r>
              <a:rPr lang="en-IN" sz="2000" dirty="0" smtClean="0"/>
              <a:t>There </a:t>
            </a:r>
            <a:r>
              <a:rPr lang="en-IN" sz="2000" dirty="0"/>
              <a:t>is a limit (varies with OS) on the size of variables that can be stored on the stack. </a:t>
            </a:r>
            <a:endParaRPr lang="en-IN" sz="2000" dirty="0" smtClean="0"/>
          </a:p>
          <a:p>
            <a:endParaRPr lang="en-IN" sz="2000" dirty="0" smtClean="0"/>
          </a:p>
          <a:p>
            <a:r>
              <a:rPr lang="en-IN" sz="2000" dirty="0" smtClean="0"/>
              <a:t>This </a:t>
            </a:r>
            <a:r>
              <a:rPr lang="en-IN" sz="2000" dirty="0"/>
              <a:t>is not the case for variables allocated on the </a:t>
            </a:r>
            <a:r>
              <a:rPr lang="en-IN" sz="2000" b="1" dirty="0" smtClean="0"/>
              <a:t>heap</a:t>
            </a:r>
            <a:endParaRPr lang="en-IN" sz="2000" dirty="0"/>
          </a:p>
        </p:txBody>
      </p:sp>
      <p:sp>
        <p:nvSpPr>
          <p:cNvPr id="4" name="Date Placeholder 3"/>
          <p:cNvSpPr>
            <a:spLocks noGrp="1"/>
          </p:cNvSpPr>
          <p:nvPr>
            <p:ph type="dt" sz="half" idx="10"/>
          </p:nvPr>
        </p:nvSpPr>
        <p:spPr/>
        <p:txBody>
          <a:bodyPr/>
          <a:lstStyle/>
          <a:p>
            <a:fld id="{113DAFB1-37B1-4339-B5CB-7B230855B56E}"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27</a:t>
            </a:fld>
            <a:endParaRPr lang="en-IN"/>
          </a:p>
        </p:txBody>
      </p:sp>
      <p:sp>
        <p:nvSpPr>
          <p:cNvPr id="7" name="Rectangle 6"/>
          <p:cNvSpPr/>
          <p:nvPr/>
        </p:nvSpPr>
        <p:spPr>
          <a:xfrm>
            <a:off x="468455" y="5373216"/>
            <a:ext cx="8352928" cy="523220"/>
          </a:xfrm>
          <a:prstGeom prst="rect">
            <a:avLst/>
          </a:prstGeom>
        </p:spPr>
        <p:txBody>
          <a:bodyPr wrap="square">
            <a:spAutoFit/>
          </a:bodyPr>
          <a:lstStyle/>
          <a:p>
            <a:r>
              <a:rPr lang="en-IN" sz="1400" dirty="0"/>
              <a:t>https://</a:t>
            </a:r>
            <a:r>
              <a:rPr lang="en-IN" sz="1400" dirty="0" smtClean="0"/>
              <a:t>sites.ualberta.ca/dept/chemeng/AIX-43/share/man/info/C/a_doc_lib/aixprggd/genprogc/sys_mem_alloc.htm</a:t>
            </a:r>
            <a:endParaRPr lang="en-IN" sz="1400" dirty="0"/>
          </a:p>
        </p:txBody>
      </p:sp>
    </p:spTree>
    <p:extLst>
      <p:ext uri="{BB962C8B-B14F-4D97-AF65-F5344CB8AC3E}">
        <p14:creationId xmlns:p14="http://schemas.microsoft.com/office/powerpoint/2010/main" val="2780687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Heap</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1800" dirty="0" smtClean="0"/>
              <a:t>The </a:t>
            </a:r>
            <a:r>
              <a:rPr lang="en-IN" sz="1800" dirty="0"/>
              <a:t>heap is a region of your computer's memory that is not managed automatically for you, and is not as tightly managed by the CPU. </a:t>
            </a:r>
            <a:endParaRPr lang="en-IN" sz="1800" dirty="0" smtClean="0"/>
          </a:p>
          <a:p>
            <a:endParaRPr lang="en-IN" sz="1800" dirty="0" smtClean="0"/>
          </a:p>
          <a:p>
            <a:r>
              <a:rPr lang="en-IN" sz="1800" dirty="0" smtClean="0"/>
              <a:t>It </a:t>
            </a:r>
            <a:r>
              <a:rPr lang="en-IN" sz="1800" dirty="0"/>
              <a:t>is a more free-floating region of memory (and is larger). </a:t>
            </a:r>
            <a:endParaRPr lang="en-IN" sz="1800" dirty="0" smtClean="0"/>
          </a:p>
          <a:p>
            <a:endParaRPr lang="en-IN" sz="1800" dirty="0" smtClean="0"/>
          </a:p>
          <a:p>
            <a:r>
              <a:rPr lang="en-IN" sz="1800" dirty="0" smtClean="0"/>
              <a:t>Dynamic </a:t>
            </a:r>
            <a:r>
              <a:rPr lang="en-IN" sz="1800" dirty="0"/>
              <a:t>memory allocation functions allocates  memory from the heap</a:t>
            </a:r>
            <a:r>
              <a:rPr lang="en-IN" sz="1800" dirty="0" smtClean="0"/>
              <a:t>.</a:t>
            </a:r>
            <a:endParaRPr lang="en-IN" sz="1800" dirty="0"/>
          </a:p>
        </p:txBody>
      </p:sp>
      <p:sp>
        <p:nvSpPr>
          <p:cNvPr id="4" name="Date Placeholder 3"/>
          <p:cNvSpPr>
            <a:spLocks noGrp="1"/>
          </p:cNvSpPr>
          <p:nvPr>
            <p:ph type="dt" sz="half" idx="10"/>
          </p:nvPr>
        </p:nvSpPr>
        <p:spPr/>
        <p:txBody>
          <a:bodyPr/>
          <a:lstStyle/>
          <a:p>
            <a:fld id="{1AB80822-A8FB-4E20-A4F7-5EC00C477B7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28</a:t>
            </a:fld>
            <a:endParaRPr lang="en-IN"/>
          </a:p>
        </p:txBody>
      </p:sp>
    </p:spTree>
    <p:extLst>
      <p:ext uri="{BB962C8B-B14F-4D97-AF65-F5344CB8AC3E}">
        <p14:creationId xmlns:p14="http://schemas.microsoft.com/office/powerpoint/2010/main" val="2059797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Heap</a:t>
            </a:r>
            <a:endParaRPr lang="en-IN" sz="3200" b="1" dirty="0"/>
          </a:p>
        </p:txBody>
      </p:sp>
      <p:sp>
        <p:nvSpPr>
          <p:cNvPr id="3" name="Content Placeholder 2"/>
          <p:cNvSpPr>
            <a:spLocks noGrp="1"/>
          </p:cNvSpPr>
          <p:nvPr>
            <p:ph idx="1"/>
          </p:nvPr>
        </p:nvSpPr>
        <p:spPr>
          <a:xfrm>
            <a:off x="899592" y="1340768"/>
            <a:ext cx="6777317" cy="4752528"/>
          </a:xfrm>
        </p:spPr>
        <p:txBody>
          <a:bodyPr>
            <a:normAutofit/>
          </a:bodyPr>
          <a:lstStyle/>
          <a:p>
            <a:r>
              <a:rPr lang="en-IN" sz="1800" dirty="0" smtClean="0"/>
              <a:t>To </a:t>
            </a:r>
            <a:r>
              <a:rPr lang="en-IN" sz="1800" dirty="0"/>
              <a:t>allocate memory on the heap, you must use </a:t>
            </a:r>
            <a:r>
              <a:rPr lang="en-IN" sz="1800" dirty="0" err="1"/>
              <a:t>malloc</a:t>
            </a:r>
            <a:r>
              <a:rPr lang="en-IN" sz="1800" dirty="0"/>
              <a:t>() or </a:t>
            </a:r>
            <a:r>
              <a:rPr lang="en-IN" sz="1800" dirty="0" err="1"/>
              <a:t>calloc</a:t>
            </a:r>
            <a:r>
              <a:rPr lang="en-IN" sz="1800" dirty="0"/>
              <a:t>(), which are built-in C functions. </a:t>
            </a:r>
            <a:endParaRPr lang="en-IN" sz="1800" dirty="0" smtClean="0"/>
          </a:p>
          <a:p>
            <a:endParaRPr lang="en-IN" sz="1800" dirty="0" smtClean="0"/>
          </a:p>
          <a:p>
            <a:r>
              <a:rPr lang="en-IN" sz="1800" dirty="0" smtClean="0"/>
              <a:t>Deallocate memory on heap using free</a:t>
            </a:r>
          </a:p>
          <a:p>
            <a:endParaRPr lang="en-IN" sz="1800" dirty="0" smtClean="0"/>
          </a:p>
          <a:p>
            <a:r>
              <a:rPr lang="en-IN" sz="1800" dirty="0" smtClean="0"/>
              <a:t>If </a:t>
            </a:r>
            <a:r>
              <a:rPr lang="en-IN" sz="1800" dirty="0"/>
              <a:t>you fail to do this, your program will have what is known as a </a:t>
            </a:r>
            <a:r>
              <a:rPr lang="en-IN" sz="1800" b="1" dirty="0"/>
              <a:t>memory leak</a:t>
            </a:r>
            <a:r>
              <a:rPr lang="en-IN" sz="1800" dirty="0"/>
              <a:t>. That is, memory on the heap will still be set aside (and won't be available to other processes).</a:t>
            </a:r>
          </a:p>
        </p:txBody>
      </p:sp>
      <p:sp>
        <p:nvSpPr>
          <p:cNvPr id="4" name="Date Placeholder 3"/>
          <p:cNvSpPr>
            <a:spLocks noGrp="1"/>
          </p:cNvSpPr>
          <p:nvPr>
            <p:ph type="dt" sz="half" idx="10"/>
          </p:nvPr>
        </p:nvSpPr>
        <p:spPr/>
        <p:txBody>
          <a:bodyPr/>
          <a:lstStyle/>
          <a:p>
            <a:fld id="{0D1C32DA-6705-4531-9074-22C4AB57B25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29</a:t>
            </a:fld>
            <a:endParaRPr lang="en-IN"/>
          </a:p>
        </p:txBody>
      </p:sp>
    </p:spTree>
    <p:extLst>
      <p:ext uri="{BB962C8B-B14F-4D97-AF65-F5344CB8AC3E}">
        <p14:creationId xmlns:p14="http://schemas.microsoft.com/office/powerpoint/2010/main" val="1917265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rmAutofit fontScale="90000"/>
          </a:bodyPr>
          <a:lstStyle/>
          <a:p>
            <a:r>
              <a:rPr lang="en-IN" dirty="0" smtClean="0"/>
              <a:t>Memory Allocation</a:t>
            </a:r>
            <a:endParaRPr lang="en-IN" dirty="0"/>
          </a:p>
        </p:txBody>
      </p:sp>
      <p:sp>
        <p:nvSpPr>
          <p:cNvPr id="3" name="Content Placeholder 2"/>
          <p:cNvSpPr>
            <a:spLocks noGrp="1"/>
          </p:cNvSpPr>
          <p:nvPr>
            <p:ph idx="1"/>
          </p:nvPr>
        </p:nvSpPr>
        <p:spPr>
          <a:xfrm>
            <a:off x="899592" y="1340768"/>
            <a:ext cx="6777317" cy="3508977"/>
          </a:xfrm>
        </p:spPr>
        <p:txBody>
          <a:bodyPr>
            <a:normAutofit/>
          </a:bodyPr>
          <a:lstStyle/>
          <a:p>
            <a:pPr marL="68580" indent="0">
              <a:buNone/>
            </a:pPr>
            <a:r>
              <a:rPr lang="en-IN" sz="2000" dirty="0" smtClean="0"/>
              <a:t>There are two types of Memory Allocation</a:t>
            </a:r>
          </a:p>
          <a:p>
            <a:pPr marL="68580" indent="0">
              <a:buNone/>
            </a:pPr>
            <a:endParaRPr lang="en-IN" sz="2000" dirty="0" smtClean="0"/>
          </a:p>
          <a:p>
            <a:r>
              <a:rPr lang="en-IN" sz="2000" b="1" dirty="0" smtClean="0"/>
              <a:t>Compile Time or Static Allocation</a:t>
            </a:r>
          </a:p>
          <a:p>
            <a:r>
              <a:rPr lang="en-IN" sz="2000" b="1" dirty="0" smtClean="0"/>
              <a:t>Runtime or Dynamic Allocation</a:t>
            </a:r>
          </a:p>
          <a:p>
            <a:endParaRPr lang="en-IN" sz="2000" dirty="0"/>
          </a:p>
        </p:txBody>
      </p:sp>
      <p:sp>
        <p:nvSpPr>
          <p:cNvPr id="4" name="Date Placeholder 3"/>
          <p:cNvSpPr>
            <a:spLocks noGrp="1"/>
          </p:cNvSpPr>
          <p:nvPr>
            <p:ph type="dt" sz="half" idx="10"/>
          </p:nvPr>
        </p:nvSpPr>
        <p:spPr/>
        <p:txBody>
          <a:bodyPr/>
          <a:lstStyle/>
          <a:p>
            <a:fld id="{704A8A8D-59A4-4AB7-8F61-90DD07DD565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a:t>
            </a:fld>
            <a:endParaRPr lang="en-IN"/>
          </a:p>
        </p:txBody>
      </p:sp>
    </p:spTree>
    <p:extLst>
      <p:ext uri="{BB962C8B-B14F-4D97-AF65-F5344CB8AC3E}">
        <p14:creationId xmlns:p14="http://schemas.microsoft.com/office/powerpoint/2010/main" val="2751171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457120"/>
          </a:xfrm>
        </p:spPr>
        <p:txBody>
          <a:bodyPr>
            <a:noAutofit/>
          </a:bodyPr>
          <a:lstStyle/>
          <a:p>
            <a:r>
              <a:rPr lang="en-IN" sz="3200" b="1" dirty="0" smtClean="0"/>
              <a:t>Stack vs Heap</a:t>
            </a:r>
            <a:endParaRPr lang="en-IN" sz="3200" b="1" dirty="0"/>
          </a:p>
        </p:txBody>
      </p:sp>
      <p:sp>
        <p:nvSpPr>
          <p:cNvPr id="4" name="Date Placeholder 3"/>
          <p:cNvSpPr>
            <a:spLocks noGrp="1"/>
          </p:cNvSpPr>
          <p:nvPr>
            <p:ph type="dt" sz="half" idx="10"/>
          </p:nvPr>
        </p:nvSpPr>
        <p:spPr/>
        <p:txBody>
          <a:bodyPr/>
          <a:lstStyle/>
          <a:p>
            <a:fld id="{715259EF-6A8F-445C-AF83-FA9FB2A602D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30</a:t>
            </a:fld>
            <a:endParaRPr lang="en-IN"/>
          </a:p>
        </p:txBody>
      </p:sp>
      <p:sp>
        <p:nvSpPr>
          <p:cNvPr id="3" name="Content Placeholder 2"/>
          <p:cNvSpPr>
            <a:spLocks noGrp="1"/>
          </p:cNvSpPr>
          <p:nvPr>
            <p:ph sz="quarter" idx="13"/>
          </p:nvPr>
        </p:nvSpPr>
        <p:spPr>
          <a:xfrm>
            <a:off x="1042416" y="1340768"/>
            <a:ext cx="3419856" cy="4465672"/>
          </a:xfrm>
        </p:spPr>
        <p:txBody>
          <a:bodyPr>
            <a:normAutofit lnSpcReduction="10000"/>
          </a:bodyPr>
          <a:lstStyle/>
          <a:p>
            <a:pPr marL="68580" indent="0">
              <a:buNone/>
            </a:pPr>
            <a:r>
              <a:rPr lang="en-IN" sz="2000" b="1" dirty="0" smtClean="0">
                <a:solidFill>
                  <a:schemeClr val="accent1"/>
                </a:solidFill>
              </a:rPr>
              <a:t>Stack –</a:t>
            </a:r>
          </a:p>
          <a:p>
            <a:r>
              <a:rPr lang="en-IN" sz="1800" dirty="0" smtClean="0"/>
              <a:t>Don't </a:t>
            </a:r>
            <a:r>
              <a:rPr lang="en-IN" sz="1800" dirty="0"/>
              <a:t>have to explicitly de-allocate </a:t>
            </a:r>
            <a:r>
              <a:rPr lang="en-IN" sz="1800" dirty="0" smtClean="0"/>
              <a:t>variables</a:t>
            </a:r>
          </a:p>
          <a:p>
            <a:endParaRPr lang="en-IN" sz="1800" dirty="0" smtClean="0"/>
          </a:p>
          <a:p>
            <a:r>
              <a:rPr lang="en-IN" sz="1800" dirty="0" smtClean="0"/>
              <a:t>The </a:t>
            </a:r>
            <a:r>
              <a:rPr lang="en-IN" sz="1800" dirty="0"/>
              <a:t>stack has size </a:t>
            </a:r>
            <a:r>
              <a:rPr lang="en-IN" sz="1800" dirty="0" smtClean="0"/>
              <a:t>limits</a:t>
            </a:r>
          </a:p>
          <a:p>
            <a:endParaRPr lang="en-IN" sz="1800" dirty="0" smtClean="0"/>
          </a:p>
          <a:p>
            <a:r>
              <a:rPr lang="en-IN" sz="1800" dirty="0" smtClean="0"/>
              <a:t>very </a:t>
            </a:r>
            <a:r>
              <a:rPr lang="en-IN" sz="1800" dirty="0"/>
              <a:t>fast </a:t>
            </a:r>
            <a:r>
              <a:rPr lang="en-IN" sz="1800" dirty="0" smtClean="0"/>
              <a:t>access</a:t>
            </a:r>
          </a:p>
          <a:p>
            <a:endParaRPr lang="en-IN" sz="1800" dirty="0" smtClean="0"/>
          </a:p>
          <a:p>
            <a:endParaRPr lang="en-IN" sz="1800" dirty="0"/>
          </a:p>
          <a:p>
            <a:endParaRPr lang="en-IN" sz="1800" dirty="0" smtClean="0"/>
          </a:p>
          <a:p>
            <a:r>
              <a:rPr lang="en-IN" sz="1800" dirty="0" smtClean="0"/>
              <a:t>variables </a:t>
            </a:r>
            <a:r>
              <a:rPr lang="en-IN" sz="1800" dirty="0"/>
              <a:t>cannot be </a:t>
            </a:r>
            <a:r>
              <a:rPr lang="en-IN" sz="1800" dirty="0" smtClean="0"/>
              <a:t>resized</a:t>
            </a:r>
          </a:p>
          <a:p>
            <a:endParaRPr lang="en-IN" sz="1800" dirty="0" smtClean="0"/>
          </a:p>
          <a:p>
            <a:r>
              <a:rPr lang="en-IN" sz="1800" dirty="0" smtClean="0"/>
              <a:t>local </a:t>
            </a:r>
            <a:r>
              <a:rPr lang="en-IN" sz="1800" dirty="0"/>
              <a:t>variables only</a:t>
            </a:r>
          </a:p>
          <a:p>
            <a:pPr marL="68580" indent="0">
              <a:buNone/>
            </a:pPr>
            <a:endParaRPr lang="en-IN" sz="1800" b="1" dirty="0" smtClean="0">
              <a:solidFill>
                <a:schemeClr val="accent1"/>
              </a:solidFill>
            </a:endParaRPr>
          </a:p>
        </p:txBody>
      </p:sp>
      <p:sp>
        <p:nvSpPr>
          <p:cNvPr id="7" name="Content Placeholder 6"/>
          <p:cNvSpPr>
            <a:spLocks noGrp="1"/>
          </p:cNvSpPr>
          <p:nvPr>
            <p:ph sz="quarter" idx="14"/>
          </p:nvPr>
        </p:nvSpPr>
        <p:spPr>
          <a:xfrm>
            <a:off x="4645152" y="1196752"/>
            <a:ext cx="3419856" cy="4609687"/>
          </a:xfrm>
        </p:spPr>
        <p:txBody>
          <a:bodyPr>
            <a:normAutofit fontScale="62500" lnSpcReduction="20000"/>
          </a:bodyPr>
          <a:lstStyle/>
          <a:p>
            <a:pPr marL="68580" indent="0">
              <a:buNone/>
            </a:pPr>
            <a:r>
              <a:rPr lang="en-IN" b="1" dirty="0">
                <a:solidFill>
                  <a:schemeClr val="accent1"/>
                </a:solidFill>
              </a:rPr>
              <a:t>Heap –</a:t>
            </a:r>
          </a:p>
          <a:p>
            <a:r>
              <a:rPr lang="en-IN" dirty="0" smtClean="0"/>
              <a:t>You </a:t>
            </a:r>
            <a:r>
              <a:rPr lang="en-IN" dirty="0"/>
              <a:t>must manage memory (you're in charge of allocating and freeing variables)</a:t>
            </a:r>
          </a:p>
          <a:p>
            <a:endParaRPr lang="en-IN" dirty="0" smtClean="0"/>
          </a:p>
          <a:p>
            <a:r>
              <a:rPr lang="en-IN" dirty="0" smtClean="0"/>
              <a:t>The </a:t>
            </a:r>
            <a:r>
              <a:rPr lang="en-IN" dirty="0"/>
              <a:t>heap does not have size restrictions on variable size (apart from the obvious physical limitations of your computer). </a:t>
            </a:r>
          </a:p>
          <a:p>
            <a:endParaRPr lang="en-IN" dirty="0" smtClean="0"/>
          </a:p>
          <a:p>
            <a:r>
              <a:rPr lang="en-IN" dirty="0" smtClean="0"/>
              <a:t>Heap </a:t>
            </a:r>
            <a:r>
              <a:rPr lang="en-IN" dirty="0"/>
              <a:t>memory is slightly slower to be read from and written to, because </a:t>
            </a:r>
            <a:r>
              <a:rPr lang="en-IN" b="1" dirty="0" smtClean="0"/>
              <a:t>pointers</a:t>
            </a:r>
            <a:r>
              <a:rPr lang="en-IN" dirty="0" smtClean="0"/>
              <a:t> are used to </a:t>
            </a:r>
            <a:r>
              <a:rPr lang="en-IN" dirty="0"/>
              <a:t>access memory on the heap. </a:t>
            </a:r>
          </a:p>
          <a:p>
            <a:endParaRPr lang="en-IN" dirty="0" smtClean="0"/>
          </a:p>
          <a:p>
            <a:r>
              <a:rPr lang="en-IN" dirty="0" smtClean="0"/>
              <a:t>Variables </a:t>
            </a:r>
            <a:r>
              <a:rPr lang="en-IN" dirty="0"/>
              <a:t>can be resized using </a:t>
            </a:r>
            <a:r>
              <a:rPr lang="en-IN" dirty="0" err="1"/>
              <a:t>realloc</a:t>
            </a:r>
            <a:r>
              <a:rPr lang="en-IN" dirty="0"/>
              <a:t>()</a:t>
            </a:r>
          </a:p>
          <a:p>
            <a:endParaRPr lang="en-IN" dirty="0" smtClean="0"/>
          </a:p>
          <a:p>
            <a:r>
              <a:rPr lang="en-IN" dirty="0" smtClean="0"/>
              <a:t>variables </a:t>
            </a:r>
            <a:r>
              <a:rPr lang="en-IN" dirty="0"/>
              <a:t>can be accessed globally</a:t>
            </a:r>
          </a:p>
          <a:p>
            <a:endParaRPr lang="en-IN" dirty="0"/>
          </a:p>
        </p:txBody>
      </p:sp>
      <p:sp>
        <p:nvSpPr>
          <p:cNvPr id="8" name="Rectangle 7"/>
          <p:cNvSpPr/>
          <p:nvPr/>
        </p:nvSpPr>
        <p:spPr>
          <a:xfrm>
            <a:off x="755576" y="6165304"/>
            <a:ext cx="6102424" cy="307777"/>
          </a:xfrm>
          <a:prstGeom prst="rect">
            <a:avLst/>
          </a:prstGeom>
        </p:spPr>
        <p:txBody>
          <a:bodyPr wrap="square">
            <a:spAutoFit/>
          </a:bodyPr>
          <a:lstStyle/>
          <a:p>
            <a:r>
              <a:rPr lang="en-IN" sz="1400" dirty="0"/>
              <a:t>https://gribblelab.org/CBootCamp/7_Memory_Stack_vs_Heap.html</a:t>
            </a:r>
          </a:p>
        </p:txBody>
      </p:sp>
    </p:spTree>
    <p:extLst>
      <p:ext uri="{BB962C8B-B14F-4D97-AF65-F5344CB8AC3E}">
        <p14:creationId xmlns:p14="http://schemas.microsoft.com/office/powerpoint/2010/main" val="1392211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Stack</a:t>
            </a:r>
            <a:endParaRPr lang="en-IN" sz="3200" b="1" dirty="0"/>
          </a:p>
        </p:txBody>
      </p:sp>
      <p:sp>
        <p:nvSpPr>
          <p:cNvPr id="3" name="Content Placeholder 2"/>
          <p:cNvSpPr>
            <a:spLocks noGrp="1"/>
          </p:cNvSpPr>
          <p:nvPr>
            <p:ph idx="1"/>
          </p:nvPr>
        </p:nvSpPr>
        <p:spPr>
          <a:xfrm>
            <a:off x="899592" y="1340768"/>
            <a:ext cx="7416824" cy="4752528"/>
          </a:xfrm>
        </p:spPr>
        <p:txBody>
          <a:bodyPr>
            <a:normAutofit/>
          </a:bodyPr>
          <a:lstStyle/>
          <a:p>
            <a:endParaRPr lang="en-IN" sz="1800" dirty="0" smtClean="0"/>
          </a:p>
          <a:p>
            <a:r>
              <a:rPr lang="en-IN" sz="2000" dirty="0"/>
              <a:t>Stack resident variables </a:t>
            </a:r>
            <a:r>
              <a:rPr lang="en-IN" sz="2000" dirty="0" smtClean="0"/>
              <a:t>are:</a:t>
            </a:r>
          </a:p>
          <a:p>
            <a:pPr lvl="1"/>
            <a:r>
              <a:rPr lang="en-IN" sz="1800" dirty="0" smtClean="0"/>
              <a:t>created </a:t>
            </a:r>
            <a:r>
              <a:rPr lang="en-IN" sz="1800" dirty="0"/>
              <a:t>(“pushed on to”) the stack when a basic block that contains them (i.e. function) is activated and </a:t>
            </a:r>
            <a:endParaRPr lang="en-IN" sz="1800" dirty="0" smtClean="0"/>
          </a:p>
          <a:p>
            <a:pPr lvl="1"/>
            <a:r>
              <a:rPr lang="en-IN" sz="1800" dirty="0" smtClean="0"/>
              <a:t>disappear </a:t>
            </a:r>
            <a:r>
              <a:rPr lang="en-IN" sz="1800" dirty="0"/>
              <a:t>from (“popped off”) the stack when the function is done </a:t>
            </a:r>
            <a:endParaRPr lang="en-IN" sz="1800" dirty="0" smtClean="0"/>
          </a:p>
          <a:p>
            <a:pPr lvl="2"/>
            <a:r>
              <a:rPr lang="en-IN" sz="1600" dirty="0" smtClean="0"/>
              <a:t>(</a:t>
            </a:r>
            <a:r>
              <a:rPr lang="en-IN" sz="1600" dirty="0"/>
              <a:t>Those areas of memory that had been used by variables when a basic block was activated may then be overwritten after exit from the block</a:t>
            </a:r>
            <a:r>
              <a:rPr lang="en-IN" sz="1600" dirty="0" smtClean="0"/>
              <a:t>.)</a:t>
            </a:r>
          </a:p>
          <a:p>
            <a:pPr lvl="1"/>
            <a:r>
              <a:rPr lang="en-IN" sz="1800" dirty="0" smtClean="0"/>
              <a:t>stack </a:t>
            </a:r>
            <a:r>
              <a:rPr lang="en-IN" sz="1800" dirty="0"/>
              <a:t>memory is more limited, i.e. there is less of it compared to heap memory</a:t>
            </a:r>
            <a:endParaRPr lang="en-IN" sz="1600" dirty="0"/>
          </a:p>
        </p:txBody>
      </p:sp>
      <p:sp>
        <p:nvSpPr>
          <p:cNvPr id="4" name="Date Placeholder 3"/>
          <p:cNvSpPr>
            <a:spLocks noGrp="1"/>
          </p:cNvSpPr>
          <p:nvPr>
            <p:ph type="dt" sz="half" idx="10"/>
          </p:nvPr>
        </p:nvSpPr>
        <p:spPr/>
        <p:txBody>
          <a:bodyPr/>
          <a:lstStyle/>
          <a:p>
            <a:fld id="{00F178DD-FA81-474D-A966-BDF2C684BF7B}"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31</a:t>
            </a:fld>
            <a:endParaRPr lang="en-IN"/>
          </a:p>
        </p:txBody>
      </p:sp>
      <p:sp>
        <p:nvSpPr>
          <p:cNvPr id="8" name="Curved Left Arrow 7"/>
          <p:cNvSpPr/>
          <p:nvPr/>
        </p:nvSpPr>
        <p:spPr>
          <a:xfrm rot="1444983">
            <a:off x="5614994" y="4545413"/>
            <a:ext cx="1728192" cy="23042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p:cNvSpPr/>
          <p:nvPr/>
        </p:nvSpPr>
        <p:spPr>
          <a:xfrm>
            <a:off x="539552" y="5534361"/>
            <a:ext cx="7776864" cy="523220"/>
          </a:xfrm>
          <a:prstGeom prst="rect">
            <a:avLst/>
          </a:prstGeom>
        </p:spPr>
        <p:txBody>
          <a:bodyPr wrap="square">
            <a:spAutoFit/>
          </a:bodyPr>
          <a:lstStyle/>
          <a:p>
            <a:r>
              <a:rPr lang="en-IN" sz="1400" dirty="0"/>
              <a:t>http://citeseerx.ist.psu.edu/viewdoc/download;jsessionid=13D3E255880D543426E53785A6A7895F?doi=10.1.1.705.51&amp;rep=rep1&amp;type=pdf</a:t>
            </a:r>
          </a:p>
        </p:txBody>
      </p:sp>
    </p:spTree>
    <p:extLst>
      <p:ext uri="{BB962C8B-B14F-4D97-AF65-F5344CB8AC3E}">
        <p14:creationId xmlns:p14="http://schemas.microsoft.com/office/powerpoint/2010/main" val="4186729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smtClean="0"/>
              <a:t>Heap</a:t>
            </a:r>
            <a:endParaRPr lang="en-IN" sz="3200" b="1" dirty="0"/>
          </a:p>
        </p:txBody>
      </p:sp>
      <p:sp>
        <p:nvSpPr>
          <p:cNvPr id="3" name="Content Placeholder 2"/>
          <p:cNvSpPr>
            <a:spLocks noGrp="1"/>
          </p:cNvSpPr>
          <p:nvPr>
            <p:ph idx="1"/>
          </p:nvPr>
        </p:nvSpPr>
        <p:spPr>
          <a:xfrm>
            <a:off x="899592" y="1340768"/>
            <a:ext cx="7416824" cy="4752528"/>
          </a:xfrm>
        </p:spPr>
        <p:txBody>
          <a:bodyPr>
            <a:normAutofit/>
          </a:bodyPr>
          <a:lstStyle/>
          <a:p>
            <a:endParaRPr lang="en-IN" sz="1800" dirty="0" smtClean="0"/>
          </a:p>
          <a:p>
            <a:r>
              <a:rPr lang="en-IN" sz="1800" dirty="0" smtClean="0"/>
              <a:t>Heap </a:t>
            </a:r>
            <a:r>
              <a:rPr lang="en-IN" sz="1800" dirty="0"/>
              <a:t>resident variables include</a:t>
            </a:r>
            <a:r>
              <a:rPr lang="en-IN" sz="1800" dirty="0" smtClean="0"/>
              <a:t>:</a:t>
            </a:r>
          </a:p>
          <a:p>
            <a:pPr lvl="1"/>
            <a:r>
              <a:rPr lang="en-IN" sz="1600" dirty="0" smtClean="0"/>
              <a:t>variables </a:t>
            </a:r>
            <a:r>
              <a:rPr lang="en-IN" sz="1600" dirty="0"/>
              <a:t>declared outside all functions (</a:t>
            </a:r>
            <a:r>
              <a:rPr lang="en-IN" sz="1600" dirty="0" err="1"/>
              <a:t>globals</a:t>
            </a:r>
            <a:r>
              <a:rPr lang="en-IN" sz="1600" dirty="0" smtClean="0"/>
              <a:t>)</a:t>
            </a:r>
          </a:p>
          <a:p>
            <a:pPr lvl="1"/>
            <a:r>
              <a:rPr lang="en-IN" sz="1600" dirty="0" smtClean="0"/>
              <a:t>variables </a:t>
            </a:r>
            <a:r>
              <a:rPr lang="en-IN" sz="1600" dirty="0"/>
              <a:t>declared inside basic blocks that are declared </a:t>
            </a:r>
            <a:r>
              <a:rPr lang="en-IN" sz="1600" dirty="0" smtClean="0"/>
              <a:t>static</a:t>
            </a:r>
          </a:p>
          <a:p>
            <a:pPr lvl="1"/>
            <a:r>
              <a:rPr lang="en-IN" sz="1600" dirty="0" smtClean="0"/>
              <a:t>memory </a:t>
            </a:r>
            <a:r>
              <a:rPr lang="en-IN" sz="1600" dirty="0"/>
              <a:t>areas dynamically allocated at run time with </a:t>
            </a:r>
            <a:r>
              <a:rPr lang="en-IN" sz="1600" dirty="0" err="1"/>
              <a:t>malloc</a:t>
            </a:r>
            <a:r>
              <a:rPr lang="en-IN" sz="1600" dirty="0"/>
              <a:t>( </a:t>
            </a:r>
            <a:r>
              <a:rPr lang="en-IN" sz="1600" dirty="0" smtClean="0"/>
              <a:t>)</a:t>
            </a:r>
          </a:p>
          <a:p>
            <a:pPr lvl="1"/>
            <a:endParaRPr lang="en-IN" sz="1600" dirty="0"/>
          </a:p>
          <a:p>
            <a:pPr marL="68580" indent="0">
              <a:buNone/>
            </a:pPr>
            <a:r>
              <a:rPr lang="en-IN" sz="1800" dirty="0" smtClean="0"/>
              <a:t>Storage </a:t>
            </a:r>
            <a:r>
              <a:rPr lang="en-IN" sz="1800" dirty="0"/>
              <a:t>for declared heap resident variables is</a:t>
            </a:r>
            <a:r>
              <a:rPr lang="en-IN" sz="1800" dirty="0" smtClean="0"/>
              <a:t>:</a:t>
            </a:r>
          </a:p>
          <a:p>
            <a:pPr lvl="1"/>
            <a:r>
              <a:rPr lang="en-IN" sz="1600" dirty="0" smtClean="0"/>
              <a:t>assigned </a:t>
            </a:r>
            <a:r>
              <a:rPr lang="en-IN" sz="1600" dirty="0"/>
              <a:t>at the time a program is loaded, and </a:t>
            </a:r>
            <a:endParaRPr lang="en-IN" sz="1600" dirty="0" smtClean="0"/>
          </a:p>
          <a:p>
            <a:pPr lvl="1"/>
            <a:r>
              <a:rPr lang="en-IN" sz="1600" dirty="0" smtClean="0"/>
              <a:t>remains </a:t>
            </a:r>
            <a:r>
              <a:rPr lang="en-IN" sz="1600" dirty="0"/>
              <a:t>assigned for the life of a program</a:t>
            </a:r>
          </a:p>
        </p:txBody>
      </p:sp>
      <p:sp>
        <p:nvSpPr>
          <p:cNvPr id="4" name="Date Placeholder 3"/>
          <p:cNvSpPr>
            <a:spLocks noGrp="1"/>
          </p:cNvSpPr>
          <p:nvPr>
            <p:ph type="dt" sz="half" idx="10"/>
          </p:nvPr>
        </p:nvSpPr>
        <p:spPr/>
        <p:txBody>
          <a:bodyPr/>
          <a:lstStyle/>
          <a:p>
            <a:fld id="{6AB31187-2F5E-4E81-88E2-A203F9DDB88B}"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32</a:t>
            </a:fld>
            <a:endParaRPr lang="en-IN"/>
          </a:p>
        </p:txBody>
      </p:sp>
      <p:sp>
        <p:nvSpPr>
          <p:cNvPr id="8" name="Curved Left Arrow 7"/>
          <p:cNvSpPr/>
          <p:nvPr/>
        </p:nvSpPr>
        <p:spPr>
          <a:xfrm rot="1444983">
            <a:off x="5868144" y="3501008"/>
            <a:ext cx="1728192" cy="23042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57346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Linked List</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33447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984" y="692696"/>
            <a:ext cx="3300984" cy="576064"/>
          </a:xfrm>
        </p:spPr>
        <p:txBody>
          <a:bodyPr/>
          <a:lstStyle/>
          <a:p>
            <a:r>
              <a:rPr lang="en-IN" dirty="0"/>
              <a:t>Linked Lists</a:t>
            </a:r>
          </a:p>
        </p:txBody>
      </p:sp>
      <p:sp>
        <p:nvSpPr>
          <p:cNvPr id="4" name="Picture Placeholder 3"/>
          <p:cNvSpPr>
            <a:spLocks noGrp="1"/>
          </p:cNvSpPr>
          <p:nvPr>
            <p:ph type="pic" idx="1"/>
          </p:nvPr>
        </p:nvSpPr>
        <p:spPr>
          <a:xfrm>
            <a:off x="4716016" y="764704"/>
            <a:ext cx="3359623" cy="5468112"/>
          </a:xfrm>
        </p:spPr>
      </p:sp>
      <p:sp>
        <p:nvSpPr>
          <p:cNvPr id="3" name="Content Placeholder 2"/>
          <p:cNvSpPr>
            <a:spLocks noGrp="1"/>
          </p:cNvSpPr>
          <p:nvPr>
            <p:ph type="body" sz="half" idx="2"/>
          </p:nvPr>
        </p:nvSpPr>
        <p:spPr>
          <a:xfrm>
            <a:off x="971600" y="1268760"/>
            <a:ext cx="3437770" cy="4896544"/>
          </a:xfrm>
        </p:spPr>
        <p:txBody>
          <a:bodyPr>
            <a:normAutofit/>
          </a:bodyPr>
          <a:lstStyle/>
          <a:p>
            <a:pPr marL="342900" indent="-342900">
              <a:buFont typeface="Arial" panose="020B0604020202020204" pitchFamily="34" charset="0"/>
              <a:buChar char="•"/>
            </a:pPr>
            <a:r>
              <a:rPr lang="en-IN" sz="2100" dirty="0" smtClean="0"/>
              <a:t>Linear Collection of data elements called Nodes </a:t>
            </a:r>
          </a:p>
          <a:p>
            <a:pPr marL="800100" lvl="1" indent="-342900">
              <a:buFont typeface="Arial" panose="020B0604020202020204" pitchFamily="34" charset="0"/>
              <a:buChar char="•"/>
            </a:pPr>
            <a:r>
              <a:rPr lang="en-IN" sz="2100" dirty="0" smtClean="0"/>
              <a:t>where the linear order is given by means of pointers.</a:t>
            </a:r>
          </a:p>
          <a:p>
            <a:pPr marL="342900" indent="-342900">
              <a:buFont typeface="Arial" panose="020B0604020202020204" pitchFamily="34" charset="0"/>
              <a:buChar char="•"/>
            </a:pPr>
            <a:endParaRPr lang="en-IN" sz="2100" dirty="0" smtClean="0"/>
          </a:p>
        </p:txBody>
      </p:sp>
      <p:pic>
        <p:nvPicPr>
          <p:cNvPr id="3074" name="Picture 2" descr="https://codeforwin.org/ezoimgfmt/secureservercdn.net/160.153.138.219/b79.d22.myftpupload.com/wp-content/uploads/2015/09/Singly-linked-list.png?ezimgfmt=rs:392x193/rsc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78707"/>
            <a:ext cx="3528392" cy="277442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ABE4C369-4894-48B9-8577-BE4825C0699D}"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34</a:t>
            </a:fld>
            <a:endParaRPr lang="en-IN"/>
          </a:p>
        </p:txBody>
      </p:sp>
    </p:spTree>
    <p:extLst>
      <p:ext uri="{BB962C8B-B14F-4D97-AF65-F5344CB8AC3E}">
        <p14:creationId xmlns:p14="http://schemas.microsoft.com/office/powerpoint/2010/main" val="2735725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984" y="692696"/>
            <a:ext cx="3300984" cy="576064"/>
          </a:xfrm>
        </p:spPr>
        <p:txBody>
          <a:bodyPr/>
          <a:lstStyle/>
          <a:p>
            <a:r>
              <a:rPr lang="en-IN" dirty="0"/>
              <a:t>Linked Lists</a:t>
            </a:r>
          </a:p>
        </p:txBody>
      </p:sp>
      <p:sp>
        <p:nvSpPr>
          <p:cNvPr id="4" name="Picture Placeholder 3"/>
          <p:cNvSpPr>
            <a:spLocks noGrp="1"/>
          </p:cNvSpPr>
          <p:nvPr>
            <p:ph type="pic" idx="1"/>
          </p:nvPr>
        </p:nvSpPr>
        <p:spPr>
          <a:xfrm>
            <a:off x="4716016" y="764704"/>
            <a:ext cx="3359623" cy="5468112"/>
          </a:xfrm>
        </p:spPr>
      </p:sp>
      <p:sp>
        <p:nvSpPr>
          <p:cNvPr id="3" name="Content Placeholder 2"/>
          <p:cNvSpPr>
            <a:spLocks noGrp="1"/>
          </p:cNvSpPr>
          <p:nvPr>
            <p:ph type="body" sz="half" idx="2"/>
          </p:nvPr>
        </p:nvSpPr>
        <p:spPr>
          <a:xfrm>
            <a:off x="971600" y="1268760"/>
            <a:ext cx="3437770" cy="4896544"/>
          </a:xfrm>
        </p:spPr>
        <p:txBody>
          <a:bodyPr>
            <a:normAutofit/>
          </a:bodyPr>
          <a:lstStyle/>
          <a:p>
            <a:pPr marL="342900" indent="-342900">
              <a:buFont typeface="Arial" panose="020B0604020202020204" pitchFamily="34" charset="0"/>
              <a:buChar char="•"/>
            </a:pPr>
            <a:r>
              <a:rPr lang="en-IN" sz="1800" dirty="0" smtClean="0"/>
              <a:t>Each node may be divided into </a:t>
            </a:r>
            <a:r>
              <a:rPr lang="en-IN" sz="1800" dirty="0" err="1" smtClean="0"/>
              <a:t>atleast</a:t>
            </a:r>
            <a:r>
              <a:rPr lang="en-IN" sz="1800" dirty="0" smtClean="0"/>
              <a:t> two fields for :</a:t>
            </a:r>
          </a:p>
          <a:p>
            <a:pPr marL="800100" lvl="1" indent="-342900">
              <a:buFont typeface="Arial" panose="020B0604020202020204" pitchFamily="34" charset="0"/>
              <a:buChar char="•"/>
            </a:pPr>
            <a:r>
              <a:rPr lang="en-IN" sz="1800" dirty="0" smtClean="0"/>
              <a:t>Storing Data </a:t>
            </a:r>
          </a:p>
          <a:p>
            <a:pPr marL="800100" lvl="1" indent="-342900">
              <a:buFont typeface="Arial" panose="020B0604020202020204" pitchFamily="34" charset="0"/>
              <a:buChar char="•"/>
            </a:pPr>
            <a:r>
              <a:rPr lang="en-IN" sz="1800" dirty="0" smtClean="0"/>
              <a:t>Storing Address of next element.</a:t>
            </a:r>
          </a:p>
          <a:p>
            <a:pPr marL="342900" indent="-342900">
              <a:buFont typeface="Arial" panose="020B0604020202020204" pitchFamily="34" charset="0"/>
              <a:buChar char="•"/>
            </a:pPr>
            <a:endParaRPr lang="en-IN" sz="1800" dirty="0" smtClean="0"/>
          </a:p>
          <a:p>
            <a:pPr marL="342900" indent="-342900">
              <a:buFont typeface="Arial" panose="020B0604020202020204" pitchFamily="34" charset="0"/>
              <a:buChar char="•"/>
            </a:pPr>
            <a:r>
              <a:rPr lang="en-IN" sz="1800" dirty="0" smtClean="0"/>
              <a:t>The Last node’s Address field contains Null rather than a valid address. </a:t>
            </a:r>
          </a:p>
          <a:p>
            <a:pPr marL="800100" lvl="1" indent="-342900">
              <a:buFont typeface="Arial" panose="020B0604020202020204" pitchFamily="34" charset="0"/>
              <a:buChar char="•"/>
            </a:pPr>
            <a:r>
              <a:rPr lang="en-IN" sz="1800" dirty="0" smtClean="0"/>
              <a:t>It’s a NULL Pointer and indicates the end of the list.</a:t>
            </a:r>
            <a:endParaRPr lang="en-IN" sz="1800" dirty="0"/>
          </a:p>
        </p:txBody>
      </p:sp>
      <p:pic>
        <p:nvPicPr>
          <p:cNvPr id="3074" name="Picture 2" descr="https://codeforwin.org/ezoimgfmt/secureservercdn.net/160.153.138.219/b79.d22.myftpupload.com/wp-content/uploads/2015/09/Singly-linked-list.png?ezimgfmt=rs:392x193/rsc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78707"/>
            <a:ext cx="3528392" cy="277442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91963A55-5C01-4D4B-9D86-5D513095E35F}"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35</a:t>
            </a:fld>
            <a:endParaRPr lang="en-IN"/>
          </a:p>
        </p:txBody>
      </p:sp>
    </p:spTree>
    <p:extLst>
      <p:ext uri="{BB962C8B-B14F-4D97-AF65-F5344CB8AC3E}">
        <p14:creationId xmlns:p14="http://schemas.microsoft.com/office/powerpoint/2010/main" val="2831328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IN" dirty="0"/>
              <a:t>Comparison between Array and Linked List</a:t>
            </a:r>
          </a:p>
        </p:txBody>
      </p:sp>
      <p:sp>
        <p:nvSpPr>
          <p:cNvPr id="9" name="Subtitle 8"/>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6114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024744" cy="601136"/>
          </a:xfrm>
        </p:spPr>
        <p:txBody>
          <a:bodyPr>
            <a:normAutofit fontScale="90000"/>
          </a:bodyPr>
          <a:lstStyle/>
          <a:p>
            <a:r>
              <a:rPr lang="en-IN" dirty="0" smtClean="0"/>
              <a:t>Advantages of Linked List</a:t>
            </a:r>
            <a:endParaRPr lang="en-IN" dirty="0"/>
          </a:p>
        </p:txBody>
      </p:sp>
      <p:sp>
        <p:nvSpPr>
          <p:cNvPr id="3" name="Content Placeholder 2"/>
          <p:cNvSpPr>
            <a:spLocks noGrp="1"/>
          </p:cNvSpPr>
          <p:nvPr>
            <p:ph idx="1"/>
          </p:nvPr>
        </p:nvSpPr>
        <p:spPr>
          <a:xfrm>
            <a:off x="1043492" y="1268760"/>
            <a:ext cx="7272924" cy="4563869"/>
          </a:xfrm>
        </p:spPr>
        <p:txBody>
          <a:bodyPr>
            <a:noAutofit/>
          </a:bodyPr>
          <a:lstStyle/>
          <a:p>
            <a:r>
              <a:rPr lang="en-IN" sz="2000" b="1" dirty="0" smtClean="0"/>
              <a:t>Linked are Dynamic Data Structures</a:t>
            </a:r>
          </a:p>
          <a:p>
            <a:pPr lvl="1"/>
            <a:r>
              <a:rPr lang="en-IN" sz="2000" dirty="0" smtClean="0"/>
              <a:t>Grow and shrink during execution of the program</a:t>
            </a:r>
          </a:p>
          <a:p>
            <a:r>
              <a:rPr lang="en-IN" sz="2000" b="1" dirty="0" smtClean="0"/>
              <a:t>Efficient Memory Utilization</a:t>
            </a:r>
          </a:p>
          <a:p>
            <a:pPr lvl="1"/>
            <a:r>
              <a:rPr lang="en-IN" sz="2000" dirty="0" smtClean="0"/>
              <a:t>As memory is not </a:t>
            </a:r>
            <a:r>
              <a:rPr lang="en-IN" sz="2000" dirty="0" err="1" smtClean="0"/>
              <a:t>preallocated</a:t>
            </a:r>
            <a:r>
              <a:rPr lang="en-IN" sz="2000" dirty="0" smtClean="0"/>
              <a:t>.</a:t>
            </a:r>
          </a:p>
          <a:p>
            <a:pPr lvl="1"/>
            <a:r>
              <a:rPr lang="en-IN" sz="2000" dirty="0" smtClean="0"/>
              <a:t>Memory can be allocated whenever required and deallocated when not needed.</a:t>
            </a:r>
          </a:p>
          <a:p>
            <a:r>
              <a:rPr lang="en-IN" sz="2000" b="1" dirty="0" smtClean="0"/>
              <a:t>Insertion and deletions are easier and efficient</a:t>
            </a:r>
          </a:p>
          <a:p>
            <a:pPr lvl="1"/>
            <a:r>
              <a:rPr lang="en-IN" sz="2000" dirty="0" smtClean="0"/>
              <a:t>Provide flexibility in inserting a data item at a specified position and deletion of a data item from the given position</a:t>
            </a:r>
          </a:p>
          <a:p>
            <a:r>
              <a:rPr lang="en-IN" sz="2000" b="1" dirty="0" smtClean="0"/>
              <a:t>Many complex applications can be easily carried out with linked lists</a:t>
            </a:r>
            <a:endParaRPr lang="en-IN" sz="2000" b="1" dirty="0"/>
          </a:p>
        </p:txBody>
      </p:sp>
      <p:sp>
        <p:nvSpPr>
          <p:cNvPr id="4" name="Date Placeholder 3"/>
          <p:cNvSpPr>
            <a:spLocks noGrp="1"/>
          </p:cNvSpPr>
          <p:nvPr>
            <p:ph type="dt" sz="half" idx="10"/>
          </p:nvPr>
        </p:nvSpPr>
        <p:spPr/>
        <p:txBody>
          <a:bodyPr/>
          <a:lstStyle/>
          <a:p>
            <a:fld id="{F90024D1-6EED-4418-BDC7-9D757A0DEB3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37</a:t>
            </a:fld>
            <a:endParaRPr lang="en-IN"/>
          </a:p>
        </p:txBody>
      </p:sp>
    </p:spTree>
    <p:extLst>
      <p:ext uri="{BB962C8B-B14F-4D97-AF65-F5344CB8AC3E}">
        <p14:creationId xmlns:p14="http://schemas.microsoft.com/office/powerpoint/2010/main" val="1243109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024744" cy="601136"/>
          </a:xfrm>
        </p:spPr>
        <p:txBody>
          <a:bodyPr>
            <a:normAutofit fontScale="90000"/>
          </a:bodyPr>
          <a:lstStyle/>
          <a:p>
            <a:r>
              <a:rPr lang="en-IN" dirty="0"/>
              <a:t>Disadvantages of Linked List</a:t>
            </a:r>
          </a:p>
        </p:txBody>
      </p:sp>
      <p:sp>
        <p:nvSpPr>
          <p:cNvPr id="3" name="Content Placeholder 2"/>
          <p:cNvSpPr>
            <a:spLocks noGrp="1"/>
          </p:cNvSpPr>
          <p:nvPr>
            <p:ph idx="1"/>
          </p:nvPr>
        </p:nvSpPr>
        <p:spPr>
          <a:xfrm>
            <a:off x="1043492" y="1268760"/>
            <a:ext cx="7272924" cy="4563869"/>
          </a:xfrm>
        </p:spPr>
        <p:txBody>
          <a:bodyPr>
            <a:noAutofit/>
          </a:bodyPr>
          <a:lstStyle/>
          <a:p>
            <a:r>
              <a:rPr lang="en-IN" sz="2000" dirty="0" smtClean="0"/>
              <a:t>Access to an </a:t>
            </a:r>
            <a:r>
              <a:rPr lang="en-IN" sz="2000" dirty="0" err="1" smtClean="0"/>
              <a:t>arbitary</a:t>
            </a:r>
            <a:r>
              <a:rPr lang="en-IN" sz="2000" dirty="0" smtClean="0"/>
              <a:t> data item is little bit cumbersome and also time consuming</a:t>
            </a:r>
          </a:p>
          <a:p>
            <a:endParaRPr lang="en-IN" sz="2000" b="1" dirty="0" smtClean="0"/>
          </a:p>
          <a:p>
            <a:r>
              <a:rPr lang="en-IN" sz="2000" b="1" dirty="0" smtClean="0"/>
              <a:t>More memory</a:t>
            </a:r>
          </a:p>
          <a:p>
            <a:pPr lvl="1"/>
            <a:r>
              <a:rPr lang="en-IN" sz="1800" dirty="0" smtClean="0"/>
              <a:t>If the number of fields are more, then more memory space is needed.</a:t>
            </a:r>
            <a:endParaRPr lang="en-IN" sz="1800" dirty="0"/>
          </a:p>
        </p:txBody>
      </p:sp>
      <p:sp>
        <p:nvSpPr>
          <p:cNvPr id="4" name="Date Placeholder 3"/>
          <p:cNvSpPr>
            <a:spLocks noGrp="1"/>
          </p:cNvSpPr>
          <p:nvPr>
            <p:ph type="dt" sz="half" idx="10"/>
          </p:nvPr>
        </p:nvSpPr>
        <p:spPr/>
        <p:txBody>
          <a:bodyPr/>
          <a:lstStyle/>
          <a:p>
            <a:fld id="{096A7FDE-E236-4190-8437-63C8A1C75ACB}"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38</a:t>
            </a:fld>
            <a:endParaRPr lang="en-IN"/>
          </a:p>
        </p:txBody>
      </p:sp>
    </p:spTree>
    <p:extLst>
      <p:ext uri="{BB962C8B-B14F-4D97-AF65-F5344CB8AC3E}">
        <p14:creationId xmlns:p14="http://schemas.microsoft.com/office/powerpoint/2010/main" val="1422793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024744" cy="576064"/>
          </a:xfrm>
        </p:spPr>
        <p:txBody>
          <a:bodyPr>
            <a:normAutofit/>
          </a:bodyPr>
          <a:lstStyle/>
          <a:p>
            <a:r>
              <a:rPr lang="en-IN" sz="2400" dirty="0"/>
              <a:t>Advantages of </a:t>
            </a:r>
            <a:r>
              <a:rPr lang="en-IN" sz="2400" dirty="0" smtClean="0"/>
              <a:t>Arrays</a:t>
            </a:r>
            <a:endParaRPr lang="en-IN" sz="2400" dirty="0"/>
          </a:p>
        </p:txBody>
      </p:sp>
      <p:sp>
        <p:nvSpPr>
          <p:cNvPr id="3" name="Content Placeholder 2"/>
          <p:cNvSpPr>
            <a:spLocks noGrp="1"/>
          </p:cNvSpPr>
          <p:nvPr>
            <p:ph idx="1"/>
          </p:nvPr>
        </p:nvSpPr>
        <p:spPr>
          <a:xfrm>
            <a:off x="755576" y="1196752"/>
            <a:ext cx="7488832" cy="4824536"/>
          </a:xfrm>
        </p:spPr>
        <p:txBody>
          <a:bodyPr>
            <a:normAutofit/>
          </a:bodyPr>
          <a:lstStyle/>
          <a:p>
            <a:r>
              <a:rPr lang="en-IN" sz="1600" dirty="0" smtClean="0"/>
              <a:t>Simple to use and define</a:t>
            </a:r>
          </a:p>
          <a:p>
            <a:endParaRPr lang="en-IN" sz="1600" dirty="0" smtClean="0"/>
          </a:p>
          <a:p>
            <a:r>
              <a:rPr lang="en-IN" sz="1600" dirty="0" smtClean="0"/>
              <a:t>Supported by almost all programming languages</a:t>
            </a:r>
          </a:p>
          <a:p>
            <a:endParaRPr lang="en-IN" sz="1600" b="1" dirty="0" smtClean="0"/>
          </a:p>
          <a:p>
            <a:r>
              <a:rPr lang="en-IN" sz="1600" b="1" dirty="0" smtClean="0"/>
              <a:t>Constant access time</a:t>
            </a:r>
          </a:p>
          <a:p>
            <a:pPr lvl="1"/>
            <a:r>
              <a:rPr lang="en-IN" sz="1400" dirty="0" smtClean="0"/>
              <a:t>Array element can be accessed a[</a:t>
            </a:r>
            <a:r>
              <a:rPr lang="en-IN" sz="1400" dirty="0" err="1" smtClean="0"/>
              <a:t>i</a:t>
            </a:r>
            <a:r>
              <a:rPr lang="en-IN" sz="1400" dirty="0"/>
              <a:t>]</a:t>
            </a:r>
            <a:endParaRPr lang="en-IN" sz="1400" dirty="0" smtClean="0"/>
          </a:p>
          <a:p>
            <a:endParaRPr lang="en-IN" sz="1600" dirty="0" smtClean="0"/>
          </a:p>
          <a:p>
            <a:r>
              <a:rPr lang="en-IN" sz="1600" dirty="0" smtClean="0"/>
              <a:t>Mapping by compiler</a:t>
            </a:r>
          </a:p>
          <a:p>
            <a:pPr lvl="1"/>
            <a:r>
              <a:rPr lang="en-IN" sz="1400" dirty="0" smtClean="0"/>
              <a:t>Compiler maps a[</a:t>
            </a:r>
            <a:r>
              <a:rPr lang="en-IN" sz="1400" dirty="0" err="1" smtClean="0"/>
              <a:t>i</a:t>
            </a:r>
            <a:r>
              <a:rPr lang="en-IN" sz="1400" dirty="0" smtClean="0"/>
              <a:t>] too its physical location in memory. </a:t>
            </a:r>
          </a:p>
          <a:p>
            <a:pPr lvl="1"/>
            <a:endParaRPr lang="en-IN" sz="1400" dirty="0" smtClean="0"/>
          </a:p>
          <a:p>
            <a:pPr lvl="1"/>
            <a:r>
              <a:rPr lang="en-IN" sz="1400" b="1" dirty="0" smtClean="0"/>
              <a:t>This mapping is carried out in constant time, irrespective of which element is accessed</a:t>
            </a:r>
          </a:p>
          <a:p>
            <a:pPr lvl="1"/>
            <a:endParaRPr lang="en-IN" b="1" dirty="0"/>
          </a:p>
        </p:txBody>
      </p:sp>
      <p:sp>
        <p:nvSpPr>
          <p:cNvPr id="4" name="Date Placeholder 3"/>
          <p:cNvSpPr>
            <a:spLocks noGrp="1"/>
          </p:cNvSpPr>
          <p:nvPr>
            <p:ph type="dt" sz="half" idx="10"/>
          </p:nvPr>
        </p:nvSpPr>
        <p:spPr/>
        <p:txBody>
          <a:bodyPr/>
          <a:lstStyle/>
          <a:p>
            <a:fld id="{09CF71E3-D899-4861-BF5C-4ED6AEF7341C}"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39</a:t>
            </a:fld>
            <a:endParaRPr lang="en-IN"/>
          </a:p>
        </p:txBody>
      </p:sp>
    </p:spTree>
    <p:extLst>
      <p:ext uri="{BB962C8B-B14F-4D97-AF65-F5344CB8AC3E}">
        <p14:creationId xmlns:p14="http://schemas.microsoft.com/office/powerpoint/2010/main" val="288167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Compile Time or Static Allocation</a:t>
            </a:r>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Memory allocated to the program element </a:t>
            </a:r>
          </a:p>
          <a:p>
            <a:pPr lvl="1"/>
            <a:r>
              <a:rPr lang="en-IN" sz="1800" b="1" dirty="0" smtClean="0"/>
              <a:t>at the start of the program.</a:t>
            </a:r>
          </a:p>
          <a:p>
            <a:r>
              <a:rPr lang="en-IN" sz="2000" dirty="0" smtClean="0"/>
              <a:t>Memory allocated </a:t>
            </a:r>
          </a:p>
          <a:p>
            <a:pPr lvl="1"/>
            <a:r>
              <a:rPr lang="en-IN" sz="1800" b="1" dirty="0" smtClean="0"/>
              <a:t>is fixed and determined by the compiler at compile time.</a:t>
            </a:r>
          </a:p>
          <a:p>
            <a:endParaRPr lang="en-IN" sz="2000" b="1" dirty="0" smtClean="0"/>
          </a:p>
          <a:p>
            <a:r>
              <a:rPr lang="en-IN" sz="2000" b="1" dirty="0" err="1" smtClean="0"/>
              <a:t>Eg</a:t>
            </a:r>
            <a:r>
              <a:rPr lang="en-IN" sz="2000" b="1" dirty="0" smtClean="0"/>
              <a:t>- float a[5] , </a:t>
            </a:r>
          </a:p>
          <a:p>
            <a:pPr marL="68580" indent="0">
              <a:buNone/>
            </a:pPr>
            <a:r>
              <a:rPr lang="en-IN" sz="2000" dirty="0" smtClean="0"/>
              <a:t>allocation of 20 bytes to the array, i.e. 5*4</a:t>
            </a:r>
            <a:r>
              <a:rPr lang="en-IN" sz="2000" dirty="0"/>
              <a:t> </a:t>
            </a:r>
            <a:r>
              <a:rPr lang="en-IN" sz="2000" dirty="0" smtClean="0"/>
              <a:t>bytes</a:t>
            </a:r>
          </a:p>
        </p:txBody>
      </p:sp>
      <p:sp>
        <p:nvSpPr>
          <p:cNvPr id="4" name="Date Placeholder 3"/>
          <p:cNvSpPr>
            <a:spLocks noGrp="1"/>
          </p:cNvSpPr>
          <p:nvPr>
            <p:ph type="dt" sz="half" idx="10"/>
          </p:nvPr>
        </p:nvSpPr>
        <p:spPr/>
        <p:txBody>
          <a:bodyPr/>
          <a:lstStyle/>
          <a:p>
            <a:fld id="{8DA4FF46-7180-45E9-B91B-F682B06E086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a:t>
            </a:fld>
            <a:endParaRPr lang="en-IN"/>
          </a:p>
        </p:txBody>
      </p:sp>
    </p:spTree>
    <p:extLst>
      <p:ext uri="{BB962C8B-B14F-4D97-AF65-F5344CB8AC3E}">
        <p14:creationId xmlns:p14="http://schemas.microsoft.com/office/powerpoint/2010/main" val="1463950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628800"/>
            <a:ext cx="7024744" cy="541864"/>
          </a:xfrm>
        </p:spPr>
        <p:txBody>
          <a:bodyPr>
            <a:noAutofit/>
          </a:bodyPr>
          <a:lstStyle/>
          <a:p>
            <a:r>
              <a:rPr lang="en-IN" sz="2400" dirty="0" smtClean="0"/>
              <a:t>Arrays suffer from some severe limitations</a:t>
            </a:r>
            <a:endParaRPr lang="en-IN" sz="2400" dirty="0"/>
          </a:p>
        </p:txBody>
      </p:sp>
      <p:sp>
        <p:nvSpPr>
          <p:cNvPr id="3" name="Content Placeholder 2"/>
          <p:cNvSpPr>
            <a:spLocks noGrp="1"/>
          </p:cNvSpPr>
          <p:nvPr>
            <p:ph idx="1"/>
          </p:nvPr>
        </p:nvSpPr>
        <p:spPr/>
        <p:txBody>
          <a:bodyPr>
            <a:normAutofit/>
          </a:bodyPr>
          <a:lstStyle/>
          <a:p>
            <a:r>
              <a:rPr lang="en-IN" sz="2000" b="1" dirty="0" smtClean="0"/>
              <a:t>Static Data Structure-</a:t>
            </a:r>
          </a:p>
          <a:p>
            <a:pPr lvl="1"/>
            <a:r>
              <a:rPr lang="en-IN" sz="1800" b="1" dirty="0" smtClean="0"/>
              <a:t>Size of an array is defined at the time of programming</a:t>
            </a:r>
          </a:p>
          <a:p>
            <a:endParaRPr lang="en-IN" sz="2000" dirty="0" smtClean="0"/>
          </a:p>
          <a:p>
            <a:r>
              <a:rPr lang="en-IN" sz="2000" b="1" dirty="0" smtClean="0"/>
              <a:t>Insertion and Deletion is time consuming</a:t>
            </a:r>
          </a:p>
          <a:p>
            <a:endParaRPr lang="en-IN" sz="2000" dirty="0" smtClean="0"/>
          </a:p>
          <a:p>
            <a:r>
              <a:rPr lang="en-IN" sz="2000" dirty="0" smtClean="0"/>
              <a:t>Requires Contiguous memory</a:t>
            </a:r>
            <a:endParaRPr lang="en-IN" sz="2000" dirty="0"/>
          </a:p>
        </p:txBody>
      </p:sp>
      <p:sp>
        <p:nvSpPr>
          <p:cNvPr id="4" name="Title 1"/>
          <p:cNvSpPr txBox="1">
            <a:spLocks/>
          </p:cNvSpPr>
          <p:nvPr/>
        </p:nvSpPr>
        <p:spPr>
          <a:xfrm>
            <a:off x="827584" y="764704"/>
            <a:ext cx="7024744" cy="5715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smtClean="0"/>
              <a:t>Disadvantages </a:t>
            </a:r>
            <a:r>
              <a:rPr lang="en-IN" sz="2800" dirty="0"/>
              <a:t>of </a:t>
            </a:r>
            <a:r>
              <a:rPr lang="en-IN" sz="2800" dirty="0" smtClean="0"/>
              <a:t>Arrays</a:t>
            </a:r>
            <a:endParaRPr lang="en-IN" sz="2800" dirty="0"/>
          </a:p>
        </p:txBody>
      </p:sp>
      <p:sp>
        <p:nvSpPr>
          <p:cNvPr id="5" name="Date Placeholder 4"/>
          <p:cNvSpPr>
            <a:spLocks noGrp="1"/>
          </p:cNvSpPr>
          <p:nvPr>
            <p:ph type="dt" sz="half" idx="10"/>
          </p:nvPr>
        </p:nvSpPr>
        <p:spPr/>
        <p:txBody>
          <a:bodyPr/>
          <a:lstStyle/>
          <a:p>
            <a:fld id="{2E20E352-B4A2-4957-BC26-3EBC1DC54ED1}"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40</a:t>
            </a:fld>
            <a:endParaRPr lang="en-IN"/>
          </a:p>
        </p:txBody>
      </p:sp>
    </p:spTree>
    <p:extLst>
      <p:ext uri="{BB962C8B-B14F-4D97-AF65-F5344CB8AC3E}">
        <p14:creationId xmlns:p14="http://schemas.microsoft.com/office/powerpoint/2010/main" val="872811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Linked List</a:t>
            </a:r>
            <a:endParaRPr lang="en-IN" dirty="0"/>
          </a:p>
        </p:txBody>
      </p:sp>
      <p:sp>
        <p:nvSpPr>
          <p:cNvPr id="3" name="Content Placeholder 2"/>
          <p:cNvSpPr>
            <a:spLocks noGrp="1"/>
          </p:cNvSpPr>
          <p:nvPr>
            <p:ph idx="1"/>
          </p:nvPr>
        </p:nvSpPr>
        <p:spPr/>
        <p:txBody>
          <a:bodyPr/>
          <a:lstStyle/>
          <a:p>
            <a:r>
              <a:rPr lang="en-IN" dirty="0" smtClean="0"/>
              <a:t>Singly Linked List</a:t>
            </a:r>
          </a:p>
          <a:p>
            <a:r>
              <a:rPr lang="en-IN" dirty="0" smtClean="0"/>
              <a:t>Doubly Linked List</a:t>
            </a:r>
          </a:p>
          <a:p>
            <a:r>
              <a:rPr lang="en-IN" dirty="0" smtClean="0"/>
              <a:t>Circular Linked List</a:t>
            </a:r>
            <a:endParaRPr lang="en-IN" dirty="0"/>
          </a:p>
        </p:txBody>
      </p:sp>
      <p:sp>
        <p:nvSpPr>
          <p:cNvPr id="4" name="Date Placeholder 3"/>
          <p:cNvSpPr>
            <a:spLocks noGrp="1"/>
          </p:cNvSpPr>
          <p:nvPr>
            <p:ph type="dt" sz="half" idx="10"/>
          </p:nvPr>
        </p:nvSpPr>
        <p:spPr/>
        <p:txBody>
          <a:bodyPr/>
          <a:lstStyle/>
          <a:p>
            <a:fld id="{F9C534DB-422B-47AB-8EBD-8489B947A75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41</a:t>
            </a:fld>
            <a:endParaRPr lang="en-IN"/>
          </a:p>
        </p:txBody>
      </p:sp>
    </p:spTree>
    <p:extLst>
      <p:ext uri="{BB962C8B-B14F-4D97-AF65-F5344CB8AC3E}">
        <p14:creationId xmlns:p14="http://schemas.microsoft.com/office/powerpoint/2010/main" val="10338643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024744" cy="457120"/>
          </a:xfrm>
        </p:spPr>
        <p:txBody>
          <a:bodyPr>
            <a:normAutofit fontScale="90000"/>
          </a:bodyPr>
          <a:lstStyle/>
          <a:p>
            <a:r>
              <a:rPr lang="en-IN" dirty="0"/>
              <a:t>Singly Linked List</a:t>
            </a:r>
          </a:p>
        </p:txBody>
      </p:sp>
      <p:sp>
        <p:nvSpPr>
          <p:cNvPr id="3" name="Content Placeholder 2"/>
          <p:cNvSpPr>
            <a:spLocks noGrp="1"/>
          </p:cNvSpPr>
          <p:nvPr>
            <p:ph idx="1"/>
          </p:nvPr>
        </p:nvSpPr>
        <p:spPr>
          <a:xfrm>
            <a:off x="755576" y="1268760"/>
            <a:ext cx="6777317" cy="3508977"/>
          </a:xfrm>
        </p:spPr>
        <p:txBody>
          <a:bodyPr>
            <a:normAutofit/>
          </a:bodyPr>
          <a:lstStyle/>
          <a:p>
            <a:r>
              <a:rPr lang="en-IN" sz="2200" dirty="0" smtClean="0"/>
              <a:t>All nodes are linked in sequential manner</a:t>
            </a:r>
          </a:p>
          <a:p>
            <a:r>
              <a:rPr lang="en-IN" sz="2200" dirty="0" smtClean="0"/>
              <a:t>Linear Linked List</a:t>
            </a:r>
          </a:p>
          <a:p>
            <a:r>
              <a:rPr lang="en-IN" sz="2200" dirty="0"/>
              <a:t>One way chain</a:t>
            </a:r>
          </a:p>
          <a:p>
            <a:r>
              <a:rPr lang="en-IN" sz="2200" dirty="0" smtClean="0"/>
              <a:t>It has beginning and end</a:t>
            </a:r>
          </a:p>
          <a:p>
            <a:r>
              <a:rPr lang="en-IN" sz="2200" dirty="0" smtClean="0"/>
              <a:t>Problem-</a:t>
            </a:r>
          </a:p>
          <a:p>
            <a:pPr lvl="1"/>
            <a:r>
              <a:rPr lang="en-IN" dirty="0" smtClean="0"/>
              <a:t>The predecessor of a node cannot be accessed from the current node.</a:t>
            </a:r>
          </a:p>
          <a:p>
            <a:pPr lvl="1"/>
            <a:r>
              <a:rPr lang="en-IN" dirty="0" smtClean="0"/>
              <a:t>This can be overcome in doubly linked list.</a:t>
            </a:r>
            <a:endParaRPr lang="en-IN" dirty="0"/>
          </a:p>
        </p:txBody>
      </p:sp>
      <p:pic>
        <p:nvPicPr>
          <p:cNvPr id="11266" name="Picture 2" descr="DS Singly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639022"/>
            <a:ext cx="577215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7922C39D-5447-43D0-B068-EC29577937EA}"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42</a:t>
            </a:fld>
            <a:endParaRPr lang="en-IN"/>
          </a:p>
        </p:txBody>
      </p:sp>
    </p:spTree>
    <p:extLst>
      <p:ext uri="{BB962C8B-B14F-4D97-AF65-F5344CB8AC3E}">
        <p14:creationId xmlns:p14="http://schemas.microsoft.com/office/powerpoint/2010/main" val="2995481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024744" cy="529128"/>
          </a:xfrm>
        </p:spPr>
        <p:txBody>
          <a:bodyPr>
            <a:normAutofit fontScale="90000"/>
          </a:bodyPr>
          <a:lstStyle/>
          <a:p>
            <a:r>
              <a:rPr lang="en-IN" dirty="0"/>
              <a:t>Doubly Linked List</a:t>
            </a:r>
          </a:p>
        </p:txBody>
      </p:sp>
      <p:sp>
        <p:nvSpPr>
          <p:cNvPr id="3" name="Content Placeholder 2"/>
          <p:cNvSpPr>
            <a:spLocks noGrp="1"/>
          </p:cNvSpPr>
          <p:nvPr>
            <p:ph idx="1"/>
          </p:nvPr>
        </p:nvSpPr>
        <p:spPr>
          <a:xfrm>
            <a:off x="614001" y="1215288"/>
            <a:ext cx="6777317" cy="3508977"/>
          </a:xfrm>
        </p:spPr>
        <p:txBody>
          <a:bodyPr>
            <a:normAutofit/>
          </a:bodyPr>
          <a:lstStyle/>
          <a:p>
            <a:r>
              <a:rPr lang="en-IN" sz="2200" dirty="0" smtClean="0"/>
              <a:t>Linked List holds two pointer fields</a:t>
            </a:r>
          </a:p>
          <a:p>
            <a:r>
              <a:rPr lang="en-IN" sz="2200" dirty="0" smtClean="0"/>
              <a:t>Addresses of next as well as preceding elements are linked with current node.</a:t>
            </a:r>
          </a:p>
          <a:p>
            <a:r>
              <a:rPr lang="en-IN" sz="2200" dirty="0" smtClean="0"/>
              <a:t>This helps to traverse in both Forward or Backward direction</a:t>
            </a:r>
          </a:p>
        </p:txBody>
      </p:sp>
      <p:pic>
        <p:nvPicPr>
          <p:cNvPr id="5122" name="Picture 2" descr="https://static.javatpoint.com/ds/images/doubly-linked-lis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6696075" cy="192405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C945125-8319-469F-949D-DEA107A4E2D2}"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43</a:t>
            </a:fld>
            <a:endParaRPr lang="en-IN"/>
          </a:p>
        </p:txBody>
      </p:sp>
    </p:spTree>
    <p:extLst>
      <p:ext uri="{BB962C8B-B14F-4D97-AF65-F5344CB8AC3E}">
        <p14:creationId xmlns:p14="http://schemas.microsoft.com/office/powerpoint/2010/main" val="818794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024744" cy="529128"/>
          </a:xfrm>
        </p:spPr>
        <p:txBody>
          <a:bodyPr>
            <a:normAutofit fontScale="90000"/>
          </a:bodyPr>
          <a:lstStyle/>
          <a:p>
            <a:r>
              <a:rPr lang="en-IN" dirty="0"/>
              <a:t>Circular Linked List</a:t>
            </a:r>
          </a:p>
        </p:txBody>
      </p:sp>
      <p:sp>
        <p:nvSpPr>
          <p:cNvPr id="3" name="Content Placeholder 2"/>
          <p:cNvSpPr>
            <a:spLocks noGrp="1"/>
          </p:cNvSpPr>
          <p:nvPr>
            <p:ph idx="1"/>
          </p:nvPr>
        </p:nvSpPr>
        <p:spPr>
          <a:xfrm>
            <a:off x="683568" y="1196752"/>
            <a:ext cx="6777317" cy="3508977"/>
          </a:xfrm>
        </p:spPr>
        <p:txBody>
          <a:bodyPr/>
          <a:lstStyle/>
          <a:p>
            <a:r>
              <a:rPr lang="en-IN" dirty="0" smtClean="0"/>
              <a:t>The first and last elements are adjacent.</a:t>
            </a:r>
          </a:p>
          <a:p>
            <a:r>
              <a:rPr lang="en-IN" dirty="0" smtClean="0"/>
              <a:t>A linked list can be made circular by </a:t>
            </a:r>
          </a:p>
          <a:p>
            <a:pPr lvl="1"/>
            <a:r>
              <a:rPr lang="en-IN" dirty="0" smtClean="0"/>
              <a:t>Storing the address of the first node in the link field of the last node.</a:t>
            </a:r>
          </a:p>
        </p:txBody>
      </p:sp>
      <p:pic>
        <p:nvPicPr>
          <p:cNvPr id="10242" name="Picture 2" descr="https://static.javatpoint.com/ds/images/circular-singly-linked-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29" y="3429000"/>
            <a:ext cx="7315200" cy="169279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AEDE496-89FA-4F66-9D06-34FCECB9A05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44</a:t>
            </a:fld>
            <a:endParaRPr lang="en-IN"/>
          </a:p>
        </p:txBody>
      </p:sp>
    </p:spTree>
    <p:extLst>
      <p:ext uri="{BB962C8B-B14F-4D97-AF65-F5344CB8AC3E}">
        <p14:creationId xmlns:p14="http://schemas.microsoft.com/office/powerpoint/2010/main" val="1752065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Linked List Operations</a:t>
            </a:r>
            <a:endParaRPr lang="en-IN" b="1" dirty="0"/>
          </a:p>
        </p:txBody>
      </p:sp>
      <p:sp>
        <p:nvSpPr>
          <p:cNvPr id="3" name="Content Placeholder 2"/>
          <p:cNvSpPr>
            <a:spLocks noGrp="1"/>
          </p:cNvSpPr>
          <p:nvPr>
            <p:ph idx="1"/>
          </p:nvPr>
        </p:nvSpPr>
        <p:spPr/>
        <p:txBody>
          <a:bodyPr/>
          <a:lstStyle/>
          <a:p>
            <a:r>
              <a:rPr lang="en-IN" b="1" dirty="0" smtClean="0"/>
              <a:t>Creation</a:t>
            </a:r>
          </a:p>
          <a:p>
            <a:r>
              <a:rPr lang="en-IN" b="1" dirty="0" smtClean="0"/>
              <a:t>Insertion</a:t>
            </a:r>
          </a:p>
          <a:p>
            <a:r>
              <a:rPr lang="en-IN" b="1" dirty="0" smtClean="0"/>
              <a:t>Deletion</a:t>
            </a:r>
          </a:p>
          <a:p>
            <a:r>
              <a:rPr lang="en-IN" b="1" dirty="0" smtClean="0"/>
              <a:t>Traversal</a:t>
            </a:r>
          </a:p>
          <a:p>
            <a:r>
              <a:rPr lang="en-IN" b="1" dirty="0" smtClean="0"/>
              <a:t>Searching</a:t>
            </a:r>
            <a:endParaRPr lang="en-IN" b="1" dirty="0"/>
          </a:p>
        </p:txBody>
      </p:sp>
      <p:sp>
        <p:nvSpPr>
          <p:cNvPr id="4" name="Date Placeholder 3"/>
          <p:cNvSpPr>
            <a:spLocks noGrp="1"/>
          </p:cNvSpPr>
          <p:nvPr>
            <p:ph type="dt" sz="half" idx="10"/>
          </p:nvPr>
        </p:nvSpPr>
        <p:spPr/>
        <p:txBody>
          <a:bodyPr/>
          <a:lstStyle/>
          <a:p>
            <a:fld id="{14AA9AC0-7710-4F20-80E6-478EFA89FD3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45</a:t>
            </a:fld>
            <a:endParaRPr lang="en-IN"/>
          </a:p>
        </p:txBody>
      </p:sp>
    </p:spTree>
    <p:extLst>
      <p:ext uri="{BB962C8B-B14F-4D97-AF65-F5344CB8AC3E}">
        <p14:creationId xmlns:p14="http://schemas.microsoft.com/office/powerpoint/2010/main" val="1778050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3600"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Implementation of Linked Lists</a:t>
            </a:r>
            <a:endParaRPr lang="en-IN" dirty="0"/>
          </a:p>
        </p:txBody>
      </p:sp>
      <p:sp>
        <p:nvSpPr>
          <p:cNvPr id="6" name="Content Placeholder 2"/>
          <p:cNvSpPr txBox="1">
            <a:spLocks noGrp="1"/>
          </p:cNvSpPr>
          <p:nvPr>
            <p:ph idx="1"/>
          </p:nvPr>
        </p:nvSpPr>
        <p:spPr>
          <a:xfrm>
            <a:off x="767313" y="1196752"/>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dirty="0" smtClean="0"/>
              <a:t>Structures in C are used to define a node</a:t>
            </a:r>
          </a:p>
          <a:p>
            <a:endParaRPr lang="en-IN" sz="2000" dirty="0" smtClean="0"/>
          </a:p>
          <a:p>
            <a:r>
              <a:rPr lang="en-IN" sz="2000" dirty="0" smtClean="0"/>
              <a:t>Address of a successor node can be stored in a pointer type variable</a:t>
            </a:r>
            <a:endParaRPr lang="en-IN" sz="2000" dirty="0"/>
          </a:p>
        </p:txBody>
      </p:sp>
      <p:sp>
        <p:nvSpPr>
          <p:cNvPr id="2" name="Date Placeholder 1"/>
          <p:cNvSpPr>
            <a:spLocks noGrp="1"/>
          </p:cNvSpPr>
          <p:nvPr>
            <p:ph type="dt" sz="half" idx="10"/>
          </p:nvPr>
        </p:nvSpPr>
        <p:spPr/>
        <p:txBody>
          <a:bodyPr/>
          <a:lstStyle/>
          <a:p>
            <a:fld id="{625B84A2-68F0-451D-8B2E-9E84EB99FBA9}"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46</a:t>
            </a:fld>
            <a:endParaRPr lang="en-IN"/>
          </a:p>
        </p:txBody>
      </p:sp>
    </p:spTree>
    <p:extLst>
      <p:ext uri="{BB962C8B-B14F-4D97-AF65-F5344CB8AC3E}">
        <p14:creationId xmlns:p14="http://schemas.microsoft.com/office/powerpoint/2010/main" val="1965013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Linked Lists</a:t>
            </a:r>
            <a:endParaRPr lang="en-IN" dirty="0"/>
          </a:p>
        </p:txBody>
      </p:sp>
      <p:sp>
        <p:nvSpPr>
          <p:cNvPr id="3" name="Content Placeholder 2"/>
          <p:cNvSpPr>
            <a:spLocks noGrp="1"/>
          </p:cNvSpPr>
          <p:nvPr>
            <p:ph idx="1"/>
          </p:nvPr>
        </p:nvSpPr>
        <p:spPr>
          <a:xfrm>
            <a:off x="755576" y="1315540"/>
            <a:ext cx="6777317" cy="3508977"/>
          </a:xfrm>
        </p:spPr>
        <p:txBody>
          <a:bodyPr>
            <a:normAutofit/>
          </a:bodyPr>
          <a:lstStyle/>
          <a:p>
            <a:pPr marL="0" indent="0">
              <a:buNone/>
            </a:pPr>
            <a:r>
              <a:rPr lang="en-IN" sz="2200" dirty="0" err="1" smtClean="0"/>
              <a:t>struct</a:t>
            </a:r>
            <a:r>
              <a:rPr lang="en-IN" sz="2200" dirty="0" smtClean="0"/>
              <a:t> node</a:t>
            </a:r>
          </a:p>
          <a:p>
            <a:pPr marL="0" indent="0">
              <a:buNone/>
            </a:pPr>
            <a:r>
              <a:rPr lang="en-IN" sz="2200" dirty="0" smtClean="0"/>
              <a:t>{</a:t>
            </a:r>
          </a:p>
          <a:p>
            <a:pPr marL="0" indent="0">
              <a:buNone/>
            </a:pPr>
            <a:r>
              <a:rPr lang="en-IN" sz="2200" dirty="0" smtClean="0"/>
              <a:t>    </a:t>
            </a:r>
            <a:r>
              <a:rPr lang="en-IN" sz="2200" dirty="0" err="1" smtClean="0"/>
              <a:t>int</a:t>
            </a:r>
            <a:r>
              <a:rPr lang="en-IN" sz="2200" dirty="0" smtClean="0"/>
              <a:t> info;</a:t>
            </a:r>
          </a:p>
          <a:p>
            <a:pPr marL="0" indent="0">
              <a:buNone/>
            </a:pPr>
            <a:r>
              <a:rPr lang="en-IN" sz="2200" dirty="0" smtClean="0"/>
              <a:t>    </a:t>
            </a:r>
            <a:r>
              <a:rPr lang="en-IN" sz="2200" dirty="0" err="1" smtClean="0"/>
              <a:t>struct</a:t>
            </a:r>
            <a:r>
              <a:rPr lang="en-IN" sz="2200" dirty="0" smtClean="0"/>
              <a:t> node *link;</a:t>
            </a:r>
          </a:p>
          <a:p>
            <a:pPr marL="0" indent="0">
              <a:buNone/>
            </a:pPr>
            <a:r>
              <a:rPr lang="en-IN" sz="2200" dirty="0" smtClean="0"/>
              <a:t>}</a:t>
            </a:r>
          </a:p>
          <a:p>
            <a:pPr marL="0" indent="0">
              <a:buNone/>
            </a:pPr>
            <a:endParaRPr lang="en-IN" sz="2200" dirty="0"/>
          </a:p>
          <a:p>
            <a:pPr marL="0" indent="0">
              <a:buNone/>
            </a:pPr>
            <a:r>
              <a:rPr lang="en-IN" sz="2200" dirty="0" smtClean="0"/>
              <a:t> </a:t>
            </a:r>
          </a:p>
        </p:txBody>
      </p:sp>
      <p:sp>
        <p:nvSpPr>
          <p:cNvPr id="4" name="Right Arrow 3"/>
          <p:cNvSpPr/>
          <p:nvPr/>
        </p:nvSpPr>
        <p:spPr>
          <a:xfrm>
            <a:off x="3780028" y="2708920"/>
            <a:ext cx="151216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389131" y="2529770"/>
            <a:ext cx="2927401" cy="923330"/>
          </a:xfrm>
          <a:prstGeom prst="rect">
            <a:avLst/>
          </a:prstGeom>
        </p:spPr>
        <p:txBody>
          <a:bodyPr wrap="square">
            <a:spAutoFit/>
          </a:bodyPr>
          <a:lstStyle/>
          <a:p>
            <a:r>
              <a:rPr lang="en-IN" dirty="0"/>
              <a:t>P</a:t>
            </a:r>
            <a:r>
              <a:rPr lang="en-IN" dirty="0" smtClean="0"/>
              <a:t>ointer that points to the structure itself,</a:t>
            </a:r>
          </a:p>
          <a:p>
            <a:r>
              <a:rPr lang="en-IN" dirty="0" smtClean="0"/>
              <a:t>Thus Linked List.</a:t>
            </a:r>
            <a:endParaRPr lang="en-IN" dirty="0"/>
          </a:p>
        </p:txBody>
      </p:sp>
      <p:sp>
        <p:nvSpPr>
          <p:cNvPr id="6" name="Rectangle 5"/>
          <p:cNvSpPr/>
          <p:nvPr/>
        </p:nvSpPr>
        <p:spPr>
          <a:xfrm>
            <a:off x="5541531" y="1124744"/>
            <a:ext cx="2927401" cy="369332"/>
          </a:xfrm>
          <a:prstGeom prst="rect">
            <a:avLst/>
          </a:prstGeom>
        </p:spPr>
        <p:txBody>
          <a:bodyPr wrap="square">
            <a:spAutoFit/>
          </a:bodyPr>
          <a:lstStyle/>
          <a:p>
            <a:r>
              <a:rPr lang="en-IN" dirty="0" smtClean="0"/>
              <a:t>Information field</a:t>
            </a:r>
            <a:endParaRPr lang="en-IN" dirty="0"/>
          </a:p>
        </p:txBody>
      </p:sp>
      <p:sp>
        <p:nvSpPr>
          <p:cNvPr id="7" name="Right Arrow 6"/>
          <p:cNvSpPr/>
          <p:nvPr/>
        </p:nvSpPr>
        <p:spPr>
          <a:xfrm rot="20640891">
            <a:off x="2083024" y="1784792"/>
            <a:ext cx="3499324" cy="194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8FAE4F3A-B91C-499F-B0B8-81F64F8787AF}" type="datetime1">
              <a:rPr lang="en-IN" smtClean="0"/>
              <a:t>06-06-2021</a:t>
            </a:fld>
            <a:endParaRPr lang="en-IN"/>
          </a:p>
        </p:txBody>
      </p:sp>
      <p:sp>
        <p:nvSpPr>
          <p:cNvPr id="10" name="Slide Number Placeholder 9"/>
          <p:cNvSpPr>
            <a:spLocks noGrp="1"/>
          </p:cNvSpPr>
          <p:nvPr>
            <p:ph type="sldNum" sz="quarter" idx="12"/>
          </p:nvPr>
        </p:nvSpPr>
        <p:spPr/>
        <p:txBody>
          <a:bodyPr/>
          <a:lstStyle/>
          <a:p>
            <a:fld id="{91FA414A-FC3B-4762-BF9B-190CEE0147BD}" type="slidenum">
              <a:rPr lang="en-IN" smtClean="0"/>
              <a:t>47</a:t>
            </a:fld>
            <a:endParaRPr lang="en-IN"/>
          </a:p>
        </p:txBody>
      </p:sp>
    </p:spTree>
    <p:extLst>
      <p:ext uri="{BB962C8B-B14F-4D97-AF65-F5344CB8AC3E}">
        <p14:creationId xmlns:p14="http://schemas.microsoft.com/office/powerpoint/2010/main" val="717570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733365" y="2708476"/>
            <a:ext cx="3367027" cy="1702160"/>
          </a:xfrm>
        </p:spPr>
        <p:txBody>
          <a:bodyPr>
            <a:normAutofit/>
          </a:bodyPr>
          <a:lstStyle/>
          <a:p>
            <a:r>
              <a:rPr lang="en-IN" sz="3200" b="1" dirty="0" smtClean="0"/>
              <a:t>Singly Linked List</a:t>
            </a:r>
            <a:endParaRPr lang="en-IN" sz="3200" b="1" dirty="0"/>
          </a:p>
        </p:txBody>
      </p:sp>
      <p:sp>
        <p:nvSpPr>
          <p:cNvPr id="8" name="Subtitle 7"/>
          <p:cNvSpPr>
            <a:spLocks noGrp="1"/>
          </p:cNvSpPr>
          <p:nvPr>
            <p:ph type="subTitle" idx="1"/>
          </p:nvPr>
        </p:nvSpPr>
        <p:spPr/>
        <p:txBody>
          <a:bodyPr/>
          <a:lstStyle/>
          <a:p>
            <a:endParaRPr lang="en-IN"/>
          </a:p>
        </p:txBody>
      </p:sp>
    </p:spTree>
    <p:extLst>
      <p:ext uri="{BB962C8B-B14F-4D97-AF65-F5344CB8AC3E}">
        <p14:creationId xmlns:p14="http://schemas.microsoft.com/office/powerpoint/2010/main" val="655861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Creation of a new node</a:t>
            </a:r>
            <a:endParaRPr lang="en-IN" dirty="0"/>
          </a:p>
        </p:txBody>
      </p:sp>
      <p:sp>
        <p:nvSpPr>
          <p:cNvPr id="4" name="Date Placeholder 3"/>
          <p:cNvSpPr>
            <a:spLocks noGrp="1"/>
          </p:cNvSpPr>
          <p:nvPr>
            <p:ph type="dt" sz="half" idx="10"/>
          </p:nvPr>
        </p:nvSpPr>
        <p:spPr/>
        <p:txBody>
          <a:bodyPr/>
          <a:lstStyle/>
          <a:p>
            <a:fld id="{3267A355-D4FF-4381-954E-7F154EFDA14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49</a:t>
            </a:fld>
            <a:endParaRPr lang="en-IN"/>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124744"/>
            <a:ext cx="5472608" cy="184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140968"/>
            <a:ext cx="6192688"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27" y="4949079"/>
            <a:ext cx="3672408" cy="413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951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Compile Time or Static Allocation</a:t>
            </a:r>
          </a:p>
        </p:txBody>
      </p:sp>
      <p:sp>
        <p:nvSpPr>
          <p:cNvPr id="3" name="Content Placeholder 2"/>
          <p:cNvSpPr>
            <a:spLocks noGrp="1"/>
          </p:cNvSpPr>
          <p:nvPr>
            <p:ph idx="1"/>
          </p:nvPr>
        </p:nvSpPr>
        <p:spPr>
          <a:xfrm>
            <a:off x="899592" y="1340768"/>
            <a:ext cx="6777317" cy="4752528"/>
          </a:xfrm>
        </p:spPr>
        <p:txBody>
          <a:bodyPr>
            <a:noAutofit/>
          </a:bodyPr>
          <a:lstStyle/>
          <a:p>
            <a:r>
              <a:rPr lang="en-IN" sz="1800" b="1" dirty="0" smtClean="0"/>
              <a:t>Inefficient Use of Memory-</a:t>
            </a:r>
          </a:p>
          <a:p>
            <a:pPr lvl="1"/>
            <a:r>
              <a:rPr lang="en-IN" sz="1800" b="1" dirty="0" smtClean="0"/>
              <a:t>Can cause under utilization of memory in case of over allocation</a:t>
            </a:r>
          </a:p>
          <a:p>
            <a:pPr lvl="2"/>
            <a:r>
              <a:rPr lang="en-IN" sz="1800" dirty="0" smtClean="0"/>
              <a:t>That is if you store less number of elements than the number for elements which which you have declared memory.</a:t>
            </a:r>
          </a:p>
          <a:p>
            <a:pPr lvl="2"/>
            <a:r>
              <a:rPr lang="en-IN" sz="1800" dirty="0" smtClean="0"/>
              <a:t>Rest of the memory is wasted, as it is not available to other applications.</a:t>
            </a:r>
          </a:p>
        </p:txBody>
      </p:sp>
      <p:sp>
        <p:nvSpPr>
          <p:cNvPr id="4" name="Date Placeholder 3"/>
          <p:cNvSpPr>
            <a:spLocks noGrp="1"/>
          </p:cNvSpPr>
          <p:nvPr>
            <p:ph type="dt" sz="half" idx="10"/>
          </p:nvPr>
        </p:nvSpPr>
        <p:spPr/>
        <p:txBody>
          <a:bodyPr/>
          <a:lstStyle/>
          <a:p>
            <a:fld id="{C21FAC3F-3FB2-459E-AA5C-135FF8BF536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a:t>
            </a:fld>
            <a:endParaRPr lang="en-IN"/>
          </a:p>
        </p:txBody>
      </p:sp>
    </p:spTree>
    <p:extLst>
      <p:ext uri="{BB962C8B-B14F-4D97-AF65-F5344CB8AC3E}">
        <p14:creationId xmlns:p14="http://schemas.microsoft.com/office/powerpoint/2010/main" val="1142872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Creation of a new node</a:t>
            </a:r>
            <a:endParaRPr lang="en-IN" dirty="0"/>
          </a:p>
        </p:txBody>
      </p:sp>
      <p:sp>
        <p:nvSpPr>
          <p:cNvPr id="3" name="Content Placeholder 2"/>
          <p:cNvSpPr>
            <a:spLocks noGrp="1"/>
          </p:cNvSpPr>
          <p:nvPr>
            <p:ph idx="1"/>
          </p:nvPr>
        </p:nvSpPr>
        <p:spPr>
          <a:xfrm>
            <a:off x="755576" y="1315540"/>
            <a:ext cx="7560840" cy="4705748"/>
          </a:xfrm>
        </p:spPr>
        <p:txBody>
          <a:bodyPr>
            <a:normAutofit/>
          </a:bodyPr>
          <a:lstStyle/>
          <a:p>
            <a:pPr marL="68580" indent="0">
              <a:buNone/>
            </a:pPr>
            <a:r>
              <a:rPr lang="en-US" sz="2000" dirty="0" smtClean="0"/>
              <a:t>New node=temp</a:t>
            </a:r>
          </a:p>
          <a:p>
            <a:pPr marL="68580" indent="0">
              <a:buNone/>
            </a:pPr>
            <a:endParaRPr lang="en-US" sz="2000" dirty="0" smtClean="0"/>
          </a:p>
          <a:p>
            <a:pPr marL="68580" indent="0">
              <a:buNone/>
            </a:pPr>
            <a:r>
              <a:rPr lang="en-US" sz="2000" dirty="0" smtClean="0"/>
              <a:t>	</a:t>
            </a:r>
            <a:r>
              <a:rPr lang="en-US" sz="2000" b="1" dirty="0" err="1" smtClean="0"/>
              <a:t>struct</a:t>
            </a:r>
            <a:r>
              <a:rPr lang="en-US" sz="2000" b="1" dirty="0" smtClean="0"/>
              <a:t> </a:t>
            </a:r>
            <a:r>
              <a:rPr lang="en-US" sz="2000" b="1" dirty="0"/>
              <a:t>node </a:t>
            </a:r>
            <a:r>
              <a:rPr lang="en-US" sz="2000" b="1" dirty="0" smtClean="0"/>
              <a:t>*</a:t>
            </a:r>
            <a:r>
              <a:rPr lang="en-US" sz="2000" b="1" dirty="0" err="1" smtClean="0"/>
              <a:t>tmp</a:t>
            </a:r>
            <a:r>
              <a:rPr lang="en-US" sz="2000" b="1" dirty="0"/>
              <a:t>;</a:t>
            </a:r>
            <a:endParaRPr lang="en-IN" sz="2000" b="1" dirty="0"/>
          </a:p>
          <a:p>
            <a:pPr marL="68580" indent="0">
              <a:buNone/>
            </a:pPr>
            <a:r>
              <a:rPr lang="en-US" sz="2000" b="1" dirty="0"/>
              <a:t>	</a:t>
            </a:r>
            <a:r>
              <a:rPr lang="en-US" sz="2000" b="1" dirty="0" err="1"/>
              <a:t>tmp</a:t>
            </a:r>
            <a:r>
              <a:rPr lang="en-US" sz="2000" b="1" dirty="0"/>
              <a:t>= </a:t>
            </a:r>
            <a:r>
              <a:rPr lang="en-US" sz="2000" b="1" dirty="0" smtClean="0"/>
              <a:t>(</a:t>
            </a:r>
            <a:r>
              <a:rPr lang="en-US" sz="2000" b="1" dirty="0" err="1" smtClean="0"/>
              <a:t>struct</a:t>
            </a:r>
            <a:r>
              <a:rPr lang="en-US" sz="2000" b="1" dirty="0" smtClean="0"/>
              <a:t> node *) </a:t>
            </a:r>
            <a:r>
              <a:rPr lang="en-US" sz="2000" b="1" dirty="0" err="1" smtClean="0"/>
              <a:t>malloc</a:t>
            </a:r>
            <a:r>
              <a:rPr lang="en-US" sz="2000" b="1" dirty="0" smtClean="0"/>
              <a:t>(</a:t>
            </a:r>
            <a:r>
              <a:rPr lang="en-US" sz="2000" b="1" dirty="0" err="1" smtClean="0"/>
              <a:t>sizeof</a:t>
            </a:r>
            <a:r>
              <a:rPr lang="en-US" sz="2000" b="1" dirty="0" smtClean="0"/>
              <a:t>(</a:t>
            </a:r>
            <a:r>
              <a:rPr lang="en-US" sz="2000" b="1" dirty="0" err="1" smtClean="0"/>
              <a:t>struct</a:t>
            </a:r>
            <a:r>
              <a:rPr lang="en-US" sz="2000" b="1" dirty="0" smtClean="0"/>
              <a:t> </a:t>
            </a:r>
            <a:r>
              <a:rPr lang="en-US" sz="2000" b="1" dirty="0"/>
              <a:t>node));</a:t>
            </a:r>
            <a:endParaRPr lang="en-IN" sz="2000" b="1" dirty="0"/>
          </a:p>
          <a:p>
            <a:pPr marL="68580" indent="0">
              <a:buNone/>
            </a:pPr>
            <a:r>
              <a:rPr lang="en-US" sz="2000" b="1" dirty="0"/>
              <a:t>	</a:t>
            </a:r>
            <a:r>
              <a:rPr lang="en-US" sz="2000" b="1" dirty="0" err="1"/>
              <a:t>tmp</a:t>
            </a:r>
            <a:r>
              <a:rPr lang="en-US" sz="2000" b="1" dirty="0"/>
              <a:t>-&gt;info=data;</a:t>
            </a:r>
            <a:endParaRPr lang="en-IN" sz="2000" b="1" dirty="0"/>
          </a:p>
          <a:p>
            <a:pPr marL="68580" indent="0">
              <a:buNone/>
            </a:pPr>
            <a:r>
              <a:rPr lang="en-US" sz="2000" b="1" dirty="0"/>
              <a:t>	</a:t>
            </a:r>
            <a:r>
              <a:rPr lang="en-US" sz="2000" b="1" dirty="0" err="1"/>
              <a:t>tmp</a:t>
            </a:r>
            <a:r>
              <a:rPr lang="en-US" sz="2000" b="1" dirty="0"/>
              <a:t>-&gt;link=NULL;</a:t>
            </a:r>
            <a:endParaRPr lang="en-IN" sz="2000" b="1" dirty="0"/>
          </a:p>
          <a:p>
            <a:pPr marL="68580" indent="0">
              <a:buNone/>
            </a:pPr>
            <a:r>
              <a:rPr lang="en-US" sz="2000" b="1" dirty="0"/>
              <a:t> </a:t>
            </a:r>
            <a:endParaRPr lang="en-IN" sz="2000" b="1" dirty="0"/>
          </a:p>
        </p:txBody>
      </p:sp>
      <p:sp>
        <p:nvSpPr>
          <p:cNvPr id="4" name="Date Placeholder 3"/>
          <p:cNvSpPr>
            <a:spLocks noGrp="1"/>
          </p:cNvSpPr>
          <p:nvPr>
            <p:ph type="dt" sz="half" idx="10"/>
          </p:nvPr>
        </p:nvSpPr>
        <p:spPr/>
        <p:txBody>
          <a:bodyPr/>
          <a:lstStyle/>
          <a:p>
            <a:fld id="{9594D836-9E62-4B71-8C96-D2DCA1E8945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50</a:t>
            </a:fld>
            <a:endParaRPr lang="en-IN"/>
          </a:p>
        </p:txBody>
      </p:sp>
    </p:spTree>
    <p:extLst>
      <p:ext uri="{BB962C8B-B14F-4D97-AF65-F5344CB8AC3E}">
        <p14:creationId xmlns:p14="http://schemas.microsoft.com/office/powerpoint/2010/main" val="640301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Creating a Linked List</a:t>
            </a:r>
            <a:endParaRPr lang="en-IN" dirty="0"/>
          </a:p>
        </p:txBody>
      </p:sp>
      <p:sp>
        <p:nvSpPr>
          <p:cNvPr id="3" name="Content Placeholder 2"/>
          <p:cNvSpPr>
            <a:spLocks noGrp="1"/>
          </p:cNvSpPr>
          <p:nvPr>
            <p:ph idx="1"/>
          </p:nvPr>
        </p:nvSpPr>
        <p:spPr>
          <a:xfrm>
            <a:off x="755576" y="1315540"/>
            <a:ext cx="6777317" cy="4705748"/>
          </a:xfrm>
        </p:spPr>
        <p:txBody>
          <a:bodyPr>
            <a:normAutofit fontScale="77500" lnSpcReduction="20000"/>
          </a:bodyPr>
          <a:lstStyle/>
          <a:p>
            <a:pPr marL="68580" indent="0">
              <a:buNone/>
            </a:pPr>
            <a:r>
              <a:rPr lang="en-US" sz="2000" dirty="0" err="1"/>
              <a:t>create_list</a:t>
            </a:r>
            <a:r>
              <a:rPr lang="en-US" sz="2000" dirty="0"/>
              <a:t>(</a:t>
            </a:r>
            <a:r>
              <a:rPr lang="en-US" sz="2000" dirty="0" err="1"/>
              <a:t>int</a:t>
            </a:r>
            <a:r>
              <a:rPr lang="en-US" sz="2000" dirty="0"/>
              <a:t> data)</a:t>
            </a:r>
            <a:endParaRPr lang="en-IN" sz="2000" dirty="0"/>
          </a:p>
          <a:p>
            <a:pPr marL="68580" indent="0">
              <a:buNone/>
            </a:pPr>
            <a:r>
              <a:rPr lang="en-US" sz="2000" dirty="0"/>
              <a:t>{</a:t>
            </a:r>
            <a:endParaRPr lang="en-IN" sz="2000" dirty="0"/>
          </a:p>
          <a:p>
            <a:pPr marL="68580" indent="0">
              <a:buNone/>
            </a:pPr>
            <a:r>
              <a:rPr lang="en-US" sz="2000" dirty="0"/>
              <a:t>	</a:t>
            </a:r>
            <a:r>
              <a:rPr lang="en-US" sz="2000" dirty="0" err="1"/>
              <a:t>struct</a:t>
            </a:r>
            <a:r>
              <a:rPr lang="en-US" sz="2000" dirty="0"/>
              <a:t> node *q,*</a:t>
            </a:r>
            <a:r>
              <a:rPr lang="en-US" sz="2000" dirty="0" err="1"/>
              <a:t>tmp</a:t>
            </a:r>
            <a:r>
              <a:rPr lang="en-US" sz="2000" dirty="0"/>
              <a:t>;</a:t>
            </a:r>
            <a:endParaRPr lang="en-IN" sz="2000" dirty="0"/>
          </a:p>
          <a:p>
            <a:pPr marL="68580" indent="0">
              <a:buNone/>
            </a:pPr>
            <a:r>
              <a:rPr lang="en-US" sz="2000" dirty="0"/>
              <a:t>	</a:t>
            </a:r>
            <a:r>
              <a:rPr lang="en-US" sz="2000" dirty="0" err="1"/>
              <a:t>tmp</a:t>
            </a:r>
            <a:r>
              <a:rPr lang="en-US" sz="2000" dirty="0"/>
              <a:t>= </a:t>
            </a:r>
            <a:r>
              <a:rPr lang="en-US" sz="2000" dirty="0" smtClean="0"/>
              <a:t>(</a:t>
            </a:r>
            <a:r>
              <a:rPr lang="en-US" sz="2000" dirty="0" err="1" smtClean="0"/>
              <a:t>struct</a:t>
            </a:r>
            <a:r>
              <a:rPr lang="en-US" sz="2000" dirty="0" smtClean="0"/>
              <a:t> node *) </a:t>
            </a:r>
            <a:r>
              <a:rPr lang="en-US" sz="2000" dirty="0" err="1" smtClean="0"/>
              <a:t>malloc</a:t>
            </a:r>
            <a:r>
              <a:rPr lang="en-US" sz="2000" dirty="0" smtClean="0"/>
              <a:t>(</a:t>
            </a:r>
            <a:r>
              <a:rPr lang="en-US" sz="2000" dirty="0" err="1" smtClean="0"/>
              <a:t>sizeof</a:t>
            </a:r>
            <a:r>
              <a:rPr lang="en-US" sz="2000" dirty="0" smtClean="0"/>
              <a:t>(</a:t>
            </a:r>
            <a:r>
              <a:rPr lang="en-US" sz="2000" dirty="0" err="1" smtClean="0"/>
              <a:t>struct</a:t>
            </a:r>
            <a:r>
              <a:rPr lang="en-US" sz="2000" dirty="0" smtClean="0"/>
              <a:t> </a:t>
            </a:r>
            <a:r>
              <a:rPr lang="en-US" sz="2000" dirty="0"/>
              <a:t>node));</a:t>
            </a:r>
            <a:endParaRPr lang="en-IN" sz="2000" dirty="0"/>
          </a:p>
          <a:p>
            <a:pPr marL="68580" indent="0">
              <a:buNone/>
            </a:pPr>
            <a:r>
              <a:rPr lang="en-US" sz="2000" dirty="0"/>
              <a:t>	</a:t>
            </a:r>
            <a:r>
              <a:rPr lang="en-US" sz="2000" dirty="0" err="1"/>
              <a:t>tmp</a:t>
            </a:r>
            <a:r>
              <a:rPr lang="en-US" sz="2000" dirty="0"/>
              <a:t>-&gt;info=data;</a:t>
            </a:r>
            <a:endParaRPr lang="en-IN" sz="2000" dirty="0"/>
          </a:p>
          <a:p>
            <a:pPr marL="68580" indent="0">
              <a:buNone/>
            </a:pPr>
            <a:r>
              <a:rPr lang="en-US" sz="2000" dirty="0"/>
              <a:t>	</a:t>
            </a:r>
            <a:r>
              <a:rPr lang="en-US" sz="2000" dirty="0" err="1"/>
              <a:t>tmp</a:t>
            </a:r>
            <a:r>
              <a:rPr lang="en-US" sz="2000" dirty="0"/>
              <a:t>-&gt;link=NULL;</a:t>
            </a:r>
            <a:endParaRPr lang="en-IN" sz="2000" dirty="0"/>
          </a:p>
          <a:p>
            <a:pPr marL="68580" indent="0">
              <a:buNone/>
            </a:pPr>
            <a:r>
              <a:rPr lang="en-US" sz="2000" dirty="0"/>
              <a:t> </a:t>
            </a:r>
            <a:endParaRPr lang="en-IN" sz="2000" dirty="0"/>
          </a:p>
          <a:p>
            <a:pPr marL="68580" indent="0">
              <a:buNone/>
            </a:pPr>
            <a:r>
              <a:rPr lang="en-US" sz="2000" dirty="0"/>
              <a:t>	if(start==NULL) /*If list is empty */</a:t>
            </a:r>
            <a:endParaRPr lang="en-IN" sz="2000" dirty="0"/>
          </a:p>
          <a:p>
            <a:pPr marL="68580" indent="0">
              <a:buNone/>
            </a:pPr>
            <a:r>
              <a:rPr lang="en-US" sz="2000" dirty="0"/>
              <a:t>	</a:t>
            </a:r>
            <a:r>
              <a:rPr lang="en-US" sz="2000" dirty="0" smtClean="0"/>
              <a:t>{</a:t>
            </a:r>
            <a:r>
              <a:rPr lang="en-US" sz="2000" dirty="0"/>
              <a:t>	</a:t>
            </a:r>
            <a:endParaRPr lang="en-US" sz="2000" dirty="0" smtClean="0"/>
          </a:p>
          <a:p>
            <a:pPr marL="68580" indent="0">
              <a:buNone/>
            </a:pPr>
            <a:r>
              <a:rPr lang="en-US" sz="2000" dirty="0"/>
              <a:t>	</a:t>
            </a:r>
            <a:r>
              <a:rPr lang="en-US" sz="2000" dirty="0" smtClean="0"/>
              <a:t>	start=</a:t>
            </a:r>
            <a:r>
              <a:rPr lang="en-US" sz="2000" dirty="0" err="1" smtClean="0"/>
              <a:t>tmp</a:t>
            </a:r>
            <a:r>
              <a:rPr lang="en-US" sz="2000" dirty="0" smtClean="0"/>
              <a:t>;</a:t>
            </a:r>
          </a:p>
          <a:p>
            <a:pPr marL="68580" indent="0">
              <a:buNone/>
            </a:pPr>
            <a:r>
              <a:rPr lang="en-US" sz="2000" dirty="0"/>
              <a:t>	</a:t>
            </a:r>
            <a:r>
              <a:rPr lang="en-US" sz="2000" dirty="0" smtClean="0"/>
              <a:t>}</a:t>
            </a:r>
            <a:endParaRPr lang="en-IN" sz="2000" dirty="0"/>
          </a:p>
          <a:p>
            <a:pPr marL="68580" indent="0">
              <a:buNone/>
            </a:pPr>
            <a:r>
              <a:rPr lang="en-US" sz="2000" dirty="0"/>
              <a:t>	else</a:t>
            </a:r>
            <a:endParaRPr lang="en-IN" sz="2000" dirty="0"/>
          </a:p>
          <a:p>
            <a:pPr marL="68580" indent="0">
              <a:buNone/>
            </a:pPr>
            <a:r>
              <a:rPr lang="en-US" sz="2000" dirty="0"/>
              <a:t>	{       /*Element inserted at the end */</a:t>
            </a:r>
            <a:endParaRPr lang="en-IN" sz="2000" dirty="0"/>
          </a:p>
          <a:p>
            <a:pPr marL="68580" indent="0">
              <a:buNone/>
            </a:pPr>
            <a:r>
              <a:rPr lang="en-US" sz="2000" dirty="0"/>
              <a:t>		q=start;</a:t>
            </a:r>
            <a:endParaRPr lang="en-IN" sz="2000" dirty="0"/>
          </a:p>
          <a:p>
            <a:pPr marL="68580" indent="0">
              <a:buNone/>
            </a:pPr>
            <a:r>
              <a:rPr lang="en-US" sz="2000" dirty="0"/>
              <a:t>		while(q-&gt;link!=NULL)</a:t>
            </a:r>
            <a:endParaRPr lang="en-IN" sz="2000" dirty="0"/>
          </a:p>
          <a:p>
            <a:pPr marL="68580" indent="0">
              <a:buNone/>
            </a:pPr>
            <a:r>
              <a:rPr lang="en-US" sz="2000" dirty="0"/>
              <a:t>			q=q-&gt;link;</a:t>
            </a:r>
            <a:endParaRPr lang="en-IN" sz="2000" dirty="0"/>
          </a:p>
          <a:p>
            <a:pPr marL="68580" indent="0">
              <a:buNone/>
            </a:pPr>
            <a:r>
              <a:rPr lang="en-US" sz="2000" dirty="0"/>
              <a:t>		q-&gt;link=</a:t>
            </a:r>
            <a:r>
              <a:rPr lang="en-US" sz="2000" dirty="0" err="1"/>
              <a:t>tmp</a:t>
            </a:r>
            <a:r>
              <a:rPr lang="en-US" sz="2000" dirty="0"/>
              <a:t>;</a:t>
            </a:r>
            <a:endParaRPr lang="en-IN" sz="2000" dirty="0"/>
          </a:p>
          <a:p>
            <a:pPr marL="68580" indent="0">
              <a:buNone/>
            </a:pPr>
            <a:r>
              <a:rPr lang="en-US" sz="2000" dirty="0"/>
              <a:t>	}</a:t>
            </a:r>
            <a:endParaRPr lang="en-IN" sz="2000" dirty="0"/>
          </a:p>
          <a:p>
            <a:pPr marL="68580" indent="0">
              <a:buNone/>
            </a:pPr>
            <a:r>
              <a:rPr lang="en-US" sz="2000" dirty="0"/>
              <a:t>}/*End of </a:t>
            </a:r>
            <a:r>
              <a:rPr lang="en-US" sz="2000" dirty="0" err="1"/>
              <a:t>create_list</a:t>
            </a:r>
            <a:r>
              <a:rPr lang="en-US" sz="2000" dirty="0"/>
              <a:t>()*/</a:t>
            </a:r>
            <a:endParaRPr lang="en-IN" sz="2000" dirty="0"/>
          </a:p>
        </p:txBody>
      </p:sp>
      <p:sp>
        <p:nvSpPr>
          <p:cNvPr id="4" name="Date Placeholder 3"/>
          <p:cNvSpPr>
            <a:spLocks noGrp="1"/>
          </p:cNvSpPr>
          <p:nvPr>
            <p:ph type="dt" sz="half" idx="10"/>
          </p:nvPr>
        </p:nvSpPr>
        <p:spPr/>
        <p:txBody>
          <a:bodyPr/>
          <a:lstStyle/>
          <a:p>
            <a:fld id="{EAF37174-E61F-412E-88F3-E40551CEDF1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51</a:t>
            </a:fld>
            <a:endParaRPr lang="en-IN"/>
          </a:p>
        </p:txBody>
      </p:sp>
    </p:spTree>
    <p:extLst>
      <p:ext uri="{BB962C8B-B14F-4D97-AF65-F5344CB8AC3E}">
        <p14:creationId xmlns:p14="http://schemas.microsoft.com/office/powerpoint/2010/main" val="2700277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Traversing a Linked List</a:t>
            </a:r>
            <a:endParaRPr lang="en-IN" dirty="0"/>
          </a:p>
        </p:txBody>
      </p:sp>
      <p:sp>
        <p:nvSpPr>
          <p:cNvPr id="3" name="Content Placeholder 2"/>
          <p:cNvSpPr>
            <a:spLocks noGrp="1"/>
          </p:cNvSpPr>
          <p:nvPr>
            <p:ph idx="1"/>
          </p:nvPr>
        </p:nvSpPr>
        <p:spPr>
          <a:xfrm>
            <a:off x="611560" y="1124744"/>
            <a:ext cx="7992888" cy="4705748"/>
          </a:xfrm>
        </p:spPr>
        <p:txBody>
          <a:bodyPr>
            <a:noAutofit/>
          </a:bodyPr>
          <a:lstStyle/>
          <a:p>
            <a:r>
              <a:rPr lang="en-US" sz="2000" dirty="0" smtClean="0"/>
              <a:t>Assign the Value of start to another pointer say q</a:t>
            </a:r>
          </a:p>
          <a:p>
            <a:pPr marL="1892808" lvl="8" indent="0">
              <a:buNone/>
            </a:pPr>
            <a:r>
              <a:rPr lang="en-US" sz="2000" b="1" dirty="0" err="1" smtClean="0"/>
              <a:t>struct</a:t>
            </a:r>
            <a:r>
              <a:rPr lang="en-US" sz="2000" b="1" dirty="0" smtClean="0"/>
              <a:t> node *q=start;</a:t>
            </a:r>
            <a:endParaRPr lang="en-IN" sz="2000" b="1" dirty="0" smtClean="0"/>
          </a:p>
          <a:p>
            <a:r>
              <a:rPr lang="en-US" sz="2000" dirty="0" smtClean="0"/>
              <a:t>Now q also points to the first element of linked list.</a:t>
            </a:r>
          </a:p>
          <a:p>
            <a:endParaRPr lang="en-US" sz="2000" dirty="0" smtClean="0"/>
          </a:p>
          <a:p>
            <a:r>
              <a:rPr lang="en-US" sz="2000" dirty="0" smtClean="0"/>
              <a:t>For processing the next element, we assign the address of the next element to the pointer q as-</a:t>
            </a:r>
          </a:p>
          <a:p>
            <a:pPr marL="365760" lvl="1" indent="0">
              <a:buNone/>
            </a:pPr>
            <a:r>
              <a:rPr lang="en-US" sz="2000" dirty="0" smtClean="0"/>
              <a:t>		</a:t>
            </a:r>
            <a:r>
              <a:rPr lang="en-US" sz="2000" b="1" dirty="0" smtClean="0"/>
              <a:t>q=q-&gt;link;</a:t>
            </a:r>
          </a:p>
          <a:p>
            <a:r>
              <a:rPr lang="en-US" sz="2000" dirty="0" smtClean="0"/>
              <a:t>Traverse each element of the Linked list through this assignment until pointer q  has NULL address, which is link part of last element.</a:t>
            </a:r>
          </a:p>
          <a:p>
            <a:pPr marL="1645920" lvl="7" indent="0">
              <a:buNone/>
            </a:pPr>
            <a:r>
              <a:rPr lang="en-US" sz="2000" b="1" dirty="0" smtClean="0"/>
              <a:t>while(q</a:t>
            </a:r>
            <a:r>
              <a:rPr lang="en-US" sz="2000" b="1" dirty="0"/>
              <a:t>!=NULL)</a:t>
            </a:r>
            <a:endParaRPr lang="en-IN" sz="2000" b="1" dirty="0"/>
          </a:p>
          <a:p>
            <a:pPr marL="1645920" lvl="7" indent="0">
              <a:buNone/>
            </a:pPr>
            <a:r>
              <a:rPr lang="en-US" sz="2000" b="1" dirty="0"/>
              <a:t>	{</a:t>
            </a:r>
            <a:endParaRPr lang="en-IN" sz="2000" b="1" dirty="0"/>
          </a:p>
          <a:p>
            <a:pPr marL="1645920" lvl="7" indent="0">
              <a:buNone/>
            </a:pPr>
            <a:r>
              <a:rPr lang="en-US" sz="2000" b="1" dirty="0"/>
              <a:t>		q=q-&gt;link;</a:t>
            </a:r>
            <a:endParaRPr lang="en-IN" sz="2000" b="1" dirty="0"/>
          </a:p>
          <a:p>
            <a:pPr marL="1645920" lvl="7" indent="0">
              <a:buNone/>
            </a:pPr>
            <a:r>
              <a:rPr lang="en-US" sz="2000" b="1" dirty="0" smtClean="0"/>
              <a:t>	}</a:t>
            </a:r>
            <a:endParaRPr lang="en-IN" sz="2000" b="1" dirty="0" smtClean="0"/>
          </a:p>
          <a:p>
            <a:pPr lvl="1"/>
            <a:endParaRPr lang="en-US" sz="2000" dirty="0" smtClean="0"/>
          </a:p>
        </p:txBody>
      </p:sp>
      <p:sp>
        <p:nvSpPr>
          <p:cNvPr id="4" name="Date Placeholder 3"/>
          <p:cNvSpPr>
            <a:spLocks noGrp="1"/>
          </p:cNvSpPr>
          <p:nvPr>
            <p:ph type="dt" sz="half" idx="10"/>
          </p:nvPr>
        </p:nvSpPr>
        <p:spPr/>
        <p:txBody>
          <a:bodyPr/>
          <a:lstStyle/>
          <a:p>
            <a:fld id="{9A882172-6429-41E7-BB0E-03C74C3BED6E}"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52</a:t>
            </a:fld>
            <a:endParaRPr lang="en-IN"/>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98280" y="1223280"/>
              <a:ext cx="8439120" cy="5286960"/>
            </p14:xfrm>
          </p:contentPart>
        </mc:Choice>
        <mc:Fallback xmlns="">
          <p:pic>
            <p:nvPicPr>
              <p:cNvPr id="7" name="Ink 6"/>
              <p:cNvPicPr/>
              <p:nvPr/>
            </p:nvPicPr>
            <p:blipFill>
              <a:blip r:embed="rId4"/>
              <a:stretch>
                <a:fillRect/>
              </a:stretch>
            </p:blipFill>
            <p:spPr>
              <a:xfrm>
                <a:off x="88920" y="1213920"/>
                <a:ext cx="8457840" cy="5305680"/>
              </a:xfrm>
              <a:prstGeom prst="rect">
                <a:avLst/>
              </a:prstGeom>
            </p:spPr>
          </p:pic>
        </mc:Fallback>
      </mc:AlternateContent>
    </p:spTree>
    <p:extLst>
      <p:ext uri="{BB962C8B-B14F-4D97-AF65-F5344CB8AC3E}">
        <p14:creationId xmlns:p14="http://schemas.microsoft.com/office/powerpoint/2010/main" val="808805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Searching a Linked List</a:t>
            </a:r>
            <a:endParaRPr lang="en-IN" dirty="0"/>
          </a:p>
        </p:txBody>
      </p:sp>
      <p:sp>
        <p:nvSpPr>
          <p:cNvPr id="3" name="Content Placeholder 2"/>
          <p:cNvSpPr>
            <a:spLocks noGrp="1"/>
          </p:cNvSpPr>
          <p:nvPr>
            <p:ph idx="1"/>
          </p:nvPr>
        </p:nvSpPr>
        <p:spPr>
          <a:xfrm>
            <a:off x="755576" y="1315540"/>
            <a:ext cx="6777317" cy="4705748"/>
          </a:xfrm>
        </p:spPr>
        <p:txBody>
          <a:bodyPr>
            <a:normAutofit/>
          </a:bodyPr>
          <a:lstStyle/>
          <a:p>
            <a:r>
              <a:rPr lang="en-US" sz="2000" dirty="0" smtClean="0"/>
              <a:t>First traverse the linked list </a:t>
            </a:r>
          </a:p>
          <a:p>
            <a:r>
              <a:rPr lang="en-US" sz="2000" dirty="0" smtClean="0"/>
              <a:t>While traversing compare the info part of each element with the given element</a:t>
            </a:r>
            <a:endParaRPr lang="en-US" sz="2000" dirty="0"/>
          </a:p>
        </p:txBody>
      </p:sp>
      <p:sp>
        <p:nvSpPr>
          <p:cNvPr id="4" name="Date Placeholder 3"/>
          <p:cNvSpPr>
            <a:spLocks noGrp="1"/>
          </p:cNvSpPr>
          <p:nvPr>
            <p:ph type="dt" sz="half" idx="10"/>
          </p:nvPr>
        </p:nvSpPr>
        <p:spPr/>
        <p:txBody>
          <a:bodyPr/>
          <a:lstStyle/>
          <a:p>
            <a:fld id="{ACBAC806-D66E-4CE9-966E-2893002D297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53</a:t>
            </a:fld>
            <a:endParaRPr lang="en-IN"/>
          </a:p>
        </p:txBody>
      </p:sp>
    </p:spTree>
    <p:extLst>
      <p:ext uri="{BB962C8B-B14F-4D97-AF65-F5344CB8AC3E}">
        <p14:creationId xmlns:p14="http://schemas.microsoft.com/office/powerpoint/2010/main" val="5852024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Searching a Linked List</a:t>
            </a:r>
            <a:endParaRPr lang="en-IN" dirty="0"/>
          </a:p>
        </p:txBody>
      </p:sp>
      <p:sp>
        <p:nvSpPr>
          <p:cNvPr id="3" name="Content Placeholder 2"/>
          <p:cNvSpPr>
            <a:spLocks noGrp="1"/>
          </p:cNvSpPr>
          <p:nvPr>
            <p:ph idx="1"/>
          </p:nvPr>
        </p:nvSpPr>
        <p:spPr>
          <a:xfrm>
            <a:off x="755576" y="1315540"/>
            <a:ext cx="6777317" cy="4705748"/>
          </a:xfrm>
        </p:spPr>
        <p:txBody>
          <a:bodyPr>
            <a:normAutofit fontScale="85000" lnSpcReduction="20000"/>
          </a:bodyPr>
          <a:lstStyle/>
          <a:p>
            <a:pPr marL="68580" indent="0">
              <a:buNone/>
            </a:pPr>
            <a:r>
              <a:rPr lang="en-US" sz="2000" dirty="0"/>
              <a:t>search(</a:t>
            </a:r>
            <a:r>
              <a:rPr lang="en-US" sz="2000" dirty="0" err="1"/>
              <a:t>int</a:t>
            </a:r>
            <a:r>
              <a:rPr lang="en-US" sz="2000" dirty="0"/>
              <a:t> data)</a:t>
            </a:r>
          </a:p>
          <a:p>
            <a:pPr marL="68580" indent="0">
              <a:buNone/>
            </a:pPr>
            <a:r>
              <a:rPr lang="en-US" sz="2000" dirty="0"/>
              <a:t>{</a:t>
            </a:r>
          </a:p>
          <a:p>
            <a:pPr marL="68580" indent="0">
              <a:buNone/>
            </a:pPr>
            <a:r>
              <a:rPr lang="en-US" sz="2000" dirty="0"/>
              <a:t>	</a:t>
            </a:r>
            <a:r>
              <a:rPr lang="en-US" sz="2000" dirty="0" err="1"/>
              <a:t>struct</a:t>
            </a:r>
            <a:r>
              <a:rPr lang="en-US" sz="2000" dirty="0"/>
              <a:t> node *</a:t>
            </a:r>
            <a:r>
              <a:rPr lang="en-US" sz="2000" dirty="0" err="1"/>
              <a:t>ptr</a:t>
            </a:r>
            <a:r>
              <a:rPr lang="en-US" sz="2000" dirty="0"/>
              <a:t> = start;</a:t>
            </a:r>
          </a:p>
          <a:p>
            <a:pPr marL="68580" indent="0">
              <a:buNone/>
            </a:pPr>
            <a:r>
              <a:rPr lang="en-US" sz="2000" dirty="0"/>
              <a:t>	</a:t>
            </a:r>
            <a:r>
              <a:rPr lang="en-US" sz="2000" dirty="0" err="1"/>
              <a:t>int</a:t>
            </a:r>
            <a:r>
              <a:rPr lang="en-US" sz="2000" dirty="0"/>
              <a:t> </a:t>
            </a:r>
            <a:r>
              <a:rPr lang="en-US" sz="2000" dirty="0" err="1"/>
              <a:t>pos</a:t>
            </a:r>
            <a:r>
              <a:rPr lang="en-US" sz="2000" dirty="0"/>
              <a:t> = 1;</a:t>
            </a:r>
          </a:p>
          <a:p>
            <a:pPr marL="68580" indent="0">
              <a:buNone/>
            </a:pPr>
            <a:r>
              <a:rPr lang="en-US" sz="2000" dirty="0"/>
              <a:t>	while(</a:t>
            </a:r>
            <a:r>
              <a:rPr lang="en-US" sz="2000" dirty="0" err="1"/>
              <a:t>ptr</a:t>
            </a:r>
            <a:r>
              <a:rPr lang="en-US" sz="2000" dirty="0"/>
              <a:t>!=NULL)</a:t>
            </a:r>
          </a:p>
          <a:p>
            <a:pPr marL="68580" indent="0">
              <a:buNone/>
            </a:pPr>
            <a:r>
              <a:rPr lang="en-US" sz="2000" dirty="0"/>
              <a:t>	{</a:t>
            </a:r>
          </a:p>
          <a:p>
            <a:pPr marL="68580" indent="0">
              <a:buNone/>
            </a:pPr>
            <a:r>
              <a:rPr lang="en-US" sz="2000" dirty="0"/>
              <a:t>		if(</a:t>
            </a:r>
            <a:r>
              <a:rPr lang="en-US" sz="2000" dirty="0" err="1"/>
              <a:t>ptr</a:t>
            </a:r>
            <a:r>
              <a:rPr lang="en-US" sz="2000" dirty="0"/>
              <a:t>-&gt;info==data)</a:t>
            </a:r>
          </a:p>
          <a:p>
            <a:pPr marL="68580" indent="0">
              <a:buNone/>
            </a:pPr>
            <a:r>
              <a:rPr lang="en-US" sz="2000" dirty="0"/>
              <a:t>		{</a:t>
            </a:r>
          </a:p>
          <a:p>
            <a:pPr marL="68580" indent="0">
              <a:buNone/>
            </a:pPr>
            <a:r>
              <a:rPr lang="en-US" sz="2000" dirty="0"/>
              <a:t>			</a:t>
            </a:r>
            <a:r>
              <a:rPr lang="en-US" sz="2000" dirty="0" err="1"/>
              <a:t>printf</a:t>
            </a:r>
            <a:r>
              <a:rPr lang="en-US" sz="2000" dirty="0"/>
              <a:t>("Item %d found at position %d\n",</a:t>
            </a:r>
            <a:r>
              <a:rPr lang="en-US" sz="2000" dirty="0" err="1"/>
              <a:t>data,pos</a:t>
            </a:r>
            <a:r>
              <a:rPr lang="en-US" sz="2000" dirty="0"/>
              <a:t>);</a:t>
            </a:r>
          </a:p>
          <a:p>
            <a:pPr marL="68580" indent="0">
              <a:buNone/>
            </a:pPr>
            <a:r>
              <a:rPr lang="en-US" sz="2000" dirty="0"/>
              <a:t>			return;</a:t>
            </a:r>
          </a:p>
          <a:p>
            <a:pPr marL="68580" indent="0">
              <a:buNone/>
            </a:pPr>
            <a:r>
              <a:rPr lang="en-US" sz="2000" dirty="0"/>
              <a:t>		}</a:t>
            </a:r>
          </a:p>
          <a:p>
            <a:pPr marL="68580" indent="0">
              <a:buNone/>
            </a:pPr>
            <a:r>
              <a:rPr lang="en-US" sz="2000" dirty="0"/>
              <a:t>		</a:t>
            </a:r>
            <a:r>
              <a:rPr lang="en-US" sz="2000" dirty="0" err="1"/>
              <a:t>ptr</a:t>
            </a:r>
            <a:r>
              <a:rPr lang="en-US" sz="2000" dirty="0"/>
              <a:t> = </a:t>
            </a:r>
            <a:r>
              <a:rPr lang="en-US" sz="2000" dirty="0" err="1"/>
              <a:t>ptr</a:t>
            </a:r>
            <a:r>
              <a:rPr lang="en-US" sz="2000" dirty="0"/>
              <a:t>-&gt;link;</a:t>
            </a:r>
          </a:p>
          <a:p>
            <a:pPr marL="68580" indent="0">
              <a:buNone/>
            </a:pPr>
            <a:r>
              <a:rPr lang="en-US" sz="2000" dirty="0"/>
              <a:t>		</a:t>
            </a:r>
            <a:r>
              <a:rPr lang="en-US" sz="2000" dirty="0" err="1"/>
              <a:t>pos</a:t>
            </a:r>
            <a:r>
              <a:rPr lang="en-US" sz="2000" dirty="0"/>
              <a:t>++;</a:t>
            </a:r>
          </a:p>
          <a:p>
            <a:pPr marL="68580" indent="0">
              <a:buNone/>
            </a:pPr>
            <a:r>
              <a:rPr lang="en-US" sz="2000" dirty="0"/>
              <a:t>	}</a:t>
            </a:r>
          </a:p>
          <a:p>
            <a:pPr marL="68580" indent="0">
              <a:buNone/>
            </a:pPr>
            <a:r>
              <a:rPr lang="en-US" sz="2000" dirty="0"/>
              <a:t>	if(</a:t>
            </a:r>
            <a:r>
              <a:rPr lang="en-US" sz="2000" dirty="0" err="1"/>
              <a:t>ptr</a:t>
            </a:r>
            <a:r>
              <a:rPr lang="en-US" sz="2000" dirty="0"/>
              <a:t> == NULL)</a:t>
            </a:r>
          </a:p>
          <a:p>
            <a:pPr marL="68580" indent="0">
              <a:buNone/>
            </a:pPr>
            <a:r>
              <a:rPr lang="en-US" sz="2000" dirty="0"/>
              <a:t>		</a:t>
            </a:r>
            <a:r>
              <a:rPr lang="en-US" sz="2000" dirty="0" err="1"/>
              <a:t>printf</a:t>
            </a:r>
            <a:r>
              <a:rPr lang="en-US" sz="2000" dirty="0"/>
              <a:t>("Item %d not found in list\</a:t>
            </a:r>
            <a:r>
              <a:rPr lang="en-US" sz="2000" dirty="0" err="1"/>
              <a:t>n",data</a:t>
            </a:r>
            <a:r>
              <a:rPr lang="en-US" sz="2000" dirty="0"/>
              <a:t>);</a:t>
            </a:r>
          </a:p>
          <a:p>
            <a:pPr marL="68580" indent="0">
              <a:buNone/>
            </a:pPr>
            <a:r>
              <a:rPr lang="en-US" sz="2000" dirty="0"/>
              <a:t>}/*End of search()*/</a:t>
            </a:r>
          </a:p>
          <a:p>
            <a:pPr marL="68580" indent="0">
              <a:buNone/>
            </a:pPr>
            <a:endParaRPr lang="en-US" sz="2000" dirty="0"/>
          </a:p>
        </p:txBody>
      </p:sp>
      <p:sp>
        <p:nvSpPr>
          <p:cNvPr id="4" name="Date Placeholder 3"/>
          <p:cNvSpPr>
            <a:spLocks noGrp="1"/>
          </p:cNvSpPr>
          <p:nvPr>
            <p:ph type="dt" sz="half" idx="10"/>
          </p:nvPr>
        </p:nvSpPr>
        <p:spPr/>
        <p:txBody>
          <a:bodyPr/>
          <a:lstStyle/>
          <a:p>
            <a:fld id="{92840A4F-798C-4E4E-8464-5596EFDF66A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54</a:t>
            </a:fld>
            <a:endParaRPr lang="en-IN"/>
          </a:p>
        </p:txBody>
      </p:sp>
    </p:spTree>
    <p:extLst>
      <p:ext uri="{BB962C8B-B14F-4D97-AF65-F5344CB8AC3E}">
        <p14:creationId xmlns:p14="http://schemas.microsoft.com/office/powerpoint/2010/main" val="28845994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dirty="0" smtClean="0"/>
              <a:t>Insertion into a Linked List</a:t>
            </a:r>
            <a:endParaRPr lang="en-IN" dirty="0"/>
          </a:p>
        </p:txBody>
      </p:sp>
      <p:sp>
        <p:nvSpPr>
          <p:cNvPr id="3" name="Content Placeholder 2"/>
          <p:cNvSpPr>
            <a:spLocks noGrp="1"/>
          </p:cNvSpPr>
          <p:nvPr>
            <p:ph idx="1"/>
          </p:nvPr>
        </p:nvSpPr>
        <p:spPr>
          <a:xfrm>
            <a:off x="755576" y="1315540"/>
            <a:ext cx="6777317" cy="4705748"/>
          </a:xfrm>
        </p:spPr>
        <p:txBody>
          <a:bodyPr>
            <a:normAutofit/>
          </a:bodyPr>
          <a:lstStyle/>
          <a:p>
            <a:r>
              <a:rPr lang="en-US" sz="2000" dirty="0" smtClean="0"/>
              <a:t>Insertion is possible in two ways:</a:t>
            </a:r>
          </a:p>
          <a:p>
            <a:pPr lvl="1"/>
            <a:r>
              <a:rPr lang="en-US" sz="1800" dirty="0" smtClean="0"/>
              <a:t>Insertion at Beginning</a:t>
            </a:r>
          </a:p>
          <a:p>
            <a:pPr lvl="1"/>
            <a:r>
              <a:rPr lang="en-US" sz="1800" dirty="0" smtClean="0"/>
              <a:t>Insertion in Between</a:t>
            </a:r>
            <a:endParaRPr lang="en-US" sz="1800" dirty="0"/>
          </a:p>
        </p:txBody>
      </p:sp>
      <p:sp>
        <p:nvSpPr>
          <p:cNvPr id="4" name="Date Placeholder 3"/>
          <p:cNvSpPr>
            <a:spLocks noGrp="1"/>
          </p:cNvSpPr>
          <p:nvPr>
            <p:ph type="dt" sz="half" idx="10"/>
          </p:nvPr>
        </p:nvSpPr>
        <p:spPr/>
        <p:txBody>
          <a:bodyPr/>
          <a:lstStyle/>
          <a:p>
            <a:fld id="{A4FAA68A-F138-4DCB-B56D-B8FE47CE2B5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55</a:t>
            </a:fld>
            <a:endParaRPr lang="en-IN"/>
          </a:p>
        </p:txBody>
      </p:sp>
    </p:spTree>
    <p:extLst>
      <p:ext uri="{BB962C8B-B14F-4D97-AF65-F5344CB8AC3E}">
        <p14:creationId xmlns:p14="http://schemas.microsoft.com/office/powerpoint/2010/main" val="4547181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dirty="0" smtClean="0"/>
              <a:t>Case 1- Insertion </a:t>
            </a:r>
            <a:r>
              <a:rPr lang="en-US" b="1" dirty="0"/>
              <a:t>at Beginning</a:t>
            </a:r>
            <a:endParaRPr lang="en-IN" b="1" dirty="0"/>
          </a:p>
        </p:txBody>
      </p:sp>
      <p:sp>
        <p:nvSpPr>
          <p:cNvPr id="3" name="Content Placeholder 2"/>
          <p:cNvSpPr>
            <a:spLocks noGrp="1"/>
          </p:cNvSpPr>
          <p:nvPr>
            <p:ph idx="1"/>
          </p:nvPr>
        </p:nvSpPr>
        <p:spPr>
          <a:xfrm>
            <a:off x="611560" y="1315540"/>
            <a:ext cx="7920880" cy="4705748"/>
          </a:xfrm>
        </p:spPr>
        <p:txBody>
          <a:bodyPr>
            <a:normAutofit/>
          </a:bodyPr>
          <a:lstStyle/>
          <a:p>
            <a:pPr marL="68580" indent="0">
              <a:buNone/>
            </a:pPr>
            <a:endParaRPr lang="en-US" sz="1800" b="1" dirty="0" smtClean="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139" y="1988840"/>
            <a:ext cx="7249269"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F188471-403C-4E73-BF0B-1FCE76E5E02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56</a:t>
            </a:fld>
            <a:endParaRPr lang="en-IN"/>
          </a:p>
        </p:txBody>
      </p:sp>
    </p:spTree>
    <p:extLst>
      <p:ext uri="{BB962C8B-B14F-4D97-AF65-F5344CB8AC3E}">
        <p14:creationId xmlns:p14="http://schemas.microsoft.com/office/powerpoint/2010/main" val="7156696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dirty="0" smtClean="0"/>
              <a:t>Case 1- Insertion </a:t>
            </a:r>
            <a:r>
              <a:rPr lang="en-US" b="1" dirty="0"/>
              <a:t>at Beginning</a:t>
            </a:r>
            <a:endParaRPr lang="en-IN" b="1" dirty="0"/>
          </a:p>
        </p:txBody>
      </p:sp>
      <p:sp>
        <p:nvSpPr>
          <p:cNvPr id="3" name="Content Placeholder 2"/>
          <p:cNvSpPr>
            <a:spLocks noGrp="1"/>
          </p:cNvSpPr>
          <p:nvPr>
            <p:ph idx="1"/>
          </p:nvPr>
        </p:nvSpPr>
        <p:spPr>
          <a:xfrm>
            <a:off x="611560" y="1315540"/>
            <a:ext cx="7920880" cy="4705748"/>
          </a:xfrm>
        </p:spPr>
        <p:txBody>
          <a:bodyPr>
            <a:normAutofit/>
          </a:bodyPr>
          <a:lstStyle/>
          <a:p>
            <a:pPr marL="68580" indent="0">
              <a:buNone/>
            </a:pPr>
            <a:endParaRPr lang="en-US" sz="1800" b="1" dirty="0" smtClean="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02320"/>
            <a:ext cx="724926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11CE87B-262C-452E-AD61-6EC6E8D7523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57</a:t>
            </a:fld>
            <a:endParaRPr lang="en-IN"/>
          </a:p>
        </p:txBody>
      </p:sp>
      <p:sp>
        <p:nvSpPr>
          <p:cNvPr id="8" name="Rectangle 7"/>
          <p:cNvSpPr/>
          <p:nvPr/>
        </p:nvSpPr>
        <p:spPr>
          <a:xfrm>
            <a:off x="397069" y="3573016"/>
            <a:ext cx="8493031" cy="1815882"/>
          </a:xfrm>
          <a:prstGeom prst="rect">
            <a:avLst/>
          </a:prstGeom>
          <a:noFill/>
          <a:effectLst/>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create the new node,</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connect </a:t>
            </a:r>
            <a:r>
              <a:rPr lang="en-US" sz="2800" b="1" cap="all"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New Node to the OLD First NODE </a:t>
            </a:r>
            <a:endParaRPr lang="en-US" sz="2800" b="1" cap="all"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Connect the Start Pointer to the new node,</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a:t>
            </a:r>
            <a:endParaRPr lang="en-US" sz="28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155662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dirty="0" smtClean="0"/>
              <a:t>Case 1- Insertion </a:t>
            </a:r>
            <a:r>
              <a:rPr lang="en-US" b="1" dirty="0"/>
              <a:t>at Beginning</a:t>
            </a:r>
            <a:endParaRPr lang="en-IN" b="1" dirty="0"/>
          </a:p>
        </p:txBody>
      </p:sp>
      <p:sp>
        <p:nvSpPr>
          <p:cNvPr id="3" name="Content Placeholder 2"/>
          <p:cNvSpPr>
            <a:spLocks noGrp="1"/>
          </p:cNvSpPr>
          <p:nvPr>
            <p:ph idx="1"/>
          </p:nvPr>
        </p:nvSpPr>
        <p:spPr>
          <a:xfrm>
            <a:off x="611560" y="1315540"/>
            <a:ext cx="7920880" cy="4705748"/>
          </a:xfrm>
        </p:spPr>
        <p:txBody>
          <a:bodyPr>
            <a:normAutofit/>
          </a:bodyPr>
          <a:lstStyle/>
          <a:p>
            <a:r>
              <a:rPr lang="en-US" sz="2000" dirty="0" smtClean="0"/>
              <a:t>Lets say </a:t>
            </a:r>
            <a:r>
              <a:rPr lang="en-US" sz="2000" dirty="0" err="1" smtClean="0"/>
              <a:t>tmp</a:t>
            </a:r>
            <a:r>
              <a:rPr lang="en-US" sz="2000" dirty="0" smtClean="0"/>
              <a:t> is the pointer which points to the node that has to be inserted</a:t>
            </a:r>
          </a:p>
          <a:p>
            <a:r>
              <a:rPr lang="en-US" sz="2000" dirty="0" smtClean="0"/>
              <a:t>Assign data to the new node</a:t>
            </a:r>
          </a:p>
          <a:p>
            <a:pPr marL="68580" indent="0">
              <a:buNone/>
            </a:pPr>
            <a:r>
              <a:rPr lang="en-US" sz="2000" dirty="0"/>
              <a:t>	</a:t>
            </a:r>
            <a:r>
              <a:rPr lang="en-US" sz="2000" dirty="0" smtClean="0"/>
              <a:t>	</a:t>
            </a:r>
            <a:r>
              <a:rPr lang="en-US" sz="1800" dirty="0"/>
              <a:t> </a:t>
            </a:r>
            <a:r>
              <a:rPr lang="en-US" sz="1800" b="1" dirty="0" err="1"/>
              <a:t>tmp</a:t>
            </a:r>
            <a:r>
              <a:rPr lang="en-US" sz="1800" b="1" dirty="0"/>
              <a:t>-&gt;info=data;</a:t>
            </a:r>
            <a:endParaRPr lang="en-IN" sz="1800" b="1" dirty="0"/>
          </a:p>
          <a:p>
            <a:r>
              <a:rPr lang="en-US" sz="1800" dirty="0" smtClean="0"/>
              <a:t>Start points to the first element of linked list </a:t>
            </a:r>
          </a:p>
          <a:p>
            <a:r>
              <a:rPr lang="en-US" sz="1800" dirty="0" smtClean="0"/>
              <a:t>Assign the value of start to the link part of the inserted node as</a:t>
            </a:r>
            <a:endParaRPr lang="en-US" sz="1600" dirty="0" smtClean="0"/>
          </a:p>
          <a:p>
            <a:pPr marL="68580" indent="0">
              <a:buNone/>
            </a:pPr>
            <a:r>
              <a:rPr lang="en-US" sz="1800" dirty="0" smtClean="0"/>
              <a:t>		</a:t>
            </a:r>
            <a:r>
              <a:rPr lang="en-US" sz="1800" b="1" dirty="0" err="1" smtClean="0"/>
              <a:t>tmp</a:t>
            </a:r>
            <a:r>
              <a:rPr lang="en-US" sz="1800" b="1" dirty="0" smtClean="0"/>
              <a:t>-</a:t>
            </a:r>
            <a:r>
              <a:rPr lang="en-US" sz="1800" b="1" dirty="0"/>
              <a:t>&gt;link=start</a:t>
            </a:r>
            <a:r>
              <a:rPr lang="en-US" sz="1800" b="1" dirty="0" smtClean="0"/>
              <a:t>;</a:t>
            </a:r>
          </a:p>
          <a:p>
            <a:r>
              <a:rPr lang="en-US" sz="1800" dirty="0" smtClean="0"/>
              <a:t>Now inserted node points beginning of the linked list.</a:t>
            </a:r>
          </a:p>
          <a:p>
            <a:r>
              <a:rPr lang="en-US" sz="1800" dirty="0" smtClean="0"/>
              <a:t>To make  the newly inserted node the first node of the linked list:</a:t>
            </a:r>
          </a:p>
          <a:p>
            <a:pPr marL="68580" indent="0">
              <a:buNone/>
            </a:pPr>
            <a:r>
              <a:rPr lang="en-US" sz="1800" b="1" dirty="0"/>
              <a:t>	</a:t>
            </a:r>
            <a:r>
              <a:rPr lang="en-US" sz="1800" b="1" dirty="0" smtClean="0"/>
              <a:t>	start=temp</a:t>
            </a:r>
          </a:p>
        </p:txBody>
      </p:sp>
      <p:pic>
        <p:nvPicPr>
          <p:cNvPr id="12290" name="Picture 2" descr="https://codeoptimus.files.wordpress.com/2013/01/313.gif"/>
          <p:cNvPicPr>
            <a:picLocks noChangeAspect="1" noChangeArrowheads="1"/>
          </p:cNvPicPr>
          <p:nvPr/>
        </p:nvPicPr>
        <p:blipFill rotWithShape="1">
          <a:blip r:embed="rId3">
            <a:extLst>
              <a:ext uri="{28A0092B-C50C-407E-A947-70E740481C1C}">
                <a14:useLocalDpi xmlns:a14="http://schemas.microsoft.com/office/drawing/2010/main" val="0"/>
              </a:ext>
            </a:extLst>
          </a:blip>
          <a:srcRect b="29306"/>
          <a:stretch/>
        </p:blipFill>
        <p:spPr bwMode="auto">
          <a:xfrm>
            <a:off x="1115616" y="5182197"/>
            <a:ext cx="5760639" cy="98310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7C1FB2C-35FE-47C6-92DA-0E844580400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58</a:t>
            </a:fld>
            <a:endParaRPr lang="en-IN"/>
          </a:p>
        </p:txBody>
      </p:sp>
    </p:spTree>
    <p:extLst>
      <p:ext uri="{BB962C8B-B14F-4D97-AF65-F5344CB8AC3E}">
        <p14:creationId xmlns:p14="http://schemas.microsoft.com/office/powerpoint/2010/main" val="20129809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667624"/>
            <a:ext cx="7024744" cy="457120"/>
          </a:xfrm>
        </p:spPr>
        <p:txBody>
          <a:bodyPr>
            <a:normAutofit fontScale="90000"/>
          </a:bodyPr>
          <a:lstStyle/>
          <a:p>
            <a:r>
              <a:rPr lang="en-IN" b="1" dirty="0"/>
              <a:t>Case 2- Insertion in </a:t>
            </a:r>
            <a:r>
              <a:rPr lang="en-IN" b="1" dirty="0" smtClean="0"/>
              <a:t>Between</a:t>
            </a:r>
            <a:endParaRPr lang="en-IN" b="1" dirty="0"/>
          </a:p>
        </p:txBody>
      </p:sp>
      <p:pic>
        <p:nvPicPr>
          <p:cNvPr id="7" name="Picture 2" descr="https://cdn.slidesharecdn.com/ss_thumbnails/insertioninsinglylinkedlist-170509164604-thumbnail-4.jpg?cb=1494348551"/>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7711" t="48010" r="16899" b="13773"/>
          <a:stretch/>
        </p:blipFill>
        <p:spPr bwMode="auto">
          <a:xfrm>
            <a:off x="1331640" y="1556792"/>
            <a:ext cx="6840760" cy="388843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C0EA427F-5E6D-41F6-9BFF-A2CE5655F2E8}"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59</a:t>
            </a:fld>
            <a:endParaRPr lang="en-IN"/>
          </a:p>
        </p:txBody>
      </p:sp>
    </p:spTree>
    <p:extLst>
      <p:ext uri="{BB962C8B-B14F-4D97-AF65-F5344CB8AC3E}">
        <p14:creationId xmlns:p14="http://schemas.microsoft.com/office/powerpoint/2010/main" val="2298624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Compile Time or Static Allocation</a:t>
            </a:r>
          </a:p>
        </p:txBody>
      </p:sp>
      <p:sp>
        <p:nvSpPr>
          <p:cNvPr id="3" name="Content Placeholder 2"/>
          <p:cNvSpPr>
            <a:spLocks noGrp="1"/>
          </p:cNvSpPr>
          <p:nvPr>
            <p:ph idx="1"/>
          </p:nvPr>
        </p:nvSpPr>
        <p:spPr>
          <a:xfrm>
            <a:off x="899592" y="1340768"/>
            <a:ext cx="6777317" cy="4752528"/>
          </a:xfrm>
        </p:spPr>
        <p:txBody>
          <a:bodyPr>
            <a:noAutofit/>
          </a:bodyPr>
          <a:lstStyle/>
          <a:p>
            <a:r>
              <a:rPr lang="en-IN" sz="1800" b="1" dirty="0" smtClean="0"/>
              <a:t>Inefficient Use of Memory-</a:t>
            </a:r>
          </a:p>
          <a:p>
            <a:pPr lvl="1"/>
            <a:r>
              <a:rPr lang="en-IN" sz="1800" b="1" dirty="0" smtClean="0"/>
              <a:t>Can cause Overflow in case of under allocation	</a:t>
            </a:r>
          </a:p>
          <a:p>
            <a:pPr lvl="2"/>
            <a:r>
              <a:rPr lang="en-IN" sz="1800" dirty="0" smtClean="0"/>
              <a:t>For float a[5];</a:t>
            </a:r>
          </a:p>
          <a:p>
            <a:pPr lvl="2"/>
            <a:r>
              <a:rPr lang="en-IN" sz="1800" dirty="0" smtClean="0"/>
              <a:t>No bound checking in C for array boundaries, if you are entering more than fives values, </a:t>
            </a:r>
          </a:p>
          <a:p>
            <a:pPr lvl="2"/>
            <a:r>
              <a:rPr lang="en-IN" sz="1800" dirty="0" smtClean="0"/>
              <a:t>It will  not give error but when these extra element will be accessed, the values will not be available.</a:t>
            </a:r>
          </a:p>
          <a:p>
            <a:endParaRPr lang="en-IN" sz="1800" b="1" dirty="0" smtClean="0"/>
          </a:p>
        </p:txBody>
      </p:sp>
      <p:sp>
        <p:nvSpPr>
          <p:cNvPr id="4" name="Date Placeholder 3"/>
          <p:cNvSpPr>
            <a:spLocks noGrp="1"/>
          </p:cNvSpPr>
          <p:nvPr>
            <p:ph type="dt" sz="half" idx="10"/>
          </p:nvPr>
        </p:nvSpPr>
        <p:spPr/>
        <p:txBody>
          <a:bodyPr/>
          <a:lstStyle/>
          <a:p>
            <a:fld id="{502C94CE-B03D-4B72-A006-7B08DAAED80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a:t>
            </a:fld>
            <a:endParaRPr lang="en-IN"/>
          </a:p>
        </p:txBody>
      </p:sp>
    </p:spTree>
    <p:extLst>
      <p:ext uri="{BB962C8B-B14F-4D97-AF65-F5344CB8AC3E}">
        <p14:creationId xmlns:p14="http://schemas.microsoft.com/office/powerpoint/2010/main" val="21279636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667624"/>
            <a:ext cx="7024744" cy="457120"/>
          </a:xfrm>
        </p:spPr>
        <p:txBody>
          <a:bodyPr>
            <a:normAutofit fontScale="90000"/>
          </a:bodyPr>
          <a:lstStyle/>
          <a:p>
            <a:r>
              <a:rPr lang="en-IN" b="1" dirty="0"/>
              <a:t>Case 2- Insertion in </a:t>
            </a:r>
            <a:r>
              <a:rPr lang="en-IN" b="1" dirty="0" smtClean="0"/>
              <a:t>Between</a:t>
            </a:r>
            <a:endParaRPr lang="en-IN" b="1" dirty="0"/>
          </a:p>
        </p:txBody>
      </p:sp>
      <p:pic>
        <p:nvPicPr>
          <p:cNvPr id="7" name="Picture 2" descr="https://cdn.slidesharecdn.com/ss_thumbnails/insertioninsinglylinkedlist-170509164604-thumbnail-4.jpg?cb=1494348551"/>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7711" t="48010" r="16899" b="13773"/>
          <a:stretch/>
        </p:blipFill>
        <p:spPr bwMode="auto">
          <a:xfrm>
            <a:off x="1331640" y="1628800"/>
            <a:ext cx="6840760"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C35A6FD-B003-4C77-B567-AB36F9575B39}"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60</a:t>
            </a:fld>
            <a:endParaRPr lang="en-IN"/>
          </a:p>
        </p:txBody>
      </p:sp>
      <p:sp>
        <p:nvSpPr>
          <p:cNvPr id="8" name="Rectangle 7"/>
          <p:cNvSpPr/>
          <p:nvPr/>
        </p:nvSpPr>
        <p:spPr>
          <a:xfrm>
            <a:off x="296102" y="3861048"/>
            <a:ext cx="8220520" cy="1815882"/>
          </a:xfrm>
          <a:prstGeom prst="rect">
            <a:avLst/>
          </a:prstGeom>
          <a:noFill/>
          <a:effectLst/>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create the New node ,</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connect the</a:t>
            </a:r>
            <a:r>
              <a:rPr lang="en-US" sz="2800" b="1" cap="all"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 </a:t>
            </a:r>
            <a:r>
              <a:rPr lang="en-US" sz="2800" b="1" cap="all" dirty="0" err="1">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nEW</a:t>
            </a:r>
            <a:r>
              <a:rPr lang="en-US" sz="2800" b="1" cap="all"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 node to the next node </a:t>
            </a:r>
            <a:endParaRPr lang="en-US" sz="2800" b="1" cap="all"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a:p>
            <a:pPr algn="ctr"/>
            <a:r>
              <a:rPr lang="en-US" sz="2800" b="1" cap="all"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connect the </a:t>
            </a: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previous to the new node,</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a:t>
            </a:r>
            <a:endParaRPr lang="en-US" sz="28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277563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dirty="0"/>
              <a:t>Case 2- Insertion in </a:t>
            </a:r>
            <a:r>
              <a:rPr lang="en-IN" b="1" dirty="0" smtClean="0"/>
              <a:t>Between</a:t>
            </a:r>
            <a:endParaRPr lang="en-IN" b="1" dirty="0"/>
          </a:p>
        </p:txBody>
      </p:sp>
      <p:sp>
        <p:nvSpPr>
          <p:cNvPr id="3" name="Content Placeholder 2"/>
          <p:cNvSpPr>
            <a:spLocks noGrp="1"/>
          </p:cNvSpPr>
          <p:nvPr>
            <p:ph idx="1"/>
          </p:nvPr>
        </p:nvSpPr>
        <p:spPr>
          <a:xfrm>
            <a:off x="611560" y="1315540"/>
            <a:ext cx="7920880" cy="4705748"/>
          </a:xfrm>
        </p:spPr>
        <p:txBody>
          <a:bodyPr>
            <a:normAutofit/>
          </a:bodyPr>
          <a:lstStyle/>
          <a:p>
            <a:r>
              <a:rPr lang="en-US" sz="2000" dirty="0" smtClean="0"/>
              <a:t>First we traverse the linked list for obtaining the node after which we want to insert the element</a:t>
            </a:r>
          </a:p>
          <a:p>
            <a:pPr marL="365760" lvl="1" indent="0">
              <a:buNone/>
            </a:pPr>
            <a:r>
              <a:rPr lang="en-IN" sz="1600" b="1" dirty="0"/>
              <a:t>q=start</a:t>
            </a:r>
            <a:r>
              <a:rPr lang="en-IN" sz="1600" b="1" dirty="0" smtClean="0"/>
              <a:t>;</a:t>
            </a:r>
          </a:p>
          <a:p>
            <a:pPr marL="365760" lvl="1" indent="0">
              <a:buNone/>
            </a:pPr>
            <a:r>
              <a:rPr lang="en-IN" sz="1600" b="1" dirty="0" smtClean="0"/>
              <a:t>for(</a:t>
            </a:r>
            <a:r>
              <a:rPr lang="en-IN" sz="1600" b="1" dirty="0" err="1" smtClean="0"/>
              <a:t>i</a:t>
            </a:r>
            <a:r>
              <a:rPr lang="en-IN" sz="1600" b="1" dirty="0" smtClean="0"/>
              <a:t>=0;i&lt;pos-1;i</a:t>
            </a:r>
            <a:r>
              <a:rPr lang="en-IN" sz="1600" b="1" dirty="0"/>
              <a:t>++)</a:t>
            </a:r>
          </a:p>
          <a:p>
            <a:pPr marL="365760" lvl="1" indent="0">
              <a:buNone/>
            </a:pPr>
            <a:r>
              <a:rPr lang="en-IN" sz="1600" b="1" dirty="0"/>
              <a:t>	{</a:t>
            </a:r>
          </a:p>
          <a:p>
            <a:pPr marL="365760" lvl="1" indent="0">
              <a:buNone/>
            </a:pPr>
            <a:r>
              <a:rPr lang="en-IN" sz="1600" b="1" dirty="0"/>
              <a:t>		q=q-&gt;link;</a:t>
            </a:r>
          </a:p>
          <a:p>
            <a:pPr marL="365760" lvl="1" indent="0">
              <a:buNone/>
            </a:pPr>
            <a:r>
              <a:rPr lang="en-IN" sz="1600" b="1" dirty="0"/>
              <a:t>		if(q==NULL)</a:t>
            </a:r>
          </a:p>
          <a:p>
            <a:pPr marL="365760" lvl="1" indent="0">
              <a:buNone/>
            </a:pPr>
            <a:r>
              <a:rPr lang="en-IN" sz="1600" b="1" dirty="0"/>
              <a:t>		{</a:t>
            </a:r>
          </a:p>
          <a:p>
            <a:pPr marL="365760" lvl="1" indent="0">
              <a:buNone/>
            </a:pPr>
            <a:r>
              <a:rPr lang="en-IN" sz="1600" b="1" dirty="0"/>
              <a:t>			</a:t>
            </a:r>
            <a:r>
              <a:rPr lang="en-IN" sz="1600" b="1" dirty="0" err="1"/>
              <a:t>printf</a:t>
            </a:r>
            <a:r>
              <a:rPr lang="en-IN" sz="1600" b="1" dirty="0"/>
              <a:t>("There are less than %d elements",</a:t>
            </a:r>
            <a:r>
              <a:rPr lang="en-IN" sz="1600" b="1" dirty="0" err="1"/>
              <a:t>pos</a:t>
            </a:r>
            <a:r>
              <a:rPr lang="en-IN" sz="1600" b="1" dirty="0"/>
              <a:t>);</a:t>
            </a:r>
          </a:p>
          <a:p>
            <a:pPr marL="365760" lvl="1" indent="0">
              <a:buNone/>
            </a:pPr>
            <a:r>
              <a:rPr lang="en-IN" sz="1600" b="1" dirty="0"/>
              <a:t>			return;</a:t>
            </a:r>
          </a:p>
          <a:p>
            <a:pPr marL="365760" lvl="1" indent="0">
              <a:buNone/>
            </a:pPr>
            <a:r>
              <a:rPr lang="en-IN" sz="1600" b="1" dirty="0"/>
              <a:t>		}</a:t>
            </a:r>
          </a:p>
          <a:p>
            <a:pPr marL="365760" lvl="1" indent="0">
              <a:buNone/>
            </a:pPr>
            <a:r>
              <a:rPr lang="en-IN" sz="1600" b="1" dirty="0"/>
              <a:t>	}/*End of for*/</a:t>
            </a:r>
          </a:p>
          <a:p>
            <a:endParaRPr lang="en-IN" sz="1600" b="1" dirty="0"/>
          </a:p>
        </p:txBody>
      </p:sp>
      <p:pic>
        <p:nvPicPr>
          <p:cNvPr id="18436" name="Picture 4" descr="https://1.bp.blogspot.com/-Axv_5p_Ldi4/XAaqQRHX6II/AAAAAAAAFZM/tEiHtiPPMkEzQqx_UViOIREC-aINXhrtgCLcBGAs/s400/New%2BDoc%2B2018-12-04%2B10.16.54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78778"/>
            <a:ext cx="417646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F1213FD-59D2-417B-82AE-893BA7C7F04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61</a:t>
            </a:fld>
            <a:endParaRPr lang="en-IN"/>
          </a:p>
        </p:txBody>
      </p:sp>
    </p:spTree>
    <p:extLst>
      <p:ext uri="{BB962C8B-B14F-4D97-AF65-F5344CB8AC3E}">
        <p14:creationId xmlns:p14="http://schemas.microsoft.com/office/powerpoint/2010/main" val="8914578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dirty="0"/>
              <a:t>Case 2- Insertion in </a:t>
            </a:r>
            <a:r>
              <a:rPr lang="en-IN" b="1" dirty="0" smtClean="0"/>
              <a:t>Between</a:t>
            </a:r>
            <a:endParaRPr lang="en-IN" b="1" dirty="0"/>
          </a:p>
        </p:txBody>
      </p:sp>
      <p:sp>
        <p:nvSpPr>
          <p:cNvPr id="3" name="Content Placeholder 2"/>
          <p:cNvSpPr>
            <a:spLocks noGrp="1"/>
          </p:cNvSpPr>
          <p:nvPr>
            <p:ph idx="1"/>
          </p:nvPr>
        </p:nvSpPr>
        <p:spPr>
          <a:xfrm>
            <a:off x="611560" y="1315540"/>
            <a:ext cx="7920880" cy="4705748"/>
          </a:xfrm>
        </p:spPr>
        <p:txBody>
          <a:bodyPr>
            <a:normAutofit/>
          </a:bodyPr>
          <a:lstStyle/>
          <a:p>
            <a:r>
              <a:rPr lang="en-US" sz="2000" dirty="0" smtClean="0"/>
              <a:t>Then we add the new node by adjusting address fields</a:t>
            </a:r>
          </a:p>
          <a:p>
            <a:pPr marL="1243584" lvl="5" indent="0">
              <a:buNone/>
            </a:pPr>
            <a:r>
              <a:rPr lang="en-US" sz="2000" b="1" dirty="0" err="1" smtClean="0"/>
              <a:t>tmp</a:t>
            </a:r>
            <a:r>
              <a:rPr lang="en-US" sz="2000" b="1" dirty="0" smtClean="0"/>
              <a:t>-</a:t>
            </a:r>
            <a:r>
              <a:rPr lang="en-US" sz="2000" b="1" dirty="0"/>
              <a:t>&gt;info=data</a:t>
            </a:r>
            <a:r>
              <a:rPr lang="en-US" sz="2000" b="1" dirty="0" smtClean="0"/>
              <a:t>;</a:t>
            </a:r>
          </a:p>
          <a:p>
            <a:pPr marL="1243584" lvl="5" indent="0">
              <a:buNone/>
            </a:pPr>
            <a:r>
              <a:rPr lang="en-US" sz="2000" b="1" dirty="0" err="1"/>
              <a:t>tmp</a:t>
            </a:r>
            <a:r>
              <a:rPr lang="en-US" sz="2000" b="1" dirty="0"/>
              <a:t>-&gt;link=q-&gt;link;</a:t>
            </a:r>
            <a:endParaRPr lang="en-IN" sz="2000" b="1" dirty="0"/>
          </a:p>
          <a:p>
            <a:pPr marL="1243584" lvl="5" indent="0">
              <a:buNone/>
            </a:pPr>
            <a:r>
              <a:rPr lang="en-US" sz="2000" b="1" dirty="0"/>
              <a:t>q-&gt;link=</a:t>
            </a:r>
            <a:r>
              <a:rPr lang="en-US" sz="2000" b="1" dirty="0" err="1"/>
              <a:t>tmp</a:t>
            </a:r>
            <a:r>
              <a:rPr lang="en-US" sz="2000" b="1" dirty="0"/>
              <a:t>;</a:t>
            </a:r>
            <a:endParaRPr lang="en-IN" sz="2000" b="1" dirty="0"/>
          </a:p>
          <a:p>
            <a:endParaRPr lang="en-IN" sz="1600" b="1" dirty="0"/>
          </a:p>
        </p:txBody>
      </p:sp>
      <p:pic>
        <p:nvPicPr>
          <p:cNvPr id="18436" name="Picture 4" descr="https://1.bp.blogspot.com/-Axv_5p_Ldi4/XAaqQRHX6II/AAAAAAAAFZM/tEiHtiPPMkEzQqx_UViOIREC-aINXhrtgCLcBGAs/s400/New%2BDoc%2B2018-12-04%2B10.16.54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140968"/>
            <a:ext cx="6984776" cy="27732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070B75B-EC5C-46E0-9C16-C9463C8F0543}"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62</a:t>
            </a:fld>
            <a:endParaRPr lang="en-IN"/>
          </a:p>
        </p:txBody>
      </p:sp>
    </p:spTree>
    <p:extLst>
      <p:ext uri="{BB962C8B-B14F-4D97-AF65-F5344CB8AC3E}">
        <p14:creationId xmlns:p14="http://schemas.microsoft.com/office/powerpoint/2010/main" val="20136685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from a Linked List</a:t>
            </a:r>
            <a:endParaRPr lang="en-IN" dirty="0"/>
          </a:p>
        </p:txBody>
      </p:sp>
      <p:sp>
        <p:nvSpPr>
          <p:cNvPr id="3" name="Content Placeholder 2"/>
          <p:cNvSpPr>
            <a:spLocks noGrp="1"/>
          </p:cNvSpPr>
          <p:nvPr>
            <p:ph idx="1"/>
          </p:nvPr>
        </p:nvSpPr>
        <p:spPr>
          <a:xfrm>
            <a:off x="611560" y="1315540"/>
            <a:ext cx="7920880" cy="4705748"/>
          </a:xfrm>
        </p:spPr>
        <p:txBody>
          <a:bodyPr>
            <a:normAutofit/>
          </a:bodyPr>
          <a:lstStyle/>
          <a:p>
            <a:r>
              <a:rPr lang="en-IN" sz="2000" dirty="0" smtClean="0"/>
              <a:t>For </a:t>
            </a:r>
            <a:r>
              <a:rPr lang="en-IN" sz="2000" dirty="0"/>
              <a:t>deleting the node from a linked list, first we traverse the linked list and compare with each element. </a:t>
            </a:r>
            <a:endParaRPr lang="en-IN" sz="2000" dirty="0" smtClean="0"/>
          </a:p>
          <a:p>
            <a:endParaRPr lang="en-IN" sz="2000" dirty="0"/>
          </a:p>
          <a:p>
            <a:r>
              <a:rPr lang="en-IN" sz="2000" dirty="0" smtClean="0"/>
              <a:t>After </a:t>
            </a:r>
            <a:r>
              <a:rPr lang="en-IN" sz="2000" dirty="0"/>
              <a:t>finding the element there may be two cases for deletion-</a:t>
            </a:r>
          </a:p>
          <a:p>
            <a:pPr lvl="1"/>
            <a:r>
              <a:rPr lang="en-IN" sz="1800" b="1" dirty="0" smtClean="0"/>
              <a:t>Deletion </a:t>
            </a:r>
            <a:r>
              <a:rPr lang="en-IN" sz="1800" b="1" dirty="0"/>
              <a:t>in beginning</a:t>
            </a:r>
          </a:p>
          <a:p>
            <a:pPr lvl="1"/>
            <a:r>
              <a:rPr lang="en-IN" sz="1800" b="1" dirty="0"/>
              <a:t>Deletion in between</a:t>
            </a:r>
          </a:p>
        </p:txBody>
      </p:sp>
      <p:sp>
        <p:nvSpPr>
          <p:cNvPr id="4" name="Date Placeholder 3"/>
          <p:cNvSpPr>
            <a:spLocks noGrp="1"/>
          </p:cNvSpPr>
          <p:nvPr>
            <p:ph type="dt" sz="half" idx="10"/>
          </p:nvPr>
        </p:nvSpPr>
        <p:spPr/>
        <p:txBody>
          <a:bodyPr/>
          <a:lstStyle/>
          <a:p>
            <a:fld id="{0E664855-0B40-4F30-9421-D87C35BB7AFE}"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63</a:t>
            </a:fld>
            <a:endParaRPr lang="en-IN"/>
          </a:p>
        </p:txBody>
      </p:sp>
    </p:spTree>
    <p:extLst>
      <p:ext uri="{BB962C8B-B14F-4D97-AF65-F5344CB8AC3E}">
        <p14:creationId xmlns:p14="http://schemas.microsoft.com/office/powerpoint/2010/main" val="38348362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beginning</a:t>
            </a:r>
          </a:p>
        </p:txBody>
      </p:sp>
      <p:sp>
        <p:nvSpPr>
          <p:cNvPr id="3" name="Content Placeholder 2"/>
          <p:cNvSpPr>
            <a:spLocks noGrp="1"/>
          </p:cNvSpPr>
          <p:nvPr>
            <p:ph idx="1"/>
          </p:nvPr>
        </p:nvSpPr>
        <p:spPr>
          <a:xfrm>
            <a:off x="683568" y="951139"/>
            <a:ext cx="7920880" cy="4705748"/>
          </a:xfrm>
        </p:spPr>
        <p:txBody>
          <a:bodyPr>
            <a:normAutofit/>
          </a:bodyPr>
          <a:lstStyle/>
          <a:p>
            <a:endParaRPr lang="en-IN" sz="1800" b="1" dirty="0"/>
          </a:p>
        </p:txBody>
      </p:sp>
      <p:pic>
        <p:nvPicPr>
          <p:cNvPr id="19460" name="Picture 4" descr="https://static.javatpoint.com/ds/images/deletion-in-singly-linked-list-at-beginning.pn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1259632" y="1412776"/>
            <a:ext cx="6753225" cy="36003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F69D9FE-8A1B-4866-B4FC-1BC9A2E11F2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64</a:t>
            </a:fld>
            <a:endParaRPr lang="en-IN"/>
          </a:p>
        </p:txBody>
      </p:sp>
    </p:spTree>
    <p:extLst>
      <p:ext uri="{BB962C8B-B14F-4D97-AF65-F5344CB8AC3E}">
        <p14:creationId xmlns:p14="http://schemas.microsoft.com/office/powerpoint/2010/main" val="36843176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beginning</a:t>
            </a:r>
          </a:p>
        </p:txBody>
      </p:sp>
      <p:pic>
        <p:nvPicPr>
          <p:cNvPr id="19460" name="Picture 4" descr="https://static.javatpoint.com/ds/images/deletion-in-singly-linked-list-at-beginning.pn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1259632" y="1412777"/>
            <a:ext cx="6753225" cy="100811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E5E3CE5-22FB-498B-8E81-2BCA6C09B5F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65</a:t>
            </a:fld>
            <a:endParaRPr lang="en-IN"/>
          </a:p>
        </p:txBody>
      </p:sp>
      <p:sp>
        <p:nvSpPr>
          <p:cNvPr id="8" name="Rectangle 7"/>
          <p:cNvSpPr/>
          <p:nvPr/>
        </p:nvSpPr>
        <p:spPr>
          <a:xfrm>
            <a:off x="1025445" y="3246536"/>
            <a:ext cx="7236276" cy="954107"/>
          </a:xfrm>
          <a:prstGeom prst="rect">
            <a:avLst/>
          </a:prstGeom>
          <a:noFill/>
          <a:effectLst/>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Delete the First node and connect </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Start Pointer to the second node……</a:t>
            </a:r>
            <a:endParaRPr lang="en-US" sz="28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7614005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beginning</a:t>
            </a:r>
          </a:p>
        </p:txBody>
      </p:sp>
      <p:sp>
        <p:nvSpPr>
          <p:cNvPr id="3" name="Content Placeholder 2"/>
          <p:cNvSpPr>
            <a:spLocks noGrp="1"/>
          </p:cNvSpPr>
          <p:nvPr>
            <p:ph idx="1"/>
          </p:nvPr>
        </p:nvSpPr>
        <p:spPr>
          <a:xfrm>
            <a:off x="683568" y="951139"/>
            <a:ext cx="7920880" cy="4705748"/>
          </a:xfrm>
        </p:spPr>
        <p:txBody>
          <a:bodyPr>
            <a:normAutofit/>
          </a:bodyPr>
          <a:lstStyle/>
          <a:p>
            <a:r>
              <a:rPr lang="en-IN" sz="1800" dirty="0" smtClean="0"/>
              <a:t>Start points to the first element of linked list. </a:t>
            </a:r>
          </a:p>
          <a:p>
            <a:r>
              <a:rPr lang="en-IN" sz="1800" dirty="0" smtClean="0"/>
              <a:t>If element to be deleted is the first element of linked list then we assign the value of start to </a:t>
            </a:r>
            <a:r>
              <a:rPr lang="en-IN" sz="1800" dirty="0" err="1" smtClean="0"/>
              <a:t>tmp</a:t>
            </a:r>
            <a:r>
              <a:rPr lang="en-IN" sz="1800" dirty="0" smtClean="0"/>
              <a:t> as-</a:t>
            </a:r>
          </a:p>
          <a:p>
            <a:pPr marL="68580" indent="0">
              <a:buNone/>
            </a:pPr>
            <a:r>
              <a:rPr lang="en-IN" sz="1800" b="1" i="1" dirty="0" smtClean="0"/>
              <a:t>                                </a:t>
            </a:r>
            <a:r>
              <a:rPr lang="en-IN" sz="1800" b="1" i="1" dirty="0" err="1" smtClean="0"/>
              <a:t>tmp</a:t>
            </a:r>
            <a:r>
              <a:rPr lang="en-IN" sz="1800" b="1" i="1" dirty="0" smtClean="0"/>
              <a:t> </a:t>
            </a:r>
            <a:r>
              <a:rPr lang="en-IN" sz="1800" b="1" i="1" dirty="0"/>
              <a:t>= start;</a:t>
            </a:r>
          </a:p>
          <a:p>
            <a:r>
              <a:rPr lang="en-IN" sz="1800" dirty="0" smtClean="0"/>
              <a:t>So </a:t>
            </a:r>
            <a:r>
              <a:rPr lang="en-IN" sz="1800" dirty="0" err="1" smtClean="0"/>
              <a:t>tmp</a:t>
            </a:r>
            <a:r>
              <a:rPr lang="en-IN" sz="1800" dirty="0" smtClean="0"/>
              <a:t> </a:t>
            </a:r>
            <a:r>
              <a:rPr lang="en-IN" sz="1800" dirty="0"/>
              <a:t>points to the first node which has to be deleted.</a:t>
            </a:r>
          </a:p>
          <a:p>
            <a:r>
              <a:rPr lang="en-IN" sz="1800" dirty="0" smtClean="0"/>
              <a:t>Now assign </a:t>
            </a:r>
            <a:r>
              <a:rPr lang="en-IN" sz="1800" dirty="0"/>
              <a:t>the link part of the deleted node to start as-</a:t>
            </a:r>
          </a:p>
          <a:p>
            <a:pPr marL="68580" indent="0">
              <a:buNone/>
            </a:pPr>
            <a:r>
              <a:rPr lang="en-IN" sz="1800" dirty="0" smtClean="0"/>
              <a:t>                               </a:t>
            </a:r>
            <a:r>
              <a:rPr lang="en-IN" sz="1800" b="1" dirty="0" smtClean="0"/>
              <a:t>start=start-</a:t>
            </a:r>
            <a:r>
              <a:rPr lang="en-IN" sz="1800" b="1" dirty="0"/>
              <a:t>&gt;link;</a:t>
            </a:r>
          </a:p>
          <a:p>
            <a:r>
              <a:rPr lang="en-IN" sz="1800" b="1" u="sng" dirty="0" smtClean="0"/>
              <a:t>Since </a:t>
            </a:r>
            <a:r>
              <a:rPr lang="en-IN" sz="1800" b="1" u="sng" dirty="0"/>
              <a:t>start points to the first element of linked list, so start-&gt;link will point to the second element of linked list. </a:t>
            </a:r>
            <a:endParaRPr lang="en-IN" sz="1800" b="1" u="sng" dirty="0" smtClean="0"/>
          </a:p>
          <a:p>
            <a:r>
              <a:rPr lang="en-IN" sz="1800" dirty="0" smtClean="0"/>
              <a:t>Now </a:t>
            </a:r>
            <a:r>
              <a:rPr lang="en-IN" sz="1800" dirty="0"/>
              <a:t>we should free the element to be deleted which is pointed by </a:t>
            </a:r>
            <a:r>
              <a:rPr lang="en-IN" sz="1800" dirty="0" err="1"/>
              <a:t>tmp</a:t>
            </a:r>
            <a:r>
              <a:rPr lang="en-IN" sz="1800" dirty="0" smtClean="0"/>
              <a:t>.</a:t>
            </a:r>
            <a:r>
              <a:rPr lang="en-IN" sz="1800" b="1" dirty="0" smtClean="0"/>
              <a:t>                free</a:t>
            </a:r>
            <a:r>
              <a:rPr lang="en-IN" sz="1800" b="1" dirty="0"/>
              <a:t>( </a:t>
            </a:r>
            <a:r>
              <a:rPr lang="en-IN" sz="1800" b="1" dirty="0" err="1"/>
              <a:t>tmp</a:t>
            </a:r>
            <a:r>
              <a:rPr lang="en-IN" sz="1800" b="1" dirty="0"/>
              <a:t> );</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581128"/>
            <a:ext cx="734481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94EF5F22-B3E9-495E-AD82-DE73BE84BA08}"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66</a:t>
            </a:fld>
            <a:endParaRPr lang="en-IN"/>
          </a:p>
        </p:txBody>
      </p:sp>
    </p:spTree>
    <p:extLst>
      <p:ext uri="{BB962C8B-B14F-4D97-AF65-F5344CB8AC3E}">
        <p14:creationId xmlns:p14="http://schemas.microsoft.com/office/powerpoint/2010/main" val="28415906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between</a:t>
            </a:r>
          </a:p>
        </p:txBody>
      </p:sp>
      <p:pic>
        <p:nvPicPr>
          <p:cNvPr id="25602"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5974"/>
          <a:stretch/>
        </p:blipFill>
        <p:spPr bwMode="auto">
          <a:xfrm>
            <a:off x="1267619" y="1598612"/>
            <a:ext cx="6753225" cy="319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941168"/>
            <a:ext cx="44386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49D86CC6-0A96-4FD4-8EE5-BC2507257C96}"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67</a:t>
            </a:fld>
            <a:endParaRPr lang="en-IN"/>
          </a:p>
        </p:txBody>
      </p:sp>
    </p:spTree>
    <p:extLst>
      <p:ext uri="{BB962C8B-B14F-4D97-AF65-F5344CB8AC3E}">
        <p14:creationId xmlns:p14="http://schemas.microsoft.com/office/powerpoint/2010/main" val="478417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between</a:t>
            </a:r>
          </a:p>
        </p:txBody>
      </p:sp>
      <p:pic>
        <p:nvPicPr>
          <p:cNvPr id="25602"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5974"/>
          <a:stretch/>
        </p:blipFill>
        <p:spPr bwMode="auto">
          <a:xfrm>
            <a:off x="1331641" y="1124744"/>
            <a:ext cx="6552728"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9F1EDCDD-B981-4268-BF32-BF8559EAB26B}"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68</a:t>
            </a:fld>
            <a:endParaRPr lang="en-IN"/>
          </a:p>
        </p:txBody>
      </p:sp>
      <p:sp>
        <p:nvSpPr>
          <p:cNvPr id="6" name="Rectangle 5"/>
          <p:cNvSpPr/>
          <p:nvPr/>
        </p:nvSpPr>
        <p:spPr>
          <a:xfrm>
            <a:off x="1000620" y="2996952"/>
            <a:ext cx="6811481" cy="954107"/>
          </a:xfrm>
          <a:prstGeom prst="rect">
            <a:avLst/>
          </a:prstGeom>
          <a:noFill/>
          <a:effectLst/>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Delete the node and connect </a:t>
            </a:r>
          </a:p>
          <a:p>
            <a:pPr algn="ctr"/>
            <a:r>
              <a:rPr lang="en-US" sz="28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the previous and the next node……</a:t>
            </a:r>
            <a:endParaRPr lang="en-US" sz="28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3833638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between</a:t>
            </a:r>
          </a:p>
        </p:txBody>
      </p:sp>
      <p:sp>
        <p:nvSpPr>
          <p:cNvPr id="3" name="Content Placeholder 2"/>
          <p:cNvSpPr>
            <a:spLocks noGrp="1"/>
          </p:cNvSpPr>
          <p:nvPr>
            <p:ph idx="1"/>
          </p:nvPr>
        </p:nvSpPr>
        <p:spPr>
          <a:xfrm>
            <a:off x="683568" y="951139"/>
            <a:ext cx="7920880" cy="4705748"/>
          </a:xfrm>
        </p:spPr>
        <p:txBody>
          <a:bodyPr>
            <a:normAutofit/>
          </a:bodyPr>
          <a:lstStyle/>
          <a:p>
            <a:r>
              <a:rPr lang="en-IN" sz="1800" dirty="0" smtClean="0"/>
              <a:t>If </a:t>
            </a:r>
            <a:r>
              <a:rPr lang="en-IN" sz="1800" dirty="0"/>
              <a:t>the element is other than the first element of linked list then </a:t>
            </a:r>
            <a:endParaRPr lang="en-IN" sz="1800" dirty="0" smtClean="0"/>
          </a:p>
          <a:p>
            <a:pPr lvl="1"/>
            <a:r>
              <a:rPr lang="en-IN" sz="1800" b="1" u="sng" dirty="0" smtClean="0"/>
              <a:t>we </a:t>
            </a:r>
            <a:r>
              <a:rPr lang="en-IN" sz="1800" b="1" u="sng" dirty="0"/>
              <a:t>give the link part of the deleted node to the link part of the previous node. </a:t>
            </a:r>
            <a:endParaRPr lang="en-IN" sz="1800" b="1" u="sng" dirty="0" smtClean="0"/>
          </a:p>
          <a:p>
            <a:pPr lvl="1"/>
            <a:r>
              <a:rPr lang="en-IN" sz="1800" dirty="0" smtClean="0"/>
              <a:t>This </a:t>
            </a:r>
            <a:r>
              <a:rPr lang="en-IN" sz="1800" dirty="0"/>
              <a:t>can be as-</a:t>
            </a:r>
          </a:p>
          <a:p>
            <a:pPr marL="1847088" lvl="8" indent="0">
              <a:buNone/>
            </a:pPr>
            <a:r>
              <a:rPr lang="en-IN" sz="2000" b="1" dirty="0" err="1"/>
              <a:t>tmp</a:t>
            </a:r>
            <a:r>
              <a:rPr lang="en-IN" sz="2000" b="1" dirty="0"/>
              <a:t> =q-&gt;link;</a:t>
            </a:r>
          </a:p>
          <a:p>
            <a:pPr marL="1847088" lvl="8" indent="0">
              <a:buNone/>
            </a:pPr>
            <a:r>
              <a:rPr lang="en-IN" sz="2000" b="1" dirty="0"/>
              <a:t>q-&gt;link = </a:t>
            </a:r>
            <a:r>
              <a:rPr lang="en-IN" sz="2000" b="1" dirty="0" err="1"/>
              <a:t>tmp</a:t>
            </a:r>
            <a:r>
              <a:rPr lang="en-IN" sz="2000" b="1" dirty="0"/>
              <a:t>-&gt;link;</a:t>
            </a:r>
          </a:p>
          <a:p>
            <a:pPr marL="1847088" lvl="8" indent="0">
              <a:buNone/>
            </a:pPr>
            <a:r>
              <a:rPr lang="en-IN" sz="2000" b="1" dirty="0"/>
              <a:t>free(</a:t>
            </a:r>
            <a:r>
              <a:rPr lang="en-IN" sz="2000" b="1" dirty="0" err="1"/>
              <a:t>tmp</a:t>
            </a:r>
            <a:r>
              <a:rPr lang="en-IN" sz="2000" b="1" dirty="0"/>
              <a:t>);</a:t>
            </a:r>
          </a:p>
        </p:txBody>
      </p:sp>
      <p:pic>
        <p:nvPicPr>
          <p:cNvPr id="20482" name="Picture 2" descr="https://1.bp.blogspot.com/-scUCKMUqVgU/XAau85KvM6I/AAAAAAAAFZs/6lH2odet02ETOGj374eUmS1T5SQNFuBzQCLcBGAs/s400/New%2BDoc%2B2018-12-04%2B10.16.54_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7200800"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BFED77AC-CFD2-45EC-963C-4EB05B7E12C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69</a:t>
            </a:fld>
            <a:endParaRPr lang="en-IN"/>
          </a:p>
        </p:txBody>
      </p:sp>
    </p:spTree>
    <p:extLst>
      <p:ext uri="{BB962C8B-B14F-4D97-AF65-F5344CB8AC3E}">
        <p14:creationId xmlns:p14="http://schemas.microsoft.com/office/powerpoint/2010/main" val="249982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Compile Time or Static Allocation</a:t>
            </a:r>
          </a:p>
        </p:txBody>
      </p:sp>
      <p:sp>
        <p:nvSpPr>
          <p:cNvPr id="3" name="Content Placeholder 2"/>
          <p:cNvSpPr>
            <a:spLocks noGrp="1"/>
          </p:cNvSpPr>
          <p:nvPr>
            <p:ph idx="1"/>
          </p:nvPr>
        </p:nvSpPr>
        <p:spPr>
          <a:xfrm>
            <a:off x="899592" y="1340768"/>
            <a:ext cx="6777317" cy="4752528"/>
          </a:xfrm>
        </p:spPr>
        <p:txBody>
          <a:bodyPr>
            <a:normAutofit/>
          </a:bodyPr>
          <a:lstStyle/>
          <a:p>
            <a:pPr marL="68580" indent="0">
              <a:buNone/>
            </a:pPr>
            <a:endParaRPr lang="en-IN" sz="1800" b="1" dirty="0" smtClean="0"/>
          </a:p>
          <a:p>
            <a:r>
              <a:rPr lang="en-IN" sz="1800" b="1" dirty="0" smtClean="0"/>
              <a:t>No reusability of allocated memory </a:t>
            </a:r>
          </a:p>
          <a:p>
            <a:endParaRPr lang="en-IN" sz="1800" b="1" dirty="0" smtClean="0"/>
          </a:p>
          <a:p>
            <a:r>
              <a:rPr lang="en-IN" sz="1800" b="1" dirty="0" smtClean="0"/>
              <a:t>Difficult to guess the exact size of the data at the time of writing the program</a:t>
            </a:r>
          </a:p>
        </p:txBody>
      </p:sp>
      <p:sp>
        <p:nvSpPr>
          <p:cNvPr id="4" name="Date Placeholder 3"/>
          <p:cNvSpPr>
            <a:spLocks noGrp="1"/>
          </p:cNvSpPr>
          <p:nvPr>
            <p:ph type="dt" sz="half" idx="10"/>
          </p:nvPr>
        </p:nvSpPr>
        <p:spPr/>
        <p:txBody>
          <a:bodyPr/>
          <a:lstStyle/>
          <a:p>
            <a:fld id="{67AEA0C9-0105-4C0E-BFE7-312F170A0552}"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a:t>
            </a:fld>
            <a:endParaRPr lang="en-IN"/>
          </a:p>
        </p:txBody>
      </p:sp>
    </p:spTree>
    <p:extLst>
      <p:ext uri="{BB962C8B-B14F-4D97-AF65-F5344CB8AC3E}">
        <p14:creationId xmlns:p14="http://schemas.microsoft.com/office/powerpoint/2010/main" val="15461893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rmAutofit fontScale="90000"/>
          </a:bodyPr>
          <a:lstStyle/>
          <a:p>
            <a:r>
              <a:rPr lang="en-IN" b="1" i="1" dirty="0"/>
              <a:t>Deletion in between</a:t>
            </a:r>
          </a:p>
        </p:txBody>
      </p:sp>
      <p:sp>
        <p:nvSpPr>
          <p:cNvPr id="3" name="Content Placeholder 2"/>
          <p:cNvSpPr>
            <a:spLocks noGrp="1"/>
          </p:cNvSpPr>
          <p:nvPr>
            <p:ph idx="1"/>
          </p:nvPr>
        </p:nvSpPr>
        <p:spPr>
          <a:xfrm>
            <a:off x="683568" y="951139"/>
            <a:ext cx="7920880" cy="4705748"/>
          </a:xfrm>
        </p:spPr>
        <p:txBody>
          <a:bodyPr>
            <a:normAutofit/>
          </a:bodyPr>
          <a:lstStyle/>
          <a:p>
            <a:r>
              <a:rPr lang="en-IN" sz="1800" dirty="0"/>
              <a:t> If node to be deleted is last node of linked list then statement 2 will be as-</a:t>
            </a:r>
          </a:p>
          <a:p>
            <a:pPr marL="1847088" lvl="8" indent="0">
              <a:buNone/>
            </a:pPr>
            <a:r>
              <a:rPr lang="en-IN" sz="2000" b="1" dirty="0" err="1" smtClean="0"/>
              <a:t>tmp</a:t>
            </a:r>
            <a:r>
              <a:rPr lang="en-IN" sz="2000" b="1" dirty="0" smtClean="0"/>
              <a:t> </a:t>
            </a:r>
            <a:r>
              <a:rPr lang="en-IN" sz="2000" b="1" dirty="0"/>
              <a:t>=q-&gt;link;</a:t>
            </a:r>
          </a:p>
          <a:p>
            <a:pPr marL="1847088" lvl="8" indent="0">
              <a:buNone/>
            </a:pPr>
            <a:r>
              <a:rPr lang="en-IN" sz="2000" b="1" dirty="0"/>
              <a:t>q-&gt;link = </a:t>
            </a:r>
            <a:r>
              <a:rPr lang="en-IN" sz="2000" b="1" dirty="0" smtClean="0"/>
              <a:t>NULL;</a:t>
            </a:r>
            <a:endParaRPr lang="en-IN" sz="2000" b="1" dirty="0"/>
          </a:p>
          <a:p>
            <a:pPr marL="1847088" lvl="8" indent="0">
              <a:buNone/>
            </a:pPr>
            <a:r>
              <a:rPr lang="en-IN" sz="2000" b="1" dirty="0"/>
              <a:t>free(</a:t>
            </a:r>
            <a:r>
              <a:rPr lang="en-IN" sz="2000" b="1" dirty="0" err="1"/>
              <a:t>tmp</a:t>
            </a:r>
            <a:r>
              <a:rPr lang="en-IN" sz="2000" b="1" dirty="0" smtClean="0"/>
              <a:t>);</a:t>
            </a:r>
            <a:endParaRPr lang="en-IN" sz="2000" b="1" dirty="0"/>
          </a:p>
        </p:txBody>
      </p:sp>
      <p:sp>
        <p:nvSpPr>
          <p:cNvPr id="4" name="Date Placeholder 3"/>
          <p:cNvSpPr>
            <a:spLocks noGrp="1"/>
          </p:cNvSpPr>
          <p:nvPr>
            <p:ph type="dt" sz="half" idx="10"/>
          </p:nvPr>
        </p:nvSpPr>
        <p:spPr/>
        <p:txBody>
          <a:bodyPr/>
          <a:lstStyle/>
          <a:p>
            <a:fld id="{70DBABC1-9E23-43E4-9812-2077C0CBF99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70</a:t>
            </a:fld>
            <a:endParaRPr lang="en-IN"/>
          </a:p>
        </p:txBody>
      </p:sp>
    </p:spTree>
    <p:extLst>
      <p:ext uri="{BB962C8B-B14F-4D97-AF65-F5344CB8AC3E}">
        <p14:creationId xmlns:p14="http://schemas.microsoft.com/office/powerpoint/2010/main" val="17067814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27664"/>
            <a:ext cx="7312658" cy="457120"/>
          </a:xfrm>
        </p:spPr>
        <p:txBody>
          <a:bodyPr>
            <a:normAutofit fontScale="90000"/>
          </a:bodyPr>
          <a:lstStyle/>
          <a:p>
            <a:r>
              <a:rPr lang="en-IN" sz="3200" b="1" dirty="0" smtClean="0"/>
              <a:t>Complexity </a:t>
            </a:r>
            <a:r>
              <a:rPr lang="en-IN" sz="3200" b="1" dirty="0"/>
              <a:t>of </a:t>
            </a:r>
            <a:r>
              <a:rPr lang="en-IN" sz="3200" b="1" dirty="0" smtClean="0"/>
              <a:t>operations in Linked List:</a:t>
            </a:r>
            <a:endParaRPr lang="en-IN" sz="3200" dirty="0"/>
          </a:p>
        </p:txBody>
      </p:sp>
      <p:sp>
        <p:nvSpPr>
          <p:cNvPr id="3" name="Content Placeholder 2"/>
          <p:cNvSpPr>
            <a:spLocks noGrp="1"/>
          </p:cNvSpPr>
          <p:nvPr>
            <p:ph idx="1"/>
          </p:nvPr>
        </p:nvSpPr>
        <p:spPr>
          <a:xfrm>
            <a:off x="1043492" y="1772816"/>
            <a:ext cx="6777317" cy="3508977"/>
          </a:xfrm>
        </p:spPr>
        <p:txBody>
          <a:bodyPr/>
          <a:lstStyle/>
          <a:p>
            <a:r>
              <a:rPr lang="en-IN" sz="2000" b="1" dirty="0" smtClean="0"/>
              <a:t>Access/Traverse</a:t>
            </a:r>
          </a:p>
          <a:p>
            <a:pPr lvl="1"/>
            <a:r>
              <a:rPr lang="en-IN" sz="1800" dirty="0" smtClean="0"/>
              <a:t>It </a:t>
            </a:r>
            <a:r>
              <a:rPr lang="en-IN" sz="1800" dirty="0"/>
              <a:t>is not possible to have a constant access time in linked list operations. </a:t>
            </a:r>
            <a:endParaRPr lang="en-IN" sz="1800" dirty="0" smtClean="0"/>
          </a:p>
          <a:p>
            <a:pPr lvl="1"/>
            <a:r>
              <a:rPr lang="en-IN" sz="1800" dirty="0" smtClean="0"/>
              <a:t>The </a:t>
            </a:r>
            <a:r>
              <a:rPr lang="en-IN" sz="1800" dirty="0"/>
              <a:t>data required may be at the other end of the list and the worst case may be to traverse the whole list to get it</a:t>
            </a:r>
            <a:r>
              <a:rPr lang="en-IN" sz="1800" dirty="0" smtClean="0"/>
              <a:t>.</a:t>
            </a:r>
          </a:p>
          <a:p>
            <a:pPr lvl="1"/>
            <a:r>
              <a:rPr lang="en-IN" sz="1800" dirty="0" smtClean="0"/>
              <a:t> </a:t>
            </a:r>
            <a:r>
              <a:rPr lang="en-IN" sz="1800" dirty="0"/>
              <a:t>The time complexity is hence </a:t>
            </a:r>
            <a:r>
              <a:rPr lang="en-IN" sz="1800" b="1" dirty="0"/>
              <a:t>O(n)</a:t>
            </a:r>
            <a:r>
              <a:rPr lang="en-IN" sz="1800" dirty="0"/>
              <a:t>.</a:t>
            </a:r>
          </a:p>
          <a:p>
            <a:r>
              <a:rPr lang="en-IN" sz="2000" b="1" dirty="0" smtClean="0"/>
              <a:t>Arrays-</a:t>
            </a:r>
          </a:p>
          <a:p>
            <a:pPr lvl="1"/>
            <a:r>
              <a:rPr lang="en-IN" sz="2000" b="1" dirty="0" smtClean="0"/>
              <a:t>It’s </a:t>
            </a:r>
            <a:r>
              <a:rPr lang="en-IN" sz="2000" b="1" dirty="0"/>
              <a:t>just O(1) for </a:t>
            </a:r>
            <a:r>
              <a:rPr lang="en-IN" sz="2000" b="1" dirty="0" smtClean="0"/>
              <a:t>array because of constant access time using a[</a:t>
            </a:r>
            <a:r>
              <a:rPr lang="en-IN" sz="2000" b="1" dirty="0" err="1" smtClean="0"/>
              <a:t>i</a:t>
            </a:r>
            <a:r>
              <a:rPr lang="en-IN" sz="2000" b="1" dirty="0" smtClean="0"/>
              <a:t>]</a:t>
            </a:r>
            <a:endParaRPr lang="en-IN" sz="2000" b="1" dirty="0"/>
          </a:p>
        </p:txBody>
      </p:sp>
      <p:sp>
        <p:nvSpPr>
          <p:cNvPr id="4" name="Date Placeholder 3"/>
          <p:cNvSpPr>
            <a:spLocks noGrp="1"/>
          </p:cNvSpPr>
          <p:nvPr>
            <p:ph type="dt" sz="half" idx="10"/>
          </p:nvPr>
        </p:nvSpPr>
        <p:spPr/>
        <p:txBody>
          <a:bodyPr/>
          <a:lstStyle/>
          <a:p>
            <a:fld id="{C2EF908C-FD6C-4EBE-B494-791D1D53209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71</a:t>
            </a:fld>
            <a:endParaRPr lang="en-IN"/>
          </a:p>
        </p:txBody>
      </p:sp>
    </p:spTree>
    <p:extLst>
      <p:ext uri="{BB962C8B-B14F-4D97-AF65-F5344CB8AC3E}">
        <p14:creationId xmlns:p14="http://schemas.microsoft.com/office/powerpoint/2010/main" val="6428212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27664"/>
            <a:ext cx="7312658" cy="457120"/>
          </a:xfrm>
        </p:spPr>
        <p:txBody>
          <a:bodyPr>
            <a:normAutofit fontScale="90000"/>
          </a:bodyPr>
          <a:lstStyle/>
          <a:p>
            <a:r>
              <a:rPr lang="en-IN" sz="3200" b="1" dirty="0" smtClean="0"/>
              <a:t>Complexity </a:t>
            </a:r>
            <a:r>
              <a:rPr lang="en-IN" sz="3200" b="1" dirty="0"/>
              <a:t>of </a:t>
            </a:r>
            <a:r>
              <a:rPr lang="en-IN" sz="3200" b="1" dirty="0" smtClean="0"/>
              <a:t>operations in Linked List:</a:t>
            </a:r>
            <a:endParaRPr lang="en-IN" sz="3200" dirty="0"/>
          </a:p>
        </p:txBody>
      </p:sp>
      <p:sp>
        <p:nvSpPr>
          <p:cNvPr id="3" name="Content Placeholder 2"/>
          <p:cNvSpPr>
            <a:spLocks noGrp="1"/>
          </p:cNvSpPr>
          <p:nvPr>
            <p:ph idx="1"/>
          </p:nvPr>
        </p:nvSpPr>
        <p:spPr>
          <a:xfrm>
            <a:off x="1043608" y="1700808"/>
            <a:ext cx="6777317" cy="3508977"/>
          </a:xfrm>
        </p:spPr>
        <p:txBody>
          <a:bodyPr>
            <a:normAutofit fontScale="85000" lnSpcReduction="20000"/>
          </a:bodyPr>
          <a:lstStyle/>
          <a:p>
            <a:pPr marL="68580" indent="0">
              <a:buNone/>
            </a:pPr>
            <a:r>
              <a:rPr lang="en-IN" sz="2000" b="1" dirty="0"/>
              <a:t>Insertion</a:t>
            </a:r>
          </a:p>
          <a:p>
            <a:r>
              <a:rPr lang="en-IN" sz="2000" dirty="0"/>
              <a:t>Insertion in a linked list involves only manipulating the pointers of the previous node and the new node, provided we know the location where the node is to be inserted. </a:t>
            </a:r>
            <a:endParaRPr lang="en-IN" sz="2000" dirty="0" smtClean="0"/>
          </a:p>
          <a:p>
            <a:r>
              <a:rPr lang="en-IN" sz="2000" dirty="0" smtClean="0"/>
              <a:t>Thus</a:t>
            </a:r>
            <a:r>
              <a:rPr lang="en-IN" sz="2000" dirty="0"/>
              <a:t>, the insertion of an element is </a:t>
            </a:r>
            <a:r>
              <a:rPr lang="en-IN" sz="2000" b="1" dirty="0"/>
              <a:t>O(1)</a:t>
            </a:r>
            <a:r>
              <a:rPr lang="en-IN" sz="2000" dirty="0"/>
              <a:t>.</a:t>
            </a:r>
          </a:p>
          <a:p>
            <a:pPr marL="68580" indent="0">
              <a:buNone/>
            </a:pPr>
            <a:r>
              <a:rPr lang="en-IN" sz="2000" b="1" dirty="0"/>
              <a:t>Deletion</a:t>
            </a:r>
          </a:p>
          <a:p>
            <a:r>
              <a:rPr lang="en-IN" sz="2000" dirty="0"/>
              <a:t>Similar to </a:t>
            </a:r>
            <a:r>
              <a:rPr lang="en-IN" sz="2000" dirty="0" smtClean="0"/>
              <a:t>insertion, </a:t>
            </a:r>
            <a:r>
              <a:rPr lang="en-IN" sz="2000" dirty="0"/>
              <a:t>deletion in a linked list involves only manipulating the pointers of the previous node and freeing the new node, provided we know the location where the node is to be deleted. </a:t>
            </a:r>
            <a:endParaRPr lang="en-IN" sz="2000" dirty="0" smtClean="0"/>
          </a:p>
          <a:p>
            <a:r>
              <a:rPr lang="en-IN" sz="2000" dirty="0" smtClean="0"/>
              <a:t>Thus</a:t>
            </a:r>
            <a:r>
              <a:rPr lang="en-IN" sz="2000" dirty="0"/>
              <a:t>, the deletion of an element is </a:t>
            </a:r>
            <a:r>
              <a:rPr lang="en-IN" sz="2000" b="1" dirty="0"/>
              <a:t>O(1</a:t>
            </a:r>
            <a:r>
              <a:rPr lang="en-IN" sz="2000" b="1" dirty="0" smtClean="0"/>
              <a:t>)</a:t>
            </a:r>
            <a:r>
              <a:rPr lang="en-IN" sz="2000" dirty="0" smtClean="0"/>
              <a:t>.</a:t>
            </a:r>
          </a:p>
          <a:p>
            <a:endParaRPr lang="en-IN" sz="2000" dirty="0" smtClean="0"/>
          </a:p>
          <a:p>
            <a:r>
              <a:rPr lang="en-IN" sz="2000" dirty="0" smtClean="0"/>
              <a:t>In </a:t>
            </a:r>
            <a:r>
              <a:rPr lang="en-IN" sz="2000" dirty="0"/>
              <a:t>order to delete a node and connect the previous and the next node together, you need to know their pointers. </a:t>
            </a:r>
          </a:p>
          <a:p>
            <a:endParaRPr lang="en-IN" sz="2000" dirty="0"/>
          </a:p>
        </p:txBody>
      </p:sp>
      <p:sp>
        <p:nvSpPr>
          <p:cNvPr id="4" name="Date Placeholder 3"/>
          <p:cNvSpPr>
            <a:spLocks noGrp="1"/>
          </p:cNvSpPr>
          <p:nvPr>
            <p:ph type="dt" sz="half" idx="10"/>
          </p:nvPr>
        </p:nvSpPr>
        <p:spPr/>
        <p:txBody>
          <a:bodyPr/>
          <a:lstStyle/>
          <a:p>
            <a:fld id="{390BD67E-E1CC-435C-AF0C-86DA0D4BF7A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72</a:t>
            </a:fld>
            <a:endParaRPr lang="en-IN"/>
          </a:p>
        </p:txBody>
      </p:sp>
    </p:spTree>
    <p:extLst>
      <p:ext uri="{BB962C8B-B14F-4D97-AF65-F5344CB8AC3E}">
        <p14:creationId xmlns:p14="http://schemas.microsoft.com/office/powerpoint/2010/main" val="12916424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27664"/>
            <a:ext cx="7312658" cy="457120"/>
          </a:xfrm>
        </p:spPr>
        <p:txBody>
          <a:bodyPr>
            <a:normAutofit fontScale="90000"/>
          </a:bodyPr>
          <a:lstStyle/>
          <a:p>
            <a:r>
              <a:rPr lang="en-IN" sz="3200" b="1" dirty="0" smtClean="0"/>
              <a:t>Complexity </a:t>
            </a:r>
            <a:r>
              <a:rPr lang="en-IN" sz="3200" b="1" dirty="0"/>
              <a:t>of </a:t>
            </a:r>
            <a:r>
              <a:rPr lang="en-IN" sz="3200" b="1" dirty="0" smtClean="0"/>
              <a:t>operations in Linked List:</a:t>
            </a:r>
            <a:endParaRPr lang="en-IN" sz="3200" dirty="0"/>
          </a:p>
        </p:txBody>
      </p:sp>
      <p:sp>
        <p:nvSpPr>
          <p:cNvPr id="3" name="Content Placeholder 2"/>
          <p:cNvSpPr>
            <a:spLocks noGrp="1"/>
          </p:cNvSpPr>
          <p:nvPr>
            <p:ph idx="1"/>
          </p:nvPr>
        </p:nvSpPr>
        <p:spPr/>
        <p:txBody>
          <a:bodyPr>
            <a:normAutofit fontScale="85000" lnSpcReduction="10000"/>
          </a:bodyPr>
          <a:lstStyle/>
          <a:p>
            <a:r>
              <a:rPr lang="en-IN" sz="2000" b="1" dirty="0" smtClean="0"/>
              <a:t>Insertion </a:t>
            </a:r>
            <a:r>
              <a:rPr lang="en-IN" sz="2000" b="1" dirty="0"/>
              <a:t>and deletion at a known position is O(1). </a:t>
            </a:r>
            <a:endParaRPr lang="en-IN" sz="2000" b="1" dirty="0" smtClean="0"/>
          </a:p>
          <a:p>
            <a:endParaRPr lang="en-IN" sz="2000" b="1" dirty="0"/>
          </a:p>
          <a:p>
            <a:r>
              <a:rPr lang="en-IN" sz="2000" dirty="0" smtClean="0"/>
              <a:t>However</a:t>
            </a:r>
            <a:r>
              <a:rPr lang="en-IN" sz="2000" dirty="0"/>
              <a:t>, </a:t>
            </a:r>
            <a:r>
              <a:rPr lang="en-IN" sz="2000" b="1" dirty="0"/>
              <a:t>finding that position is O(n), unless it is the head </a:t>
            </a:r>
            <a:r>
              <a:rPr lang="en-IN" sz="2000" b="1" dirty="0" smtClean="0"/>
              <a:t>(Singly linked list) or </a:t>
            </a:r>
            <a:r>
              <a:rPr lang="en-IN" sz="2000" b="1" dirty="0"/>
              <a:t>tail of the </a:t>
            </a:r>
            <a:r>
              <a:rPr lang="en-IN" sz="2000" b="1" dirty="0" smtClean="0"/>
              <a:t>list(Circular Linked list).</a:t>
            </a:r>
          </a:p>
          <a:p>
            <a:endParaRPr lang="en-IN" sz="2000" b="1" dirty="0"/>
          </a:p>
          <a:p>
            <a:r>
              <a:rPr lang="en-IN" sz="2000" b="1" dirty="0" smtClean="0"/>
              <a:t>In </a:t>
            </a:r>
            <a:r>
              <a:rPr lang="en-IN" sz="2000" b="1" dirty="0"/>
              <a:t>a doubly-linked list, both </a:t>
            </a:r>
            <a:r>
              <a:rPr lang="en-IN" sz="2000" b="1" dirty="0" smtClean="0"/>
              <a:t>next </a:t>
            </a:r>
            <a:r>
              <a:rPr lang="en-IN" sz="2000" b="1" dirty="0"/>
              <a:t> </a:t>
            </a:r>
            <a:r>
              <a:rPr lang="en-IN" sz="2000" b="1" dirty="0" smtClean="0"/>
              <a:t>and previous pointers </a:t>
            </a:r>
            <a:r>
              <a:rPr lang="en-IN" sz="2000" b="1" dirty="0"/>
              <a:t>are available in the node that is to be deleted. The time complexity is constant in this case, i.e., O(1</a:t>
            </a:r>
            <a:r>
              <a:rPr lang="en-IN" sz="2000" b="1" dirty="0" smtClean="0"/>
              <a:t>)</a:t>
            </a:r>
          </a:p>
          <a:p>
            <a:endParaRPr lang="en-IN" sz="2000" b="1" dirty="0"/>
          </a:p>
          <a:p>
            <a:r>
              <a:rPr lang="en-IN" sz="2000" b="1" dirty="0"/>
              <a:t>When we talk about insertion and deletion complexity, we generally assume we already know where that's going to occur.</a:t>
            </a:r>
          </a:p>
        </p:txBody>
      </p:sp>
      <p:sp>
        <p:nvSpPr>
          <p:cNvPr id="4" name="Frame 3"/>
          <p:cNvSpPr/>
          <p:nvPr/>
        </p:nvSpPr>
        <p:spPr>
          <a:xfrm>
            <a:off x="683568" y="4581128"/>
            <a:ext cx="7704856" cy="10801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Frame 4"/>
          <p:cNvSpPr/>
          <p:nvPr/>
        </p:nvSpPr>
        <p:spPr>
          <a:xfrm>
            <a:off x="683568" y="2132856"/>
            <a:ext cx="7704856" cy="57606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ate Placeholder 5"/>
          <p:cNvSpPr>
            <a:spLocks noGrp="1"/>
          </p:cNvSpPr>
          <p:nvPr>
            <p:ph type="dt" sz="half" idx="10"/>
          </p:nvPr>
        </p:nvSpPr>
        <p:spPr/>
        <p:txBody>
          <a:bodyPr/>
          <a:lstStyle/>
          <a:p>
            <a:fld id="{964C5BFA-753E-4A61-BA84-490C704DC29D}" type="datetime1">
              <a:rPr lang="en-IN" smtClean="0"/>
              <a:t>06-06-2021</a:t>
            </a:fld>
            <a:endParaRPr lang="en-IN"/>
          </a:p>
        </p:txBody>
      </p:sp>
      <p:sp>
        <p:nvSpPr>
          <p:cNvPr id="8" name="Slide Number Placeholder 7"/>
          <p:cNvSpPr>
            <a:spLocks noGrp="1"/>
          </p:cNvSpPr>
          <p:nvPr>
            <p:ph type="sldNum" sz="quarter" idx="12"/>
          </p:nvPr>
        </p:nvSpPr>
        <p:spPr/>
        <p:txBody>
          <a:bodyPr/>
          <a:lstStyle/>
          <a:p>
            <a:fld id="{91FA414A-FC3B-4762-BF9B-190CEE0147BD}" type="slidenum">
              <a:rPr lang="en-IN" smtClean="0"/>
              <a:t>73</a:t>
            </a:fld>
            <a:endParaRPr lang="en-IN"/>
          </a:p>
        </p:txBody>
      </p:sp>
      <p:sp>
        <p:nvSpPr>
          <p:cNvPr id="9" name="Curved Left Arrow 8"/>
          <p:cNvSpPr/>
          <p:nvPr/>
        </p:nvSpPr>
        <p:spPr>
          <a:xfrm>
            <a:off x="7668344" y="2780928"/>
            <a:ext cx="720080" cy="172819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561411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85112"/>
          </a:xfrm>
        </p:spPr>
        <p:txBody>
          <a:bodyPr>
            <a:normAutofit fontScale="90000"/>
          </a:bodyPr>
          <a:lstStyle/>
          <a:p>
            <a:r>
              <a:rPr lang="en-IN" sz="2400" b="1" dirty="0" smtClean="0"/>
              <a:t>Time complexity for Search Operation in Singly Linked List</a:t>
            </a:r>
            <a:endParaRPr lang="en-IN" sz="2400" b="1" dirty="0"/>
          </a:p>
        </p:txBody>
      </p:sp>
      <p:sp>
        <p:nvSpPr>
          <p:cNvPr id="3" name="Content Placeholder 2"/>
          <p:cNvSpPr>
            <a:spLocks noGrp="1"/>
          </p:cNvSpPr>
          <p:nvPr>
            <p:ph idx="1"/>
          </p:nvPr>
        </p:nvSpPr>
        <p:spPr/>
        <p:txBody>
          <a:bodyPr>
            <a:normAutofit/>
          </a:bodyPr>
          <a:lstStyle/>
          <a:p>
            <a:r>
              <a:rPr lang="en-IN" sz="2000" b="1" dirty="0" smtClean="0"/>
              <a:t>Best Case-</a:t>
            </a:r>
          </a:p>
          <a:p>
            <a:pPr lvl="1"/>
            <a:r>
              <a:rPr lang="en-IN" sz="2000" dirty="0" smtClean="0"/>
              <a:t>Element found in the first node, while loop executes only once so </a:t>
            </a:r>
            <a:r>
              <a:rPr lang="en-IN" sz="2000" b="1" dirty="0" smtClean="0"/>
              <a:t>O(1)</a:t>
            </a:r>
          </a:p>
          <a:p>
            <a:r>
              <a:rPr lang="en-IN" sz="2000" b="1" dirty="0" smtClean="0"/>
              <a:t>Worst Case-</a:t>
            </a:r>
            <a:endParaRPr lang="en-IN" sz="2000" b="1" dirty="0"/>
          </a:p>
          <a:p>
            <a:pPr lvl="1"/>
            <a:r>
              <a:rPr lang="en-IN" sz="2000" dirty="0" smtClean="0"/>
              <a:t>Element present in the last node so while node will work n times so </a:t>
            </a:r>
            <a:r>
              <a:rPr lang="en-IN" sz="2000" b="1" dirty="0" smtClean="0"/>
              <a:t>O(n)</a:t>
            </a:r>
            <a:endParaRPr lang="en-IN" sz="2000" b="1" dirty="0"/>
          </a:p>
        </p:txBody>
      </p:sp>
      <p:sp>
        <p:nvSpPr>
          <p:cNvPr id="4" name="Rectangle 3"/>
          <p:cNvSpPr/>
          <p:nvPr/>
        </p:nvSpPr>
        <p:spPr>
          <a:xfrm>
            <a:off x="1547664" y="5301208"/>
            <a:ext cx="6372200" cy="646331"/>
          </a:xfrm>
          <a:prstGeom prst="rect">
            <a:avLst/>
          </a:prstGeom>
        </p:spPr>
        <p:txBody>
          <a:bodyPr wrap="square">
            <a:spAutoFit/>
          </a:bodyPr>
          <a:lstStyle/>
          <a:p>
            <a:r>
              <a:rPr lang="en-IN" dirty="0" smtClean="0"/>
              <a:t>Courtesy of https</a:t>
            </a:r>
            <a:r>
              <a:rPr lang="en-IN" dirty="0"/>
              <a:t>://www.youtube.com/watch?v=lWEBpaVPoJA</a:t>
            </a:r>
          </a:p>
        </p:txBody>
      </p:sp>
      <p:sp>
        <p:nvSpPr>
          <p:cNvPr id="5" name="Date Placeholder 4"/>
          <p:cNvSpPr>
            <a:spLocks noGrp="1"/>
          </p:cNvSpPr>
          <p:nvPr>
            <p:ph type="dt" sz="half" idx="10"/>
          </p:nvPr>
        </p:nvSpPr>
        <p:spPr/>
        <p:txBody>
          <a:bodyPr/>
          <a:lstStyle/>
          <a:p>
            <a:fld id="{18357830-847E-422A-AE7C-9C5F9EEC8C58}"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74</a:t>
            </a:fld>
            <a:endParaRPr lang="en-IN"/>
          </a:p>
        </p:txBody>
      </p:sp>
    </p:spTree>
    <p:extLst>
      <p:ext uri="{BB962C8B-B14F-4D97-AF65-F5344CB8AC3E}">
        <p14:creationId xmlns:p14="http://schemas.microsoft.com/office/powerpoint/2010/main" val="18277392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601" t="11945" r="24206" b="60046"/>
          <a:stretch/>
        </p:blipFill>
        <p:spPr bwMode="auto">
          <a:xfrm>
            <a:off x="899590" y="1268759"/>
            <a:ext cx="7488833" cy="3664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123728" y="5632515"/>
            <a:ext cx="5456943" cy="369332"/>
          </a:xfrm>
          <a:prstGeom prst="rect">
            <a:avLst/>
          </a:prstGeom>
        </p:spPr>
        <p:txBody>
          <a:bodyPr wrap="none">
            <a:spAutoFit/>
          </a:bodyPr>
          <a:lstStyle/>
          <a:p>
            <a:r>
              <a:rPr lang="en-IN" dirty="0" smtClean="0"/>
              <a:t>Courtesy of https</a:t>
            </a:r>
            <a:r>
              <a:rPr lang="en-IN" dirty="0"/>
              <a:t>://www.bigocheatsheet.com/</a:t>
            </a:r>
          </a:p>
        </p:txBody>
      </p:sp>
      <p:sp>
        <p:nvSpPr>
          <p:cNvPr id="3" name="Date Placeholder 2"/>
          <p:cNvSpPr>
            <a:spLocks noGrp="1"/>
          </p:cNvSpPr>
          <p:nvPr>
            <p:ph type="dt" sz="half" idx="10"/>
          </p:nvPr>
        </p:nvSpPr>
        <p:spPr/>
        <p:txBody>
          <a:bodyPr/>
          <a:lstStyle/>
          <a:p>
            <a:fld id="{BD26A16C-CD53-4CF4-AA0B-385629F0904F}" type="datetime1">
              <a:rPr lang="en-IN" smtClean="0"/>
              <a:t>06-06-2021</a:t>
            </a:fld>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75</a:t>
            </a:fld>
            <a:endParaRPr lang="en-IN"/>
          </a:p>
        </p:txBody>
      </p:sp>
    </p:spTree>
    <p:extLst>
      <p:ext uri="{BB962C8B-B14F-4D97-AF65-F5344CB8AC3E}">
        <p14:creationId xmlns:p14="http://schemas.microsoft.com/office/powerpoint/2010/main" val="13588017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Circular Linked List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140835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sz="2800" b="1" dirty="0"/>
              <a:t>Why Circular?</a:t>
            </a:r>
            <a:endParaRPr lang="en-IN" sz="2800" dirty="0"/>
          </a:p>
        </p:txBody>
      </p:sp>
      <p:sp>
        <p:nvSpPr>
          <p:cNvPr id="3" name="Content Placeholder 2"/>
          <p:cNvSpPr>
            <a:spLocks noGrp="1"/>
          </p:cNvSpPr>
          <p:nvPr>
            <p:ph idx="1"/>
          </p:nvPr>
        </p:nvSpPr>
        <p:spPr>
          <a:xfrm>
            <a:off x="971600" y="1772816"/>
            <a:ext cx="6777317" cy="3508977"/>
          </a:xfrm>
        </p:spPr>
        <p:txBody>
          <a:bodyPr>
            <a:normAutofit/>
          </a:bodyPr>
          <a:lstStyle/>
          <a:p>
            <a:r>
              <a:rPr lang="en-IN" sz="1800" dirty="0" smtClean="0"/>
              <a:t>In </a:t>
            </a:r>
            <a:r>
              <a:rPr lang="en-IN" sz="1800" dirty="0"/>
              <a:t>a singly linked list, </a:t>
            </a:r>
            <a:endParaRPr lang="en-IN" sz="1800" dirty="0" smtClean="0"/>
          </a:p>
          <a:p>
            <a:pPr lvl="1"/>
            <a:r>
              <a:rPr lang="en-IN" sz="1800" b="1" u="sng" dirty="0" smtClean="0"/>
              <a:t>If </a:t>
            </a:r>
            <a:r>
              <a:rPr lang="en-IN" sz="1800" b="1" u="sng" dirty="0"/>
              <a:t>we are at any node in the middle of the list, then it is not possible to access nodes that precede the given node. </a:t>
            </a:r>
            <a:endParaRPr lang="en-IN" sz="1800" b="1" u="sng" dirty="0" smtClean="0"/>
          </a:p>
          <a:p>
            <a:pPr lvl="1"/>
            <a:r>
              <a:rPr lang="en-IN" sz="1800" dirty="0" smtClean="0"/>
              <a:t>This </a:t>
            </a:r>
            <a:r>
              <a:rPr lang="en-IN" sz="1800" dirty="0"/>
              <a:t>problem can be solved by slightly altering the structure of singly linked list. </a:t>
            </a:r>
            <a:endParaRPr lang="en-IN" sz="1800" dirty="0" smtClean="0"/>
          </a:p>
          <a:p>
            <a:endParaRPr lang="en-IN" sz="1800" dirty="0" smtClean="0"/>
          </a:p>
        </p:txBody>
      </p:sp>
      <p:sp>
        <p:nvSpPr>
          <p:cNvPr id="4" name="Date Placeholder 3"/>
          <p:cNvSpPr>
            <a:spLocks noGrp="1"/>
          </p:cNvSpPr>
          <p:nvPr>
            <p:ph type="dt" sz="half" idx="10"/>
          </p:nvPr>
        </p:nvSpPr>
        <p:spPr/>
        <p:txBody>
          <a:bodyPr/>
          <a:lstStyle/>
          <a:p>
            <a:fld id="{8C9ABB46-2D28-4213-B59B-D7FC36E3D471}"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77</a:t>
            </a:fld>
            <a:endParaRPr lang="en-IN"/>
          </a:p>
        </p:txBody>
      </p:sp>
    </p:spTree>
    <p:extLst>
      <p:ext uri="{BB962C8B-B14F-4D97-AF65-F5344CB8AC3E}">
        <p14:creationId xmlns:p14="http://schemas.microsoft.com/office/powerpoint/2010/main" val="26006588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sz="2800" b="1" dirty="0" smtClean="0"/>
              <a:t>How?</a:t>
            </a:r>
            <a:endParaRPr lang="en-IN" sz="2800" dirty="0"/>
          </a:p>
        </p:txBody>
      </p:sp>
      <p:sp>
        <p:nvSpPr>
          <p:cNvPr id="3" name="Content Placeholder 2"/>
          <p:cNvSpPr>
            <a:spLocks noGrp="1"/>
          </p:cNvSpPr>
          <p:nvPr>
            <p:ph idx="1"/>
          </p:nvPr>
        </p:nvSpPr>
        <p:spPr>
          <a:xfrm>
            <a:off x="971600" y="1772816"/>
            <a:ext cx="6777317" cy="3508977"/>
          </a:xfrm>
        </p:spPr>
        <p:txBody>
          <a:bodyPr>
            <a:normAutofit/>
          </a:bodyPr>
          <a:lstStyle/>
          <a:p>
            <a:r>
              <a:rPr lang="en-IN" sz="1800" dirty="0" smtClean="0"/>
              <a:t>In </a:t>
            </a:r>
            <a:r>
              <a:rPr lang="en-IN" sz="1800" dirty="0"/>
              <a:t>a singly linked list, next part (pointer to next node</a:t>
            </a:r>
            <a:r>
              <a:rPr lang="en-IN" sz="1800" dirty="0" smtClean="0"/>
              <a:t>) of the last node  </a:t>
            </a:r>
            <a:r>
              <a:rPr lang="en-IN" sz="1800" dirty="0"/>
              <a:t>is NULL, </a:t>
            </a:r>
            <a:endParaRPr lang="en-IN" sz="1800" dirty="0" smtClean="0"/>
          </a:p>
          <a:p>
            <a:pPr lvl="1"/>
            <a:r>
              <a:rPr lang="en-IN" sz="1800" dirty="0" smtClean="0"/>
              <a:t>if </a:t>
            </a:r>
            <a:r>
              <a:rPr lang="en-IN" sz="1800" dirty="0"/>
              <a:t>we utilize this link to point to the first node then we can reach preceding nodes. </a:t>
            </a:r>
          </a:p>
        </p:txBody>
      </p:sp>
      <p:sp>
        <p:nvSpPr>
          <p:cNvPr id="4" name="Date Placeholder 3"/>
          <p:cNvSpPr>
            <a:spLocks noGrp="1"/>
          </p:cNvSpPr>
          <p:nvPr>
            <p:ph type="dt" sz="half" idx="10"/>
          </p:nvPr>
        </p:nvSpPr>
        <p:spPr/>
        <p:txBody>
          <a:bodyPr/>
          <a:lstStyle/>
          <a:p>
            <a:fld id="{50897DD2-2229-4F4F-BE5B-CA62E13963C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78</a:t>
            </a:fld>
            <a:endParaRPr lang="en-IN"/>
          </a:p>
        </p:txBody>
      </p:sp>
    </p:spTree>
    <p:extLst>
      <p:ext uri="{BB962C8B-B14F-4D97-AF65-F5344CB8AC3E}">
        <p14:creationId xmlns:p14="http://schemas.microsoft.com/office/powerpoint/2010/main" val="5600348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85112"/>
          </a:xfrm>
        </p:spPr>
        <p:txBody>
          <a:bodyPr>
            <a:noAutofit/>
          </a:bodyPr>
          <a:lstStyle/>
          <a:p>
            <a:r>
              <a:rPr lang="en-IN" sz="2800" b="1" i="1" dirty="0" smtClean="0"/>
              <a:t>Implementation </a:t>
            </a:r>
            <a:r>
              <a:rPr lang="en-IN" sz="2800" b="1" i="1" dirty="0"/>
              <a:t>of circular linked list</a:t>
            </a:r>
            <a:endParaRPr lang="en-IN" sz="2800" dirty="0"/>
          </a:p>
        </p:txBody>
      </p:sp>
      <p:sp>
        <p:nvSpPr>
          <p:cNvPr id="3" name="Content Placeholder 2"/>
          <p:cNvSpPr>
            <a:spLocks noGrp="1"/>
          </p:cNvSpPr>
          <p:nvPr>
            <p:ph idx="1"/>
          </p:nvPr>
        </p:nvSpPr>
        <p:spPr>
          <a:xfrm>
            <a:off x="1043492" y="1844824"/>
            <a:ext cx="6777317" cy="3508977"/>
          </a:xfrm>
        </p:spPr>
        <p:txBody>
          <a:bodyPr>
            <a:normAutofit/>
          </a:bodyPr>
          <a:lstStyle/>
          <a:p>
            <a:r>
              <a:rPr lang="en-IN" sz="2000" dirty="0" smtClean="0"/>
              <a:t>Creation </a:t>
            </a:r>
            <a:r>
              <a:rPr lang="en-IN" sz="2000" dirty="0"/>
              <a:t>of circular linked list is same as single linked list. </a:t>
            </a:r>
            <a:endParaRPr lang="en-IN" sz="2000" dirty="0" smtClean="0"/>
          </a:p>
          <a:p>
            <a:r>
              <a:rPr lang="en-IN" sz="2000" b="1" dirty="0" smtClean="0"/>
              <a:t>Last </a:t>
            </a:r>
            <a:r>
              <a:rPr lang="en-IN" sz="2000" b="1" dirty="0"/>
              <a:t>node will always point to first node instead of NULL. </a:t>
            </a:r>
            <a:endParaRPr lang="en-IN" sz="2000" b="1" dirty="0" smtClean="0"/>
          </a:p>
        </p:txBody>
      </p:sp>
      <p:pic>
        <p:nvPicPr>
          <p:cNvPr id="1026" name="Picture 2" descr="https://3.bp.blogspot.com/-ISuSWjERl6A/XAeM4xuVNEI/AAAAAAAAFak/_o2CopWPA442I2b1LmIYBQddgqrUs1JRACLcBGAs/s400/New%2BDoc%2B2018-12-04%2B10.16.54_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29000"/>
            <a:ext cx="4818112"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D8D2475-1DA0-430B-9581-E194DBC42ABC}"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79</a:t>
            </a:fld>
            <a:endParaRPr lang="en-IN"/>
          </a:p>
        </p:txBody>
      </p:sp>
    </p:spTree>
    <p:extLst>
      <p:ext uri="{BB962C8B-B14F-4D97-AF65-F5344CB8AC3E}">
        <p14:creationId xmlns:p14="http://schemas.microsoft.com/office/powerpoint/2010/main" val="2657180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Runtime or Dynamic Allocation</a:t>
            </a:r>
          </a:p>
        </p:txBody>
      </p:sp>
      <p:sp>
        <p:nvSpPr>
          <p:cNvPr id="3" name="Content Placeholder 2"/>
          <p:cNvSpPr>
            <a:spLocks noGrp="1"/>
          </p:cNvSpPr>
          <p:nvPr>
            <p:ph idx="1"/>
          </p:nvPr>
        </p:nvSpPr>
        <p:spPr>
          <a:xfrm>
            <a:off x="899592" y="1340768"/>
            <a:ext cx="6777317" cy="4752528"/>
          </a:xfrm>
        </p:spPr>
        <p:txBody>
          <a:bodyPr>
            <a:normAutofit/>
          </a:bodyPr>
          <a:lstStyle/>
          <a:p>
            <a:r>
              <a:rPr lang="en-IN" sz="2000" b="1" dirty="0" smtClean="0"/>
              <a:t>All Linked Data Structures are preferably implemented through dynamic memory allocation.</a:t>
            </a:r>
          </a:p>
          <a:p>
            <a:endParaRPr lang="en-IN" sz="2000" dirty="0" smtClean="0"/>
          </a:p>
          <a:p>
            <a:r>
              <a:rPr lang="en-IN" sz="2000" dirty="0" smtClean="0"/>
              <a:t>Dynamic data structures provide flexibility in </a:t>
            </a:r>
            <a:r>
              <a:rPr lang="en-IN" sz="2000" b="1" dirty="0" smtClean="0"/>
              <a:t>adding, deleting or rearranging data objects at run time.</a:t>
            </a:r>
          </a:p>
          <a:p>
            <a:endParaRPr lang="en-IN" sz="2000" dirty="0" smtClean="0"/>
          </a:p>
          <a:p>
            <a:r>
              <a:rPr lang="en-IN" sz="2000" dirty="0" smtClean="0"/>
              <a:t>Managed in C through a set of library functions:</a:t>
            </a:r>
          </a:p>
          <a:p>
            <a:pPr lvl="1"/>
            <a:r>
              <a:rPr lang="en-IN" sz="1800" dirty="0" err="1"/>
              <a:t>m</a:t>
            </a:r>
            <a:r>
              <a:rPr lang="en-IN" sz="1800" dirty="0" err="1" smtClean="0"/>
              <a:t>alloc</a:t>
            </a:r>
            <a:r>
              <a:rPr lang="en-IN" sz="1800" dirty="0" smtClean="0"/>
              <a:t>()</a:t>
            </a:r>
          </a:p>
          <a:p>
            <a:pPr lvl="1"/>
            <a:r>
              <a:rPr lang="en-IN" sz="1800" dirty="0" err="1" smtClean="0"/>
              <a:t>Calloc</a:t>
            </a:r>
            <a:r>
              <a:rPr lang="en-IN" sz="1800" dirty="0" smtClean="0"/>
              <a:t>()</a:t>
            </a:r>
          </a:p>
          <a:p>
            <a:pPr lvl="1"/>
            <a:r>
              <a:rPr lang="en-IN" sz="1800" dirty="0" smtClean="0"/>
              <a:t>free()</a:t>
            </a:r>
          </a:p>
          <a:p>
            <a:pPr lvl="1"/>
            <a:r>
              <a:rPr lang="en-IN" sz="1800" dirty="0" err="1" smtClean="0"/>
              <a:t>Realloc</a:t>
            </a:r>
            <a:r>
              <a:rPr lang="en-IN" sz="1800" dirty="0" smtClean="0"/>
              <a:t>()</a:t>
            </a:r>
          </a:p>
        </p:txBody>
      </p:sp>
      <p:sp>
        <p:nvSpPr>
          <p:cNvPr id="4" name="Date Placeholder 3"/>
          <p:cNvSpPr>
            <a:spLocks noGrp="1"/>
          </p:cNvSpPr>
          <p:nvPr>
            <p:ph type="dt" sz="half" idx="10"/>
          </p:nvPr>
        </p:nvSpPr>
        <p:spPr/>
        <p:txBody>
          <a:bodyPr/>
          <a:lstStyle/>
          <a:p>
            <a:fld id="{26FAEFC3-D125-49D1-A3E9-7A860DFE490C}"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a:t>
            </a:fld>
            <a:endParaRPr lang="en-IN"/>
          </a:p>
        </p:txBody>
      </p:sp>
    </p:spTree>
    <p:extLst>
      <p:ext uri="{BB962C8B-B14F-4D97-AF65-F5344CB8AC3E}">
        <p14:creationId xmlns:p14="http://schemas.microsoft.com/office/powerpoint/2010/main" val="21790940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85112"/>
          </a:xfrm>
        </p:spPr>
        <p:txBody>
          <a:bodyPr>
            <a:noAutofit/>
          </a:bodyPr>
          <a:lstStyle/>
          <a:p>
            <a:r>
              <a:rPr lang="en-IN" sz="2800" b="1" i="1" dirty="0" smtClean="0"/>
              <a:t>Implementation </a:t>
            </a:r>
            <a:r>
              <a:rPr lang="en-IN" sz="2800" b="1" i="1" dirty="0"/>
              <a:t>of circular linked list</a:t>
            </a:r>
            <a:endParaRPr lang="en-IN" sz="2800" dirty="0"/>
          </a:p>
        </p:txBody>
      </p:sp>
      <p:sp>
        <p:nvSpPr>
          <p:cNvPr id="3" name="Content Placeholder 2"/>
          <p:cNvSpPr>
            <a:spLocks noGrp="1"/>
          </p:cNvSpPr>
          <p:nvPr>
            <p:ph idx="1"/>
          </p:nvPr>
        </p:nvSpPr>
        <p:spPr>
          <a:xfrm>
            <a:off x="1043492" y="1844824"/>
            <a:ext cx="6777317" cy="3508977"/>
          </a:xfrm>
        </p:spPr>
        <p:txBody>
          <a:bodyPr>
            <a:normAutofit/>
          </a:bodyPr>
          <a:lstStyle/>
          <a:p>
            <a:r>
              <a:rPr lang="en-IN" sz="2000" b="1" dirty="0" smtClean="0"/>
              <a:t>One </a:t>
            </a:r>
            <a:r>
              <a:rPr lang="en-IN" sz="2000" b="1" dirty="0"/>
              <a:t>pointer </a:t>
            </a:r>
            <a:r>
              <a:rPr lang="en-IN" sz="2000" b="1" dirty="0" smtClean="0"/>
              <a:t>last, </a:t>
            </a:r>
          </a:p>
          <a:p>
            <a:pPr lvl="1"/>
            <a:r>
              <a:rPr lang="en-IN" sz="1800" b="1" dirty="0" smtClean="0"/>
              <a:t> </a:t>
            </a:r>
            <a:r>
              <a:rPr lang="en-IN" sz="1800" b="1" dirty="0"/>
              <a:t>which points to last node of list and link part of this node points to the first node of list.</a:t>
            </a:r>
          </a:p>
        </p:txBody>
      </p:sp>
      <p:pic>
        <p:nvPicPr>
          <p:cNvPr id="5" name="Picture 4" descr="https://media.geeksforgeeks.org/wp-content/uploads/CircularSinglyLinkedLis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33699"/>
            <a:ext cx="6829425"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D789D768-CCF4-480C-B312-B6FF9706E486}" type="datetime1">
              <a:rPr lang="en-IN" smtClean="0"/>
              <a:t>06-06-2021</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80</a:t>
            </a:fld>
            <a:endParaRPr lang="en-IN"/>
          </a:p>
        </p:txBody>
      </p:sp>
    </p:spTree>
    <p:extLst>
      <p:ext uri="{BB962C8B-B14F-4D97-AF65-F5344CB8AC3E}">
        <p14:creationId xmlns:p14="http://schemas.microsoft.com/office/powerpoint/2010/main" val="2262134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a:bodyPr>
          <a:lstStyle/>
          <a:p>
            <a:r>
              <a:rPr lang="en-IN" sz="2800" b="1" dirty="0"/>
              <a:t>Advantages of a Circular linked </a:t>
            </a:r>
            <a:r>
              <a:rPr lang="en-IN" sz="2800" b="1" dirty="0" smtClean="0"/>
              <a:t>list</a:t>
            </a:r>
            <a:endParaRPr lang="en-IN" sz="2800" dirty="0"/>
          </a:p>
        </p:txBody>
      </p:sp>
      <p:sp>
        <p:nvSpPr>
          <p:cNvPr id="3" name="Content Placeholder 2"/>
          <p:cNvSpPr>
            <a:spLocks noGrp="1"/>
          </p:cNvSpPr>
          <p:nvPr>
            <p:ph idx="1"/>
          </p:nvPr>
        </p:nvSpPr>
        <p:spPr>
          <a:xfrm>
            <a:off x="1043608" y="1916832"/>
            <a:ext cx="6777317" cy="3941025"/>
          </a:xfrm>
        </p:spPr>
        <p:txBody>
          <a:bodyPr>
            <a:normAutofit/>
          </a:bodyPr>
          <a:lstStyle/>
          <a:p>
            <a:r>
              <a:rPr lang="en-IN" sz="2000" dirty="0" smtClean="0"/>
              <a:t>In circular </a:t>
            </a:r>
            <a:r>
              <a:rPr lang="en-IN" sz="2000" dirty="0"/>
              <a:t>linked </a:t>
            </a:r>
            <a:r>
              <a:rPr lang="en-IN" sz="2000" dirty="0" smtClean="0"/>
              <a:t>list, </a:t>
            </a:r>
            <a:r>
              <a:rPr lang="en-IN" sz="2000" b="1" dirty="0" smtClean="0"/>
              <a:t>we can easily traverse to its previous node</a:t>
            </a:r>
            <a:r>
              <a:rPr lang="en-IN" sz="2000" dirty="0" smtClean="0"/>
              <a:t>, </a:t>
            </a:r>
            <a:r>
              <a:rPr lang="en-IN" sz="2000" dirty="0"/>
              <a:t>which is not possible in singly linked list.</a:t>
            </a:r>
            <a:endParaRPr lang="en-IN" sz="2000" b="1" dirty="0" smtClean="0"/>
          </a:p>
          <a:p>
            <a:endParaRPr lang="en-IN" sz="2000" b="1" dirty="0" smtClean="0"/>
          </a:p>
          <a:p>
            <a:r>
              <a:rPr lang="en-IN" sz="2000" b="1" dirty="0" smtClean="0"/>
              <a:t>Entire </a:t>
            </a:r>
            <a:r>
              <a:rPr lang="en-IN" sz="2000" b="1" dirty="0"/>
              <a:t>list can be traversed from any node</a:t>
            </a:r>
            <a:r>
              <a:rPr lang="en-IN" sz="2000" b="1" dirty="0" smtClean="0"/>
              <a:t>.</a:t>
            </a:r>
          </a:p>
          <a:p>
            <a:pPr lvl="1"/>
            <a:r>
              <a:rPr lang="en-IN" sz="1800" dirty="0"/>
              <a:t>If we are at a node, then we can go to any node. But in linear linked list it is not possible to go to previous node</a:t>
            </a:r>
            <a:r>
              <a:rPr lang="en-IN" sz="1800" dirty="0" smtClean="0"/>
              <a:t>.</a:t>
            </a:r>
          </a:p>
          <a:p>
            <a:pPr lvl="1"/>
            <a:endParaRPr lang="en-IN" sz="1800" b="1" dirty="0" smtClean="0"/>
          </a:p>
        </p:txBody>
      </p:sp>
      <p:sp>
        <p:nvSpPr>
          <p:cNvPr id="4" name="Date Placeholder 3"/>
          <p:cNvSpPr>
            <a:spLocks noGrp="1"/>
          </p:cNvSpPr>
          <p:nvPr>
            <p:ph type="dt" sz="half" idx="10"/>
          </p:nvPr>
        </p:nvSpPr>
        <p:spPr/>
        <p:txBody>
          <a:bodyPr/>
          <a:lstStyle/>
          <a:p>
            <a:fld id="{2C2E8CFA-D79B-480B-AC26-D26396EFD12E}"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81</a:t>
            </a:fld>
            <a:endParaRPr lang="en-IN"/>
          </a:p>
        </p:txBody>
      </p:sp>
    </p:spTree>
    <p:extLst>
      <p:ext uri="{BB962C8B-B14F-4D97-AF65-F5344CB8AC3E}">
        <p14:creationId xmlns:p14="http://schemas.microsoft.com/office/powerpoint/2010/main" val="30534039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a:bodyPr>
          <a:lstStyle/>
          <a:p>
            <a:r>
              <a:rPr lang="en-IN" sz="2800" b="1" dirty="0"/>
              <a:t>Advantages of a Circular linked </a:t>
            </a:r>
            <a:r>
              <a:rPr lang="en-IN" sz="2800" b="1" dirty="0" smtClean="0"/>
              <a:t>list</a:t>
            </a:r>
            <a:endParaRPr lang="en-IN" sz="2800" dirty="0"/>
          </a:p>
        </p:txBody>
      </p:sp>
      <p:sp>
        <p:nvSpPr>
          <p:cNvPr id="3" name="Content Placeholder 2"/>
          <p:cNvSpPr>
            <a:spLocks noGrp="1"/>
          </p:cNvSpPr>
          <p:nvPr>
            <p:ph idx="1"/>
          </p:nvPr>
        </p:nvSpPr>
        <p:spPr>
          <a:xfrm>
            <a:off x="1043608" y="1916832"/>
            <a:ext cx="6777317" cy="3941025"/>
          </a:xfrm>
        </p:spPr>
        <p:txBody>
          <a:bodyPr>
            <a:normAutofit/>
          </a:bodyPr>
          <a:lstStyle/>
          <a:p>
            <a:r>
              <a:rPr lang="en-IN" sz="1800" dirty="0" smtClean="0"/>
              <a:t>In Single Linked List, for </a:t>
            </a:r>
            <a:r>
              <a:rPr lang="en-IN" sz="1800" dirty="0"/>
              <a:t>insertion </a:t>
            </a:r>
            <a:r>
              <a:rPr lang="en-IN" sz="1800" dirty="0" smtClean="0"/>
              <a:t>at </a:t>
            </a:r>
            <a:r>
              <a:rPr lang="en-IN" sz="1800" dirty="0"/>
              <a:t>the end, the whole list has to be traversed. </a:t>
            </a:r>
            <a:endParaRPr lang="en-IN" sz="1800" dirty="0" smtClean="0"/>
          </a:p>
          <a:p>
            <a:r>
              <a:rPr lang="en-IN" sz="2000" dirty="0" smtClean="0"/>
              <a:t>In Circular Linked list, </a:t>
            </a:r>
          </a:p>
          <a:p>
            <a:pPr lvl="1"/>
            <a:r>
              <a:rPr lang="en-IN" sz="1800" b="1" dirty="0" smtClean="0"/>
              <a:t>with pointer </a:t>
            </a:r>
            <a:r>
              <a:rPr lang="en-IN" sz="1800" b="1" dirty="0"/>
              <a:t>to the last </a:t>
            </a:r>
            <a:r>
              <a:rPr lang="en-IN" sz="1800" b="1" dirty="0" smtClean="0"/>
              <a:t>node there </a:t>
            </a:r>
            <a:r>
              <a:rPr lang="en-IN" sz="1800" b="1" dirty="0"/>
              <a:t>won’t be any need to traverse the whole list. </a:t>
            </a:r>
            <a:endParaRPr lang="en-IN" sz="1800" b="1" dirty="0" smtClean="0"/>
          </a:p>
          <a:p>
            <a:pPr lvl="1"/>
            <a:r>
              <a:rPr lang="en-IN" sz="1800" dirty="0" smtClean="0"/>
              <a:t>So </a:t>
            </a:r>
            <a:r>
              <a:rPr lang="en-IN" sz="1800" dirty="0"/>
              <a:t>insertion in the begging or at the end takes constant time irrespective of the length of the </a:t>
            </a:r>
            <a:r>
              <a:rPr lang="en-IN" sz="1800" dirty="0" smtClean="0"/>
              <a:t>list </a:t>
            </a:r>
            <a:r>
              <a:rPr lang="en-IN" sz="1800" dirty="0" err="1" smtClean="0"/>
              <a:t>i.e</a:t>
            </a:r>
            <a:r>
              <a:rPr lang="en-IN" sz="1800" dirty="0" smtClean="0"/>
              <a:t> O(1).</a:t>
            </a:r>
          </a:p>
          <a:p>
            <a:pPr lvl="1"/>
            <a:r>
              <a:rPr lang="en-IN" sz="1800" b="1" dirty="0"/>
              <a:t>It saves time when we have to go to the first node from the last node. </a:t>
            </a:r>
            <a:endParaRPr lang="en-IN" sz="1800" b="1" dirty="0" smtClean="0"/>
          </a:p>
          <a:p>
            <a:pPr lvl="2"/>
            <a:r>
              <a:rPr lang="en-IN" sz="1800" b="1" dirty="0" smtClean="0"/>
              <a:t>It </a:t>
            </a:r>
            <a:r>
              <a:rPr lang="en-IN" sz="1800" b="1" dirty="0"/>
              <a:t>can be done in single step because there is no need to traverse the in between nodes</a:t>
            </a:r>
          </a:p>
          <a:p>
            <a:endParaRPr lang="en-IN" sz="1800" dirty="0"/>
          </a:p>
          <a:p>
            <a:endParaRPr lang="en-IN" sz="2000" dirty="0"/>
          </a:p>
        </p:txBody>
      </p:sp>
      <p:sp>
        <p:nvSpPr>
          <p:cNvPr id="4" name="Date Placeholder 3"/>
          <p:cNvSpPr>
            <a:spLocks noGrp="1"/>
          </p:cNvSpPr>
          <p:nvPr>
            <p:ph type="dt" sz="half" idx="10"/>
          </p:nvPr>
        </p:nvSpPr>
        <p:spPr/>
        <p:txBody>
          <a:bodyPr/>
          <a:lstStyle/>
          <a:p>
            <a:fld id="{6A3968D1-2CB4-480E-BB51-B1C6473EE21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82</a:t>
            </a:fld>
            <a:endParaRPr lang="en-IN"/>
          </a:p>
        </p:txBody>
      </p:sp>
    </p:spTree>
    <p:extLst>
      <p:ext uri="{BB962C8B-B14F-4D97-AF65-F5344CB8AC3E}">
        <p14:creationId xmlns:p14="http://schemas.microsoft.com/office/powerpoint/2010/main" val="38555227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Autofit/>
          </a:bodyPr>
          <a:lstStyle/>
          <a:p>
            <a:r>
              <a:rPr lang="en-IN" sz="2800" b="1" dirty="0"/>
              <a:t>Disadvantages of Circular linked </a:t>
            </a:r>
            <a:r>
              <a:rPr lang="en-IN" sz="2800" b="1" dirty="0" smtClean="0"/>
              <a:t>list</a:t>
            </a:r>
            <a:endParaRPr lang="en-IN" sz="2800" dirty="0"/>
          </a:p>
        </p:txBody>
      </p:sp>
      <p:sp>
        <p:nvSpPr>
          <p:cNvPr id="3" name="Content Placeholder 2"/>
          <p:cNvSpPr>
            <a:spLocks noGrp="1"/>
          </p:cNvSpPr>
          <p:nvPr>
            <p:ph idx="1"/>
          </p:nvPr>
        </p:nvSpPr>
        <p:spPr>
          <a:xfrm>
            <a:off x="1043492" y="2132856"/>
            <a:ext cx="6777317" cy="3699773"/>
          </a:xfrm>
        </p:spPr>
        <p:txBody>
          <a:bodyPr>
            <a:normAutofit/>
          </a:bodyPr>
          <a:lstStyle/>
          <a:p>
            <a:r>
              <a:rPr lang="en-IN" sz="1800" dirty="0" smtClean="0"/>
              <a:t>Circular </a:t>
            </a:r>
            <a:r>
              <a:rPr lang="en-IN" sz="1800" dirty="0"/>
              <a:t>list are complex </a:t>
            </a:r>
            <a:endParaRPr lang="en-IN" sz="1800" dirty="0" smtClean="0"/>
          </a:p>
          <a:p>
            <a:pPr lvl="1"/>
            <a:r>
              <a:rPr lang="en-IN" sz="1800" dirty="0" smtClean="0"/>
              <a:t>as </a:t>
            </a:r>
            <a:r>
              <a:rPr lang="en-IN" sz="1800" dirty="0"/>
              <a:t>compared to singly linked lists</a:t>
            </a:r>
            <a:r>
              <a:rPr lang="en-IN" sz="1800" dirty="0" smtClean="0"/>
              <a:t>.</a:t>
            </a:r>
          </a:p>
          <a:p>
            <a:pPr lvl="1"/>
            <a:endParaRPr lang="en-IN" sz="1800" dirty="0"/>
          </a:p>
          <a:p>
            <a:r>
              <a:rPr lang="en-IN" sz="1800" b="1" dirty="0"/>
              <a:t>Reversing of circular list is a complex </a:t>
            </a:r>
            <a:endParaRPr lang="en-IN" sz="1800" b="1" dirty="0" smtClean="0"/>
          </a:p>
          <a:p>
            <a:pPr lvl="1"/>
            <a:r>
              <a:rPr lang="en-IN" sz="1800" b="1" dirty="0" smtClean="0"/>
              <a:t>as </a:t>
            </a:r>
            <a:r>
              <a:rPr lang="en-IN" sz="1800" b="1" dirty="0"/>
              <a:t>compared to singly or doubly lists.</a:t>
            </a:r>
          </a:p>
          <a:p>
            <a:endParaRPr lang="en-IN" sz="1800" dirty="0" smtClean="0"/>
          </a:p>
          <a:p>
            <a:r>
              <a:rPr lang="en-IN" sz="1800" dirty="0" smtClean="0"/>
              <a:t>If </a:t>
            </a:r>
            <a:r>
              <a:rPr lang="en-IN" sz="1800" dirty="0"/>
              <a:t>not traversed carefully, </a:t>
            </a:r>
            <a:endParaRPr lang="en-IN" sz="1800" dirty="0" smtClean="0"/>
          </a:p>
          <a:p>
            <a:pPr lvl="1"/>
            <a:r>
              <a:rPr lang="en-IN" sz="1800" dirty="0" smtClean="0"/>
              <a:t>then </a:t>
            </a:r>
            <a:r>
              <a:rPr lang="en-IN" sz="1800" dirty="0"/>
              <a:t>we could end up in an infinite loop.</a:t>
            </a:r>
          </a:p>
          <a:p>
            <a:endParaRPr lang="en-IN" sz="1800" dirty="0" smtClean="0"/>
          </a:p>
          <a:p>
            <a:r>
              <a:rPr lang="en-IN" sz="1800" dirty="0" smtClean="0"/>
              <a:t>Like </a:t>
            </a:r>
            <a:r>
              <a:rPr lang="en-IN" sz="1800" dirty="0"/>
              <a:t>singly and doubly lists circular linked lists also </a:t>
            </a:r>
            <a:r>
              <a:rPr lang="en-IN" sz="1800" b="1" u="sng" dirty="0"/>
              <a:t>doesn’t supports direct accessing of elements.</a:t>
            </a:r>
          </a:p>
          <a:p>
            <a:endParaRPr lang="en-IN" sz="1800" dirty="0"/>
          </a:p>
        </p:txBody>
      </p:sp>
      <p:sp>
        <p:nvSpPr>
          <p:cNvPr id="4" name="Date Placeholder 3"/>
          <p:cNvSpPr>
            <a:spLocks noGrp="1"/>
          </p:cNvSpPr>
          <p:nvPr>
            <p:ph type="dt" sz="half" idx="10"/>
          </p:nvPr>
        </p:nvSpPr>
        <p:spPr/>
        <p:txBody>
          <a:bodyPr/>
          <a:lstStyle/>
          <a:p>
            <a:fld id="{F2BC6FDE-2021-474A-8DC9-70655A9D7B62}"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83</a:t>
            </a:fld>
            <a:endParaRPr lang="en-IN"/>
          </a:p>
        </p:txBody>
      </p:sp>
    </p:spTree>
    <p:extLst>
      <p:ext uri="{BB962C8B-B14F-4D97-AF65-F5344CB8AC3E}">
        <p14:creationId xmlns:p14="http://schemas.microsoft.com/office/powerpoint/2010/main" val="1278933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sz="3200" b="1" i="1" dirty="0"/>
              <a:t>Insertion into a circular linked list :-</a:t>
            </a:r>
            <a:endParaRPr lang="en-IN" sz="3200" dirty="0"/>
          </a:p>
        </p:txBody>
      </p:sp>
      <p:sp>
        <p:nvSpPr>
          <p:cNvPr id="3" name="Content Placeholder 2"/>
          <p:cNvSpPr>
            <a:spLocks noGrp="1"/>
          </p:cNvSpPr>
          <p:nvPr>
            <p:ph idx="1"/>
          </p:nvPr>
        </p:nvSpPr>
        <p:spPr/>
        <p:txBody>
          <a:bodyPr/>
          <a:lstStyle/>
          <a:p>
            <a:pPr marL="68580" indent="0">
              <a:buNone/>
            </a:pPr>
            <a:r>
              <a:rPr lang="en-IN" sz="2000" i="1" dirty="0" smtClean="0"/>
              <a:t>Insertion </a:t>
            </a:r>
            <a:r>
              <a:rPr lang="en-IN" sz="2000" i="1" dirty="0"/>
              <a:t>in a circular linked list may be possible in two ways-</a:t>
            </a:r>
            <a:endParaRPr lang="en-IN" sz="2000" dirty="0"/>
          </a:p>
          <a:p>
            <a:r>
              <a:rPr lang="en-IN" sz="2000" b="1" i="1" dirty="0" smtClean="0"/>
              <a:t>Insertion in an empty list</a:t>
            </a:r>
          </a:p>
          <a:p>
            <a:r>
              <a:rPr lang="en-IN" sz="2000" b="1" dirty="0"/>
              <a:t>Insertion at the end of the list</a:t>
            </a:r>
            <a:endParaRPr lang="en-IN" sz="2000" b="1" i="1" dirty="0"/>
          </a:p>
          <a:p>
            <a:r>
              <a:rPr lang="en-IN" sz="2000" b="1" i="1" dirty="0" smtClean="0"/>
              <a:t>Insertion </a:t>
            </a:r>
            <a:r>
              <a:rPr lang="en-IN" sz="2000" b="1" i="1" dirty="0"/>
              <a:t>at beginning</a:t>
            </a:r>
            <a:endParaRPr lang="en-IN" sz="2000" b="1" dirty="0"/>
          </a:p>
          <a:p>
            <a:r>
              <a:rPr lang="en-IN" sz="2000" b="1" i="1" dirty="0"/>
              <a:t>Insertion in between</a:t>
            </a:r>
            <a:endParaRPr lang="en-IN" sz="2000" b="1" dirty="0"/>
          </a:p>
          <a:p>
            <a:pPr marL="68580" indent="0">
              <a:buNone/>
            </a:pPr>
            <a:r>
              <a:rPr lang="en-IN" b="1" i="1" dirty="0"/>
              <a:t/>
            </a:r>
            <a:br>
              <a:rPr lang="en-IN" b="1" i="1" dirty="0"/>
            </a:br>
            <a:endParaRPr lang="en-IN" b="1" dirty="0"/>
          </a:p>
        </p:txBody>
      </p:sp>
      <p:sp>
        <p:nvSpPr>
          <p:cNvPr id="4" name="Date Placeholder 3"/>
          <p:cNvSpPr>
            <a:spLocks noGrp="1"/>
          </p:cNvSpPr>
          <p:nvPr>
            <p:ph type="dt" sz="half" idx="10"/>
          </p:nvPr>
        </p:nvSpPr>
        <p:spPr/>
        <p:txBody>
          <a:bodyPr/>
          <a:lstStyle/>
          <a:p>
            <a:fld id="{F9C17A1A-AB75-4AC0-AB1B-7B5BD87D354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84</a:t>
            </a:fld>
            <a:endParaRPr lang="en-IN"/>
          </a:p>
        </p:txBody>
      </p:sp>
    </p:spTree>
    <p:extLst>
      <p:ext uri="{BB962C8B-B14F-4D97-AF65-F5344CB8AC3E}">
        <p14:creationId xmlns:p14="http://schemas.microsoft.com/office/powerpoint/2010/main" val="4191385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85112"/>
          </a:xfrm>
        </p:spPr>
        <p:txBody>
          <a:bodyPr>
            <a:noAutofit/>
          </a:bodyPr>
          <a:lstStyle/>
          <a:p>
            <a:r>
              <a:rPr lang="en-IN" sz="2800" b="1" dirty="0"/>
              <a:t>Insertion in an empty list</a:t>
            </a:r>
          </a:p>
        </p:txBody>
      </p:sp>
      <p:sp>
        <p:nvSpPr>
          <p:cNvPr id="3" name="Content Placeholder 2"/>
          <p:cNvSpPr>
            <a:spLocks noGrp="1"/>
          </p:cNvSpPr>
          <p:nvPr>
            <p:ph idx="1"/>
          </p:nvPr>
        </p:nvSpPr>
        <p:spPr>
          <a:xfrm>
            <a:off x="1043492" y="1700808"/>
            <a:ext cx="6777317" cy="4131821"/>
          </a:xfrm>
        </p:spPr>
        <p:txBody>
          <a:bodyPr>
            <a:normAutofit/>
          </a:bodyPr>
          <a:lstStyle/>
          <a:p>
            <a:pPr marL="68580" indent="0">
              <a:buNone/>
            </a:pPr>
            <a:r>
              <a:rPr lang="en-IN" sz="2000" i="1" dirty="0"/>
              <a:t>New element can be added as-</a:t>
            </a:r>
            <a:endParaRPr lang="en-IN" sz="2000" dirty="0"/>
          </a:p>
          <a:p>
            <a:r>
              <a:rPr lang="en-IN" sz="2000" i="1" dirty="0" smtClean="0"/>
              <a:t>If linked list is empty:</a:t>
            </a:r>
          </a:p>
          <a:p>
            <a:pPr marL="68580" indent="0">
              <a:buNone/>
            </a:pPr>
            <a:r>
              <a:rPr lang="en-IN" sz="2000" b="1" i="1" dirty="0" smtClean="0"/>
              <a:t>If (last==NULL)</a:t>
            </a:r>
          </a:p>
          <a:p>
            <a:pPr marL="68580" indent="0">
              <a:buNone/>
            </a:pPr>
            <a:r>
              <a:rPr lang="en-IN" sz="2000" b="1" i="1" dirty="0" smtClean="0"/>
              <a:t>{</a:t>
            </a:r>
          </a:p>
          <a:p>
            <a:pPr marL="68580" indent="0">
              <a:buNone/>
            </a:pPr>
            <a:r>
              <a:rPr lang="en-IN" sz="2000" b="1" i="1" dirty="0"/>
              <a:t>l</a:t>
            </a:r>
            <a:r>
              <a:rPr lang="en-IN" sz="2000" b="1" i="1" dirty="0" smtClean="0"/>
              <a:t>ast=</a:t>
            </a:r>
            <a:r>
              <a:rPr lang="en-IN" sz="2000" b="1" i="1" dirty="0" err="1" smtClean="0"/>
              <a:t>tmp</a:t>
            </a:r>
            <a:r>
              <a:rPr lang="en-IN" sz="2000" b="1" i="1" dirty="0" smtClean="0"/>
              <a:t>;</a:t>
            </a:r>
          </a:p>
          <a:p>
            <a:pPr marL="68580" indent="0">
              <a:buNone/>
            </a:pPr>
            <a:r>
              <a:rPr lang="en-IN" sz="2000" b="1" i="1" dirty="0" err="1" smtClean="0"/>
              <a:t>tmp</a:t>
            </a:r>
            <a:r>
              <a:rPr lang="en-IN" sz="2000" b="1" i="1" dirty="0" smtClean="0"/>
              <a:t>-&gt;link=last</a:t>
            </a:r>
            <a:endParaRPr lang="en-IN" sz="2000" b="1" i="1" dirty="0"/>
          </a:p>
          <a:p>
            <a:pPr marL="68580" indent="0">
              <a:buNone/>
            </a:pPr>
            <a:r>
              <a:rPr lang="en-IN" sz="2000" b="1" i="1" dirty="0" smtClean="0"/>
              <a:t>}</a:t>
            </a:r>
          </a:p>
        </p:txBody>
      </p:sp>
      <p:pic>
        <p:nvPicPr>
          <p:cNvPr id="3074" name="Picture 2" descr="https://media.geeksforgeeks.org/wp-content/uploads/CircularSinglyLinkedLis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772817"/>
            <a:ext cx="1944216" cy="11521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dia.geeksforgeeks.org/wp-content/uploads/CircularSinglyLinkedLis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7" y="3356992"/>
            <a:ext cx="4248472"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6B17AF68-0B15-4DC1-B0F3-CB6C654C632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85</a:t>
            </a:fld>
            <a:endParaRPr lang="en-IN"/>
          </a:p>
        </p:txBody>
      </p:sp>
    </p:spTree>
    <p:extLst>
      <p:ext uri="{BB962C8B-B14F-4D97-AF65-F5344CB8AC3E}">
        <p14:creationId xmlns:p14="http://schemas.microsoft.com/office/powerpoint/2010/main" val="37977487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024744" cy="385112"/>
          </a:xfrm>
        </p:spPr>
        <p:txBody>
          <a:bodyPr>
            <a:noAutofit/>
          </a:bodyPr>
          <a:lstStyle/>
          <a:p>
            <a:r>
              <a:rPr lang="en-IN" sz="2800" b="1" dirty="0"/>
              <a:t>Insertion at the </a:t>
            </a:r>
            <a:r>
              <a:rPr lang="en-IN" sz="2800" b="1" dirty="0" smtClean="0"/>
              <a:t>end </a:t>
            </a:r>
            <a:r>
              <a:rPr lang="en-IN" sz="2800" b="1" dirty="0"/>
              <a:t>of circular linked list</a:t>
            </a:r>
            <a:endParaRPr lang="en-IN" sz="2800" dirty="0"/>
          </a:p>
        </p:txBody>
      </p:sp>
      <p:sp>
        <p:nvSpPr>
          <p:cNvPr id="3" name="Content Placeholder 2"/>
          <p:cNvSpPr>
            <a:spLocks noGrp="1"/>
          </p:cNvSpPr>
          <p:nvPr>
            <p:ph idx="1"/>
          </p:nvPr>
        </p:nvSpPr>
        <p:spPr>
          <a:xfrm>
            <a:off x="755576" y="836712"/>
            <a:ext cx="6777317" cy="4131821"/>
          </a:xfrm>
        </p:spPr>
        <p:txBody>
          <a:bodyPr>
            <a:normAutofit/>
          </a:bodyPr>
          <a:lstStyle/>
          <a:p>
            <a:r>
              <a:rPr lang="en-IN" sz="2000" i="1" dirty="0" smtClean="0"/>
              <a:t>If linked list is not empty:</a:t>
            </a:r>
            <a:endParaRPr lang="en-IN" sz="2000" i="1" dirty="0"/>
          </a:p>
          <a:p>
            <a:pPr marL="68580" indent="0">
              <a:buNone/>
            </a:pPr>
            <a:r>
              <a:rPr lang="en-IN" sz="2000" b="1" dirty="0"/>
              <a:t>Insertion at the </a:t>
            </a:r>
            <a:r>
              <a:rPr lang="en-IN" sz="2000" b="1" dirty="0" smtClean="0"/>
              <a:t>end </a:t>
            </a:r>
            <a:r>
              <a:rPr lang="en-IN" sz="2000" b="1" dirty="0"/>
              <a:t>of the list</a:t>
            </a:r>
            <a:endParaRPr lang="en-IN" sz="2000" b="1" i="1" dirty="0" smtClean="0"/>
          </a:p>
          <a:p>
            <a:pPr marL="68580" indent="0">
              <a:buNone/>
            </a:pPr>
            <a:r>
              <a:rPr lang="en-IN" sz="2000" b="1" i="1" dirty="0" smtClean="0"/>
              <a:t>{</a:t>
            </a:r>
          </a:p>
          <a:p>
            <a:pPr marL="68580" indent="0">
              <a:buNone/>
            </a:pPr>
            <a:r>
              <a:rPr lang="en-IN" sz="2000" b="1" i="1" dirty="0" err="1" smtClean="0"/>
              <a:t>tmp</a:t>
            </a:r>
            <a:r>
              <a:rPr lang="en-IN" sz="2000" b="1" i="1" dirty="0" smtClean="0"/>
              <a:t>-</a:t>
            </a:r>
            <a:r>
              <a:rPr lang="en-IN" sz="2000" b="1" i="1" dirty="0"/>
              <a:t>&gt;link = last-&gt;link; /* added at the end of list*/</a:t>
            </a:r>
            <a:endParaRPr lang="en-IN" sz="2000" dirty="0"/>
          </a:p>
          <a:p>
            <a:pPr marL="68580" indent="0">
              <a:buNone/>
            </a:pPr>
            <a:r>
              <a:rPr lang="en-IN" sz="2000" b="1" i="1" dirty="0"/>
              <a:t>last-&gt;link = </a:t>
            </a:r>
            <a:r>
              <a:rPr lang="en-IN" sz="2000" b="1" i="1" dirty="0" err="1"/>
              <a:t>tmp</a:t>
            </a:r>
            <a:r>
              <a:rPr lang="en-IN" sz="2000" b="1" i="1" dirty="0"/>
              <a:t>;</a:t>
            </a:r>
            <a:endParaRPr lang="en-IN" sz="2000" dirty="0"/>
          </a:p>
          <a:p>
            <a:pPr marL="68580" indent="0">
              <a:buNone/>
            </a:pPr>
            <a:r>
              <a:rPr lang="en-IN" sz="2000" b="1" i="1" dirty="0"/>
              <a:t>last = </a:t>
            </a:r>
            <a:r>
              <a:rPr lang="en-IN" sz="2000" b="1" i="1" dirty="0" err="1"/>
              <a:t>tmp</a:t>
            </a:r>
            <a:r>
              <a:rPr lang="en-IN" sz="2000" b="1" i="1" dirty="0" smtClean="0"/>
              <a:t>;</a:t>
            </a:r>
          </a:p>
          <a:p>
            <a:pPr marL="68580" indent="0">
              <a:buNone/>
            </a:pPr>
            <a:r>
              <a:rPr lang="en-IN" sz="2000" b="1" i="1" dirty="0">
                <a:effectLst/>
              </a:rPr>
              <a:t>}</a:t>
            </a:r>
            <a:endParaRPr lang="en-IN" sz="2000" dirty="0">
              <a:effectLst/>
            </a:endParaRPr>
          </a:p>
        </p:txBody>
      </p:sp>
      <p:pic>
        <p:nvPicPr>
          <p:cNvPr id="4098" name="Picture 2" descr="https://media.geeksforgeeks.org/wp-content/uploads/CircularSinglyLinkedlis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6124575" cy="13681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edia.geeksforgeeks.org/wp-content/uploads/CircularSinglyLinkedlist-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851" y="4581128"/>
            <a:ext cx="6486525" cy="165618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A105441-0E5C-4E94-B3A8-3F549D8127B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86</a:t>
            </a:fld>
            <a:endParaRPr lang="en-IN"/>
          </a:p>
        </p:txBody>
      </p:sp>
      <p:sp>
        <p:nvSpPr>
          <p:cNvPr id="9" name="Rectangle 8"/>
          <p:cNvSpPr/>
          <p:nvPr/>
        </p:nvSpPr>
        <p:spPr>
          <a:xfrm>
            <a:off x="5439810" y="2708920"/>
            <a:ext cx="2803973" cy="400110"/>
          </a:xfrm>
          <a:prstGeom prst="rect">
            <a:avLst/>
          </a:prstGeom>
          <a:noFill/>
          <a:effectLst/>
        </p:spPr>
        <p:txBody>
          <a:bodyPr wrap="none" lIns="91440" tIns="45720" rIns="91440" bIns="45720">
            <a:spAutoFit/>
          </a:bodyPr>
          <a:lstStyle/>
          <a:p>
            <a:pPr algn="ctr"/>
            <a:r>
              <a:rPr lang="en-US" sz="20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Last pointer shifted</a:t>
            </a:r>
            <a:endParaRPr lang="en-US" sz="20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
        <p:nvSpPr>
          <p:cNvPr id="7" name="TextBox 6"/>
          <p:cNvSpPr txBox="1"/>
          <p:nvPr/>
        </p:nvSpPr>
        <p:spPr>
          <a:xfrm>
            <a:off x="7450083" y="5368562"/>
            <a:ext cx="434951" cy="369332"/>
          </a:xfrm>
          <a:prstGeom prst="rect">
            <a:avLst/>
          </a:prstGeom>
          <a:noFill/>
        </p:spPr>
        <p:txBody>
          <a:bodyPr wrap="square" rtlCol="0">
            <a:spAutoFit/>
          </a:bodyPr>
          <a:lstStyle/>
          <a:p>
            <a:r>
              <a:rPr lang="en-IN" b="1" dirty="0" smtClean="0">
                <a:solidFill>
                  <a:schemeClr val="accent1"/>
                </a:solidFill>
              </a:rPr>
              <a:t>1</a:t>
            </a:r>
            <a:endParaRPr lang="en-IN" b="1" dirty="0">
              <a:solidFill>
                <a:schemeClr val="accent1"/>
              </a:solidFill>
            </a:endParaRPr>
          </a:p>
        </p:txBody>
      </p:sp>
      <p:sp>
        <p:nvSpPr>
          <p:cNvPr id="11" name="TextBox 10"/>
          <p:cNvSpPr txBox="1"/>
          <p:nvPr/>
        </p:nvSpPr>
        <p:spPr>
          <a:xfrm>
            <a:off x="5577209" y="5373216"/>
            <a:ext cx="434951" cy="369332"/>
          </a:xfrm>
          <a:prstGeom prst="rect">
            <a:avLst/>
          </a:prstGeom>
          <a:noFill/>
        </p:spPr>
        <p:txBody>
          <a:bodyPr wrap="square" rtlCol="0">
            <a:spAutoFit/>
          </a:bodyPr>
          <a:lstStyle/>
          <a:p>
            <a:r>
              <a:rPr lang="en-IN" b="1" dirty="0">
                <a:solidFill>
                  <a:schemeClr val="accent1"/>
                </a:solidFill>
              </a:rPr>
              <a:t>2</a:t>
            </a:r>
          </a:p>
        </p:txBody>
      </p:sp>
      <p:sp>
        <p:nvSpPr>
          <p:cNvPr id="12" name="TextBox 11"/>
          <p:cNvSpPr txBox="1"/>
          <p:nvPr/>
        </p:nvSpPr>
        <p:spPr>
          <a:xfrm>
            <a:off x="5292080" y="4797152"/>
            <a:ext cx="434951" cy="369332"/>
          </a:xfrm>
          <a:prstGeom prst="rect">
            <a:avLst/>
          </a:prstGeom>
          <a:noFill/>
        </p:spPr>
        <p:txBody>
          <a:bodyPr wrap="square" rtlCol="0">
            <a:spAutoFit/>
          </a:bodyPr>
          <a:lstStyle/>
          <a:p>
            <a:r>
              <a:rPr lang="en-IN" b="1" dirty="0">
                <a:solidFill>
                  <a:schemeClr val="accent1"/>
                </a:solidFill>
              </a:rPr>
              <a:t>3</a:t>
            </a:r>
          </a:p>
        </p:txBody>
      </p:sp>
    </p:spTree>
    <p:extLst>
      <p:ext uri="{BB962C8B-B14F-4D97-AF65-F5344CB8AC3E}">
        <p14:creationId xmlns:p14="http://schemas.microsoft.com/office/powerpoint/2010/main" val="36857828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49" y="548680"/>
            <a:ext cx="8352928" cy="385112"/>
          </a:xfrm>
        </p:spPr>
        <p:txBody>
          <a:bodyPr>
            <a:noAutofit/>
          </a:bodyPr>
          <a:lstStyle/>
          <a:p>
            <a:r>
              <a:rPr lang="en-IN" sz="2800" b="1" dirty="0"/>
              <a:t>Insertion at the beginning</a:t>
            </a:r>
            <a:r>
              <a:rPr lang="en-IN" sz="2800" b="1" dirty="0" smtClean="0"/>
              <a:t> </a:t>
            </a:r>
            <a:r>
              <a:rPr lang="en-IN" sz="2800" b="1" dirty="0"/>
              <a:t>of circular linked list</a:t>
            </a:r>
            <a:endParaRPr lang="en-IN" sz="2800" dirty="0"/>
          </a:p>
        </p:txBody>
      </p:sp>
      <p:sp>
        <p:nvSpPr>
          <p:cNvPr id="3" name="Content Placeholder 2"/>
          <p:cNvSpPr>
            <a:spLocks noGrp="1"/>
          </p:cNvSpPr>
          <p:nvPr>
            <p:ph idx="1"/>
          </p:nvPr>
        </p:nvSpPr>
        <p:spPr>
          <a:xfrm>
            <a:off x="755576" y="836712"/>
            <a:ext cx="6777317" cy="4131821"/>
          </a:xfrm>
        </p:spPr>
        <p:txBody>
          <a:bodyPr>
            <a:normAutofit/>
          </a:bodyPr>
          <a:lstStyle/>
          <a:p>
            <a:r>
              <a:rPr lang="en-IN" sz="2000" i="1" dirty="0" smtClean="0"/>
              <a:t>If linked list is not empty:</a:t>
            </a:r>
            <a:endParaRPr lang="en-IN" sz="2000" i="1" dirty="0"/>
          </a:p>
          <a:p>
            <a:pPr marL="68580" indent="0">
              <a:buNone/>
            </a:pPr>
            <a:r>
              <a:rPr lang="en-IN" sz="2000" b="1" dirty="0"/>
              <a:t>Insertion at the beginning of the list</a:t>
            </a:r>
            <a:r>
              <a:rPr lang="en-IN" sz="2000" dirty="0"/>
              <a:t/>
            </a:r>
            <a:br>
              <a:rPr lang="en-IN" sz="2000" dirty="0"/>
            </a:br>
            <a:r>
              <a:rPr lang="en-IN" sz="2000" dirty="0" smtClean="0"/>
              <a:t>Follow </a:t>
            </a:r>
            <a:r>
              <a:rPr lang="en-IN" sz="2000" dirty="0"/>
              <a:t>these step:</a:t>
            </a:r>
            <a:br>
              <a:rPr lang="en-IN" sz="2000" dirty="0"/>
            </a:br>
            <a:r>
              <a:rPr lang="en-IN" sz="2000" dirty="0"/>
              <a:t>1. Create a node, say </a:t>
            </a:r>
            <a:r>
              <a:rPr lang="en-IN" sz="2000" dirty="0" err="1" smtClean="0"/>
              <a:t>tmp</a:t>
            </a:r>
            <a:r>
              <a:rPr lang="en-IN" sz="2000" dirty="0" smtClean="0"/>
              <a:t>.</a:t>
            </a:r>
            <a:r>
              <a:rPr lang="en-IN" sz="2000" dirty="0"/>
              <a:t/>
            </a:r>
            <a:br>
              <a:rPr lang="en-IN" sz="2000" dirty="0"/>
            </a:br>
            <a:r>
              <a:rPr lang="en-IN" sz="2000" dirty="0"/>
              <a:t>2. Make </a:t>
            </a:r>
            <a:r>
              <a:rPr lang="en-IN" sz="2000" dirty="0" err="1" smtClean="0"/>
              <a:t>tmp</a:t>
            </a:r>
            <a:r>
              <a:rPr lang="en-IN" sz="2000" dirty="0" smtClean="0"/>
              <a:t>-&gt; </a:t>
            </a:r>
            <a:r>
              <a:rPr lang="en-IN" sz="2000" dirty="0"/>
              <a:t>next = last -&gt; next.</a:t>
            </a:r>
            <a:br>
              <a:rPr lang="en-IN" sz="2000" dirty="0"/>
            </a:br>
            <a:r>
              <a:rPr lang="en-IN" sz="2000" dirty="0"/>
              <a:t>3. last -&gt; next = </a:t>
            </a:r>
            <a:r>
              <a:rPr lang="en-IN" sz="2000" dirty="0" err="1" smtClean="0"/>
              <a:t>tmp</a:t>
            </a:r>
            <a:r>
              <a:rPr lang="en-IN" sz="2000" dirty="0" smtClean="0"/>
              <a:t>.</a:t>
            </a:r>
            <a:endParaRPr lang="en-IN" sz="2000" dirty="0">
              <a:effectLst/>
            </a:endParaRPr>
          </a:p>
        </p:txBody>
      </p:sp>
      <p:pic>
        <p:nvPicPr>
          <p:cNvPr id="4098" name="Picture 2" descr="https://media.geeksforgeeks.org/wp-content/uploads/CircularSinglyLinkedlis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397" y="3212976"/>
            <a:ext cx="6829461" cy="129614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7B4C813-02E3-4C62-A8C8-E5448C4745A5}"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87</a:t>
            </a:fld>
            <a:endParaRPr lang="en-IN"/>
          </a:p>
        </p:txBody>
      </p:sp>
      <p:pic>
        <p:nvPicPr>
          <p:cNvPr id="3074" name="Picture 2" descr="https://media.geeksforgeeks.org/wp-content/uploads/CircularSinglLinkedList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904" y="4509120"/>
            <a:ext cx="6812955" cy="12241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039862" y="2708920"/>
            <a:ext cx="3603872" cy="400110"/>
          </a:xfrm>
          <a:prstGeom prst="rect">
            <a:avLst/>
          </a:prstGeom>
          <a:noFill/>
          <a:effectLst/>
        </p:spPr>
        <p:txBody>
          <a:bodyPr wrap="none" lIns="91440" tIns="45720" rIns="91440" bIns="45720">
            <a:spAutoFit/>
          </a:bodyPr>
          <a:lstStyle/>
          <a:p>
            <a:pPr algn="ctr"/>
            <a:r>
              <a:rPr lang="en-US" sz="20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rPr>
              <a:t>Last pointer not shifted !!</a:t>
            </a:r>
            <a:endParaRPr lang="en-US" sz="20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
        <p:nvSpPr>
          <p:cNvPr id="12" name="TextBox 11"/>
          <p:cNvSpPr txBox="1"/>
          <p:nvPr/>
        </p:nvSpPr>
        <p:spPr>
          <a:xfrm>
            <a:off x="2699792" y="4936534"/>
            <a:ext cx="434951" cy="369332"/>
          </a:xfrm>
          <a:prstGeom prst="rect">
            <a:avLst/>
          </a:prstGeom>
          <a:noFill/>
        </p:spPr>
        <p:txBody>
          <a:bodyPr wrap="square" rtlCol="0">
            <a:spAutoFit/>
          </a:bodyPr>
          <a:lstStyle/>
          <a:p>
            <a:r>
              <a:rPr lang="en-IN" b="1" dirty="0" smtClean="0">
                <a:solidFill>
                  <a:schemeClr val="accent1"/>
                </a:solidFill>
              </a:rPr>
              <a:t>1</a:t>
            </a:r>
            <a:endParaRPr lang="en-IN" b="1" dirty="0">
              <a:solidFill>
                <a:schemeClr val="accent1"/>
              </a:solidFill>
            </a:endParaRPr>
          </a:p>
        </p:txBody>
      </p:sp>
      <p:sp>
        <p:nvSpPr>
          <p:cNvPr id="13" name="TextBox 12"/>
          <p:cNvSpPr txBox="1"/>
          <p:nvPr/>
        </p:nvSpPr>
        <p:spPr>
          <a:xfrm>
            <a:off x="2851849" y="5717022"/>
            <a:ext cx="434951" cy="369332"/>
          </a:xfrm>
          <a:prstGeom prst="rect">
            <a:avLst/>
          </a:prstGeom>
          <a:noFill/>
        </p:spPr>
        <p:txBody>
          <a:bodyPr wrap="square" rtlCol="0">
            <a:spAutoFit/>
          </a:bodyPr>
          <a:lstStyle/>
          <a:p>
            <a:r>
              <a:rPr lang="en-IN" b="1" dirty="0">
                <a:solidFill>
                  <a:schemeClr val="accent1"/>
                </a:solidFill>
              </a:rPr>
              <a:t>2</a:t>
            </a:r>
          </a:p>
        </p:txBody>
      </p:sp>
    </p:spTree>
    <p:extLst>
      <p:ext uri="{BB962C8B-B14F-4D97-AF65-F5344CB8AC3E}">
        <p14:creationId xmlns:p14="http://schemas.microsoft.com/office/powerpoint/2010/main" val="35216395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49" y="548680"/>
            <a:ext cx="8352928" cy="385112"/>
          </a:xfrm>
        </p:spPr>
        <p:txBody>
          <a:bodyPr>
            <a:noAutofit/>
          </a:bodyPr>
          <a:lstStyle/>
          <a:p>
            <a:r>
              <a:rPr lang="en-IN" sz="2800" b="1" i="1" dirty="0"/>
              <a:t>Insertion in </a:t>
            </a:r>
            <a:r>
              <a:rPr lang="en-IN" sz="2800" b="1" i="1" dirty="0" smtClean="0"/>
              <a:t>between </a:t>
            </a:r>
            <a:r>
              <a:rPr lang="en-IN" sz="2800" b="1" dirty="0" smtClean="0"/>
              <a:t>of </a:t>
            </a:r>
            <a:r>
              <a:rPr lang="en-IN" sz="2800" b="1" dirty="0"/>
              <a:t>circular linked list</a:t>
            </a:r>
            <a:endParaRPr lang="en-IN" sz="2800" dirty="0"/>
          </a:p>
        </p:txBody>
      </p:sp>
      <p:sp>
        <p:nvSpPr>
          <p:cNvPr id="3" name="Content Placeholder 2"/>
          <p:cNvSpPr>
            <a:spLocks noGrp="1"/>
          </p:cNvSpPr>
          <p:nvPr>
            <p:ph idx="1"/>
          </p:nvPr>
        </p:nvSpPr>
        <p:spPr>
          <a:xfrm>
            <a:off x="755576" y="836712"/>
            <a:ext cx="6777317" cy="4131821"/>
          </a:xfrm>
        </p:spPr>
        <p:txBody>
          <a:bodyPr>
            <a:normAutofit/>
          </a:bodyPr>
          <a:lstStyle/>
          <a:p>
            <a:r>
              <a:rPr lang="en-IN" sz="2000" i="1" dirty="0" smtClean="0"/>
              <a:t>Insertion </a:t>
            </a:r>
            <a:r>
              <a:rPr lang="en-IN" sz="2000" i="1" dirty="0"/>
              <a:t>in between is same as in single linked list. This can be as-</a:t>
            </a:r>
            <a:endParaRPr lang="en-IN" sz="2000" dirty="0"/>
          </a:p>
          <a:p>
            <a:pPr marL="1847088" lvl="8" indent="0">
              <a:buNone/>
            </a:pPr>
            <a:r>
              <a:rPr lang="en-IN" sz="2000" b="1" i="1" dirty="0" err="1"/>
              <a:t>tmp</a:t>
            </a:r>
            <a:r>
              <a:rPr lang="en-IN" sz="2000" b="1" i="1" dirty="0"/>
              <a:t>-&gt;link = q-&gt;link;</a:t>
            </a:r>
            <a:endParaRPr lang="en-IN" sz="2000" dirty="0"/>
          </a:p>
          <a:p>
            <a:pPr marL="1847088" lvl="8" indent="0">
              <a:buNone/>
            </a:pPr>
            <a:r>
              <a:rPr lang="en-IN" sz="2000" b="1" i="1" dirty="0" err="1"/>
              <a:t>tmp</a:t>
            </a:r>
            <a:r>
              <a:rPr lang="en-IN" sz="2000" b="1" i="1" dirty="0"/>
              <a:t>-&gt;info = </a:t>
            </a:r>
            <a:r>
              <a:rPr lang="en-IN" sz="2000" b="1" i="1" dirty="0" err="1"/>
              <a:t>num</a:t>
            </a:r>
            <a:r>
              <a:rPr lang="en-IN" sz="2000" b="1" i="1" dirty="0"/>
              <a:t>;</a:t>
            </a:r>
            <a:endParaRPr lang="en-IN" sz="2000" dirty="0"/>
          </a:p>
          <a:p>
            <a:pPr marL="1847088" lvl="8" indent="0">
              <a:buNone/>
            </a:pPr>
            <a:r>
              <a:rPr lang="en-IN" sz="2000" b="1" i="1" dirty="0"/>
              <a:t>q-&gt;link =</a:t>
            </a:r>
            <a:r>
              <a:rPr lang="en-IN" sz="2000" b="1" i="1" dirty="0" err="1"/>
              <a:t>tmp</a:t>
            </a:r>
            <a:r>
              <a:rPr lang="en-IN" sz="2000" b="1" i="1" dirty="0"/>
              <a:t>;</a:t>
            </a:r>
            <a:endParaRPr lang="en-IN" sz="2000" dirty="0"/>
          </a:p>
          <a:p>
            <a:r>
              <a:rPr lang="en-IN" sz="2000" i="1" dirty="0"/>
              <a:t>Here q points to the node after which new node will be inserted.</a:t>
            </a:r>
            <a:endParaRPr lang="en-IN" sz="2000" dirty="0"/>
          </a:p>
        </p:txBody>
      </p:sp>
      <p:sp>
        <p:nvSpPr>
          <p:cNvPr id="4" name="Date Placeholder 3"/>
          <p:cNvSpPr>
            <a:spLocks noGrp="1"/>
          </p:cNvSpPr>
          <p:nvPr>
            <p:ph type="dt" sz="half" idx="10"/>
          </p:nvPr>
        </p:nvSpPr>
        <p:spPr/>
        <p:txBody>
          <a:bodyPr/>
          <a:lstStyle/>
          <a:p>
            <a:fld id="{C3ED2182-A9F2-4812-86F2-9D00198D72DA}"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88</a:t>
            </a:fld>
            <a:endParaRPr lang="en-IN"/>
          </a:p>
        </p:txBody>
      </p:sp>
      <p:pic>
        <p:nvPicPr>
          <p:cNvPr id="1026" name="Picture 2" descr="https://media.geeksforgeeks.org/wp-content/uploads/circularl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48" y="3212976"/>
            <a:ext cx="6800850" cy="1224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geeksforgeeks.org/wp-content/uploads/CircularSinglyLinkedList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248" y="4581128"/>
            <a:ext cx="6924675" cy="125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641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024744" cy="385112"/>
          </a:xfrm>
        </p:spPr>
        <p:txBody>
          <a:bodyPr>
            <a:noAutofit/>
          </a:bodyPr>
          <a:lstStyle/>
          <a:p>
            <a:r>
              <a:rPr lang="en-IN" sz="2800" b="1" i="1" dirty="0" smtClean="0"/>
              <a:t>Traversal </a:t>
            </a:r>
            <a:r>
              <a:rPr lang="en-IN" sz="2800" b="1" i="1" dirty="0"/>
              <a:t>of circular linked list</a:t>
            </a:r>
            <a:endParaRPr lang="en-IN" sz="2800" dirty="0"/>
          </a:p>
        </p:txBody>
      </p:sp>
      <p:sp>
        <p:nvSpPr>
          <p:cNvPr id="3" name="Content Placeholder 2"/>
          <p:cNvSpPr>
            <a:spLocks noGrp="1"/>
          </p:cNvSpPr>
          <p:nvPr>
            <p:ph idx="1"/>
          </p:nvPr>
        </p:nvSpPr>
        <p:spPr>
          <a:xfrm>
            <a:off x="1043492" y="1052736"/>
            <a:ext cx="6984892" cy="4779893"/>
          </a:xfrm>
        </p:spPr>
        <p:txBody>
          <a:bodyPr>
            <a:noAutofit/>
          </a:bodyPr>
          <a:lstStyle/>
          <a:p>
            <a:r>
              <a:rPr lang="en-IN" sz="1800" i="1" dirty="0" smtClean="0"/>
              <a:t>Pointer </a:t>
            </a:r>
            <a:r>
              <a:rPr lang="en-IN" sz="1800" i="1" dirty="0"/>
              <a:t>variable which points to first node of </a:t>
            </a:r>
            <a:r>
              <a:rPr lang="en-IN" sz="1800" i="1" dirty="0" smtClean="0"/>
              <a:t>list is needed. </a:t>
            </a:r>
          </a:p>
          <a:p>
            <a:pPr lvl="1"/>
            <a:r>
              <a:rPr lang="en-IN" sz="1800" i="1" dirty="0" smtClean="0"/>
              <a:t>Here </a:t>
            </a:r>
            <a:r>
              <a:rPr lang="en-IN" sz="1800" i="1" dirty="0"/>
              <a:t>we maintain the pointer last which points to last node. </a:t>
            </a:r>
            <a:endParaRPr lang="en-IN" sz="1800" i="1" dirty="0" smtClean="0"/>
          </a:p>
          <a:p>
            <a:pPr lvl="1"/>
            <a:r>
              <a:rPr lang="en-IN" sz="1800" b="1" i="1" u="sng" dirty="0" smtClean="0"/>
              <a:t>But </a:t>
            </a:r>
            <a:r>
              <a:rPr lang="en-IN" sz="1800" b="1" i="1" u="sng" dirty="0"/>
              <a:t>link part of this last pointer points to first node of list, </a:t>
            </a:r>
            <a:endParaRPr lang="en-IN" sz="1800" b="1" i="1" u="sng" dirty="0" smtClean="0"/>
          </a:p>
          <a:p>
            <a:pPr lvl="1"/>
            <a:r>
              <a:rPr lang="en-IN" sz="1800" b="1" i="1" u="sng" dirty="0" smtClean="0"/>
              <a:t>So </a:t>
            </a:r>
            <a:r>
              <a:rPr lang="en-IN" sz="1800" b="1" i="1" u="sng" dirty="0"/>
              <a:t>we can assign this value to pointer variable which will point to first node</a:t>
            </a:r>
            <a:r>
              <a:rPr lang="en-IN" sz="1800" i="1" dirty="0"/>
              <a:t>. </a:t>
            </a:r>
            <a:endParaRPr lang="en-IN" sz="1800" i="1" dirty="0" smtClean="0"/>
          </a:p>
          <a:p>
            <a:r>
              <a:rPr lang="en-IN" sz="1800" i="1" dirty="0" smtClean="0"/>
              <a:t>Now </a:t>
            </a:r>
            <a:r>
              <a:rPr lang="en-IN" sz="1800" i="1" dirty="0"/>
              <a:t>we can traverse the list until the last node of list </a:t>
            </a:r>
            <a:r>
              <a:rPr lang="en-IN" sz="1800" i="1" dirty="0" smtClean="0"/>
              <a:t>comes-</a:t>
            </a:r>
          </a:p>
          <a:p>
            <a:endParaRPr lang="en-IN" sz="1800" dirty="0"/>
          </a:p>
          <a:p>
            <a:pPr marL="1847088" lvl="8" indent="0">
              <a:buNone/>
            </a:pPr>
            <a:r>
              <a:rPr lang="en-IN" sz="1800" b="1" i="1" dirty="0"/>
              <a:t>q = last-&gt;link;</a:t>
            </a:r>
            <a:endParaRPr lang="en-IN" sz="1800" dirty="0"/>
          </a:p>
          <a:p>
            <a:pPr marL="1847088" lvl="8" indent="0">
              <a:buNone/>
            </a:pPr>
            <a:r>
              <a:rPr lang="en-IN" sz="1800" b="1" i="1" dirty="0"/>
              <a:t>while(q != last)</a:t>
            </a:r>
            <a:endParaRPr lang="en-IN" sz="1800" dirty="0"/>
          </a:p>
          <a:p>
            <a:pPr marL="1847088" lvl="8" indent="0">
              <a:buNone/>
            </a:pPr>
            <a:r>
              <a:rPr lang="en-IN" sz="1800" b="1" i="1" dirty="0"/>
              <a:t>{</a:t>
            </a:r>
            <a:endParaRPr lang="en-IN" sz="1800" dirty="0"/>
          </a:p>
          <a:p>
            <a:pPr marL="1847088" lvl="8" indent="0">
              <a:buNone/>
            </a:pPr>
            <a:r>
              <a:rPr lang="en-IN" sz="1800" b="1" i="1" dirty="0"/>
              <a:t>             ..........</a:t>
            </a:r>
            <a:endParaRPr lang="en-IN" sz="1800" dirty="0"/>
          </a:p>
          <a:p>
            <a:pPr marL="1847088" lvl="8" indent="0">
              <a:buNone/>
            </a:pPr>
            <a:r>
              <a:rPr lang="en-IN" sz="1800" b="1" i="1" dirty="0"/>
              <a:t>             q = q-&gt;link;</a:t>
            </a:r>
            <a:endParaRPr lang="en-IN" sz="1800" dirty="0"/>
          </a:p>
          <a:p>
            <a:pPr marL="1847088" lvl="8" indent="0">
              <a:buNone/>
            </a:pPr>
            <a:r>
              <a:rPr lang="en-IN" sz="1800" b="1" i="1" dirty="0"/>
              <a:t>}</a:t>
            </a:r>
            <a:endParaRPr lang="en-IN" sz="1800" dirty="0">
              <a:effectLst/>
            </a:endParaRPr>
          </a:p>
        </p:txBody>
      </p:sp>
      <p:sp>
        <p:nvSpPr>
          <p:cNvPr id="4" name="Date Placeholder 3"/>
          <p:cNvSpPr>
            <a:spLocks noGrp="1"/>
          </p:cNvSpPr>
          <p:nvPr>
            <p:ph type="dt" sz="half" idx="10"/>
          </p:nvPr>
        </p:nvSpPr>
        <p:spPr/>
        <p:txBody>
          <a:bodyPr/>
          <a:lstStyle/>
          <a:p>
            <a:fld id="{AC93B8E2-DE00-41B6-A1AD-30A45B953A1D}"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89</a:t>
            </a:fld>
            <a:endParaRPr lang="en-IN"/>
          </a:p>
        </p:txBody>
      </p:sp>
    </p:spTree>
    <p:extLst>
      <p:ext uri="{BB962C8B-B14F-4D97-AF65-F5344CB8AC3E}">
        <p14:creationId xmlns:p14="http://schemas.microsoft.com/office/powerpoint/2010/main" val="152692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24744" cy="529128"/>
          </a:xfrm>
        </p:spPr>
        <p:txBody>
          <a:bodyPr>
            <a:noAutofit/>
          </a:bodyPr>
          <a:lstStyle/>
          <a:p>
            <a:r>
              <a:rPr lang="en-IN" sz="3200" b="1" dirty="0"/>
              <a:t>Runtime or Dynamic Allocation</a:t>
            </a:r>
          </a:p>
        </p:txBody>
      </p:sp>
      <p:sp>
        <p:nvSpPr>
          <p:cNvPr id="3" name="Content Placeholder 2"/>
          <p:cNvSpPr>
            <a:spLocks noGrp="1"/>
          </p:cNvSpPr>
          <p:nvPr>
            <p:ph idx="1"/>
          </p:nvPr>
        </p:nvSpPr>
        <p:spPr>
          <a:xfrm>
            <a:off x="899592" y="1340768"/>
            <a:ext cx="6777317" cy="4752528"/>
          </a:xfrm>
        </p:spPr>
        <p:txBody>
          <a:bodyPr>
            <a:normAutofit/>
          </a:bodyPr>
          <a:lstStyle/>
          <a:p>
            <a:r>
              <a:rPr lang="en-IN" sz="2000" dirty="0" smtClean="0"/>
              <a:t>Memory space required by Variables is </a:t>
            </a:r>
            <a:r>
              <a:rPr lang="en-IN" sz="2000" b="1" dirty="0" smtClean="0"/>
              <a:t>calculated and allocated during execution</a:t>
            </a:r>
          </a:p>
          <a:p>
            <a:endParaRPr lang="en-IN" sz="2000" dirty="0" smtClean="0"/>
          </a:p>
          <a:p>
            <a:r>
              <a:rPr lang="en-IN" sz="2000" dirty="0" smtClean="0"/>
              <a:t>Get Required chunk of memory at Run time or As the need arises</a:t>
            </a:r>
          </a:p>
          <a:p>
            <a:endParaRPr lang="en-IN" sz="2000" dirty="0" smtClean="0"/>
          </a:p>
          <a:p>
            <a:r>
              <a:rPr lang="en-IN" sz="2000" dirty="0" smtClean="0"/>
              <a:t>Best Suited –</a:t>
            </a:r>
          </a:p>
          <a:p>
            <a:pPr lvl="1"/>
            <a:r>
              <a:rPr lang="en-IN" sz="1800" b="1" dirty="0" smtClean="0"/>
              <a:t>When we do not know the memory requirement in advance</a:t>
            </a:r>
            <a:r>
              <a:rPr lang="en-IN" sz="1800" dirty="0" smtClean="0"/>
              <a:t>, which is the case in most of the real life problems.</a:t>
            </a:r>
          </a:p>
          <a:p>
            <a:endParaRPr lang="en-IN" sz="2000" dirty="0" smtClean="0"/>
          </a:p>
          <a:p>
            <a:pPr lvl="1"/>
            <a:endParaRPr lang="en-IN" sz="1800" dirty="0" smtClean="0"/>
          </a:p>
          <a:p>
            <a:endParaRPr lang="en-IN" sz="2000" dirty="0" smtClean="0"/>
          </a:p>
        </p:txBody>
      </p:sp>
      <p:sp>
        <p:nvSpPr>
          <p:cNvPr id="4" name="Date Placeholder 3"/>
          <p:cNvSpPr>
            <a:spLocks noGrp="1"/>
          </p:cNvSpPr>
          <p:nvPr>
            <p:ph type="dt" sz="half" idx="10"/>
          </p:nvPr>
        </p:nvSpPr>
        <p:spPr/>
        <p:txBody>
          <a:bodyPr/>
          <a:lstStyle/>
          <a:p>
            <a:fld id="{3045611E-0B22-44F2-ACA2-89BED93B104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a:t>
            </a:fld>
            <a:endParaRPr lang="en-IN"/>
          </a:p>
        </p:txBody>
      </p:sp>
    </p:spTree>
    <p:extLst>
      <p:ext uri="{BB962C8B-B14F-4D97-AF65-F5344CB8AC3E}">
        <p14:creationId xmlns:p14="http://schemas.microsoft.com/office/powerpoint/2010/main" val="26591187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sz="3200" b="1" i="1" dirty="0" smtClean="0"/>
              <a:t>Deletion from a </a:t>
            </a:r>
            <a:r>
              <a:rPr lang="en-IN" sz="3200" b="1" i="1" dirty="0"/>
              <a:t>circular linked list :-</a:t>
            </a:r>
            <a:endParaRPr lang="en-IN" sz="3200" dirty="0"/>
          </a:p>
        </p:txBody>
      </p:sp>
      <p:sp>
        <p:nvSpPr>
          <p:cNvPr id="3" name="Content Placeholder 2"/>
          <p:cNvSpPr>
            <a:spLocks noGrp="1"/>
          </p:cNvSpPr>
          <p:nvPr>
            <p:ph idx="1"/>
          </p:nvPr>
        </p:nvSpPr>
        <p:spPr/>
        <p:txBody>
          <a:bodyPr/>
          <a:lstStyle/>
          <a:p>
            <a:pPr marL="68580" indent="0">
              <a:buNone/>
            </a:pPr>
            <a:r>
              <a:rPr lang="en-IN" sz="2000" i="1" dirty="0" smtClean="0"/>
              <a:t>Deletion  </a:t>
            </a:r>
            <a:r>
              <a:rPr lang="en-IN" sz="2000" i="1" dirty="0"/>
              <a:t>in a circular linked list may be possible in </a:t>
            </a:r>
            <a:r>
              <a:rPr lang="en-IN" sz="2000" i="1" dirty="0" smtClean="0"/>
              <a:t>four </a:t>
            </a:r>
            <a:r>
              <a:rPr lang="en-IN" sz="2000" i="1" dirty="0"/>
              <a:t>ways-</a:t>
            </a:r>
            <a:endParaRPr lang="en-IN" sz="2000" dirty="0"/>
          </a:p>
          <a:p>
            <a:r>
              <a:rPr lang="en-IN" sz="2000" b="1" i="1" dirty="0" smtClean="0"/>
              <a:t>If </a:t>
            </a:r>
            <a:r>
              <a:rPr lang="en-IN" sz="2000" b="1" i="1" dirty="0"/>
              <a:t>list has only one element</a:t>
            </a:r>
            <a:endParaRPr lang="en-IN" sz="2000" dirty="0"/>
          </a:p>
          <a:p>
            <a:r>
              <a:rPr lang="en-IN" sz="2000" b="1" i="1" dirty="0"/>
              <a:t>Node to be deleted is the first node of list</a:t>
            </a:r>
            <a:endParaRPr lang="en-IN" sz="2000" dirty="0"/>
          </a:p>
          <a:p>
            <a:r>
              <a:rPr lang="en-IN" sz="2000" b="1" i="1" dirty="0"/>
              <a:t>Deletion in between</a:t>
            </a:r>
            <a:endParaRPr lang="en-IN" sz="2000" dirty="0"/>
          </a:p>
          <a:p>
            <a:r>
              <a:rPr lang="en-IN" sz="2000" b="1" i="1" dirty="0"/>
              <a:t>Node to be deleted is last node of list</a:t>
            </a:r>
            <a:endParaRPr lang="en-IN" sz="2000" dirty="0"/>
          </a:p>
          <a:p>
            <a:endParaRPr lang="en-IN" b="1" dirty="0"/>
          </a:p>
        </p:txBody>
      </p:sp>
      <p:sp>
        <p:nvSpPr>
          <p:cNvPr id="4" name="Date Placeholder 3"/>
          <p:cNvSpPr>
            <a:spLocks noGrp="1"/>
          </p:cNvSpPr>
          <p:nvPr>
            <p:ph type="dt" sz="half" idx="10"/>
          </p:nvPr>
        </p:nvSpPr>
        <p:spPr/>
        <p:txBody>
          <a:bodyPr/>
          <a:lstStyle/>
          <a:p>
            <a:fld id="{9AEE38F0-8B0A-4F66-87F6-6360D7839D29}"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90</a:t>
            </a:fld>
            <a:endParaRPr lang="en-IN"/>
          </a:p>
        </p:txBody>
      </p:sp>
    </p:spTree>
    <p:extLst>
      <p:ext uri="{BB962C8B-B14F-4D97-AF65-F5344CB8AC3E}">
        <p14:creationId xmlns:p14="http://schemas.microsoft.com/office/powerpoint/2010/main" val="332040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024744" cy="457120"/>
          </a:xfrm>
        </p:spPr>
        <p:txBody>
          <a:bodyPr>
            <a:normAutofit fontScale="90000"/>
          </a:bodyPr>
          <a:lstStyle/>
          <a:p>
            <a:r>
              <a:rPr lang="en-IN" sz="3200" b="1" i="1" dirty="0" smtClean="0"/>
              <a:t>Deletion from a </a:t>
            </a:r>
            <a:r>
              <a:rPr lang="en-IN" sz="3200" b="1" i="1" dirty="0"/>
              <a:t>circular linked list :-</a:t>
            </a:r>
            <a:endParaRPr lang="en-IN" sz="3200" dirty="0"/>
          </a:p>
        </p:txBody>
      </p:sp>
      <p:sp>
        <p:nvSpPr>
          <p:cNvPr id="3" name="Content Placeholder 2"/>
          <p:cNvSpPr>
            <a:spLocks noGrp="1"/>
          </p:cNvSpPr>
          <p:nvPr>
            <p:ph idx="1"/>
          </p:nvPr>
        </p:nvSpPr>
        <p:spPr>
          <a:xfrm>
            <a:off x="1043492" y="1124744"/>
            <a:ext cx="6777317" cy="4707885"/>
          </a:xfrm>
        </p:spPr>
        <p:txBody>
          <a:bodyPr>
            <a:normAutofit/>
          </a:bodyPr>
          <a:lstStyle/>
          <a:p>
            <a:pPr marL="68580" indent="0">
              <a:buNone/>
            </a:pPr>
            <a:r>
              <a:rPr lang="en-IN" sz="1800" dirty="0"/>
              <a:t>Case 1:- </a:t>
            </a:r>
            <a:r>
              <a:rPr lang="en-IN" sz="1800" b="1" i="1" dirty="0"/>
              <a:t>If list has only one </a:t>
            </a:r>
            <a:r>
              <a:rPr lang="en-IN" sz="1800" b="1" i="1" dirty="0" smtClean="0"/>
              <a:t>element</a:t>
            </a:r>
            <a:endParaRPr lang="en-IN" sz="1800" dirty="0"/>
          </a:p>
          <a:p>
            <a:r>
              <a:rPr lang="en-IN" sz="1800" dirty="0" smtClean="0"/>
              <a:t>Here </a:t>
            </a:r>
            <a:r>
              <a:rPr lang="en-IN" sz="1800" dirty="0"/>
              <a:t>we check the condition for only one element of list </a:t>
            </a:r>
            <a:endParaRPr lang="en-IN" sz="1800" dirty="0" smtClean="0"/>
          </a:p>
          <a:p>
            <a:r>
              <a:rPr lang="en-IN" sz="1800" dirty="0" smtClean="0"/>
              <a:t>then </a:t>
            </a:r>
            <a:r>
              <a:rPr lang="en-IN" sz="1800" dirty="0"/>
              <a:t>assign NULL value to last pointer because after deletion no node will be in list</a:t>
            </a:r>
            <a:r>
              <a:rPr lang="en-IN" sz="1800" dirty="0" smtClean="0"/>
              <a:t>.</a:t>
            </a:r>
          </a:p>
          <a:p>
            <a:pPr marL="68580" indent="0">
              <a:buNone/>
            </a:pPr>
            <a:endParaRPr lang="en-IN" sz="1800" dirty="0" smtClean="0"/>
          </a:p>
          <a:p>
            <a:pPr marL="68580" indent="0">
              <a:buNone/>
            </a:pPr>
            <a:endParaRPr lang="en-IN" sz="1800" dirty="0"/>
          </a:p>
          <a:p>
            <a:pPr marL="68580" indent="0">
              <a:buNone/>
            </a:pPr>
            <a:r>
              <a:rPr lang="en-IN" sz="1800" b="1" dirty="0"/>
              <a:t>if(last-&gt;link == last &amp;&amp; last-&gt;info == </a:t>
            </a:r>
            <a:r>
              <a:rPr lang="en-IN" sz="1800" b="1" dirty="0" err="1"/>
              <a:t>num</a:t>
            </a:r>
            <a:r>
              <a:rPr lang="en-IN" sz="1800" b="1" dirty="0"/>
              <a:t>) /* Only one element */</a:t>
            </a:r>
          </a:p>
          <a:p>
            <a:pPr marL="68580" indent="0">
              <a:buNone/>
            </a:pPr>
            <a:r>
              <a:rPr lang="en-IN" sz="1800" b="1" dirty="0"/>
              <a:t>{</a:t>
            </a:r>
          </a:p>
          <a:p>
            <a:pPr marL="68580" indent="0">
              <a:buNone/>
            </a:pPr>
            <a:r>
              <a:rPr lang="en-IN" sz="1800" b="1" dirty="0"/>
              <a:t>        </a:t>
            </a:r>
            <a:r>
              <a:rPr lang="en-IN" sz="1800" b="1" dirty="0" err="1"/>
              <a:t>tmp</a:t>
            </a:r>
            <a:r>
              <a:rPr lang="en-IN" sz="1800" b="1" dirty="0"/>
              <a:t> = last;</a:t>
            </a:r>
          </a:p>
          <a:p>
            <a:pPr marL="68580" indent="0">
              <a:buNone/>
            </a:pPr>
            <a:r>
              <a:rPr lang="en-IN" sz="1800" b="1" dirty="0"/>
              <a:t>       last = NULL;</a:t>
            </a:r>
          </a:p>
          <a:p>
            <a:pPr marL="68580" indent="0">
              <a:buNone/>
            </a:pPr>
            <a:r>
              <a:rPr lang="en-IN" sz="1800" b="1" dirty="0"/>
              <a:t>       free(</a:t>
            </a:r>
            <a:r>
              <a:rPr lang="en-IN" sz="1800" b="1" dirty="0" err="1"/>
              <a:t>tmp</a:t>
            </a:r>
            <a:r>
              <a:rPr lang="en-IN" sz="1800" b="1" dirty="0"/>
              <a:t>);</a:t>
            </a:r>
          </a:p>
          <a:p>
            <a:pPr marL="68580" indent="0">
              <a:buNone/>
            </a:pPr>
            <a:r>
              <a:rPr lang="en-IN" sz="1800" b="1" dirty="0"/>
              <a:t>}</a:t>
            </a:r>
          </a:p>
        </p:txBody>
      </p:sp>
      <p:sp>
        <p:nvSpPr>
          <p:cNvPr id="4" name="Date Placeholder 3"/>
          <p:cNvSpPr>
            <a:spLocks noGrp="1"/>
          </p:cNvSpPr>
          <p:nvPr>
            <p:ph type="dt" sz="half" idx="10"/>
          </p:nvPr>
        </p:nvSpPr>
        <p:spPr/>
        <p:txBody>
          <a:bodyPr/>
          <a:lstStyle/>
          <a:p>
            <a:fld id="{5613B9AE-BE4B-4AF0-9BAF-7DF0A0A2E702}"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91</a:t>
            </a:fld>
            <a:endParaRPr lang="en-IN"/>
          </a:p>
        </p:txBody>
      </p:sp>
      <p:pic>
        <p:nvPicPr>
          <p:cNvPr id="7" name="Picture 4" descr="https://media.geeksforgeeks.org/wp-content/uploads/CircularSinglyLinkedLis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501008"/>
            <a:ext cx="3168351"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024744" cy="457120"/>
          </a:xfrm>
        </p:spPr>
        <p:txBody>
          <a:bodyPr>
            <a:normAutofit fontScale="90000"/>
          </a:bodyPr>
          <a:lstStyle/>
          <a:p>
            <a:r>
              <a:rPr lang="en-IN" sz="3200" b="1" i="1" dirty="0" smtClean="0"/>
              <a:t>Deletion from a </a:t>
            </a:r>
            <a:r>
              <a:rPr lang="en-IN" sz="3200" b="1" i="1" dirty="0"/>
              <a:t>circular linked list :-</a:t>
            </a:r>
            <a:endParaRPr lang="en-IN" sz="3200" dirty="0"/>
          </a:p>
        </p:txBody>
      </p:sp>
      <p:sp>
        <p:nvSpPr>
          <p:cNvPr id="3" name="Content Placeholder 2"/>
          <p:cNvSpPr>
            <a:spLocks noGrp="1"/>
          </p:cNvSpPr>
          <p:nvPr>
            <p:ph idx="1"/>
          </p:nvPr>
        </p:nvSpPr>
        <p:spPr>
          <a:xfrm>
            <a:off x="467544" y="908720"/>
            <a:ext cx="7137357" cy="4059813"/>
          </a:xfrm>
        </p:spPr>
        <p:txBody>
          <a:bodyPr>
            <a:noAutofit/>
          </a:bodyPr>
          <a:lstStyle/>
          <a:p>
            <a:pPr marL="68580" indent="0">
              <a:buNone/>
            </a:pPr>
            <a:r>
              <a:rPr lang="en-IN" sz="1800" dirty="0"/>
              <a:t>Case 2:- </a:t>
            </a:r>
            <a:r>
              <a:rPr lang="en-IN" sz="1800" b="1" i="1" dirty="0" smtClean="0"/>
              <a:t>Node </a:t>
            </a:r>
            <a:r>
              <a:rPr lang="en-IN" sz="1800" b="1" i="1" dirty="0"/>
              <a:t>to be deleted is the first node of list</a:t>
            </a:r>
            <a:endParaRPr lang="en-IN" sz="1800" dirty="0"/>
          </a:p>
          <a:p>
            <a:pPr marL="68580" indent="0">
              <a:buNone/>
            </a:pPr>
            <a:endParaRPr lang="en-IN" sz="1800" dirty="0" smtClean="0"/>
          </a:p>
          <a:p>
            <a:r>
              <a:rPr lang="en-IN" sz="1800" dirty="0" smtClean="0"/>
              <a:t>Assign </a:t>
            </a:r>
            <a:r>
              <a:rPr lang="en-IN" sz="1800" dirty="0"/>
              <a:t>the link part of deleted node to the link part of pointer last. </a:t>
            </a:r>
            <a:endParaRPr lang="en-IN" sz="1800" dirty="0" smtClean="0"/>
          </a:p>
          <a:p>
            <a:r>
              <a:rPr lang="en-IN" sz="1800" dirty="0" smtClean="0"/>
              <a:t>So </a:t>
            </a:r>
            <a:r>
              <a:rPr lang="en-IN" sz="1800" dirty="0"/>
              <a:t>now link part of last pointer will point to the next node which is now first node of list after deletion.</a:t>
            </a:r>
          </a:p>
          <a:p>
            <a:pPr marL="68580" indent="0">
              <a:buNone/>
            </a:pPr>
            <a:endParaRPr lang="en-IN" sz="1800" b="1" dirty="0" smtClean="0"/>
          </a:p>
          <a:p>
            <a:pPr marL="68580" indent="0">
              <a:buNone/>
            </a:pPr>
            <a:r>
              <a:rPr lang="en-IN" sz="1800" b="1" dirty="0" smtClean="0"/>
              <a:t>q </a:t>
            </a:r>
            <a:r>
              <a:rPr lang="en-IN" sz="1800" b="1" dirty="0"/>
              <a:t>= last-&gt;link; </a:t>
            </a:r>
            <a:r>
              <a:rPr lang="en-IN" sz="1800" b="1" dirty="0" smtClean="0"/>
              <a:t>/*q </a:t>
            </a:r>
            <a:r>
              <a:rPr lang="en-IN" sz="1800" b="1" dirty="0"/>
              <a:t>is pointing to the first node of </a:t>
            </a:r>
            <a:r>
              <a:rPr lang="en-IN" sz="1800" b="1" dirty="0" smtClean="0"/>
              <a:t>list*/</a:t>
            </a:r>
            <a:endParaRPr lang="en-IN" sz="1800" b="1" dirty="0"/>
          </a:p>
          <a:p>
            <a:pPr marL="68580" indent="0">
              <a:buNone/>
            </a:pPr>
            <a:r>
              <a:rPr lang="en-IN" sz="1800" b="1" dirty="0" smtClean="0"/>
              <a:t>if(q-</a:t>
            </a:r>
            <a:r>
              <a:rPr lang="en-IN" sz="1800" b="1" dirty="0"/>
              <a:t>&gt;info == </a:t>
            </a:r>
            <a:r>
              <a:rPr lang="en-IN" sz="1800" b="1" dirty="0" err="1"/>
              <a:t>num</a:t>
            </a:r>
            <a:r>
              <a:rPr lang="en-IN" sz="1800" b="1" dirty="0"/>
              <a:t>)</a:t>
            </a:r>
          </a:p>
          <a:p>
            <a:pPr marL="68580" indent="0">
              <a:buNone/>
            </a:pPr>
            <a:r>
              <a:rPr lang="en-IN" sz="1800" b="1" dirty="0"/>
              <a:t>{</a:t>
            </a:r>
          </a:p>
          <a:p>
            <a:pPr marL="68580" indent="0">
              <a:buNone/>
            </a:pPr>
            <a:r>
              <a:rPr lang="en-IN" sz="1800" b="1" dirty="0"/>
              <a:t>             </a:t>
            </a:r>
            <a:r>
              <a:rPr lang="en-IN" sz="1800" b="1" dirty="0" err="1"/>
              <a:t>tmp</a:t>
            </a:r>
            <a:r>
              <a:rPr lang="en-IN" sz="1800" b="1" dirty="0"/>
              <a:t> = q;</a:t>
            </a:r>
          </a:p>
          <a:p>
            <a:pPr marL="68580" indent="0">
              <a:buNone/>
            </a:pPr>
            <a:r>
              <a:rPr lang="en-IN" sz="1800" b="1" dirty="0"/>
              <a:t>             last-&gt;link = q-&gt;link;</a:t>
            </a:r>
          </a:p>
          <a:p>
            <a:pPr marL="68580" indent="0">
              <a:buNone/>
            </a:pPr>
            <a:r>
              <a:rPr lang="en-IN" sz="1800" b="1" dirty="0"/>
              <a:t>             free(</a:t>
            </a:r>
            <a:r>
              <a:rPr lang="en-IN" sz="1800" b="1" dirty="0" err="1"/>
              <a:t>tmp</a:t>
            </a:r>
            <a:r>
              <a:rPr lang="en-IN" sz="1800" b="1" dirty="0"/>
              <a:t>);</a:t>
            </a:r>
          </a:p>
          <a:p>
            <a:pPr marL="68580" indent="0">
              <a:buNone/>
            </a:pPr>
            <a:r>
              <a:rPr lang="en-IN" sz="1800" b="1" dirty="0"/>
              <a:t>}</a:t>
            </a:r>
          </a:p>
          <a:p>
            <a:pPr marL="68580" indent="0">
              <a:buNone/>
            </a:pPr>
            <a:endParaRPr lang="en-IN" sz="1800" dirty="0" smtClean="0"/>
          </a:p>
          <a:p>
            <a:pPr marL="68580" indent="0">
              <a:buNone/>
            </a:pPr>
            <a:r>
              <a:rPr lang="en-IN" sz="1800" dirty="0"/>
              <a:t/>
            </a:r>
            <a:br>
              <a:rPr lang="en-IN" sz="1800" dirty="0"/>
            </a:br>
            <a:endParaRPr lang="en-IN" sz="1800" dirty="0"/>
          </a:p>
        </p:txBody>
      </p:sp>
      <p:sp>
        <p:nvSpPr>
          <p:cNvPr id="4" name="Date Placeholder 3"/>
          <p:cNvSpPr>
            <a:spLocks noGrp="1"/>
          </p:cNvSpPr>
          <p:nvPr>
            <p:ph type="dt" sz="half" idx="10"/>
          </p:nvPr>
        </p:nvSpPr>
        <p:spPr/>
        <p:txBody>
          <a:bodyPr/>
          <a:lstStyle/>
          <a:p>
            <a:fld id="{6F24E5F1-0C42-48EE-AD8D-4D7CD6C04D5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92</a:t>
            </a:fld>
            <a:endParaRPr lang="en-IN"/>
          </a:p>
        </p:txBody>
      </p:sp>
      <p:pic>
        <p:nvPicPr>
          <p:cNvPr id="8" name="Picture 2" descr="https://media.geeksforgeeks.org/wp-content/uploads/CircularSinglLinkedLis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356" y="4005064"/>
            <a:ext cx="4192971"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0858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560958" cy="457120"/>
          </a:xfrm>
        </p:spPr>
        <p:txBody>
          <a:bodyPr>
            <a:normAutofit fontScale="90000"/>
          </a:bodyPr>
          <a:lstStyle/>
          <a:p>
            <a:r>
              <a:rPr lang="en-IN" sz="3200" b="1" i="1" dirty="0" smtClean="0"/>
              <a:t>Deletion from a </a:t>
            </a:r>
            <a:r>
              <a:rPr lang="en-IN" sz="3200" b="1" i="1" dirty="0"/>
              <a:t>circular linked list :-</a:t>
            </a:r>
            <a:endParaRPr lang="en-IN" sz="3200" dirty="0"/>
          </a:p>
        </p:txBody>
      </p:sp>
      <p:sp>
        <p:nvSpPr>
          <p:cNvPr id="4" name="Date Placeholder 3"/>
          <p:cNvSpPr>
            <a:spLocks noGrp="1"/>
          </p:cNvSpPr>
          <p:nvPr>
            <p:ph type="dt" sz="half" idx="10"/>
          </p:nvPr>
        </p:nvSpPr>
        <p:spPr/>
        <p:txBody>
          <a:bodyPr/>
          <a:lstStyle/>
          <a:p>
            <a:fld id="{D7C3D47E-09F5-4453-85FE-8FC6488123C0}"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93</a:t>
            </a:fld>
            <a:endParaRPr lang="en-IN"/>
          </a:p>
        </p:txBody>
      </p:sp>
      <p:sp>
        <p:nvSpPr>
          <p:cNvPr id="3" name="Content Placeholder 2"/>
          <p:cNvSpPr>
            <a:spLocks noGrp="1"/>
          </p:cNvSpPr>
          <p:nvPr>
            <p:ph sz="quarter" idx="13"/>
          </p:nvPr>
        </p:nvSpPr>
        <p:spPr>
          <a:xfrm>
            <a:off x="467544" y="836712"/>
            <a:ext cx="3960440" cy="2484896"/>
          </a:xfrm>
        </p:spPr>
        <p:txBody>
          <a:bodyPr>
            <a:noAutofit/>
          </a:bodyPr>
          <a:lstStyle/>
          <a:p>
            <a:pPr marL="68580" indent="0">
              <a:buNone/>
            </a:pPr>
            <a:r>
              <a:rPr lang="en-IN" sz="1800" dirty="0"/>
              <a:t> Case 3:- </a:t>
            </a:r>
            <a:r>
              <a:rPr lang="en-IN" sz="1800" b="1" dirty="0"/>
              <a:t>Deletion in between is same as in single linked list. </a:t>
            </a:r>
            <a:endParaRPr lang="en-IN" sz="1800" b="1" dirty="0" smtClean="0"/>
          </a:p>
          <a:p>
            <a:pPr marL="68580" indent="0">
              <a:buNone/>
            </a:pPr>
            <a:endParaRPr lang="en-IN" sz="1800" dirty="0" smtClean="0"/>
          </a:p>
          <a:p>
            <a:pPr marL="68580" indent="0">
              <a:buNone/>
            </a:pPr>
            <a:r>
              <a:rPr lang="en-IN" sz="1800" dirty="0" smtClean="0"/>
              <a:t>Deletion </a:t>
            </a:r>
            <a:r>
              <a:rPr lang="en-IN" sz="1800" dirty="0"/>
              <a:t>of node in between will be </a:t>
            </a:r>
            <a:r>
              <a:rPr lang="en-IN" sz="1800" dirty="0" smtClean="0"/>
              <a:t>as-</a:t>
            </a:r>
          </a:p>
          <a:p>
            <a:pPr marL="68580" indent="0">
              <a:buNone/>
            </a:pPr>
            <a:r>
              <a:rPr lang="en-IN" sz="1600" b="1" dirty="0"/>
              <a:t>q = last-&gt;link;</a:t>
            </a:r>
          </a:p>
          <a:p>
            <a:pPr marL="68580" indent="0">
              <a:buNone/>
            </a:pPr>
            <a:r>
              <a:rPr lang="en-IN" sz="1600" b="1" dirty="0" smtClean="0"/>
              <a:t>while(q-</a:t>
            </a:r>
            <a:r>
              <a:rPr lang="en-IN" sz="1600" b="1" dirty="0"/>
              <a:t>&gt;link != last)</a:t>
            </a:r>
          </a:p>
          <a:p>
            <a:pPr marL="68580" indent="0">
              <a:buNone/>
            </a:pPr>
            <a:r>
              <a:rPr lang="en-IN" sz="1600" b="1" dirty="0"/>
              <a:t>{</a:t>
            </a:r>
          </a:p>
          <a:p>
            <a:pPr marL="68580" indent="0">
              <a:buNone/>
            </a:pPr>
            <a:r>
              <a:rPr lang="en-IN" sz="1600" b="1" dirty="0"/>
              <a:t>             if(q-&gt;link-&gt;info == </a:t>
            </a:r>
            <a:r>
              <a:rPr lang="en-IN" sz="1600" b="1" dirty="0" err="1"/>
              <a:t>num</a:t>
            </a:r>
            <a:r>
              <a:rPr lang="en-IN" sz="1600" b="1" dirty="0"/>
              <a:t>) /* Element deleted in between */</a:t>
            </a:r>
          </a:p>
          <a:p>
            <a:pPr marL="68580" indent="0">
              <a:buNone/>
            </a:pPr>
            <a:r>
              <a:rPr lang="en-IN" sz="1600" b="1" dirty="0"/>
              <a:t>             {</a:t>
            </a:r>
          </a:p>
          <a:p>
            <a:pPr marL="68580" indent="0">
              <a:buNone/>
            </a:pPr>
            <a:r>
              <a:rPr lang="en-IN" sz="1600" b="1" dirty="0"/>
              <a:t>                          </a:t>
            </a:r>
            <a:r>
              <a:rPr lang="en-IN" sz="1600" b="1" dirty="0" err="1"/>
              <a:t>tmp</a:t>
            </a:r>
            <a:r>
              <a:rPr lang="en-IN" sz="1600" b="1" dirty="0"/>
              <a:t> = q-&gt;link;</a:t>
            </a:r>
          </a:p>
          <a:p>
            <a:pPr marL="68580" indent="0">
              <a:buNone/>
            </a:pPr>
            <a:r>
              <a:rPr lang="en-IN" sz="1600" b="1" dirty="0"/>
              <a:t>                          q-&gt;link = </a:t>
            </a:r>
            <a:r>
              <a:rPr lang="en-IN" sz="1600" b="1" dirty="0" err="1"/>
              <a:t>tmp</a:t>
            </a:r>
            <a:r>
              <a:rPr lang="en-IN" sz="1600" b="1" dirty="0"/>
              <a:t>-&gt;link;</a:t>
            </a:r>
          </a:p>
          <a:p>
            <a:pPr marL="68580" indent="0">
              <a:buNone/>
            </a:pPr>
            <a:r>
              <a:rPr lang="en-IN" sz="1600" b="1" dirty="0"/>
              <a:t>                          free(</a:t>
            </a:r>
            <a:r>
              <a:rPr lang="en-IN" sz="1600" b="1" dirty="0" err="1"/>
              <a:t>tmp</a:t>
            </a:r>
            <a:r>
              <a:rPr lang="en-IN" sz="1600" b="1" dirty="0"/>
              <a:t>);</a:t>
            </a:r>
          </a:p>
          <a:p>
            <a:pPr marL="68580" indent="0">
              <a:buNone/>
            </a:pPr>
            <a:r>
              <a:rPr lang="en-IN" sz="1600" b="1" dirty="0"/>
              <a:t>            }</a:t>
            </a:r>
          </a:p>
          <a:p>
            <a:pPr marL="68580" indent="0">
              <a:buNone/>
            </a:pPr>
            <a:r>
              <a:rPr lang="en-IN" sz="1600" b="1" dirty="0"/>
              <a:t>            q = q-&gt;link;</a:t>
            </a:r>
          </a:p>
          <a:p>
            <a:pPr marL="68580" indent="0">
              <a:buNone/>
            </a:pPr>
            <a:r>
              <a:rPr lang="en-IN" sz="1600" b="1" dirty="0"/>
              <a:t>} /* End of while </a:t>
            </a:r>
            <a:r>
              <a:rPr lang="en-IN" sz="1600" b="1" dirty="0" smtClean="0"/>
              <a:t>*/</a:t>
            </a:r>
            <a:endParaRPr lang="en-IN" sz="1600" b="1" dirty="0"/>
          </a:p>
        </p:txBody>
      </p:sp>
      <p:sp>
        <p:nvSpPr>
          <p:cNvPr id="8" name="Content Placeholder 7"/>
          <p:cNvSpPr>
            <a:spLocks noGrp="1"/>
          </p:cNvSpPr>
          <p:nvPr>
            <p:ph sz="quarter" idx="14"/>
          </p:nvPr>
        </p:nvSpPr>
        <p:spPr>
          <a:xfrm>
            <a:off x="4716016" y="1052736"/>
            <a:ext cx="3419856" cy="3493008"/>
          </a:xfrm>
        </p:spPr>
        <p:txBody>
          <a:bodyPr>
            <a:normAutofit fontScale="77500" lnSpcReduction="20000"/>
          </a:bodyPr>
          <a:lstStyle/>
          <a:p>
            <a:r>
              <a:rPr lang="en-IN" sz="2300" dirty="0"/>
              <a:t>First we are traversing the list, when we find the element to be deleted, </a:t>
            </a:r>
            <a:endParaRPr lang="en-IN" sz="2300" dirty="0" smtClean="0"/>
          </a:p>
          <a:p>
            <a:r>
              <a:rPr lang="en-IN" sz="2300" dirty="0" smtClean="0"/>
              <a:t>then </a:t>
            </a:r>
            <a:r>
              <a:rPr lang="en-IN" sz="2300" dirty="0"/>
              <a:t>q points to the previous node. </a:t>
            </a:r>
            <a:endParaRPr lang="en-IN" sz="2300" dirty="0" smtClean="0"/>
          </a:p>
          <a:p>
            <a:r>
              <a:rPr lang="en-IN" sz="2300" dirty="0" smtClean="0"/>
              <a:t>We </a:t>
            </a:r>
            <a:r>
              <a:rPr lang="en-IN" sz="2300" dirty="0"/>
              <a:t>assign the link part of node to be deleted to the link part of  previous node and </a:t>
            </a:r>
            <a:endParaRPr lang="en-IN" sz="2300" dirty="0" smtClean="0"/>
          </a:p>
          <a:p>
            <a:r>
              <a:rPr lang="en-IN" sz="2300" dirty="0" smtClean="0"/>
              <a:t>then </a:t>
            </a:r>
            <a:r>
              <a:rPr lang="en-IN" sz="2300" dirty="0"/>
              <a:t>we free the address of node to be deleted from memory.</a:t>
            </a:r>
            <a:br>
              <a:rPr lang="en-IN" sz="2300" dirty="0"/>
            </a:br>
            <a:endParaRPr lang="en-IN" dirty="0"/>
          </a:p>
          <a:p>
            <a:endParaRPr lang="en-IN" dirty="0"/>
          </a:p>
        </p:txBody>
      </p:sp>
      <p:sp>
        <p:nvSpPr>
          <p:cNvPr id="9" name="TextBox 8"/>
          <p:cNvSpPr txBox="1"/>
          <p:nvPr/>
        </p:nvSpPr>
        <p:spPr>
          <a:xfrm>
            <a:off x="4935416" y="3933056"/>
            <a:ext cx="2952328" cy="923330"/>
          </a:xfrm>
          <a:prstGeom prst="rect">
            <a:avLst/>
          </a:prstGeom>
          <a:noFill/>
        </p:spPr>
        <p:txBody>
          <a:bodyPr wrap="square" rtlCol="0">
            <a:spAutoFit/>
          </a:bodyPr>
          <a:lstStyle/>
          <a:p>
            <a:r>
              <a:rPr lang="en-IN" b="1" dirty="0" smtClean="0"/>
              <a:t>As we need to stop at the previous node for deletion</a:t>
            </a:r>
            <a:endParaRPr lang="en-IN" b="1" dirty="0"/>
          </a:p>
        </p:txBody>
      </p:sp>
      <p:sp>
        <p:nvSpPr>
          <p:cNvPr id="10" name="Right Arrow 9"/>
          <p:cNvSpPr/>
          <p:nvPr/>
        </p:nvSpPr>
        <p:spPr>
          <a:xfrm rot="1584240">
            <a:off x="3728671" y="3937231"/>
            <a:ext cx="1166674" cy="208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descr="https://media.geeksforgeeks.org/wp-content/uploads/CircularSinglLinkedLis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856386"/>
            <a:ext cx="46970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560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0" y="476672"/>
            <a:ext cx="7024744" cy="457120"/>
          </a:xfrm>
        </p:spPr>
        <p:txBody>
          <a:bodyPr>
            <a:noAutofit/>
          </a:bodyPr>
          <a:lstStyle/>
          <a:p>
            <a:r>
              <a:rPr lang="en-IN" sz="2800" b="1" i="1" dirty="0"/>
              <a:t>Deletion in </a:t>
            </a:r>
            <a:r>
              <a:rPr lang="en-IN" sz="2800" b="1" i="1" dirty="0" smtClean="0"/>
              <a:t>between in Singly Linked List</a:t>
            </a:r>
            <a:endParaRPr lang="en-IN" sz="2800" b="1" i="1" dirty="0"/>
          </a:p>
        </p:txBody>
      </p:sp>
      <p:sp>
        <p:nvSpPr>
          <p:cNvPr id="3" name="Content Placeholder 2"/>
          <p:cNvSpPr>
            <a:spLocks noGrp="1"/>
          </p:cNvSpPr>
          <p:nvPr>
            <p:ph idx="1"/>
          </p:nvPr>
        </p:nvSpPr>
        <p:spPr>
          <a:xfrm>
            <a:off x="683568" y="951139"/>
            <a:ext cx="7920880" cy="4705748"/>
          </a:xfrm>
        </p:spPr>
        <p:txBody>
          <a:bodyPr>
            <a:normAutofit/>
          </a:bodyPr>
          <a:lstStyle/>
          <a:p>
            <a:r>
              <a:rPr lang="en-IN" sz="1800" dirty="0" smtClean="0"/>
              <a:t>If </a:t>
            </a:r>
            <a:r>
              <a:rPr lang="en-IN" sz="1800" dirty="0"/>
              <a:t>the element is other than the first element of linked list then </a:t>
            </a:r>
            <a:endParaRPr lang="en-IN" sz="1800" dirty="0" smtClean="0"/>
          </a:p>
          <a:p>
            <a:pPr lvl="1"/>
            <a:r>
              <a:rPr lang="en-IN" sz="1800" b="1" u="sng" dirty="0" smtClean="0"/>
              <a:t>we </a:t>
            </a:r>
            <a:r>
              <a:rPr lang="en-IN" sz="1800" b="1" u="sng" dirty="0"/>
              <a:t>give the link part of the deleted node to the link part of the previous node. </a:t>
            </a:r>
            <a:endParaRPr lang="en-IN" sz="1800" b="1" u="sng" dirty="0" smtClean="0"/>
          </a:p>
          <a:p>
            <a:pPr lvl="1"/>
            <a:r>
              <a:rPr lang="en-IN" sz="1800" dirty="0" smtClean="0"/>
              <a:t>This </a:t>
            </a:r>
            <a:r>
              <a:rPr lang="en-IN" sz="1800" dirty="0"/>
              <a:t>can be as-</a:t>
            </a:r>
          </a:p>
          <a:p>
            <a:pPr marL="1847088" lvl="8" indent="0">
              <a:buNone/>
            </a:pPr>
            <a:r>
              <a:rPr lang="en-IN" sz="2000" b="1" dirty="0" err="1"/>
              <a:t>tmp</a:t>
            </a:r>
            <a:r>
              <a:rPr lang="en-IN" sz="2000" b="1" dirty="0"/>
              <a:t> =q-&gt;link;</a:t>
            </a:r>
          </a:p>
          <a:p>
            <a:pPr marL="1847088" lvl="8" indent="0">
              <a:buNone/>
            </a:pPr>
            <a:r>
              <a:rPr lang="en-IN" sz="2000" b="1" dirty="0"/>
              <a:t>q-&gt;link = </a:t>
            </a:r>
            <a:r>
              <a:rPr lang="en-IN" sz="2000" b="1" dirty="0" err="1"/>
              <a:t>tmp</a:t>
            </a:r>
            <a:r>
              <a:rPr lang="en-IN" sz="2000" b="1" dirty="0"/>
              <a:t>-&gt;link;</a:t>
            </a:r>
          </a:p>
          <a:p>
            <a:pPr marL="1847088" lvl="8" indent="0">
              <a:buNone/>
            </a:pPr>
            <a:r>
              <a:rPr lang="en-IN" sz="2000" b="1" dirty="0"/>
              <a:t>free(</a:t>
            </a:r>
            <a:r>
              <a:rPr lang="en-IN" sz="2000" b="1" dirty="0" err="1"/>
              <a:t>tmp</a:t>
            </a:r>
            <a:r>
              <a:rPr lang="en-IN" sz="2000" b="1" dirty="0"/>
              <a:t>);</a:t>
            </a:r>
          </a:p>
        </p:txBody>
      </p:sp>
      <p:pic>
        <p:nvPicPr>
          <p:cNvPr id="20482" name="Picture 2" descr="https://1.bp.blogspot.com/-scUCKMUqVgU/XAau85KvM6I/AAAAAAAAFZs/6lH2odet02ETOGj374eUmS1T5SQNFuBzQCLcBGAs/s400/New%2BDoc%2B2018-12-04%2B10.16.54_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7200800"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4BB619E7-E192-4DB2-A700-994CB624411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94</a:t>
            </a:fld>
            <a:endParaRPr lang="en-IN"/>
          </a:p>
        </p:txBody>
      </p:sp>
    </p:spTree>
    <p:extLst>
      <p:ext uri="{BB962C8B-B14F-4D97-AF65-F5344CB8AC3E}">
        <p14:creationId xmlns:p14="http://schemas.microsoft.com/office/powerpoint/2010/main" val="29963755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024744" cy="457120"/>
          </a:xfrm>
        </p:spPr>
        <p:txBody>
          <a:bodyPr>
            <a:normAutofit fontScale="90000"/>
          </a:bodyPr>
          <a:lstStyle/>
          <a:p>
            <a:r>
              <a:rPr lang="en-IN" sz="3200" b="1" i="1" dirty="0" smtClean="0"/>
              <a:t>Deletion from a </a:t>
            </a:r>
            <a:r>
              <a:rPr lang="en-IN" sz="3200" b="1" i="1" dirty="0"/>
              <a:t>circular linked list :-</a:t>
            </a:r>
            <a:endParaRPr lang="en-IN" sz="3200" dirty="0"/>
          </a:p>
        </p:txBody>
      </p:sp>
      <p:sp>
        <p:nvSpPr>
          <p:cNvPr id="3" name="Content Placeholder 2"/>
          <p:cNvSpPr>
            <a:spLocks noGrp="1"/>
          </p:cNvSpPr>
          <p:nvPr>
            <p:ph idx="1"/>
          </p:nvPr>
        </p:nvSpPr>
        <p:spPr>
          <a:xfrm>
            <a:off x="467544" y="836712"/>
            <a:ext cx="6777317" cy="4059813"/>
          </a:xfrm>
        </p:spPr>
        <p:txBody>
          <a:bodyPr>
            <a:noAutofit/>
          </a:bodyPr>
          <a:lstStyle/>
          <a:p>
            <a:pPr marL="68580" indent="0">
              <a:buNone/>
            </a:pPr>
            <a:r>
              <a:rPr lang="en-IN" sz="1800" dirty="0"/>
              <a:t> Case 4:- </a:t>
            </a:r>
            <a:r>
              <a:rPr lang="en-IN" sz="1800" b="1" dirty="0"/>
              <a:t>Deletion of last node </a:t>
            </a:r>
            <a:endParaRPr lang="en-IN" sz="1800" b="1" dirty="0" smtClean="0"/>
          </a:p>
          <a:p>
            <a:r>
              <a:rPr lang="en-IN" sz="1800" dirty="0" smtClean="0"/>
              <a:t>Assign </a:t>
            </a:r>
            <a:r>
              <a:rPr lang="en-IN" sz="1800" dirty="0"/>
              <a:t>the link part of last node to the link part of previous node. </a:t>
            </a:r>
            <a:endParaRPr lang="en-IN" sz="1800" dirty="0" smtClean="0"/>
          </a:p>
          <a:p>
            <a:r>
              <a:rPr lang="en-IN" sz="1800" dirty="0" smtClean="0"/>
              <a:t>So </a:t>
            </a:r>
            <a:r>
              <a:rPr lang="en-IN" sz="1800" dirty="0"/>
              <a:t>link part of previous node will point to the first node of list. </a:t>
            </a:r>
            <a:endParaRPr lang="en-IN" sz="1800" dirty="0" smtClean="0"/>
          </a:p>
          <a:p>
            <a:r>
              <a:rPr lang="en-IN" sz="1800" dirty="0" smtClean="0"/>
              <a:t>Then </a:t>
            </a:r>
            <a:r>
              <a:rPr lang="en-IN" sz="1800" dirty="0"/>
              <a:t>assign the value of previous node to the pointer variable last </a:t>
            </a:r>
            <a:r>
              <a:rPr lang="en-IN" sz="1800" b="1" dirty="0"/>
              <a:t>because after deletion of last node </a:t>
            </a:r>
            <a:r>
              <a:rPr lang="en-IN" sz="1800" b="1" dirty="0" smtClean="0"/>
              <a:t>, pointer </a:t>
            </a:r>
            <a:r>
              <a:rPr lang="en-IN" sz="1800" b="1" dirty="0"/>
              <a:t>variable last should point to the previous node.</a:t>
            </a:r>
          </a:p>
          <a:p>
            <a:pPr marL="68580" indent="0">
              <a:buNone/>
            </a:pPr>
            <a:endParaRPr lang="en-IN" sz="1800" b="1" dirty="0" smtClean="0"/>
          </a:p>
          <a:p>
            <a:pPr marL="1051560" lvl="4" indent="0">
              <a:buNone/>
            </a:pPr>
            <a:r>
              <a:rPr lang="en-IN" sz="2000" b="1" dirty="0" err="1" smtClean="0"/>
              <a:t>tmp</a:t>
            </a:r>
            <a:r>
              <a:rPr lang="en-IN" sz="2000" b="1" dirty="0" smtClean="0"/>
              <a:t> </a:t>
            </a:r>
            <a:r>
              <a:rPr lang="en-IN" sz="2000" b="1" dirty="0"/>
              <a:t>= q-&gt;link;</a:t>
            </a:r>
          </a:p>
          <a:p>
            <a:pPr marL="1051560" lvl="4" indent="0">
              <a:buNone/>
            </a:pPr>
            <a:r>
              <a:rPr lang="en-IN" sz="2000" b="1" dirty="0"/>
              <a:t>q-&gt;link = last-&gt;link;</a:t>
            </a:r>
          </a:p>
          <a:p>
            <a:pPr marL="1051560" lvl="4" indent="0">
              <a:buNone/>
            </a:pPr>
            <a:r>
              <a:rPr lang="en-IN" sz="2000" b="1" dirty="0"/>
              <a:t>free(</a:t>
            </a:r>
            <a:r>
              <a:rPr lang="en-IN" sz="2000" b="1" dirty="0" err="1"/>
              <a:t>tmp</a:t>
            </a:r>
            <a:r>
              <a:rPr lang="en-IN" sz="2000" b="1" dirty="0"/>
              <a:t>);</a:t>
            </a:r>
          </a:p>
          <a:p>
            <a:pPr marL="1051560" lvl="4" indent="0">
              <a:buNone/>
            </a:pPr>
            <a:r>
              <a:rPr lang="en-IN" sz="2000" b="1" dirty="0"/>
              <a:t>last =q;</a:t>
            </a:r>
          </a:p>
        </p:txBody>
      </p:sp>
      <p:sp>
        <p:nvSpPr>
          <p:cNvPr id="4" name="Date Placeholder 3"/>
          <p:cNvSpPr>
            <a:spLocks noGrp="1"/>
          </p:cNvSpPr>
          <p:nvPr>
            <p:ph type="dt" sz="half" idx="10"/>
          </p:nvPr>
        </p:nvSpPr>
        <p:spPr/>
        <p:txBody>
          <a:bodyPr/>
          <a:lstStyle/>
          <a:p>
            <a:fld id="{9F723B32-66F4-4B96-B918-67951F05A65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95</a:t>
            </a:fld>
            <a:endParaRPr lang="en-IN"/>
          </a:p>
        </p:txBody>
      </p:sp>
      <p:pic>
        <p:nvPicPr>
          <p:cNvPr id="7" name="Picture 2" descr="https://media.geeksforgeeks.org/wp-content/uploads/CircularSinglLinkedLis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645024"/>
            <a:ext cx="4396383"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39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Doubly Linked List</a:t>
            </a:r>
            <a:endParaRPr lang="en-IN" dirty="0"/>
          </a:p>
        </p:txBody>
      </p:sp>
      <p:sp>
        <p:nvSpPr>
          <p:cNvPr id="8" name="Subtitle 7"/>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73050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024744" cy="457120"/>
          </a:xfrm>
        </p:spPr>
        <p:txBody>
          <a:bodyPr>
            <a:normAutofit fontScale="90000"/>
          </a:bodyPr>
          <a:lstStyle/>
          <a:p>
            <a:r>
              <a:rPr lang="en-IN" dirty="0"/>
              <a:t>Doubly Linked List</a:t>
            </a:r>
          </a:p>
        </p:txBody>
      </p:sp>
      <p:sp>
        <p:nvSpPr>
          <p:cNvPr id="3" name="Content Placeholder 2"/>
          <p:cNvSpPr>
            <a:spLocks noGrp="1"/>
          </p:cNvSpPr>
          <p:nvPr>
            <p:ph idx="1"/>
          </p:nvPr>
        </p:nvSpPr>
        <p:spPr>
          <a:xfrm>
            <a:off x="899592" y="1196752"/>
            <a:ext cx="6777317" cy="4536504"/>
          </a:xfrm>
        </p:spPr>
        <p:txBody>
          <a:bodyPr>
            <a:normAutofit/>
          </a:bodyPr>
          <a:lstStyle/>
          <a:p>
            <a:pPr marL="68580" indent="0">
              <a:buNone/>
            </a:pPr>
            <a:r>
              <a:rPr lang="en-IN" sz="2000" b="1" i="1" dirty="0" smtClean="0"/>
              <a:t>Drawback </a:t>
            </a:r>
            <a:r>
              <a:rPr lang="en-IN" sz="2000" b="1" i="1" dirty="0"/>
              <a:t>of single linked </a:t>
            </a:r>
            <a:r>
              <a:rPr lang="en-IN" sz="2000" b="1" i="1" dirty="0" smtClean="0"/>
              <a:t>list-</a:t>
            </a:r>
          </a:p>
          <a:p>
            <a:endParaRPr lang="en-IN" i="1" dirty="0" smtClean="0"/>
          </a:p>
          <a:p>
            <a:r>
              <a:rPr lang="en-IN" sz="2000" dirty="0" smtClean="0"/>
              <a:t>In </a:t>
            </a:r>
            <a:r>
              <a:rPr lang="en-IN" sz="2000" dirty="0"/>
              <a:t>single linked </a:t>
            </a:r>
            <a:r>
              <a:rPr lang="en-IN" sz="2000" dirty="0" smtClean="0"/>
              <a:t>list,</a:t>
            </a:r>
          </a:p>
          <a:p>
            <a:pPr lvl="1"/>
            <a:r>
              <a:rPr lang="en-IN" sz="2000" b="1" u="sng" dirty="0" smtClean="0"/>
              <a:t>we </a:t>
            </a:r>
            <a:r>
              <a:rPr lang="en-IN" sz="2000" b="1" u="sng" dirty="0"/>
              <a:t>can traverse only in one direction because each node has address of next node only. </a:t>
            </a:r>
            <a:endParaRPr lang="en-IN" sz="2000" b="1" u="sng" dirty="0" smtClean="0"/>
          </a:p>
          <a:p>
            <a:endParaRPr lang="en-IN" sz="2000" dirty="0" smtClean="0"/>
          </a:p>
          <a:p>
            <a:r>
              <a:rPr lang="en-IN" sz="2000" dirty="0" smtClean="0"/>
              <a:t>Suppose </a:t>
            </a:r>
            <a:r>
              <a:rPr lang="en-IN" sz="2000" dirty="0"/>
              <a:t>we are in the middle of </a:t>
            </a:r>
            <a:r>
              <a:rPr lang="en-IN" sz="2000" dirty="0" smtClean="0"/>
              <a:t>singly linked </a:t>
            </a:r>
            <a:r>
              <a:rPr lang="en-IN" sz="2000" dirty="0"/>
              <a:t>list and </a:t>
            </a:r>
            <a:endParaRPr lang="en-IN" sz="2000" dirty="0" smtClean="0"/>
          </a:p>
          <a:p>
            <a:pPr lvl="1"/>
            <a:r>
              <a:rPr lang="en-IN" sz="2000" b="1" u="sng" dirty="0" smtClean="0"/>
              <a:t>To </a:t>
            </a:r>
            <a:r>
              <a:rPr lang="en-IN" sz="2000" b="1" u="sng" dirty="0"/>
              <a:t>do operation with just previous node then we have no way to go on previous node, </a:t>
            </a:r>
            <a:endParaRPr lang="en-IN" sz="2000" b="1" u="sng" dirty="0" smtClean="0"/>
          </a:p>
          <a:p>
            <a:pPr lvl="1"/>
            <a:r>
              <a:rPr lang="en-IN" sz="2000" dirty="0"/>
              <a:t>W</a:t>
            </a:r>
            <a:r>
              <a:rPr lang="en-IN" sz="2000" dirty="0" smtClean="0"/>
              <a:t>e </a:t>
            </a:r>
            <a:r>
              <a:rPr lang="en-IN" sz="2000" dirty="0"/>
              <a:t>will again traverse from starting node. </a:t>
            </a:r>
            <a:endParaRPr lang="en-IN" sz="2000" dirty="0" smtClean="0"/>
          </a:p>
          <a:p>
            <a:pPr marL="365760" lvl="1" indent="0">
              <a:buNone/>
            </a:pPr>
            <a:endParaRPr lang="en-IN" sz="2000" dirty="0" smtClean="0"/>
          </a:p>
        </p:txBody>
      </p:sp>
      <p:sp>
        <p:nvSpPr>
          <p:cNvPr id="4" name="Date Placeholder 3"/>
          <p:cNvSpPr>
            <a:spLocks noGrp="1"/>
          </p:cNvSpPr>
          <p:nvPr>
            <p:ph type="dt" sz="half" idx="10"/>
          </p:nvPr>
        </p:nvSpPr>
        <p:spPr/>
        <p:txBody>
          <a:bodyPr/>
          <a:lstStyle/>
          <a:p>
            <a:fld id="{C8BE508D-A58F-4CAD-A83C-5FBE4EAE2D26}"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97</a:t>
            </a:fld>
            <a:endParaRPr lang="en-IN"/>
          </a:p>
        </p:txBody>
      </p:sp>
    </p:spTree>
    <p:extLst>
      <p:ext uri="{BB962C8B-B14F-4D97-AF65-F5344CB8AC3E}">
        <p14:creationId xmlns:p14="http://schemas.microsoft.com/office/powerpoint/2010/main" val="6464512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024744" cy="457120"/>
          </a:xfrm>
        </p:spPr>
        <p:txBody>
          <a:bodyPr>
            <a:normAutofit fontScale="90000"/>
          </a:bodyPr>
          <a:lstStyle/>
          <a:p>
            <a:r>
              <a:rPr lang="en-IN" dirty="0"/>
              <a:t>Doubly Linked List</a:t>
            </a:r>
          </a:p>
        </p:txBody>
      </p:sp>
      <p:sp>
        <p:nvSpPr>
          <p:cNvPr id="3" name="Content Placeholder 2"/>
          <p:cNvSpPr>
            <a:spLocks noGrp="1"/>
          </p:cNvSpPr>
          <p:nvPr>
            <p:ph idx="1"/>
          </p:nvPr>
        </p:nvSpPr>
        <p:spPr>
          <a:xfrm>
            <a:off x="899592" y="1196752"/>
            <a:ext cx="6777317" cy="4536504"/>
          </a:xfrm>
        </p:spPr>
        <p:txBody>
          <a:bodyPr>
            <a:normAutofit/>
          </a:bodyPr>
          <a:lstStyle/>
          <a:p>
            <a:pPr marL="68580" indent="0">
              <a:buNone/>
            </a:pPr>
            <a:r>
              <a:rPr lang="en-IN" b="1" i="1" dirty="0" smtClean="0"/>
              <a:t>Drawback of single linked list-</a:t>
            </a:r>
          </a:p>
          <a:p>
            <a:endParaRPr lang="en-IN" i="1" dirty="0" smtClean="0"/>
          </a:p>
          <a:p>
            <a:pPr marL="68580" indent="0">
              <a:buNone/>
            </a:pPr>
            <a:r>
              <a:rPr lang="en-IN" b="1" i="1" dirty="0" smtClean="0"/>
              <a:t>Solution-</a:t>
            </a:r>
          </a:p>
          <a:p>
            <a:r>
              <a:rPr lang="en-IN" sz="2000" dirty="0"/>
              <a:t>D</a:t>
            </a:r>
            <a:r>
              <a:rPr lang="en-IN" sz="2000" dirty="0" smtClean="0"/>
              <a:t>oubly </a:t>
            </a:r>
            <a:r>
              <a:rPr lang="en-IN" sz="2000" dirty="0"/>
              <a:t>linked list, in this each node has address of previous and next node also. </a:t>
            </a:r>
          </a:p>
        </p:txBody>
      </p:sp>
      <p:sp>
        <p:nvSpPr>
          <p:cNvPr id="4" name="Date Placeholder 3"/>
          <p:cNvSpPr>
            <a:spLocks noGrp="1"/>
          </p:cNvSpPr>
          <p:nvPr>
            <p:ph type="dt" sz="half" idx="10"/>
          </p:nvPr>
        </p:nvSpPr>
        <p:spPr/>
        <p:txBody>
          <a:bodyPr/>
          <a:lstStyle/>
          <a:p>
            <a:fld id="{AE1CDD6A-9492-4C7A-BCB1-0719E4907BBF}"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98</a:t>
            </a:fld>
            <a:endParaRPr lang="en-IN"/>
          </a:p>
        </p:txBody>
      </p:sp>
    </p:spTree>
    <p:extLst>
      <p:ext uri="{BB962C8B-B14F-4D97-AF65-F5344CB8AC3E}">
        <p14:creationId xmlns:p14="http://schemas.microsoft.com/office/powerpoint/2010/main" val="14559417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185AB1-9A0C-4A89-9B0A-29894B22C577}" type="datetime1">
              <a:rPr lang="en-IN" smtClean="0"/>
              <a:t>06-06-2021</a:t>
            </a:fld>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99</a:t>
            </a:fld>
            <a:endParaRPr lang="en-IN"/>
          </a:p>
        </p:txBody>
      </p:sp>
      <p:sp>
        <p:nvSpPr>
          <p:cNvPr id="7" name="Title 1"/>
          <p:cNvSpPr txBox="1">
            <a:spLocks/>
          </p:cNvSpPr>
          <p:nvPr/>
        </p:nvSpPr>
        <p:spPr>
          <a:xfrm>
            <a:off x="755576" y="476672"/>
            <a:ext cx="7024744" cy="457120"/>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Doubly Linked List</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475" y="1700808"/>
            <a:ext cx="6777038" cy="138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53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983B841E5B4E4DB508FAA7B6777F40" ma:contentTypeVersion="8" ma:contentTypeDescription="Create a new document." ma:contentTypeScope="" ma:versionID="1de020c1de86f177b6ff9ee4e9c08eb7">
  <xsd:schema xmlns:xsd="http://www.w3.org/2001/XMLSchema" xmlns:xs="http://www.w3.org/2001/XMLSchema" xmlns:p="http://schemas.microsoft.com/office/2006/metadata/properties" xmlns:ns2="642ec9e8-8ecf-4bc3-a40b-00c22e91fc94" targetNamespace="http://schemas.microsoft.com/office/2006/metadata/properties" ma:root="true" ma:fieldsID="ad983f047b09dcf4acb605df28edc631" ns2:_="">
    <xsd:import namespace="642ec9e8-8ecf-4bc3-a40b-00c22e91fc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c9e8-8ecf-4bc3-a40b-00c22e91fc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96D6F-9F5E-4634-B23D-30465A4B5879}"/>
</file>

<file path=customXml/itemProps2.xml><?xml version="1.0" encoding="utf-8"?>
<ds:datastoreItem xmlns:ds="http://schemas.openxmlformats.org/officeDocument/2006/customXml" ds:itemID="{59D6E1DD-851D-4037-BC5F-8FB222B95077}"/>
</file>

<file path=customXml/itemProps3.xml><?xml version="1.0" encoding="utf-8"?>
<ds:datastoreItem xmlns:ds="http://schemas.openxmlformats.org/officeDocument/2006/customXml" ds:itemID="{26E3F77C-1A25-4698-BCE6-8686A3AE738B}"/>
</file>

<file path=docProps/app.xml><?xml version="1.0" encoding="utf-8"?>
<Properties xmlns="http://schemas.openxmlformats.org/officeDocument/2006/extended-properties" xmlns:vt="http://schemas.openxmlformats.org/officeDocument/2006/docPropsVTypes">
  <Template>Austin</Template>
  <TotalTime>10842</TotalTime>
  <Words>5272</Words>
  <Application>Microsoft Office PowerPoint</Application>
  <PresentationFormat>On-screen Show (4:3)</PresentationFormat>
  <Paragraphs>1188</Paragraphs>
  <Slides>126</Slides>
  <Notes>25</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Austin</vt:lpstr>
      <vt:lpstr>Module 2.0</vt:lpstr>
      <vt:lpstr>Memory Allocation &amp; Deallocation for Linked List</vt:lpstr>
      <vt:lpstr>Memory Allocation</vt:lpstr>
      <vt:lpstr>Compile Time or Static Allocation</vt:lpstr>
      <vt:lpstr>Compile Time or Static Allocation</vt:lpstr>
      <vt:lpstr>Compile Time or Static Allocation</vt:lpstr>
      <vt:lpstr>Compile Time or Static Allocation</vt:lpstr>
      <vt:lpstr>Runtime or Dynamic Allocation</vt:lpstr>
      <vt:lpstr>Runtime or Dynamic Allocation</vt:lpstr>
      <vt:lpstr>Runtime or Dynamic Allocation</vt:lpstr>
      <vt:lpstr>The malloc() fn</vt:lpstr>
      <vt:lpstr>The mallloc() fn</vt:lpstr>
      <vt:lpstr>The mallloc() fn</vt:lpstr>
      <vt:lpstr>The mallloc() fn- Usage in Linked List</vt:lpstr>
      <vt:lpstr>The callloc() fn</vt:lpstr>
      <vt:lpstr>Malloc() vs callloc() fn</vt:lpstr>
      <vt:lpstr>Malloc() vs callloc() fn</vt:lpstr>
      <vt:lpstr>The free() fn</vt:lpstr>
      <vt:lpstr>PowerPoint Presentation</vt:lpstr>
      <vt:lpstr>PowerPoint Presentation</vt:lpstr>
      <vt:lpstr>What happens when you don’t free memory after using malloc()</vt:lpstr>
      <vt:lpstr>What happens when you don’t free memory after using malloc()</vt:lpstr>
      <vt:lpstr>The realloc() fn</vt:lpstr>
      <vt:lpstr>The realloc() fn</vt:lpstr>
      <vt:lpstr>Eg of mallloc() fn</vt:lpstr>
      <vt:lpstr>Which part of the memory is allocated when static memory allocation is used, for int,char,float,arrays,struct,unions…..?  Which part of the memory is allocated when malloc and calloc are called for any variable?</vt:lpstr>
      <vt:lpstr>Stack</vt:lpstr>
      <vt:lpstr>Heap</vt:lpstr>
      <vt:lpstr>Heap</vt:lpstr>
      <vt:lpstr>Stack vs Heap</vt:lpstr>
      <vt:lpstr>Stack</vt:lpstr>
      <vt:lpstr>Heap</vt:lpstr>
      <vt:lpstr>Linked List</vt:lpstr>
      <vt:lpstr>Linked Lists</vt:lpstr>
      <vt:lpstr>Linked Lists</vt:lpstr>
      <vt:lpstr>Comparison between Array and Linked List</vt:lpstr>
      <vt:lpstr>Advantages of Linked List</vt:lpstr>
      <vt:lpstr>Disadvantages of Linked List</vt:lpstr>
      <vt:lpstr>Advantages of Arrays</vt:lpstr>
      <vt:lpstr>Arrays suffer from some severe limitations</vt:lpstr>
      <vt:lpstr>Types of Linked List</vt:lpstr>
      <vt:lpstr>Singly Linked List</vt:lpstr>
      <vt:lpstr>Doubly Linked List</vt:lpstr>
      <vt:lpstr>Circular Linked List</vt:lpstr>
      <vt:lpstr>Linked List Operations</vt:lpstr>
      <vt:lpstr>PowerPoint Presentation</vt:lpstr>
      <vt:lpstr>Linked Lists</vt:lpstr>
      <vt:lpstr>Singly Linked List</vt:lpstr>
      <vt:lpstr>Creation of a new node</vt:lpstr>
      <vt:lpstr>Creation of a new node</vt:lpstr>
      <vt:lpstr>Creating a Linked List</vt:lpstr>
      <vt:lpstr>Traversing a Linked List</vt:lpstr>
      <vt:lpstr>Searching a Linked List</vt:lpstr>
      <vt:lpstr>Searching a Linked List</vt:lpstr>
      <vt:lpstr>Insertion into a Linked List</vt:lpstr>
      <vt:lpstr>Case 1- Insertion at Beginning</vt:lpstr>
      <vt:lpstr>Case 1- Insertion at Beginning</vt:lpstr>
      <vt:lpstr>Case 1- Insertion at Beginning</vt:lpstr>
      <vt:lpstr>Case 2- Insertion in Between</vt:lpstr>
      <vt:lpstr>Case 2- Insertion in Between</vt:lpstr>
      <vt:lpstr>Case 2- Insertion in Between</vt:lpstr>
      <vt:lpstr>Case 2- Insertion in Between</vt:lpstr>
      <vt:lpstr>Deletion from a Linked List</vt:lpstr>
      <vt:lpstr>Deletion in beginning</vt:lpstr>
      <vt:lpstr>Deletion in beginning</vt:lpstr>
      <vt:lpstr>Deletion in beginning</vt:lpstr>
      <vt:lpstr>Deletion in between</vt:lpstr>
      <vt:lpstr>Deletion in between</vt:lpstr>
      <vt:lpstr>Deletion in between</vt:lpstr>
      <vt:lpstr>Deletion in between</vt:lpstr>
      <vt:lpstr>Complexity of operations in Linked List:</vt:lpstr>
      <vt:lpstr>Complexity of operations in Linked List:</vt:lpstr>
      <vt:lpstr>Complexity of operations in Linked List:</vt:lpstr>
      <vt:lpstr>Time complexity for Search Operation in Singly Linked List</vt:lpstr>
      <vt:lpstr>PowerPoint Presentation</vt:lpstr>
      <vt:lpstr>Circular Linked List</vt:lpstr>
      <vt:lpstr>Why Circular?</vt:lpstr>
      <vt:lpstr>How?</vt:lpstr>
      <vt:lpstr>Implementation of circular linked list</vt:lpstr>
      <vt:lpstr>Implementation of circular linked list</vt:lpstr>
      <vt:lpstr>Advantages of a Circular linked list</vt:lpstr>
      <vt:lpstr>Advantages of a Circular linked list</vt:lpstr>
      <vt:lpstr>Disadvantages of Circular linked list</vt:lpstr>
      <vt:lpstr>Insertion into a circular linked list :-</vt:lpstr>
      <vt:lpstr>Insertion in an empty list</vt:lpstr>
      <vt:lpstr>Insertion at the end of circular linked list</vt:lpstr>
      <vt:lpstr>Insertion at the beginning of circular linked list</vt:lpstr>
      <vt:lpstr>Insertion in between of circular linked list</vt:lpstr>
      <vt:lpstr>Traversal of circular linked list</vt:lpstr>
      <vt:lpstr>Deletion from a circular linked list :-</vt:lpstr>
      <vt:lpstr>Deletion from a circular linked list :-</vt:lpstr>
      <vt:lpstr>Deletion from a circular linked list :-</vt:lpstr>
      <vt:lpstr>Deletion from a circular linked list :-</vt:lpstr>
      <vt:lpstr>Deletion in between in Singly Linked List</vt:lpstr>
      <vt:lpstr>Deletion from a circular linked list :-</vt:lpstr>
      <vt:lpstr>Doubly Linked List</vt:lpstr>
      <vt:lpstr>Doubly Linked List</vt:lpstr>
      <vt:lpstr>Doubly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Doubly linked list-Deletion of last node</vt:lpstr>
      <vt:lpstr>Doubly linked list-Deletion of last node</vt:lpstr>
      <vt:lpstr>PowerPoint Presentation</vt:lpstr>
      <vt:lpstr>Polynomial arithmetic with linked list</vt:lpstr>
      <vt:lpstr>Polynomial arithmetic with linked list</vt:lpstr>
      <vt:lpstr>Polynomial arithmetic with linked list</vt:lpstr>
      <vt:lpstr>Polynomial arithmetic with linked list</vt:lpstr>
      <vt:lpstr>PowerPoint Presentation</vt:lpstr>
      <vt:lpstr>Creation of polynomial linked list</vt:lpstr>
      <vt:lpstr>Creation of polynomial linked list</vt:lpstr>
      <vt:lpstr>Creation of polynomial linked list</vt:lpstr>
      <vt:lpstr>Creation of polynomial linked list</vt:lpstr>
      <vt:lpstr>Addition with polynomial linked list</vt:lpstr>
      <vt:lpstr>Addition with polynomial linked list</vt:lpstr>
      <vt:lpstr>Addition with polynomial linked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KJSCE</cp:lastModifiedBy>
  <cp:revision>280</cp:revision>
  <dcterms:created xsi:type="dcterms:W3CDTF">2020-07-14T06:20:56Z</dcterms:created>
  <dcterms:modified xsi:type="dcterms:W3CDTF">2021-06-06T13:17:33Z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0x0101008C983B841E5B4E4DB508FAA7B6777F40</vt:lpwstr>
  </property>
</Properties>
</file>