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7" r:id="rId10"/>
    <p:sldId id="264" r:id="rId11"/>
    <p:sldId id="272" r:id="rId12"/>
    <p:sldId id="266" r:id="rId13"/>
    <p:sldId id="270" r:id="rId14"/>
    <p:sldId id="273" r:id="rId15"/>
    <p:sldId id="274" r:id="rId16"/>
    <p:sldId id="275" r:id="rId17"/>
    <p:sldId id="276" r:id="rId18"/>
    <p:sldId id="271" r:id="rId19"/>
    <p:sldId id="277" r:id="rId20"/>
    <p:sldId id="278"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8354E-D540-41F0-82A5-E861F83502CE}"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126389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8354E-D540-41F0-82A5-E861F83502CE}"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360531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8354E-D540-41F0-82A5-E861F83502CE}"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53450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8354E-D540-41F0-82A5-E861F83502CE}"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401866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D8354E-D540-41F0-82A5-E861F83502CE}"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45157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8354E-D540-41F0-82A5-E861F83502CE}"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160287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8354E-D540-41F0-82A5-E861F83502CE}"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262701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8354E-D540-41F0-82A5-E861F83502CE}"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141711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8354E-D540-41F0-82A5-E861F83502CE}"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338174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D8354E-D540-41F0-82A5-E861F83502CE}"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365683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D8354E-D540-41F0-82A5-E861F83502CE}"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A29B4-FAA3-4F90-9F27-275FDC7C778B}" type="slidenum">
              <a:rPr lang="en-US" smtClean="0"/>
              <a:t>‹#›</a:t>
            </a:fld>
            <a:endParaRPr lang="en-US"/>
          </a:p>
        </p:txBody>
      </p:sp>
    </p:spTree>
    <p:extLst>
      <p:ext uri="{BB962C8B-B14F-4D97-AF65-F5344CB8AC3E}">
        <p14:creationId xmlns:p14="http://schemas.microsoft.com/office/powerpoint/2010/main" val="427850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8354E-D540-41F0-82A5-E861F83502CE}" type="datetimeFigureOut">
              <a:rPr lang="en-US" smtClean="0"/>
              <a:t>3/26/2023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A29B4-FAA3-4F90-9F27-275FDC7C778B}" type="slidenum">
              <a:rPr lang="en-US" smtClean="0"/>
              <a:t>‹#›</a:t>
            </a:fld>
            <a:endParaRPr lang="en-US"/>
          </a:p>
        </p:txBody>
      </p:sp>
    </p:spTree>
    <p:extLst>
      <p:ext uri="{BB962C8B-B14F-4D97-AF65-F5344CB8AC3E}">
        <p14:creationId xmlns:p14="http://schemas.microsoft.com/office/powerpoint/2010/main" val="1746182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524000" y="2560319"/>
            <a:ext cx="9144000" cy="949643"/>
          </a:xfrm>
        </p:spPr>
        <p:txBody>
          <a:bodyPr/>
          <a:lstStyle/>
          <a:p>
            <a:r>
              <a:rPr lang="en-US" dirty="0" smtClean="0"/>
              <a:t>Linear Block Codes part1 </a:t>
            </a:r>
            <a:endParaRPr lang="en-US" dirty="0"/>
          </a:p>
        </p:txBody>
      </p:sp>
      <p:sp>
        <p:nvSpPr>
          <p:cNvPr id="4" name="TextBox 3"/>
          <p:cNvSpPr txBox="1"/>
          <p:nvPr/>
        </p:nvSpPr>
        <p:spPr>
          <a:xfrm>
            <a:off x="497840" y="3810000"/>
            <a:ext cx="3820160" cy="2862322"/>
          </a:xfrm>
          <a:prstGeom prst="rect">
            <a:avLst/>
          </a:prstGeom>
          <a:noFill/>
        </p:spPr>
        <p:txBody>
          <a:bodyPr wrap="square" rtlCol="0">
            <a:spAutoFit/>
          </a:bodyPr>
          <a:lstStyle/>
          <a:p>
            <a:r>
              <a:rPr lang="en-US" b="1" dirty="0" smtClean="0"/>
              <a:t>Contents:</a:t>
            </a:r>
          </a:p>
          <a:p>
            <a:endParaRPr lang="en-US" b="1" dirty="0" smtClean="0"/>
          </a:p>
          <a:p>
            <a:r>
              <a:rPr lang="en-US" dirty="0" smtClean="0"/>
              <a:t>Communication  block diagram</a:t>
            </a:r>
          </a:p>
          <a:p>
            <a:r>
              <a:rPr lang="en-US" dirty="0" smtClean="0"/>
              <a:t>Types of codes, </a:t>
            </a:r>
          </a:p>
          <a:p>
            <a:r>
              <a:rPr lang="en-US" dirty="0" smtClean="0"/>
              <a:t>linear and systematic</a:t>
            </a:r>
          </a:p>
          <a:p>
            <a:r>
              <a:rPr lang="en-US" dirty="0" smtClean="0"/>
              <a:t>Encoding </a:t>
            </a:r>
          </a:p>
          <a:p>
            <a:r>
              <a:rPr lang="en-US" dirty="0" smtClean="0"/>
              <a:t>Hamming Distance, Hamming weight</a:t>
            </a:r>
          </a:p>
          <a:p>
            <a:r>
              <a:rPr lang="en-US" dirty="0" smtClean="0"/>
              <a:t>Syndrome calculation, decoding, </a:t>
            </a:r>
            <a:r>
              <a:rPr lang="en-US" dirty="0" err="1" smtClean="0"/>
              <a:t>etc</a:t>
            </a:r>
            <a:endParaRPr lang="en-US" dirty="0" smtClean="0"/>
          </a:p>
          <a:p>
            <a:r>
              <a:rPr lang="en-US" dirty="0" smtClean="0"/>
              <a:t>Standard array</a:t>
            </a:r>
          </a:p>
          <a:p>
            <a:endParaRPr lang="en-US" dirty="0"/>
          </a:p>
        </p:txBody>
      </p:sp>
      <p:sp>
        <p:nvSpPr>
          <p:cNvPr id="3" name="TextBox 2"/>
          <p:cNvSpPr txBox="1"/>
          <p:nvPr/>
        </p:nvSpPr>
        <p:spPr>
          <a:xfrm>
            <a:off x="7647710" y="5440217"/>
            <a:ext cx="2272146" cy="369332"/>
          </a:xfrm>
          <a:prstGeom prst="rect">
            <a:avLst/>
          </a:prstGeom>
          <a:noFill/>
        </p:spPr>
        <p:txBody>
          <a:bodyPr wrap="square" rtlCol="0">
            <a:spAutoFit/>
          </a:bodyPr>
          <a:lstStyle/>
          <a:p>
            <a:r>
              <a:rPr lang="en-US" dirty="0" err="1" smtClean="0"/>
              <a:t>Shivani</a:t>
            </a:r>
            <a:r>
              <a:rPr lang="en-US" dirty="0" smtClean="0"/>
              <a:t> M </a:t>
            </a:r>
            <a:r>
              <a:rPr lang="en-US" dirty="0" err="1" smtClean="0"/>
              <a:t>Deosthale</a:t>
            </a:r>
            <a:endParaRPr lang="en-US" dirty="0"/>
          </a:p>
        </p:txBody>
      </p:sp>
    </p:spTree>
    <p:extLst>
      <p:ext uri="{BB962C8B-B14F-4D97-AF65-F5344CB8AC3E}">
        <p14:creationId xmlns:p14="http://schemas.microsoft.com/office/powerpoint/2010/main" val="1267713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2561"/>
            <a:ext cx="12070080" cy="7417415"/>
          </a:xfrm>
          <a:prstGeom prst="rect">
            <a:avLst/>
          </a:prstGeom>
          <a:noFill/>
        </p:spPr>
        <p:txBody>
          <a:bodyPr wrap="square" rtlCol="0">
            <a:spAutoFit/>
          </a:bodyPr>
          <a:lstStyle/>
          <a:p>
            <a:pPr algn="just"/>
            <a:r>
              <a:rPr lang="en-US" sz="2800" dirty="0" smtClean="0">
                <a:solidFill>
                  <a:srgbClr val="C00000"/>
                </a:solidFill>
              </a:rPr>
              <a:t>Important Terms:</a:t>
            </a:r>
          </a:p>
          <a:p>
            <a:pPr algn="just"/>
            <a:endParaRPr lang="en-US" sz="2800" dirty="0" smtClean="0">
              <a:solidFill>
                <a:srgbClr val="C00000"/>
              </a:solidFill>
            </a:endParaRPr>
          </a:p>
          <a:p>
            <a:pPr algn="just"/>
            <a:r>
              <a:rPr lang="en-US" sz="2800" u="sng" dirty="0" smtClean="0">
                <a:solidFill>
                  <a:srgbClr val="C00000"/>
                </a:solidFill>
              </a:rPr>
              <a:t>Hamming weight:</a:t>
            </a:r>
            <a:r>
              <a:rPr lang="en-US" sz="2800" dirty="0" smtClean="0">
                <a:solidFill>
                  <a:srgbClr val="C00000"/>
                </a:solidFill>
              </a:rPr>
              <a:t> </a:t>
            </a:r>
            <a:r>
              <a:rPr lang="en-US" sz="2800" dirty="0" smtClean="0"/>
              <a:t>Hamming weight of a binary n bit code word is defined as the number of non zero components i.e. number of ones and is denoted as w(c). </a:t>
            </a:r>
          </a:p>
          <a:p>
            <a:pPr algn="just"/>
            <a:r>
              <a:rPr lang="en-US" sz="2800" dirty="0"/>
              <a:t> </a:t>
            </a:r>
            <a:r>
              <a:rPr lang="en-US" sz="2800" dirty="0" smtClean="0"/>
              <a:t>    e.g. The Hamming weight of a </a:t>
            </a:r>
            <a:r>
              <a:rPr lang="en-US" sz="2800" dirty="0" err="1" smtClean="0"/>
              <a:t>codeword</a:t>
            </a:r>
            <a:r>
              <a:rPr lang="en-US" sz="2800" dirty="0" smtClean="0"/>
              <a:t> “0110011” is 4</a:t>
            </a:r>
          </a:p>
          <a:p>
            <a:pPr algn="just"/>
            <a:r>
              <a:rPr lang="en-US" sz="2800" dirty="0" smtClean="0"/>
              <a:t>The previous table has last column for Hamming weight of all valid code words for the given generator matrix.</a:t>
            </a:r>
          </a:p>
          <a:p>
            <a:endParaRPr lang="en-US" sz="2800" dirty="0" smtClean="0"/>
          </a:p>
          <a:p>
            <a:r>
              <a:rPr lang="en-US" sz="2800" u="sng" dirty="0" smtClean="0">
                <a:solidFill>
                  <a:srgbClr val="C00000"/>
                </a:solidFill>
              </a:rPr>
              <a:t>Hamming Distance:</a:t>
            </a:r>
            <a:r>
              <a:rPr lang="en-US" sz="2800" u="sng" dirty="0" smtClean="0"/>
              <a:t> </a:t>
            </a:r>
            <a:r>
              <a:rPr lang="en-US" sz="2800" dirty="0" smtClean="0"/>
              <a:t>It is the distance between the two code words C1 andC2 and is defined as the number of places in which they differ and is denoted as d(C1,C2)</a:t>
            </a:r>
          </a:p>
          <a:p>
            <a:r>
              <a:rPr lang="en-US" sz="2800" dirty="0"/>
              <a:t> </a:t>
            </a:r>
            <a:r>
              <a:rPr lang="en-US" sz="2800" dirty="0" smtClean="0"/>
              <a:t> e.g. if C1 is   “                                             “ and</a:t>
            </a:r>
          </a:p>
          <a:p>
            <a:r>
              <a:rPr lang="en-US" sz="2800" dirty="0"/>
              <a:t> </a:t>
            </a:r>
            <a:r>
              <a:rPr lang="en-US" sz="2800" dirty="0" smtClean="0"/>
              <a:t>           C2 is “                                                “      </a:t>
            </a:r>
          </a:p>
          <a:p>
            <a:r>
              <a:rPr lang="en-US" sz="2800" dirty="0" smtClean="0"/>
              <a:t>                           </a:t>
            </a:r>
          </a:p>
          <a:p>
            <a:r>
              <a:rPr lang="en-US" sz="2800" dirty="0" smtClean="0"/>
              <a:t>Then Hamming distance between them is d(C1, C2)= 4</a:t>
            </a:r>
          </a:p>
          <a:p>
            <a:endParaRPr lang="en-US" sz="2800" dirty="0" smtClean="0"/>
          </a:p>
          <a:p>
            <a:endParaRPr lang="en-US" sz="2800" dirty="0" smtClean="0"/>
          </a:p>
          <a:p>
            <a:r>
              <a:rPr lang="en-US" sz="2800" dirty="0" smtClean="0"/>
              <a:t>      </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446397229"/>
              </p:ext>
            </p:extLst>
          </p:nvPr>
        </p:nvGraphicFramePr>
        <p:xfrm>
          <a:off x="2159633" y="4563840"/>
          <a:ext cx="3570606" cy="334014"/>
        </p:xfrm>
        <a:graphic>
          <a:graphicData uri="http://schemas.openxmlformats.org/drawingml/2006/table">
            <a:tbl>
              <a:tblPr firstRow="1" firstCol="1" bandRow="1">
                <a:tableStyleId>{5C22544A-7EE6-4342-B048-85BDC9FD1C3A}</a:tableStyleId>
              </a:tblPr>
              <a:tblGrid>
                <a:gridCol w="509993">
                  <a:extLst>
                    <a:ext uri="{9D8B030D-6E8A-4147-A177-3AD203B41FA5}">
                      <a16:colId xmlns:a16="http://schemas.microsoft.com/office/drawing/2014/main" val="2388589817"/>
                    </a:ext>
                  </a:extLst>
                </a:gridCol>
                <a:gridCol w="509993">
                  <a:extLst>
                    <a:ext uri="{9D8B030D-6E8A-4147-A177-3AD203B41FA5}">
                      <a16:colId xmlns:a16="http://schemas.microsoft.com/office/drawing/2014/main" val="595153953"/>
                    </a:ext>
                  </a:extLst>
                </a:gridCol>
                <a:gridCol w="509993">
                  <a:extLst>
                    <a:ext uri="{9D8B030D-6E8A-4147-A177-3AD203B41FA5}">
                      <a16:colId xmlns:a16="http://schemas.microsoft.com/office/drawing/2014/main" val="3510319562"/>
                    </a:ext>
                  </a:extLst>
                </a:gridCol>
                <a:gridCol w="509993">
                  <a:extLst>
                    <a:ext uri="{9D8B030D-6E8A-4147-A177-3AD203B41FA5}">
                      <a16:colId xmlns:a16="http://schemas.microsoft.com/office/drawing/2014/main" val="1422719871"/>
                    </a:ext>
                  </a:extLst>
                </a:gridCol>
                <a:gridCol w="509993">
                  <a:extLst>
                    <a:ext uri="{9D8B030D-6E8A-4147-A177-3AD203B41FA5}">
                      <a16:colId xmlns:a16="http://schemas.microsoft.com/office/drawing/2014/main" val="806389246"/>
                    </a:ext>
                  </a:extLst>
                </a:gridCol>
                <a:gridCol w="509993">
                  <a:extLst>
                    <a:ext uri="{9D8B030D-6E8A-4147-A177-3AD203B41FA5}">
                      <a16:colId xmlns:a16="http://schemas.microsoft.com/office/drawing/2014/main" val="980465290"/>
                    </a:ext>
                  </a:extLst>
                </a:gridCol>
                <a:gridCol w="510648">
                  <a:extLst>
                    <a:ext uri="{9D8B030D-6E8A-4147-A177-3AD203B41FA5}">
                      <a16:colId xmlns:a16="http://schemas.microsoft.com/office/drawing/2014/main" val="1108345949"/>
                    </a:ext>
                  </a:extLst>
                </a:gridCol>
              </a:tblGrid>
              <a:tr h="334014">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C00000"/>
                          </a:solidFill>
                          <a:effectLst/>
                        </a:rPr>
                        <a:t>0</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C00000"/>
                          </a:solidFill>
                          <a:effectLst/>
                        </a:rPr>
                        <a:t>0</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C00000"/>
                          </a:solidFill>
                          <a:effectLst/>
                        </a:rPr>
                        <a:t>1</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006584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74704742"/>
              </p:ext>
            </p:extLst>
          </p:nvPr>
        </p:nvGraphicFramePr>
        <p:xfrm>
          <a:off x="2159633" y="5029200"/>
          <a:ext cx="3570606" cy="302213"/>
        </p:xfrm>
        <a:graphic>
          <a:graphicData uri="http://schemas.openxmlformats.org/drawingml/2006/table">
            <a:tbl>
              <a:tblPr firstRow="1" firstCol="1" bandRow="1">
                <a:tableStyleId>{5C22544A-7EE6-4342-B048-85BDC9FD1C3A}</a:tableStyleId>
              </a:tblPr>
              <a:tblGrid>
                <a:gridCol w="509993">
                  <a:extLst>
                    <a:ext uri="{9D8B030D-6E8A-4147-A177-3AD203B41FA5}">
                      <a16:colId xmlns:a16="http://schemas.microsoft.com/office/drawing/2014/main" val="2807446467"/>
                    </a:ext>
                  </a:extLst>
                </a:gridCol>
                <a:gridCol w="509993">
                  <a:extLst>
                    <a:ext uri="{9D8B030D-6E8A-4147-A177-3AD203B41FA5}">
                      <a16:colId xmlns:a16="http://schemas.microsoft.com/office/drawing/2014/main" val="2007834771"/>
                    </a:ext>
                  </a:extLst>
                </a:gridCol>
                <a:gridCol w="509993">
                  <a:extLst>
                    <a:ext uri="{9D8B030D-6E8A-4147-A177-3AD203B41FA5}">
                      <a16:colId xmlns:a16="http://schemas.microsoft.com/office/drawing/2014/main" val="17839606"/>
                    </a:ext>
                  </a:extLst>
                </a:gridCol>
                <a:gridCol w="509993">
                  <a:extLst>
                    <a:ext uri="{9D8B030D-6E8A-4147-A177-3AD203B41FA5}">
                      <a16:colId xmlns:a16="http://schemas.microsoft.com/office/drawing/2014/main" val="4032532753"/>
                    </a:ext>
                  </a:extLst>
                </a:gridCol>
                <a:gridCol w="509993">
                  <a:extLst>
                    <a:ext uri="{9D8B030D-6E8A-4147-A177-3AD203B41FA5}">
                      <a16:colId xmlns:a16="http://schemas.microsoft.com/office/drawing/2014/main" val="42260705"/>
                    </a:ext>
                  </a:extLst>
                </a:gridCol>
                <a:gridCol w="509993">
                  <a:extLst>
                    <a:ext uri="{9D8B030D-6E8A-4147-A177-3AD203B41FA5}">
                      <a16:colId xmlns:a16="http://schemas.microsoft.com/office/drawing/2014/main" val="2490418801"/>
                    </a:ext>
                  </a:extLst>
                </a:gridCol>
                <a:gridCol w="510648">
                  <a:extLst>
                    <a:ext uri="{9D8B030D-6E8A-4147-A177-3AD203B41FA5}">
                      <a16:colId xmlns:a16="http://schemas.microsoft.com/office/drawing/2014/main" val="514438074"/>
                    </a:ext>
                  </a:extLst>
                </a:gridCol>
              </a:tblGrid>
              <a:tr h="302213">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C00000"/>
                          </a:solidFill>
                          <a:effectLst/>
                        </a:rPr>
                        <a:t>1</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C00000"/>
                          </a:solidFill>
                          <a:effectLst/>
                        </a:rPr>
                        <a:t>1</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C00000"/>
                          </a:solidFill>
                          <a:effectLst/>
                        </a:rPr>
                        <a:t>0</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solidFill>
                            <a:srgbClr val="C00000"/>
                          </a:solidFill>
                          <a:effectLst/>
                        </a:rPr>
                        <a:t>0</a:t>
                      </a:r>
                      <a:r>
                        <a:rPr lang="en-US" sz="1600" dirty="0" smtClean="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5289493"/>
                  </a:ext>
                </a:extLst>
              </a:tr>
            </a:tbl>
          </a:graphicData>
        </a:graphic>
      </p:graphicFrame>
    </p:spTree>
    <p:extLst>
      <p:ext uri="{BB962C8B-B14F-4D97-AF65-F5344CB8AC3E}">
        <p14:creationId xmlns:p14="http://schemas.microsoft.com/office/powerpoint/2010/main" val="231871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1120"/>
            <a:ext cx="11724640" cy="4688463"/>
          </a:xfrm>
          <a:prstGeom prst="rect">
            <a:avLst/>
          </a:prstGeom>
        </p:spPr>
        <p:txBody>
          <a:bodyPr wrap="square">
            <a:spAutoFit/>
          </a:bodyPr>
          <a:lstStyle/>
          <a:p>
            <a:r>
              <a:rPr lang="en-US" sz="2800" u="sng" dirty="0">
                <a:solidFill>
                  <a:srgbClr val="C00000"/>
                </a:solidFill>
              </a:rPr>
              <a:t>Hamming distance and Hamming weight </a:t>
            </a:r>
          </a:p>
          <a:p>
            <a:r>
              <a:rPr lang="en-US" sz="2800" u="sng" dirty="0">
                <a:solidFill>
                  <a:srgbClr val="C00000"/>
                </a:solidFill>
              </a:rPr>
              <a:t>Property 1</a:t>
            </a:r>
            <a:r>
              <a:rPr lang="en-US" sz="2800" dirty="0">
                <a:solidFill>
                  <a:srgbClr val="C00000"/>
                </a:solidFill>
              </a:rPr>
              <a:t>: d(C1, C2) + d(C2, C3) ≥ d(C1, C3)           …….    (triangle inequality) </a:t>
            </a:r>
          </a:p>
          <a:p>
            <a:r>
              <a:rPr lang="en-US" sz="2800" u="sng" dirty="0">
                <a:solidFill>
                  <a:srgbClr val="C00000"/>
                </a:solidFill>
              </a:rPr>
              <a:t>Property 2</a:t>
            </a:r>
            <a:r>
              <a:rPr lang="en-US" sz="2800" dirty="0">
                <a:solidFill>
                  <a:srgbClr val="C00000"/>
                </a:solidFill>
              </a:rPr>
              <a:t>: d(v, w) = w(v + w)</a:t>
            </a:r>
          </a:p>
          <a:p>
            <a:endParaRPr lang="en-US" sz="2800" dirty="0">
              <a:solidFill>
                <a:srgbClr val="C00000"/>
              </a:solidFill>
            </a:endParaRPr>
          </a:p>
          <a:p>
            <a:endParaRPr lang="en-US" sz="2800" dirty="0">
              <a:solidFill>
                <a:srgbClr val="C00000"/>
              </a:solidFill>
            </a:endParaRPr>
          </a:p>
          <a:p>
            <a:r>
              <a:rPr lang="en-US" sz="2800" dirty="0">
                <a:solidFill>
                  <a:srgbClr val="C00000"/>
                </a:solidFill>
              </a:rPr>
              <a:t>Minimum distance of block code</a:t>
            </a:r>
          </a:p>
          <a:p>
            <a:r>
              <a:rPr lang="en-US" sz="2800" dirty="0"/>
              <a:t> </a:t>
            </a:r>
            <a:r>
              <a:rPr lang="en-US" sz="2800" dirty="0" err="1"/>
              <a:t>dmin</a:t>
            </a:r>
            <a:r>
              <a:rPr lang="en-US" sz="2800" dirty="0"/>
              <a:t> = min C1,C2 {d(C1,C2) : C1,C2∈ C and C1 </a:t>
            </a:r>
            <a:r>
              <a:rPr lang="en-US" sz="2800" dirty="0">
                <a:sym typeface="Symbol" panose="05050102010706020507" pitchFamily="18" charset="2"/>
              </a:rPr>
              <a:t> C2</a:t>
            </a:r>
            <a:r>
              <a:rPr lang="en-US" sz="2800" dirty="0"/>
              <a:t>} </a:t>
            </a:r>
          </a:p>
          <a:p>
            <a:r>
              <a:rPr lang="en-US" sz="2800" dirty="0"/>
              <a:t>If the code is linear: </a:t>
            </a:r>
            <a:r>
              <a:rPr lang="en-US" sz="2800" dirty="0" err="1"/>
              <a:t>dmin</a:t>
            </a:r>
            <a:r>
              <a:rPr lang="en-US" sz="2800" dirty="0"/>
              <a:t> = min{w(C1 + C2) : C1,C2∈ C and C1 </a:t>
            </a:r>
            <a:r>
              <a:rPr lang="en-US" sz="2800" dirty="0">
                <a:sym typeface="Symbol" panose="05050102010706020507" pitchFamily="18" charset="2"/>
              </a:rPr>
              <a:t> C2</a:t>
            </a:r>
            <a:r>
              <a:rPr lang="en-US" sz="2800" dirty="0"/>
              <a:t>} </a:t>
            </a:r>
          </a:p>
          <a:p>
            <a:r>
              <a:rPr lang="en-US" sz="2800" dirty="0"/>
              <a:t>                                              = min{w(C3) : C3∈ C and C3</a:t>
            </a:r>
            <a:r>
              <a:rPr lang="en-US" sz="2800" dirty="0">
                <a:sym typeface="Symbol" panose="05050102010706020507" pitchFamily="18" charset="2"/>
              </a:rPr>
              <a:t>   </a:t>
            </a:r>
            <a:r>
              <a:rPr lang="en-US" sz="2800" dirty="0"/>
              <a:t>0} </a:t>
            </a:r>
          </a:p>
          <a:p>
            <a:r>
              <a:rPr lang="en-US" sz="2800" dirty="0"/>
              <a:t>				= </a:t>
            </a:r>
            <a:r>
              <a:rPr lang="en-US" sz="2800" b="1" baseline="-25000" dirty="0" err="1" smtClean="0"/>
              <a:t>Wmin</a:t>
            </a:r>
            <a:endParaRPr lang="en-US" sz="2800" b="1" baseline="-25000" dirty="0" smtClean="0"/>
          </a:p>
          <a:p>
            <a:endParaRPr lang="en-US" sz="2800" b="1" baseline="-25000" dirty="0"/>
          </a:p>
        </p:txBody>
      </p:sp>
      <p:sp>
        <p:nvSpPr>
          <p:cNvPr id="3" name="Rectangle 2"/>
          <p:cNvSpPr/>
          <p:nvPr/>
        </p:nvSpPr>
        <p:spPr>
          <a:xfrm>
            <a:off x="101600" y="5069841"/>
            <a:ext cx="12009120" cy="1815882"/>
          </a:xfrm>
          <a:prstGeom prst="rect">
            <a:avLst/>
          </a:prstGeom>
        </p:spPr>
        <p:txBody>
          <a:bodyPr wrap="square">
            <a:spAutoFit/>
          </a:bodyPr>
          <a:lstStyle/>
          <a:p>
            <a:r>
              <a:rPr lang="en-US" sz="2800" u="sng" dirty="0">
                <a:solidFill>
                  <a:srgbClr val="C00000"/>
                </a:solidFill>
              </a:rPr>
              <a:t>Theorem:</a:t>
            </a:r>
            <a:r>
              <a:rPr lang="en-US" sz="2800" dirty="0"/>
              <a:t> </a:t>
            </a:r>
            <a:r>
              <a:rPr lang="en-US" sz="2800" dirty="0">
                <a:solidFill>
                  <a:srgbClr val="C00000"/>
                </a:solidFill>
              </a:rPr>
              <a:t>The minimum distance of a linear block code is equal to the minimum weight of its non zero code word</a:t>
            </a:r>
            <a:r>
              <a:rPr lang="en-US" sz="2800" dirty="0" smtClean="0">
                <a:solidFill>
                  <a:srgbClr val="C00000"/>
                </a:solidFill>
              </a:rPr>
              <a:t>.</a:t>
            </a:r>
          </a:p>
          <a:p>
            <a:endParaRPr lang="en-US" sz="2800" dirty="0">
              <a:solidFill>
                <a:srgbClr val="C00000"/>
              </a:solidFill>
            </a:endParaRPr>
          </a:p>
          <a:p>
            <a:endParaRPr lang="en-US" sz="2800" dirty="0">
              <a:solidFill>
                <a:srgbClr val="C00000"/>
              </a:solidFill>
            </a:endParaRPr>
          </a:p>
        </p:txBody>
      </p:sp>
    </p:spTree>
    <p:extLst>
      <p:ext uri="{BB962C8B-B14F-4D97-AF65-F5344CB8AC3E}">
        <p14:creationId xmlns:p14="http://schemas.microsoft.com/office/powerpoint/2010/main" val="4220497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5120" y="589280"/>
            <a:ext cx="11125200" cy="3785652"/>
            <a:chOff x="355600" y="599440"/>
            <a:chExt cx="11125200" cy="3785652"/>
          </a:xfrm>
        </p:grpSpPr>
        <p:sp>
          <p:nvSpPr>
            <p:cNvPr id="2" name="TextBox 1"/>
            <p:cNvSpPr txBox="1"/>
            <p:nvPr/>
          </p:nvSpPr>
          <p:spPr>
            <a:xfrm>
              <a:off x="355600" y="599440"/>
              <a:ext cx="11125200" cy="3785652"/>
            </a:xfrm>
            <a:prstGeom prst="rect">
              <a:avLst/>
            </a:prstGeom>
            <a:noFill/>
          </p:spPr>
          <p:txBody>
            <a:bodyPr wrap="square" rtlCol="0">
              <a:spAutoFit/>
            </a:bodyPr>
            <a:lstStyle/>
            <a:p>
              <a:r>
                <a:rPr lang="en-US" sz="2400" u="sng" dirty="0" smtClean="0">
                  <a:solidFill>
                    <a:srgbClr val="C00000"/>
                  </a:solidFill>
                </a:rPr>
                <a:t>Example 2</a:t>
              </a:r>
              <a:r>
                <a:rPr lang="en-US" sz="2400" dirty="0" smtClean="0"/>
                <a:t>. For a (7,4) linear block code, the parity check matrix P is given by</a:t>
              </a:r>
            </a:p>
            <a:p>
              <a:r>
                <a:rPr lang="en-US" sz="2400" dirty="0" smtClean="0"/>
                <a:t>[P] =   1 1 1</a:t>
              </a:r>
            </a:p>
            <a:p>
              <a:r>
                <a:rPr lang="en-US" sz="2400" dirty="0"/>
                <a:t> </a:t>
              </a:r>
              <a:r>
                <a:rPr lang="en-US" sz="2400" dirty="0" smtClean="0"/>
                <a:t>          1 1 0</a:t>
              </a:r>
            </a:p>
            <a:p>
              <a:r>
                <a:rPr lang="en-US" sz="2400" dirty="0"/>
                <a:t> </a:t>
              </a:r>
              <a:r>
                <a:rPr lang="en-US" sz="2400" dirty="0" smtClean="0"/>
                <a:t>          1 0 1</a:t>
              </a:r>
            </a:p>
            <a:p>
              <a:r>
                <a:rPr lang="en-US" sz="2400" dirty="0"/>
                <a:t> </a:t>
              </a:r>
              <a:r>
                <a:rPr lang="en-US" sz="2400" dirty="0" smtClean="0"/>
                <a:t>          0 1 1      </a:t>
              </a:r>
            </a:p>
            <a:p>
              <a:pPr marL="457200" indent="-457200">
                <a:buAutoNum type="alphaLcPeriod"/>
              </a:pPr>
              <a:r>
                <a:rPr lang="en-US" sz="2400" dirty="0" smtClean="0"/>
                <a:t>Find G matrix, H matrix.</a:t>
              </a:r>
            </a:p>
            <a:p>
              <a:pPr marL="457200" indent="-457200">
                <a:buAutoNum type="alphaLcPeriod"/>
              </a:pPr>
              <a:r>
                <a:rPr lang="en-US" sz="2400" dirty="0" smtClean="0"/>
                <a:t>Find all code words.</a:t>
              </a:r>
            </a:p>
            <a:p>
              <a:pPr marL="457200" indent="-457200">
                <a:buAutoNum type="alphaLcPeriod"/>
              </a:pPr>
              <a:r>
                <a:rPr lang="en-US" sz="2400" dirty="0" smtClean="0"/>
                <a:t>Find Hamming weight for all code words.</a:t>
              </a:r>
            </a:p>
            <a:p>
              <a:pPr marL="457200" indent="-457200">
                <a:buAutoNum type="alphaLcPeriod"/>
              </a:pPr>
              <a:r>
                <a:rPr lang="en-US" sz="2400" dirty="0" smtClean="0"/>
                <a:t>Find Minimum Hamming weight for this set of code words.</a:t>
              </a:r>
            </a:p>
            <a:p>
              <a:endParaRPr lang="en-US" sz="2400" dirty="0"/>
            </a:p>
          </p:txBody>
        </p:sp>
        <p:sp>
          <p:nvSpPr>
            <p:cNvPr id="4" name="Double Bracket 3"/>
            <p:cNvSpPr/>
            <p:nvPr/>
          </p:nvSpPr>
          <p:spPr>
            <a:xfrm>
              <a:off x="1066800" y="1026160"/>
              <a:ext cx="924560" cy="13309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34644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1480" y="137418"/>
            <a:ext cx="11485880" cy="6801862"/>
            <a:chOff x="137160" y="86618"/>
            <a:chExt cx="11485880" cy="6801862"/>
          </a:xfrm>
        </p:grpSpPr>
        <p:sp>
          <p:nvSpPr>
            <p:cNvPr id="3" name="TextBox 2"/>
            <p:cNvSpPr txBox="1"/>
            <p:nvPr/>
          </p:nvSpPr>
          <p:spPr>
            <a:xfrm>
              <a:off x="137160" y="86618"/>
              <a:ext cx="11043920" cy="6801862"/>
            </a:xfrm>
            <a:prstGeom prst="rect">
              <a:avLst/>
            </a:prstGeom>
            <a:noFill/>
          </p:spPr>
          <p:txBody>
            <a:bodyPr wrap="square" rtlCol="0">
              <a:spAutoFit/>
            </a:bodyPr>
            <a:lstStyle/>
            <a:p>
              <a:r>
                <a:rPr lang="en-US" sz="2800" dirty="0" smtClean="0">
                  <a:solidFill>
                    <a:srgbClr val="C00000"/>
                  </a:solidFill>
                </a:rPr>
                <a:t>Decoding</a:t>
              </a:r>
            </a:p>
            <a:p>
              <a:r>
                <a:rPr lang="en-US" sz="2400" dirty="0" smtClean="0">
                  <a:solidFill>
                    <a:srgbClr val="C00000"/>
                  </a:solidFill>
                </a:rPr>
                <a:t>syndrome decoding: </a:t>
              </a:r>
              <a:r>
                <a:rPr lang="en-US" sz="2400" dirty="0" smtClean="0"/>
                <a:t>Consider (</a:t>
              </a:r>
              <a:r>
                <a:rPr lang="en-US" sz="2400" dirty="0" err="1" smtClean="0"/>
                <a:t>n,k</a:t>
              </a:r>
              <a:r>
                <a:rPr lang="en-US" sz="2400" dirty="0" smtClean="0"/>
                <a:t>) linear block code generated by generator matrix G and having corresponding Parity check matrix H. If C is the transmitted code word and r is the received code word at the received end of the noisy channel due to which r is different from C Transmitted.</a:t>
              </a:r>
            </a:p>
            <a:p>
              <a:endParaRPr lang="en-US" sz="2400" dirty="0"/>
            </a:p>
            <a:p>
              <a:r>
                <a:rPr lang="en-US" sz="2400" dirty="0" smtClean="0"/>
                <a:t>C + e = r   ; e is the error word or error vector.</a:t>
              </a:r>
            </a:p>
            <a:p>
              <a:endParaRPr lang="en-US" sz="2400" dirty="0" smtClean="0"/>
            </a:p>
            <a:p>
              <a:endParaRPr lang="en-US" sz="2400" dirty="0" smtClean="0"/>
            </a:p>
            <a:p>
              <a:endParaRPr lang="en-US" sz="2400" dirty="0" smtClean="0"/>
            </a:p>
            <a:p>
              <a:r>
                <a:rPr lang="en-US" sz="2400" dirty="0" smtClean="0"/>
                <a:t>Receiver is unaware of either C or e. Hence after receiving r, decoder must determine whether there is any error within r.  </a:t>
              </a:r>
            </a:p>
            <a:p>
              <a:r>
                <a:rPr lang="en-US" sz="2400" dirty="0" smtClean="0"/>
                <a:t> Calculation of Syndrome: S is called as Syndrome of r. if there is no error(i.e. e=0), then r=C (i.e. valid code word)and S=0. But in case of error , S</a:t>
              </a:r>
              <a:r>
                <a:rPr lang="en-US" sz="2400" dirty="0" smtClean="0">
                  <a:sym typeface="Symbol" panose="05050102010706020507" pitchFamily="18" charset="2"/>
                </a:rPr>
                <a:t>0 as e 0 </a:t>
              </a:r>
              <a:endParaRPr lang="en-US" sz="2400" dirty="0" smtClean="0"/>
            </a:p>
            <a:p>
              <a:r>
                <a:rPr lang="en-US" sz="2400" dirty="0" smtClean="0"/>
                <a:t>	[</a:t>
              </a:r>
              <a:r>
                <a:rPr lang="en-US" sz="2400" dirty="0"/>
                <a:t>S]</a:t>
              </a:r>
              <a:r>
                <a:rPr lang="en-US" sz="2400" baseline="-25000" dirty="0"/>
                <a:t>(1x(n-k</a:t>
              </a:r>
              <a:r>
                <a:rPr lang="en-US" sz="2400" baseline="-25000" dirty="0" smtClean="0"/>
                <a:t>))</a:t>
              </a:r>
              <a:r>
                <a:rPr lang="en-US" sz="2400" dirty="0" smtClean="0"/>
                <a:t>      = </a:t>
              </a:r>
              <a:r>
                <a:rPr lang="en-US" sz="2400" dirty="0"/>
                <a:t>[r]</a:t>
              </a:r>
              <a:r>
                <a:rPr lang="en-US" sz="2400" baseline="-25000" dirty="0"/>
                <a:t>(1xn)</a:t>
              </a:r>
              <a:r>
                <a:rPr lang="en-US" sz="2400" dirty="0"/>
                <a:t>. [H]</a:t>
              </a:r>
              <a:r>
                <a:rPr lang="en-US" sz="2400" baseline="30000" dirty="0"/>
                <a:t>T</a:t>
              </a:r>
              <a:r>
                <a:rPr lang="en-US" sz="2400" baseline="-25000" dirty="0"/>
                <a:t>(</a:t>
              </a:r>
              <a:r>
                <a:rPr lang="en-US" sz="2400" baseline="-25000" dirty="0" err="1"/>
                <a:t>nx</a:t>
              </a:r>
              <a:r>
                <a:rPr lang="en-US" sz="2400" baseline="-25000" dirty="0"/>
                <a:t>(n-k</a:t>
              </a:r>
              <a:r>
                <a:rPr lang="en-US" sz="2400" baseline="-25000" dirty="0" smtClean="0"/>
                <a:t>)) </a:t>
              </a:r>
              <a:r>
                <a:rPr lang="en-US" sz="2400" dirty="0" smtClean="0"/>
                <a:t>     </a:t>
              </a:r>
            </a:p>
            <a:p>
              <a:r>
                <a:rPr lang="en-US" sz="2400" dirty="0"/>
                <a:t>	</a:t>
              </a:r>
              <a:r>
                <a:rPr lang="en-US" sz="2400" dirty="0" smtClean="0"/>
                <a:t> 	        </a:t>
              </a:r>
              <a:r>
                <a:rPr lang="en-US" sz="2400" dirty="0"/>
                <a:t>= [</a:t>
              </a:r>
              <a:r>
                <a:rPr lang="en-US" sz="2400" dirty="0" err="1"/>
                <a:t>C+e</a:t>
              </a:r>
              <a:r>
                <a:rPr lang="en-US" sz="2400" dirty="0"/>
                <a:t>]. </a:t>
              </a:r>
              <a:r>
                <a:rPr lang="en-US" sz="2400" dirty="0" smtClean="0"/>
                <a:t>[</a:t>
              </a:r>
              <a:r>
                <a:rPr lang="en-US" sz="2400" dirty="0"/>
                <a:t>H]</a:t>
              </a:r>
              <a:r>
                <a:rPr lang="en-US" sz="2400" baseline="30000" dirty="0"/>
                <a:t>T</a:t>
              </a:r>
              <a:r>
                <a:rPr lang="en-US" sz="2400" dirty="0"/>
                <a:t>	</a:t>
              </a:r>
            </a:p>
            <a:p>
              <a:r>
                <a:rPr lang="en-US" sz="2400" dirty="0"/>
                <a:t>	</a:t>
              </a:r>
              <a:r>
                <a:rPr lang="en-US" sz="2400" dirty="0" smtClean="0"/>
                <a:t>                     = </a:t>
              </a:r>
              <a:r>
                <a:rPr lang="en-US" sz="2400" dirty="0"/>
                <a:t>C. [H]</a:t>
              </a:r>
              <a:r>
                <a:rPr lang="en-US" sz="2400" baseline="30000" dirty="0"/>
                <a:t>T </a:t>
              </a:r>
              <a:r>
                <a:rPr lang="en-US" sz="2400" dirty="0"/>
                <a:t>+ e. [H]</a:t>
              </a:r>
              <a:r>
                <a:rPr lang="en-US" sz="2400" baseline="30000" dirty="0"/>
                <a:t>T</a:t>
              </a:r>
              <a:endParaRPr lang="en-US" sz="2400" dirty="0"/>
            </a:p>
            <a:p>
              <a:r>
                <a:rPr lang="en-US" sz="2400" dirty="0"/>
                <a:t>               </a:t>
              </a:r>
              <a:r>
                <a:rPr lang="en-US" sz="2400" dirty="0" smtClean="0"/>
                <a:t>                   </a:t>
              </a:r>
              <a:r>
                <a:rPr lang="en-US" sz="2400" dirty="0"/>
                <a:t>= 0       </a:t>
              </a:r>
              <a:r>
                <a:rPr lang="en-US" sz="2400" dirty="0" smtClean="0"/>
                <a:t>    </a:t>
              </a:r>
              <a:r>
                <a:rPr lang="en-US" sz="2400" dirty="0"/>
                <a:t>+ e. [</a:t>
              </a:r>
              <a:r>
                <a:rPr lang="en-US" sz="2400" dirty="0" smtClean="0"/>
                <a:t>H]</a:t>
              </a:r>
              <a:r>
                <a:rPr lang="en-US" sz="2400" baseline="30000" dirty="0" smtClean="0"/>
                <a:t>T</a:t>
              </a:r>
              <a:r>
                <a:rPr lang="en-US" sz="2400" dirty="0" smtClean="0"/>
                <a:t>      </a:t>
              </a:r>
              <a:r>
                <a:rPr lang="en-US" sz="2400" dirty="0"/>
                <a:t>= e. [</a:t>
              </a:r>
              <a:r>
                <a:rPr lang="en-US" sz="2400" dirty="0" smtClean="0"/>
                <a:t>H]</a:t>
              </a:r>
              <a:r>
                <a:rPr lang="en-US" sz="2400" baseline="30000" dirty="0" smtClean="0"/>
                <a:t>T</a:t>
              </a:r>
              <a:endParaRPr lang="en-US" dirty="0"/>
            </a:p>
          </p:txBody>
        </p:sp>
        <p:grpSp>
          <p:nvGrpSpPr>
            <p:cNvPr id="16" name="Group 15"/>
            <p:cNvGrpSpPr/>
            <p:nvPr/>
          </p:nvGrpSpPr>
          <p:grpSpPr>
            <a:xfrm>
              <a:off x="5994400" y="2084526"/>
              <a:ext cx="5628640" cy="1844934"/>
              <a:chOff x="2225040" y="1881326"/>
              <a:chExt cx="5628640" cy="1844934"/>
            </a:xfrm>
          </p:grpSpPr>
          <p:sp>
            <p:nvSpPr>
              <p:cNvPr id="4" name="Rectangle 3"/>
              <p:cNvSpPr/>
              <p:nvPr/>
            </p:nvSpPr>
            <p:spPr>
              <a:xfrm>
                <a:off x="3860800" y="1881326"/>
                <a:ext cx="216408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 </a:t>
                </a:r>
                <a:endParaRPr lang="en-US" dirty="0"/>
              </a:p>
            </p:txBody>
          </p:sp>
          <p:cxnSp>
            <p:nvCxnSpPr>
              <p:cNvPr id="6" name="Straight Arrow Connector 5"/>
              <p:cNvCxnSpPr/>
              <p:nvPr/>
            </p:nvCxnSpPr>
            <p:spPr>
              <a:xfrm>
                <a:off x="6024880" y="2287726"/>
                <a:ext cx="1107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753360" y="2242006"/>
                <a:ext cx="1107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2225040" y="2051530"/>
                <a:ext cx="721360" cy="441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r>
                  <a:rPr lang="en-US" dirty="0" smtClean="0"/>
                  <a:t> </a:t>
                </a:r>
                <a:endParaRPr lang="en-US" dirty="0"/>
              </a:p>
            </p:txBody>
          </p:sp>
          <p:sp>
            <p:nvSpPr>
              <p:cNvPr id="10" name="Rectangle 9"/>
              <p:cNvSpPr/>
              <p:nvPr/>
            </p:nvSpPr>
            <p:spPr>
              <a:xfrm>
                <a:off x="7132320" y="2043911"/>
                <a:ext cx="721360" cy="441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 </a:t>
                </a:r>
                <a:endParaRPr lang="en-US" dirty="0"/>
              </a:p>
            </p:txBody>
          </p:sp>
          <p:cxnSp>
            <p:nvCxnSpPr>
              <p:cNvPr id="14" name="Straight Arrow Connector 13"/>
              <p:cNvCxnSpPr>
                <a:endCxn id="4" idx="2"/>
              </p:cNvCxnSpPr>
              <p:nvPr/>
            </p:nvCxnSpPr>
            <p:spPr>
              <a:xfrm flipV="1">
                <a:off x="4942840" y="2633166"/>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2160" y="3284349"/>
                <a:ext cx="721360" cy="441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noise</a:t>
                </a:r>
                <a:endParaRPr lang="en-US" dirty="0"/>
              </a:p>
            </p:txBody>
          </p:sp>
        </p:grpSp>
      </p:grpSp>
    </p:spTree>
    <p:extLst>
      <p:ext uri="{BB962C8B-B14F-4D97-AF65-F5344CB8AC3E}">
        <p14:creationId xmlns:p14="http://schemas.microsoft.com/office/powerpoint/2010/main" val="2225858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480" y="28849"/>
            <a:ext cx="2092960" cy="523220"/>
          </a:xfrm>
          <a:prstGeom prst="rect">
            <a:avLst/>
          </a:prstGeom>
          <a:noFill/>
        </p:spPr>
        <p:txBody>
          <a:bodyPr wrap="square" rtlCol="0">
            <a:spAutoFit/>
          </a:bodyPr>
          <a:lstStyle/>
          <a:p>
            <a:r>
              <a:rPr lang="en-US" sz="2800" b="1" u="sng" dirty="0" smtClean="0">
                <a:solidFill>
                  <a:srgbClr val="C00000"/>
                </a:solidFill>
              </a:rPr>
              <a:t>Example</a:t>
            </a:r>
            <a:r>
              <a:rPr lang="en-US" u="sng" dirty="0" smtClean="0">
                <a:solidFill>
                  <a:srgbClr val="C00000"/>
                </a:solidFill>
              </a:rPr>
              <a:t> </a:t>
            </a:r>
            <a:r>
              <a:rPr lang="en-US" sz="2800" u="sng" dirty="0" smtClean="0">
                <a:solidFill>
                  <a:srgbClr val="C00000"/>
                </a:solidFill>
              </a:rPr>
              <a:t>:3</a:t>
            </a:r>
            <a:r>
              <a:rPr lang="en-US" sz="2800" dirty="0" smtClean="0">
                <a:solidFill>
                  <a:srgbClr val="C00000"/>
                </a:solidFill>
              </a:rPr>
              <a:t> </a:t>
            </a:r>
            <a:endParaRPr lang="en-US" sz="2800" dirty="0">
              <a:solidFill>
                <a:srgbClr val="C00000"/>
              </a:solidFill>
            </a:endParaRPr>
          </a:p>
        </p:txBody>
      </p:sp>
      <p:pic>
        <p:nvPicPr>
          <p:cNvPr id="4" name="Picture 3"/>
          <p:cNvPicPr>
            <a:picLocks noChangeAspect="1"/>
          </p:cNvPicPr>
          <p:nvPr/>
        </p:nvPicPr>
        <p:blipFill>
          <a:blip r:embed="rId2"/>
          <a:stretch>
            <a:fillRect/>
          </a:stretch>
        </p:blipFill>
        <p:spPr>
          <a:xfrm>
            <a:off x="2278422" y="127899"/>
            <a:ext cx="9314138" cy="3736800"/>
          </a:xfrm>
          <a:prstGeom prst="rect">
            <a:avLst/>
          </a:prstGeom>
        </p:spPr>
      </p:pic>
      <p:pic>
        <p:nvPicPr>
          <p:cNvPr id="5" name="Picture 4"/>
          <p:cNvPicPr>
            <a:picLocks noChangeAspect="1"/>
          </p:cNvPicPr>
          <p:nvPr/>
        </p:nvPicPr>
        <p:blipFill>
          <a:blip r:embed="rId3"/>
          <a:stretch>
            <a:fillRect/>
          </a:stretch>
        </p:blipFill>
        <p:spPr>
          <a:xfrm>
            <a:off x="2278422" y="3864699"/>
            <a:ext cx="9314138" cy="2038261"/>
          </a:xfrm>
          <a:prstGeom prst="rect">
            <a:avLst/>
          </a:prstGeom>
        </p:spPr>
      </p:pic>
      <p:sp>
        <p:nvSpPr>
          <p:cNvPr id="6" name="Rectangle 5"/>
          <p:cNvSpPr/>
          <p:nvPr/>
        </p:nvSpPr>
        <p:spPr>
          <a:xfrm>
            <a:off x="0" y="5902960"/>
            <a:ext cx="12100560" cy="830997"/>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So The </a:t>
            </a:r>
            <a:r>
              <a:rPr lang="en-US" sz="2400" dirty="0">
                <a:solidFill>
                  <a:srgbClr val="C00000"/>
                </a:solidFill>
                <a:latin typeface="Calibri" panose="020F0502020204030204" pitchFamily="34" charset="0"/>
                <a:cs typeface="Calibri" panose="020F0502020204030204" pitchFamily="34" charset="0"/>
              </a:rPr>
              <a:t>syndrome is not a function of the </a:t>
            </a:r>
            <a:r>
              <a:rPr lang="en-US" sz="2400" dirty="0" smtClean="0">
                <a:solidFill>
                  <a:srgbClr val="C00000"/>
                </a:solidFill>
                <a:latin typeface="Calibri" panose="020F0502020204030204" pitchFamily="34" charset="0"/>
                <a:cs typeface="Calibri" panose="020F0502020204030204" pitchFamily="34" charset="0"/>
              </a:rPr>
              <a:t>transmitted </a:t>
            </a:r>
            <a:r>
              <a:rPr lang="en-US" sz="2400" dirty="0" err="1" smtClean="0">
                <a:solidFill>
                  <a:srgbClr val="C00000"/>
                </a:solidFill>
                <a:latin typeface="Calibri" panose="020F0502020204030204" pitchFamily="34" charset="0"/>
                <a:cs typeface="Calibri" panose="020F0502020204030204" pitchFamily="34" charset="0"/>
              </a:rPr>
              <a:t>codeword</a:t>
            </a:r>
            <a:r>
              <a:rPr lang="en-US" sz="2400" dirty="0" smtClean="0">
                <a:solidFill>
                  <a:srgbClr val="C00000"/>
                </a:solidFill>
                <a:latin typeface="Calibri" panose="020F0502020204030204" pitchFamily="34" charset="0"/>
                <a:cs typeface="Calibri" panose="020F0502020204030204" pitchFamily="34" charset="0"/>
              </a:rPr>
              <a:t> </a:t>
            </a:r>
            <a:r>
              <a:rPr lang="en-US" sz="2400" dirty="0">
                <a:solidFill>
                  <a:srgbClr val="C00000"/>
                </a:solidFill>
                <a:latin typeface="Calibri" panose="020F0502020204030204" pitchFamily="34" charset="0"/>
                <a:cs typeface="Calibri" panose="020F0502020204030204" pitchFamily="34" charset="0"/>
              </a:rPr>
              <a:t>but a function of error pattern</a:t>
            </a:r>
            <a:r>
              <a:rPr lang="en-US" sz="2400" dirty="0">
                <a:latin typeface="Calibri" panose="020F0502020204030204" pitchFamily="34" charset="0"/>
                <a:cs typeface="Calibri" panose="020F0502020204030204" pitchFamily="34" charset="0"/>
              </a:rPr>
              <a:t>. So we can construct </a:t>
            </a:r>
            <a:r>
              <a:rPr lang="en-US" sz="2400" dirty="0" smtClean="0">
                <a:latin typeface="Calibri" panose="020F0502020204030204" pitchFamily="34" charset="0"/>
                <a:cs typeface="Calibri" panose="020F0502020204030204" pitchFamily="34" charset="0"/>
              </a:rPr>
              <a:t>only a </a:t>
            </a:r>
            <a:r>
              <a:rPr lang="en-US" sz="2400" dirty="0">
                <a:latin typeface="Calibri" panose="020F0502020204030204" pitchFamily="34" charset="0"/>
                <a:cs typeface="Calibri" panose="020F0502020204030204" pitchFamily="34" charset="0"/>
              </a:rPr>
              <a:t>matrix of all possible error pattern with </a:t>
            </a:r>
            <a:r>
              <a:rPr lang="en-US" sz="2400" dirty="0" smtClean="0">
                <a:latin typeface="Calibri" panose="020F0502020204030204" pitchFamily="34" charset="0"/>
                <a:cs typeface="Calibri" panose="020F0502020204030204" pitchFamily="34" charset="0"/>
              </a:rPr>
              <a:t>corresponding </a:t>
            </a:r>
            <a:r>
              <a:rPr lang="en-US" sz="2400" dirty="0">
                <a:latin typeface="Calibri" panose="020F0502020204030204" pitchFamily="34" charset="0"/>
                <a:cs typeface="Calibri" panose="020F0502020204030204" pitchFamily="34" charset="0"/>
              </a:rPr>
              <a:t>syndrome.</a:t>
            </a:r>
          </a:p>
        </p:txBody>
      </p:sp>
    </p:spTree>
    <p:extLst>
      <p:ext uri="{BB962C8B-B14F-4D97-AF65-F5344CB8AC3E}">
        <p14:creationId xmlns:p14="http://schemas.microsoft.com/office/powerpoint/2010/main" val="3208929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004" y="206494"/>
            <a:ext cx="4462504" cy="523220"/>
          </a:xfrm>
          <a:prstGeom prst="rect">
            <a:avLst/>
          </a:prstGeom>
        </p:spPr>
        <p:txBody>
          <a:bodyPr wrap="none">
            <a:spAutoFit/>
          </a:bodyPr>
          <a:lstStyle/>
          <a:p>
            <a:r>
              <a:rPr lang="en-US" sz="2800" dirty="0">
                <a:solidFill>
                  <a:srgbClr val="C00000"/>
                </a:solidFill>
                <a:cs typeface="Calibri" panose="020F0502020204030204" pitchFamily="34" charset="0"/>
              </a:rPr>
              <a:t>Syndrome</a:t>
            </a:r>
            <a:r>
              <a:rPr lang="en-US" sz="2800" dirty="0">
                <a:solidFill>
                  <a:srgbClr val="C00000"/>
                </a:solidFill>
              </a:rPr>
              <a:t> Table Construction</a:t>
            </a:r>
          </a:p>
        </p:txBody>
      </p:sp>
      <p:sp>
        <p:nvSpPr>
          <p:cNvPr id="5" name="Rectangle 4"/>
          <p:cNvSpPr/>
          <p:nvPr/>
        </p:nvSpPr>
        <p:spPr>
          <a:xfrm>
            <a:off x="398004" y="828288"/>
            <a:ext cx="11052316" cy="5386090"/>
          </a:xfrm>
          <a:prstGeom prst="rect">
            <a:avLst/>
          </a:prstGeom>
        </p:spPr>
        <p:txBody>
          <a:bodyPr wrap="square">
            <a:spAutoFit/>
          </a:bodyPr>
          <a:lstStyle/>
          <a:p>
            <a:pPr algn="just"/>
            <a:r>
              <a:rPr lang="en-US" sz="2800" dirty="0">
                <a:solidFill>
                  <a:srgbClr val="000000"/>
                </a:solidFill>
                <a:latin typeface="Calibri" panose="020F0502020204030204" pitchFamily="34" charset="0"/>
                <a:cs typeface="Calibri" panose="020F0502020204030204" pitchFamily="34" charset="0"/>
              </a:rPr>
              <a:t>There are </a:t>
            </a:r>
            <a:r>
              <a:rPr lang="en-US" sz="2800" baseline="-25000" dirty="0" smtClean="0">
                <a:solidFill>
                  <a:srgbClr val="C00000"/>
                </a:solidFill>
                <a:latin typeface="Calibri" panose="020F0502020204030204" pitchFamily="34" charset="0"/>
                <a:cs typeface="Calibri" panose="020F0502020204030204" pitchFamily="34" charset="0"/>
              </a:rPr>
              <a:t>2</a:t>
            </a:r>
            <a:r>
              <a:rPr lang="en-US" sz="2800" baseline="30000" dirty="0" smtClean="0">
                <a:solidFill>
                  <a:srgbClr val="C00000"/>
                </a:solidFill>
                <a:latin typeface="Calibri" panose="020F0502020204030204" pitchFamily="34" charset="0"/>
                <a:cs typeface="Calibri" panose="020F0502020204030204" pitchFamily="34" charset="0"/>
              </a:rPr>
              <a:t>n </a:t>
            </a:r>
            <a:r>
              <a:rPr lang="en-US" sz="2800" dirty="0" smtClean="0">
                <a:solidFill>
                  <a:srgbClr val="C00000"/>
                </a:solidFill>
                <a:latin typeface="Calibri" panose="020F0502020204030204" pitchFamily="34" charset="0"/>
                <a:cs typeface="Calibri" panose="020F0502020204030204" pitchFamily="34" charset="0"/>
              </a:rPr>
              <a:t>possible </a:t>
            </a:r>
            <a:r>
              <a:rPr lang="en-US" sz="2800" dirty="0">
                <a:solidFill>
                  <a:srgbClr val="C00000"/>
                </a:solidFill>
                <a:latin typeface="Calibri" panose="020F0502020204030204" pitchFamily="34" charset="0"/>
                <a:cs typeface="Calibri" panose="020F0502020204030204" pitchFamily="34" charset="0"/>
              </a:rPr>
              <a:t>received </a:t>
            </a:r>
            <a:r>
              <a:rPr lang="en-US" sz="2800" dirty="0" smtClean="0">
                <a:solidFill>
                  <a:srgbClr val="C00000"/>
                </a:solidFill>
                <a:latin typeface="Calibri" panose="020F0502020204030204" pitchFamily="34" charset="0"/>
                <a:cs typeface="Calibri" panose="020F0502020204030204" pitchFamily="34" charset="0"/>
              </a:rPr>
              <a:t>vectors</a:t>
            </a:r>
            <a:r>
              <a:rPr lang="en-US" sz="2800" dirty="0" smtClean="0">
                <a:solidFill>
                  <a:srgbClr val="000000"/>
                </a:solidFill>
                <a:latin typeface="Calibri" panose="020F0502020204030204" pitchFamily="34" charset="0"/>
                <a:cs typeface="Calibri" panose="020F0502020204030204" pitchFamily="34" charset="0"/>
              </a:rPr>
              <a:t>. </a:t>
            </a:r>
          </a:p>
          <a:p>
            <a:pPr algn="just"/>
            <a:r>
              <a:rPr lang="en-US" sz="2800" dirty="0" smtClean="0">
                <a:solidFill>
                  <a:srgbClr val="000000"/>
                </a:solidFill>
                <a:latin typeface="Calibri" panose="020F0502020204030204" pitchFamily="34" charset="0"/>
                <a:cs typeface="Calibri" panose="020F0502020204030204" pitchFamily="34" charset="0"/>
              </a:rPr>
              <a:t>There </a:t>
            </a:r>
            <a:r>
              <a:rPr lang="en-US" sz="2800" dirty="0">
                <a:solidFill>
                  <a:srgbClr val="000000"/>
                </a:solidFill>
                <a:latin typeface="Calibri" panose="020F0502020204030204" pitchFamily="34" charset="0"/>
                <a:cs typeface="Calibri" panose="020F0502020204030204" pitchFamily="34" charset="0"/>
              </a:rPr>
              <a:t>are </a:t>
            </a:r>
            <a:r>
              <a:rPr lang="en-US" sz="2800" baseline="-25000" dirty="0" smtClean="0">
                <a:solidFill>
                  <a:srgbClr val="C00000"/>
                </a:solidFill>
                <a:latin typeface="Calibri" panose="020F0502020204030204" pitchFamily="34" charset="0"/>
                <a:cs typeface="Calibri" panose="020F0502020204030204" pitchFamily="34" charset="0"/>
              </a:rPr>
              <a:t>2</a:t>
            </a:r>
            <a:r>
              <a:rPr lang="en-US" sz="2800" baseline="30000" dirty="0" smtClean="0">
                <a:solidFill>
                  <a:srgbClr val="C00000"/>
                </a:solidFill>
                <a:latin typeface="Calibri" panose="020F0502020204030204" pitchFamily="34" charset="0"/>
                <a:cs typeface="Calibri" panose="020F0502020204030204" pitchFamily="34" charset="0"/>
              </a:rPr>
              <a:t>k</a:t>
            </a:r>
            <a:r>
              <a:rPr lang="en-US" sz="2800" b="0" i="0" u="none" strike="noStrike" baseline="0" dirty="0" smtClean="0">
                <a:solidFill>
                  <a:srgbClr val="C00000"/>
                </a:solidFill>
                <a:latin typeface="Calibri" panose="020F0502020204030204" pitchFamily="34" charset="0"/>
                <a:cs typeface="Calibri" panose="020F0502020204030204" pitchFamily="34" charset="0"/>
              </a:rPr>
              <a:t> </a:t>
            </a:r>
            <a:r>
              <a:rPr lang="en-US" sz="2800" dirty="0">
                <a:solidFill>
                  <a:srgbClr val="C00000"/>
                </a:solidFill>
                <a:latin typeface="Calibri" panose="020F0502020204030204" pitchFamily="34" charset="0"/>
                <a:cs typeface="Calibri" panose="020F0502020204030204" pitchFamily="34" charset="0"/>
              </a:rPr>
              <a:t>valid </a:t>
            </a:r>
            <a:r>
              <a:rPr lang="en-US" sz="2800" dirty="0" smtClean="0">
                <a:solidFill>
                  <a:srgbClr val="C00000"/>
                </a:solidFill>
                <a:latin typeface="Calibri" panose="020F0502020204030204" pitchFamily="34" charset="0"/>
                <a:cs typeface="Calibri" panose="020F0502020204030204" pitchFamily="34" charset="0"/>
              </a:rPr>
              <a:t>code words</a:t>
            </a:r>
            <a:r>
              <a:rPr lang="en-US" sz="2800" dirty="0" smtClean="0">
                <a:solidFill>
                  <a:srgbClr val="000000"/>
                </a:solidFill>
                <a:latin typeface="Calibri" panose="020F0502020204030204" pitchFamily="34" charset="0"/>
                <a:cs typeface="Calibri" panose="020F0502020204030204" pitchFamily="34" charset="0"/>
              </a:rPr>
              <a:t>.</a:t>
            </a:r>
            <a:endParaRPr lang="en-US" sz="2800" b="0" i="0" u="none" strike="noStrike" baseline="0" dirty="0" smtClean="0">
              <a:solidFill>
                <a:srgbClr val="3333B3"/>
              </a:solidFill>
              <a:latin typeface="Calibri" panose="020F0502020204030204" pitchFamily="34" charset="0"/>
              <a:cs typeface="Calibri" panose="020F0502020204030204" pitchFamily="34" charset="0"/>
            </a:endParaRPr>
          </a:p>
          <a:p>
            <a:pPr algn="just"/>
            <a:r>
              <a:rPr lang="en-US" sz="2800" dirty="0" smtClean="0">
                <a:solidFill>
                  <a:srgbClr val="000000"/>
                </a:solidFill>
                <a:latin typeface="Calibri" panose="020F0502020204030204" pitchFamily="34" charset="0"/>
                <a:cs typeface="Calibri" panose="020F0502020204030204" pitchFamily="34" charset="0"/>
              </a:rPr>
              <a:t>There </a:t>
            </a:r>
            <a:r>
              <a:rPr lang="en-US" sz="2800" dirty="0">
                <a:solidFill>
                  <a:srgbClr val="000000"/>
                </a:solidFill>
                <a:latin typeface="Calibri" panose="020F0502020204030204" pitchFamily="34" charset="0"/>
                <a:cs typeface="Calibri" panose="020F0502020204030204" pitchFamily="34" charset="0"/>
              </a:rPr>
              <a:t>are </a:t>
            </a:r>
            <a:r>
              <a:rPr lang="en-US" sz="2800" baseline="-25000" dirty="0" smtClean="0">
                <a:solidFill>
                  <a:srgbClr val="C00000"/>
                </a:solidFill>
                <a:latin typeface="Calibri" panose="020F0502020204030204" pitchFamily="34" charset="0"/>
                <a:cs typeface="Calibri" panose="020F0502020204030204" pitchFamily="34" charset="0"/>
              </a:rPr>
              <a:t>2</a:t>
            </a:r>
            <a:r>
              <a:rPr lang="en-US" sz="2800" baseline="30000" dirty="0" smtClean="0">
                <a:solidFill>
                  <a:srgbClr val="C00000"/>
                </a:solidFill>
                <a:latin typeface="Calibri" panose="020F0502020204030204" pitchFamily="34" charset="0"/>
                <a:cs typeface="Calibri" panose="020F0502020204030204" pitchFamily="34" charset="0"/>
              </a:rPr>
              <a:t>n-k  </a:t>
            </a:r>
            <a:r>
              <a:rPr lang="en-US" sz="2800" dirty="0" smtClean="0">
                <a:solidFill>
                  <a:srgbClr val="C00000"/>
                </a:solidFill>
                <a:latin typeface="Calibri" panose="020F0502020204030204" pitchFamily="34" charset="0"/>
                <a:cs typeface="Calibri" panose="020F0502020204030204" pitchFamily="34" charset="0"/>
              </a:rPr>
              <a:t>possible </a:t>
            </a:r>
            <a:r>
              <a:rPr lang="en-US" sz="2800" dirty="0">
                <a:solidFill>
                  <a:srgbClr val="C00000"/>
                </a:solidFill>
                <a:latin typeface="Calibri" panose="020F0502020204030204" pitchFamily="34" charset="0"/>
                <a:cs typeface="Calibri" panose="020F0502020204030204" pitchFamily="34" charset="0"/>
              </a:rPr>
              <a:t>syndromes</a:t>
            </a:r>
          </a:p>
          <a:p>
            <a:pPr algn="just"/>
            <a:r>
              <a:rPr lang="en-US" sz="2800" dirty="0">
                <a:solidFill>
                  <a:srgbClr val="000000"/>
                </a:solidFill>
                <a:latin typeface="Calibri" panose="020F0502020204030204" pitchFamily="34" charset="0"/>
                <a:cs typeface="Calibri" panose="020F0502020204030204" pitchFamily="34" charset="0"/>
              </a:rPr>
              <a:t>First we generate all the error patterns of length 1, and </a:t>
            </a:r>
            <a:r>
              <a:rPr lang="en-US" sz="2800" dirty="0" smtClean="0">
                <a:solidFill>
                  <a:srgbClr val="000000"/>
                </a:solidFill>
                <a:latin typeface="Calibri" panose="020F0502020204030204" pitchFamily="34" charset="0"/>
                <a:cs typeface="Calibri" panose="020F0502020204030204" pitchFamily="34" charset="0"/>
              </a:rPr>
              <a:t>calculate the </a:t>
            </a:r>
            <a:r>
              <a:rPr lang="en-US" sz="2800" dirty="0">
                <a:solidFill>
                  <a:srgbClr val="000000"/>
                </a:solidFill>
                <a:latin typeface="Calibri" panose="020F0502020204030204" pitchFamily="34" charset="0"/>
                <a:cs typeface="Calibri" panose="020F0502020204030204" pitchFamily="34" charset="0"/>
              </a:rPr>
              <a:t>corresponding syndrome and put all of them into a matrix.</a:t>
            </a:r>
          </a:p>
          <a:p>
            <a:pPr algn="just"/>
            <a:r>
              <a:rPr lang="en-US" sz="2800" dirty="0">
                <a:solidFill>
                  <a:srgbClr val="000000"/>
                </a:solidFill>
                <a:latin typeface="Calibri" panose="020F0502020204030204" pitchFamily="34" charset="0"/>
                <a:cs typeface="Calibri" panose="020F0502020204030204" pitchFamily="34" charset="0"/>
              </a:rPr>
              <a:t>Then, we increase the error pattern weight and we do the </a:t>
            </a:r>
            <a:r>
              <a:rPr lang="en-US" sz="2800" dirty="0" smtClean="0">
                <a:solidFill>
                  <a:srgbClr val="000000"/>
                </a:solidFill>
                <a:latin typeface="Calibri" panose="020F0502020204030204" pitchFamily="34" charset="0"/>
                <a:cs typeface="Calibri" panose="020F0502020204030204" pitchFamily="34" charset="0"/>
              </a:rPr>
              <a:t>same thing </a:t>
            </a:r>
            <a:r>
              <a:rPr lang="en-US" sz="2800" dirty="0">
                <a:solidFill>
                  <a:srgbClr val="000000"/>
                </a:solidFill>
                <a:latin typeface="Calibri" panose="020F0502020204030204" pitchFamily="34" charset="0"/>
                <a:cs typeface="Calibri" panose="020F0502020204030204" pitchFamily="34" charset="0"/>
              </a:rPr>
              <a:t>as before.</a:t>
            </a:r>
          </a:p>
          <a:p>
            <a:pPr algn="just"/>
            <a:r>
              <a:rPr lang="en-US" sz="2800" dirty="0">
                <a:solidFill>
                  <a:srgbClr val="000000"/>
                </a:solidFill>
                <a:latin typeface="Calibri" panose="020F0502020204030204" pitchFamily="34" charset="0"/>
                <a:cs typeface="Calibri" panose="020F0502020204030204" pitchFamily="34" charset="0"/>
              </a:rPr>
              <a:t>Each time if the new syndrome had already been saved, it will </a:t>
            </a:r>
            <a:r>
              <a:rPr lang="en-US" sz="2800" dirty="0" smtClean="0">
                <a:solidFill>
                  <a:srgbClr val="000000"/>
                </a:solidFill>
                <a:latin typeface="Calibri" panose="020F0502020204030204" pitchFamily="34" charset="0"/>
                <a:cs typeface="Calibri" panose="020F0502020204030204" pitchFamily="34" charset="0"/>
              </a:rPr>
              <a:t>be thrown </a:t>
            </a:r>
            <a:r>
              <a:rPr lang="en-US" sz="2800" dirty="0">
                <a:solidFill>
                  <a:srgbClr val="000000"/>
                </a:solidFill>
                <a:latin typeface="Calibri" panose="020F0502020204030204" pitchFamily="34" charset="0"/>
                <a:cs typeface="Calibri" panose="020F0502020204030204" pitchFamily="34" charset="0"/>
              </a:rPr>
              <a:t>away and we continue with the next error pattern</a:t>
            </a:r>
            <a:r>
              <a:rPr lang="en-US" sz="2800" dirty="0" smtClean="0">
                <a:solidFill>
                  <a:srgbClr val="000000"/>
                </a:solidFill>
                <a:latin typeface="Calibri" panose="020F0502020204030204" pitchFamily="34" charset="0"/>
                <a:cs typeface="Calibri" panose="020F0502020204030204" pitchFamily="34" charset="0"/>
              </a:rPr>
              <a:t>. </a:t>
            </a:r>
            <a:endParaRPr lang="en-US" sz="2800" dirty="0">
              <a:solidFill>
                <a:srgbClr val="000000"/>
              </a:solidFill>
              <a:latin typeface="Calibri" panose="020F0502020204030204" pitchFamily="34" charset="0"/>
              <a:cs typeface="Calibri" panose="020F0502020204030204" pitchFamily="34" charset="0"/>
            </a:endParaRPr>
          </a:p>
          <a:p>
            <a:pPr algn="just"/>
            <a:r>
              <a:rPr lang="en-US" sz="2800" dirty="0">
                <a:solidFill>
                  <a:srgbClr val="000000"/>
                </a:solidFill>
                <a:latin typeface="Calibri" panose="020F0502020204030204" pitchFamily="34" charset="0"/>
                <a:cs typeface="Calibri" panose="020F0502020204030204" pitchFamily="34" charset="0"/>
              </a:rPr>
              <a:t>When all the 2</a:t>
            </a:r>
            <a:r>
              <a:rPr lang="en-US" sz="2800" b="0" i="0" u="none" strike="noStrike" baseline="0" dirty="0" smtClean="0">
                <a:solidFill>
                  <a:srgbClr val="000000"/>
                </a:solidFill>
                <a:latin typeface="Calibri" panose="020F0502020204030204" pitchFamily="34" charset="0"/>
                <a:cs typeface="Calibri" panose="020F0502020204030204" pitchFamily="34" charset="0"/>
              </a:rPr>
              <a:t>k </a:t>
            </a:r>
            <a:r>
              <a:rPr lang="en-US" sz="2800" dirty="0">
                <a:solidFill>
                  <a:srgbClr val="000000"/>
                </a:solidFill>
                <a:latin typeface="Calibri" panose="020F0502020204030204" pitchFamily="34" charset="0"/>
                <a:cs typeface="Calibri" panose="020F0502020204030204" pitchFamily="34" charset="0"/>
              </a:rPr>
              <a:t>syndromes are found, the table is complete.</a:t>
            </a:r>
          </a:p>
          <a:p>
            <a:pPr algn="just"/>
            <a:r>
              <a:rPr lang="en-US" sz="2800" dirty="0">
                <a:solidFill>
                  <a:srgbClr val="000000"/>
                </a:solidFill>
                <a:latin typeface="Calibri" panose="020F0502020204030204" pitchFamily="34" charset="0"/>
                <a:cs typeface="Calibri" panose="020F0502020204030204" pitchFamily="34" charset="0"/>
              </a:rPr>
              <a:t>For the previous example (256,200) the size of the matrix is</a:t>
            </a:r>
          </a:p>
          <a:p>
            <a:pPr algn="just"/>
            <a:r>
              <a:rPr lang="en-US" sz="2800" dirty="0">
                <a:solidFill>
                  <a:srgbClr val="000000"/>
                </a:solidFill>
                <a:latin typeface="Calibri" panose="020F0502020204030204" pitchFamily="34" charset="0"/>
                <a:cs typeface="Calibri" panose="020F0502020204030204" pitchFamily="34" charset="0"/>
              </a:rPr>
              <a:t>2</a:t>
            </a:r>
            <a:r>
              <a:rPr lang="en-US" sz="2800" b="0" i="0" u="none" strike="noStrike" baseline="0" dirty="0" smtClean="0">
                <a:solidFill>
                  <a:srgbClr val="000000"/>
                </a:solidFill>
                <a:latin typeface="Calibri" panose="020F0502020204030204" pitchFamily="34" charset="0"/>
                <a:cs typeface="Calibri" panose="020F0502020204030204" pitchFamily="34" charset="0"/>
              </a:rPr>
              <a:t>56 </a:t>
            </a:r>
            <a:r>
              <a:rPr lang="en-US" sz="2800" dirty="0">
                <a:solidFill>
                  <a:srgbClr val="000000"/>
                </a:solidFill>
                <a:latin typeface="Calibri" panose="020F0502020204030204" pitchFamily="34" charset="0"/>
                <a:cs typeface="Calibri" panose="020F0502020204030204" pitchFamily="34" charset="0"/>
              </a:rPr>
              <a:t>= 7:2  10</a:t>
            </a:r>
            <a:r>
              <a:rPr lang="en-US" sz="2800" b="0" i="0" u="none" strike="noStrike" baseline="0" dirty="0" smtClean="0">
                <a:solidFill>
                  <a:srgbClr val="000000"/>
                </a:solidFill>
                <a:latin typeface="Calibri" panose="020F0502020204030204" pitchFamily="34" charset="0"/>
                <a:cs typeface="Calibri" panose="020F0502020204030204" pitchFamily="34" charset="0"/>
              </a:rPr>
              <a:t>16</a:t>
            </a:r>
            <a:r>
              <a:rPr lang="en-US" sz="2800" dirty="0">
                <a:solidFill>
                  <a:srgbClr val="000000"/>
                </a:solidFill>
                <a:latin typeface="Calibri" panose="020F0502020204030204" pitchFamily="34" charset="0"/>
                <a:cs typeface="Calibri" panose="020F0502020204030204" pitchFamily="34" charset="0"/>
              </a:rPr>
              <a:t>, which is still too big.</a:t>
            </a:r>
          </a:p>
          <a:p>
            <a:r>
              <a:rPr lang="en-US" sz="800" b="0" i="0" u="none" strike="noStrike" baseline="0" dirty="0" err="1" smtClean="0">
                <a:solidFill>
                  <a:srgbClr val="FFFFFF"/>
                </a:solidFill>
                <a:latin typeface="CMSSBX10"/>
              </a:rPr>
              <a:t>Vahid</a:t>
            </a:r>
            <a:r>
              <a:rPr lang="en-US" sz="800" b="0" i="0" u="none" strike="noStrike" baseline="0" dirty="0" smtClean="0">
                <a:solidFill>
                  <a:srgbClr val="FFFFFF"/>
                </a:solidFill>
                <a:latin typeface="CMSSBX10"/>
              </a:rPr>
              <a:t> </a:t>
            </a:r>
            <a:r>
              <a:rPr lang="en-US" sz="800" b="0" i="0" u="none" strike="noStrike" baseline="0" dirty="0" err="1" smtClean="0">
                <a:solidFill>
                  <a:srgbClr val="FFFFFF"/>
                </a:solidFill>
                <a:latin typeface="CMSSBX10"/>
              </a:rPr>
              <a:t>Meghdadi</a:t>
            </a:r>
            <a:endParaRPr lang="en-US" dirty="0"/>
          </a:p>
        </p:txBody>
      </p:sp>
    </p:spTree>
    <p:extLst>
      <p:ext uri="{BB962C8B-B14F-4D97-AF65-F5344CB8AC3E}">
        <p14:creationId xmlns:p14="http://schemas.microsoft.com/office/powerpoint/2010/main" val="1544744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 y="991026"/>
            <a:ext cx="11684000" cy="4401205"/>
          </a:xfrm>
          <a:prstGeom prst="rect">
            <a:avLst/>
          </a:prstGeom>
        </p:spPr>
        <p:txBody>
          <a:bodyPr wrap="square">
            <a:spAutoFit/>
          </a:bodyPr>
          <a:lstStyle/>
          <a:p>
            <a:r>
              <a:rPr lang="en-US" sz="2800" dirty="0" smtClean="0"/>
              <a:t>*If the minimum distance of a block code C is </a:t>
            </a:r>
            <a:r>
              <a:rPr lang="en-US" sz="2800" dirty="0" err="1" smtClean="0"/>
              <a:t>dmin</a:t>
            </a:r>
            <a:r>
              <a:rPr lang="en-US" sz="2800" dirty="0" smtClean="0"/>
              <a:t>, any two distinct code vector of C differ in at least </a:t>
            </a:r>
            <a:r>
              <a:rPr lang="en-US" sz="2800" dirty="0" err="1" smtClean="0"/>
              <a:t>dmin</a:t>
            </a:r>
            <a:r>
              <a:rPr lang="en-US" sz="2800" dirty="0" smtClean="0"/>
              <a:t> places.</a:t>
            </a:r>
          </a:p>
          <a:p>
            <a:r>
              <a:rPr lang="en-US" sz="2800" dirty="0" smtClean="0"/>
              <a:t>*A block code with minimum distance </a:t>
            </a:r>
            <a:r>
              <a:rPr lang="en-US" sz="2800" dirty="0" err="1" smtClean="0"/>
              <a:t>dmin</a:t>
            </a:r>
            <a:r>
              <a:rPr lang="en-US" sz="2800" dirty="0" smtClean="0"/>
              <a:t> is capable of detecting all the error pattern of </a:t>
            </a:r>
            <a:r>
              <a:rPr lang="en-US" sz="2800" dirty="0" err="1" smtClean="0"/>
              <a:t>dmin</a:t>
            </a:r>
            <a:r>
              <a:rPr lang="en-US" sz="2800" dirty="0" smtClean="0"/>
              <a:t> – 1 or fewer errors.</a:t>
            </a:r>
          </a:p>
          <a:p>
            <a:r>
              <a:rPr lang="en-US" sz="2800" dirty="0" smtClean="0"/>
              <a:t> *However, it cannot detect all the error pattern of </a:t>
            </a:r>
            <a:r>
              <a:rPr lang="en-US" sz="2800" dirty="0" err="1" smtClean="0"/>
              <a:t>dmin</a:t>
            </a:r>
            <a:r>
              <a:rPr lang="en-US" sz="2800" dirty="0" smtClean="0"/>
              <a:t> errors because there exists at least one pair of code vectors that differ in </a:t>
            </a:r>
            <a:r>
              <a:rPr lang="en-US" sz="2800" dirty="0" err="1" smtClean="0"/>
              <a:t>dmin</a:t>
            </a:r>
            <a:r>
              <a:rPr lang="en-US" sz="2800" dirty="0" smtClean="0"/>
              <a:t> places and there is an error pattern of </a:t>
            </a:r>
            <a:r>
              <a:rPr lang="en-US" sz="2800" dirty="0" err="1" smtClean="0"/>
              <a:t>dmin</a:t>
            </a:r>
            <a:r>
              <a:rPr lang="en-US" sz="2800" dirty="0" smtClean="0"/>
              <a:t> errors that will carry one into the other.</a:t>
            </a:r>
          </a:p>
          <a:p>
            <a:r>
              <a:rPr lang="en-US" sz="2800" dirty="0" smtClean="0"/>
              <a:t>*The random-error-detecting capability of a block code with minimum distance </a:t>
            </a:r>
            <a:r>
              <a:rPr lang="en-US" sz="2800" dirty="0" err="1" smtClean="0"/>
              <a:t>dmin</a:t>
            </a:r>
            <a:r>
              <a:rPr lang="en-US" sz="2800" dirty="0" smtClean="0"/>
              <a:t> is </a:t>
            </a:r>
            <a:r>
              <a:rPr lang="en-US" sz="2800" dirty="0" err="1" smtClean="0"/>
              <a:t>dmin</a:t>
            </a:r>
            <a:r>
              <a:rPr lang="en-US" sz="2800" dirty="0" smtClean="0"/>
              <a:t> – 1   ; </a:t>
            </a:r>
          </a:p>
          <a:p>
            <a:r>
              <a:rPr lang="en-US" sz="2800" dirty="0" smtClean="0">
                <a:solidFill>
                  <a:srgbClr val="C00000"/>
                </a:solidFill>
              </a:rPr>
              <a:t>                  </a:t>
            </a:r>
            <a:r>
              <a:rPr lang="en-US" sz="2800" u="sng" dirty="0" smtClean="0">
                <a:solidFill>
                  <a:srgbClr val="C00000"/>
                </a:solidFill>
              </a:rPr>
              <a:t>Number of errors can be detected = </a:t>
            </a:r>
            <a:r>
              <a:rPr lang="en-US" sz="2800" u="sng" dirty="0" err="1" smtClean="0">
                <a:solidFill>
                  <a:srgbClr val="C00000"/>
                </a:solidFill>
              </a:rPr>
              <a:t>dmin</a:t>
            </a:r>
            <a:r>
              <a:rPr lang="en-US" sz="2800" u="sng" dirty="0" smtClean="0">
                <a:solidFill>
                  <a:srgbClr val="C00000"/>
                </a:solidFill>
              </a:rPr>
              <a:t> – 1</a:t>
            </a:r>
            <a:r>
              <a:rPr lang="en-US" sz="2800" dirty="0" smtClean="0">
                <a:solidFill>
                  <a:srgbClr val="C00000"/>
                </a:solidFill>
              </a:rPr>
              <a:t>;     </a:t>
            </a:r>
            <a:endParaRPr lang="en-US" sz="2800" dirty="0">
              <a:solidFill>
                <a:srgbClr val="C00000"/>
              </a:solidFill>
            </a:endParaRPr>
          </a:p>
        </p:txBody>
      </p:sp>
      <p:sp>
        <p:nvSpPr>
          <p:cNvPr id="3" name="Rectangle 2"/>
          <p:cNvSpPr/>
          <p:nvPr/>
        </p:nvSpPr>
        <p:spPr>
          <a:xfrm>
            <a:off x="467360" y="98475"/>
            <a:ext cx="10586720" cy="523220"/>
          </a:xfrm>
          <a:prstGeom prst="rect">
            <a:avLst/>
          </a:prstGeom>
        </p:spPr>
        <p:txBody>
          <a:bodyPr wrap="square">
            <a:spAutoFit/>
          </a:bodyPr>
          <a:lstStyle/>
          <a:p>
            <a:r>
              <a:rPr lang="en-US" sz="2800" u="sng" dirty="0" smtClean="0">
                <a:solidFill>
                  <a:srgbClr val="C00000"/>
                </a:solidFill>
              </a:rPr>
              <a:t>Error-Detecting Capabilities of a Block Code</a:t>
            </a:r>
            <a:endParaRPr lang="en-US" sz="2800" u="sng" dirty="0">
              <a:solidFill>
                <a:srgbClr val="C00000"/>
              </a:solidFill>
            </a:endParaRPr>
          </a:p>
        </p:txBody>
      </p:sp>
    </p:spTree>
    <p:extLst>
      <p:ext uri="{BB962C8B-B14F-4D97-AF65-F5344CB8AC3E}">
        <p14:creationId xmlns:p14="http://schemas.microsoft.com/office/powerpoint/2010/main" val="138233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 y="1068735"/>
            <a:ext cx="11775440" cy="5262979"/>
          </a:xfrm>
          <a:prstGeom prst="rect">
            <a:avLst/>
          </a:prstGeom>
        </p:spPr>
        <p:txBody>
          <a:bodyPr wrap="square">
            <a:spAutoFit/>
          </a:bodyPr>
          <a:lstStyle/>
          <a:p>
            <a:r>
              <a:rPr lang="en-US" dirty="0" smtClean="0"/>
              <a:t>*</a:t>
            </a:r>
            <a:r>
              <a:rPr lang="en-US" sz="2800" dirty="0" smtClean="0">
                <a:solidFill>
                  <a:srgbClr val="C00000"/>
                </a:solidFill>
              </a:rPr>
              <a:t>An (n, k) linear code is capable of detecting  </a:t>
            </a:r>
            <a:r>
              <a:rPr lang="en-US" sz="2800" baseline="-25000" dirty="0" smtClean="0">
                <a:solidFill>
                  <a:srgbClr val="C00000"/>
                </a:solidFill>
                <a:cs typeface="Calibri" panose="020F0502020204030204" pitchFamily="34" charset="0"/>
              </a:rPr>
              <a:t>2</a:t>
            </a:r>
            <a:r>
              <a:rPr lang="en-US" sz="2800" baseline="30000" dirty="0" smtClean="0">
                <a:solidFill>
                  <a:srgbClr val="C00000"/>
                </a:solidFill>
                <a:cs typeface="Calibri" panose="020F0502020204030204" pitchFamily="34" charset="0"/>
              </a:rPr>
              <a:t>n</a:t>
            </a:r>
            <a:r>
              <a:rPr lang="en-US" sz="2800" dirty="0" smtClean="0">
                <a:solidFill>
                  <a:srgbClr val="C00000"/>
                </a:solidFill>
              </a:rPr>
              <a:t> –  </a:t>
            </a:r>
            <a:r>
              <a:rPr lang="en-US" sz="2800" baseline="-25000" dirty="0" smtClean="0">
                <a:solidFill>
                  <a:srgbClr val="C00000"/>
                </a:solidFill>
                <a:cs typeface="Calibri" panose="020F0502020204030204" pitchFamily="34" charset="0"/>
              </a:rPr>
              <a:t>2</a:t>
            </a:r>
            <a:r>
              <a:rPr lang="en-US" sz="2800" baseline="30000" dirty="0" smtClean="0">
                <a:solidFill>
                  <a:srgbClr val="C00000"/>
                </a:solidFill>
                <a:cs typeface="Calibri" panose="020F0502020204030204" pitchFamily="34" charset="0"/>
              </a:rPr>
              <a:t>k   </a:t>
            </a:r>
            <a:r>
              <a:rPr lang="en-US" sz="2800" dirty="0" smtClean="0">
                <a:solidFill>
                  <a:srgbClr val="C00000"/>
                </a:solidFill>
              </a:rPr>
              <a:t>  error patterns of length n.</a:t>
            </a:r>
          </a:p>
          <a:p>
            <a:r>
              <a:rPr lang="en-US" sz="2800" dirty="0" smtClean="0"/>
              <a:t> *Among the </a:t>
            </a:r>
            <a:r>
              <a:rPr lang="en-US" sz="2800" baseline="-25000" dirty="0" smtClean="0">
                <a:solidFill>
                  <a:srgbClr val="C00000"/>
                </a:solidFill>
                <a:cs typeface="Calibri" panose="020F0502020204030204" pitchFamily="34" charset="0"/>
              </a:rPr>
              <a:t>2</a:t>
            </a:r>
            <a:r>
              <a:rPr lang="en-US" sz="2800" baseline="30000" dirty="0" smtClean="0">
                <a:solidFill>
                  <a:srgbClr val="C00000"/>
                </a:solidFill>
                <a:cs typeface="Calibri" panose="020F0502020204030204" pitchFamily="34" charset="0"/>
              </a:rPr>
              <a:t>n</a:t>
            </a:r>
            <a:r>
              <a:rPr lang="en-US" sz="2800" dirty="0" smtClean="0"/>
              <a:t> – 1 possible nonzero error patterns, there are </a:t>
            </a:r>
            <a:r>
              <a:rPr lang="en-US" sz="2800" baseline="-25000" dirty="0" smtClean="0">
                <a:solidFill>
                  <a:srgbClr val="C00000"/>
                </a:solidFill>
                <a:cs typeface="Calibri" panose="020F0502020204030204" pitchFamily="34" charset="0"/>
              </a:rPr>
              <a:t>2</a:t>
            </a:r>
            <a:r>
              <a:rPr lang="en-US" sz="2800" baseline="30000" dirty="0" smtClean="0">
                <a:solidFill>
                  <a:srgbClr val="C00000"/>
                </a:solidFill>
                <a:cs typeface="Calibri" panose="020F0502020204030204" pitchFamily="34" charset="0"/>
              </a:rPr>
              <a:t>k</a:t>
            </a:r>
            <a:r>
              <a:rPr lang="en-US" sz="2800" dirty="0" smtClean="0"/>
              <a:t> – 1 error patterns that are identical to the </a:t>
            </a:r>
            <a:r>
              <a:rPr lang="en-US" sz="2800" baseline="-25000" dirty="0" smtClean="0">
                <a:solidFill>
                  <a:srgbClr val="C00000"/>
                </a:solidFill>
                <a:cs typeface="Calibri" panose="020F0502020204030204" pitchFamily="34" charset="0"/>
              </a:rPr>
              <a:t>2</a:t>
            </a:r>
            <a:r>
              <a:rPr lang="en-US" sz="2800" baseline="30000" dirty="0">
                <a:solidFill>
                  <a:srgbClr val="C00000"/>
                </a:solidFill>
                <a:cs typeface="Calibri" panose="020F0502020204030204" pitchFamily="34" charset="0"/>
              </a:rPr>
              <a:t>k</a:t>
            </a:r>
            <a:r>
              <a:rPr lang="en-US" sz="2800" dirty="0" smtClean="0"/>
              <a:t>– 1 nonzero code words.</a:t>
            </a:r>
          </a:p>
          <a:p>
            <a:pPr marL="342900" indent="-342900">
              <a:buFont typeface="Arial" panose="020B0604020202020204" pitchFamily="34" charset="0"/>
              <a:buChar char="•"/>
            </a:pPr>
            <a:r>
              <a:rPr lang="en-US" sz="2800" dirty="0" smtClean="0"/>
              <a:t>If any of these </a:t>
            </a:r>
            <a:r>
              <a:rPr lang="en-US" sz="2800" baseline="-25000" dirty="0" smtClean="0">
                <a:solidFill>
                  <a:srgbClr val="C00000"/>
                </a:solidFill>
                <a:cs typeface="Calibri" panose="020F0502020204030204" pitchFamily="34" charset="0"/>
              </a:rPr>
              <a:t>2</a:t>
            </a:r>
            <a:r>
              <a:rPr lang="en-US" sz="2800" baseline="30000" dirty="0" smtClean="0">
                <a:solidFill>
                  <a:srgbClr val="C00000"/>
                </a:solidFill>
                <a:cs typeface="Calibri" panose="020F0502020204030204" pitchFamily="34" charset="0"/>
              </a:rPr>
              <a:t>k</a:t>
            </a:r>
            <a:r>
              <a:rPr lang="en-US" sz="2800" dirty="0" smtClean="0"/>
              <a:t> – 1 error patterns occurs, it alters the transmitted code word v into another code word w, thus w will be received and its syndrome is zero.</a:t>
            </a:r>
          </a:p>
          <a:p>
            <a:pPr marL="342900" indent="-342900">
              <a:buFont typeface="Arial" panose="020B0604020202020204" pitchFamily="34" charset="0"/>
              <a:buChar char="•"/>
            </a:pPr>
            <a:r>
              <a:rPr lang="en-US" sz="2800" dirty="0" smtClean="0">
                <a:solidFill>
                  <a:srgbClr val="C00000"/>
                </a:solidFill>
              </a:rPr>
              <a:t> There are </a:t>
            </a:r>
            <a:r>
              <a:rPr lang="en-US" sz="2800" baseline="-25000" dirty="0" smtClean="0">
                <a:solidFill>
                  <a:srgbClr val="C00000"/>
                </a:solidFill>
                <a:cs typeface="Calibri" panose="020F0502020204030204" pitchFamily="34" charset="0"/>
              </a:rPr>
              <a:t>2</a:t>
            </a:r>
            <a:r>
              <a:rPr lang="en-US" sz="2800" baseline="30000" dirty="0" smtClean="0">
                <a:solidFill>
                  <a:srgbClr val="C00000"/>
                </a:solidFill>
                <a:cs typeface="Calibri" panose="020F0502020204030204" pitchFamily="34" charset="0"/>
              </a:rPr>
              <a:t>k</a:t>
            </a:r>
            <a:r>
              <a:rPr lang="en-US" sz="2800" dirty="0" smtClean="0">
                <a:solidFill>
                  <a:srgbClr val="C00000"/>
                </a:solidFill>
              </a:rPr>
              <a:t> – 1 undetectable error patterns.</a:t>
            </a:r>
          </a:p>
          <a:p>
            <a:pPr marL="342900" indent="-342900">
              <a:buFont typeface="Arial" panose="020B0604020202020204" pitchFamily="34" charset="0"/>
              <a:buChar char="•"/>
            </a:pPr>
            <a:r>
              <a:rPr lang="en-US" sz="2800" dirty="0" smtClean="0"/>
              <a:t> If an error pattern is not identical to a nonzero code word, the received vector r will not be a code word and the syndrome will not be zero. </a:t>
            </a:r>
          </a:p>
          <a:p>
            <a:endParaRPr lang="en-US" sz="2800" u="sng" dirty="0" smtClean="0"/>
          </a:p>
          <a:p>
            <a:pPr marL="342900" indent="-342900">
              <a:buFont typeface="Arial" panose="020B0604020202020204" pitchFamily="34" charset="0"/>
              <a:buChar char="•"/>
            </a:pPr>
            <a:r>
              <a:rPr lang="en-US" sz="2800" dirty="0" smtClean="0">
                <a:solidFill>
                  <a:srgbClr val="C00000"/>
                </a:solidFill>
              </a:rPr>
              <a:t>           </a:t>
            </a:r>
            <a:r>
              <a:rPr lang="en-US" sz="2800" u="sng" dirty="0" smtClean="0">
                <a:solidFill>
                  <a:srgbClr val="C00000"/>
                </a:solidFill>
              </a:rPr>
              <a:t>Number of errors can be corrected = (</a:t>
            </a:r>
            <a:r>
              <a:rPr lang="en-US" sz="2800" u="sng" dirty="0" err="1" smtClean="0">
                <a:solidFill>
                  <a:srgbClr val="C00000"/>
                </a:solidFill>
              </a:rPr>
              <a:t>dmin</a:t>
            </a:r>
            <a:r>
              <a:rPr lang="en-US" sz="2800" u="sng" dirty="0" smtClean="0">
                <a:solidFill>
                  <a:srgbClr val="C00000"/>
                </a:solidFill>
              </a:rPr>
              <a:t> -1)/2</a:t>
            </a:r>
          </a:p>
          <a:p>
            <a:pPr marL="342900" indent="-342900">
              <a:buFont typeface="Arial" panose="020B0604020202020204" pitchFamily="34" charset="0"/>
              <a:buChar char="•"/>
            </a:pPr>
            <a:endParaRPr lang="en-US" sz="2800" u="sng" dirty="0">
              <a:solidFill>
                <a:srgbClr val="C00000"/>
              </a:solidFill>
            </a:endParaRPr>
          </a:p>
          <a:p>
            <a:pPr marL="342900" indent="-342900">
              <a:buFont typeface="Arial" panose="020B0604020202020204" pitchFamily="34" charset="0"/>
              <a:buChar char="•"/>
            </a:pPr>
            <a:r>
              <a:rPr lang="en-US" sz="2800" u="sng" dirty="0" smtClean="0">
                <a:solidFill>
                  <a:srgbClr val="C00000"/>
                </a:solidFill>
              </a:rPr>
              <a:t>For Example 3, find how many errors can be detected and corrected? </a:t>
            </a:r>
            <a:endParaRPr lang="en-US" sz="2800" u="sng" dirty="0">
              <a:solidFill>
                <a:srgbClr val="C00000"/>
              </a:solidFill>
            </a:endParaRPr>
          </a:p>
        </p:txBody>
      </p:sp>
      <p:sp>
        <p:nvSpPr>
          <p:cNvPr id="4" name="Rectangle 3"/>
          <p:cNvSpPr/>
          <p:nvPr/>
        </p:nvSpPr>
        <p:spPr>
          <a:xfrm>
            <a:off x="2774837" y="252362"/>
            <a:ext cx="7537563" cy="523220"/>
          </a:xfrm>
          <a:prstGeom prst="rect">
            <a:avLst/>
          </a:prstGeom>
        </p:spPr>
        <p:txBody>
          <a:bodyPr wrap="square">
            <a:spAutoFit/>
          </a:bodyPr>
          <a:lstStyle/>
          <a:p>
            <a:r>
              <a:rPr lang="en-US" sz="2800" u="sng" dirty="0" smtClean="0">
                <a:solidFill>
                  <a:srgbClr val="C00000"/>
                </a:solidFill>
              </a:rPr>
              <a:t>Error-Correcting  </a:t>
            </a:r>
            <a:r>
              <a:rPr lang="en-US" sz="2800" u="sng" dirty="0">
                <a:solidFill>
                  <a:srgbClr val="C00000"/>
                </a:solidFill>
              </a:rPr>
              <a:t>Capabilities of a Block Code</a:t>
            </a:r>
          </a:p>
        </p:txBody>
      </p:sp>
    </p:spTree>
    <p:extLst>
      <p:ext uri="{BB962C8B-B14F-4D97-AF65-F5344CB8AC3E}">
        <p14:creationId xmlns:p14="http://schemas.microsoft.com/office/powerpoint/2010/main" val="1999878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320" y="904498"/>
            <a:ext cx="11115040" cy="1938992"/>
          </a:xfrm>
          <a:prstGeom prst="rect">
            <a:avLst/>
          </a:prstGeom>
          <a:noFill/>
        </p:spPr>
        <p:txBody>
          <a:bodyPr wrap="square" rtlCol="0">
            <a:spAutoFit/>
          </a:bodyPr>
          <a:lstStyle/>
          <a:p>
            <a:r>
              <a:rPr lang="en-US" sz="2400" dirty="0" smtClean="0"/>
              <a:t>Error patterns for (7,4) linear block code.</a:t>
            </a:r>
          </a:p>
          <a:p>
            <a:r>
              <a:rPr lang="en-US" sz="2400" dirty="0" smtClean="0"/>
              <a:t>Since n= 7 , and 1 bit error ,   number of patterns = 7C1 = 7 </a:t>
            </a:r>
            <a:r>
              <a:rPr lang="en-US" sz="2400" dirty="0" smtClean="0">
                <a:sym typeface="Symbol" panose="05050102010706020507" pitchFamily="18" charset="2"/>
              </a:rPr>
              <a:t> / (1  x 6 ) = 7 </a:t>
            </a:r>
            <a:r>
              <a:rPr lang="en-US" sz="2400" dirty="0" smtClean="0"/>
              <a:t> </a:t>
            </a:r>
            <a:endParaRPr lang="en-US" sz="2400" dirty="0"/>
          </a:p>
          <a:p>
            <a:r>
              <a:rPr lang="en-US" sz="2400" dirty="0" smtClean="0"/>
              <a:t>N=7, 2 bit error, number of patterns = 7C2 = 7</a:t>
            </a:r>
            <a:r>
              <a:rPr lang="en-US" sz="2400" dirty="0" smtClean="0">
                <a:sym typeface="Symbol" panose="05050102010706020507" pitchFamily="18" charset="2"/>
              </a:rPr>
              <a:t> /(2  x 5 ) = (7 x 6 )/2 =21 and ……so on……</a:t>
            </a:r>
            <a:r>
              <a:rPr lang="en-US" sz="2400" dirty="0" smtClean="0"/>
              <a:t> </a:t>
            </a:r>
          </a:p>
          <a:p>
            <a:r>
              <a:rPr lang="en-US" sz="2400" dirty="0" smtClean="0"/>
              <a:t>Single and double error patterns shown below.</a:t>
            </a:r>
            <a:endParaRPr lang="en-US" sz="2400" dirty="0"/>
          </a:p>
        </p:txBody>
      </p:sp>
      <p:sp>
        <p:nvSpPr>
          <p:cNvPr id="5" name="Rectangle 3"/>
          <p:cNvSpPr>
            <a:spLocks noChangeArrowheads="1"/>
          </p:cNvSpPr>
          <p:nvPr/>
        </p:nvSpPr>
        <p:spPr bwMode="auto">
          <a:xfrm rot="10800000" flipV="1">
            <a:off x="497840" y="181223"/>
            <a:ext cx="9712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n-lt"/>
              </a:rPr>
              <a:t>The</a:t>
            </a:r>
            <a:r>
              <a:rPr kumimoji="0" lang="en-US" altLang="en-US" sz="2400" b="0" i="0" u="none" strike="noStrike" cap="none" normalizeH="0" dirty="0" smtClean="0">
                <a:ln>
                  <a:noFill/>
                </a:ln>
                <a:solidFill>
                  <a:schemeClr val="tx1"/>
                </a:solidFill>
                <a:effectLst/>
                <a:latin typeface="+mn-lt"/>
              </a:rPr>
              <a:t> possible error combinations will be     </a:t>
            </a:r>
            <a:r>
              <a:rPr kumimoji="0" lang="en-US" altLang="en-US" sz="2400" b="0" i="0" u="none" strike="noStrike" cap="none" normalizeH="0" baseline="0" dirty="0" err="1" smtClean="0">
                <a:ln>
                  <a:noFill/>
                </a:ln>
                <a:solidFill>
                  <a:schemeClr val="tx1"/>
                </a:solidFill>
                <a:effectLst/>
                <a:latin typeface="+mn-lt"/>
              </a:rPr>
              <a:t>nCk</a:t>
            </a:r>
            <a:r>
              <a:rPr kumimoji="0" lang="en-US" altLang="en-US" sz="2400" b="0" i="0" u="none" strike="noStrike" cap="none" normalizeH="0" baseline="0" dirty="0" smtClean="0">
                <a:ln>
                  <a:noFill/>
                </a:ln>
                <a:solidFill>
                  <a:schemeClr val="tx1"/>
                </a:solidFill>
                <a:effectLst/>
                <a:latin typeface="+mn-lt"/>
              </a:rPr>
              <a:t> = C(</a:t>
            </a:r>
            <a:r>
              <a:rPr kumimoji="0" lang="en-US" altLang="en-US" sz="2400" b="0" i="0" u="none" strike="noStrike" cap="none" normalizeH="0" baseline="0" dirty="0" err="1" smtClean="0">
                <a:ln>
                  <a:noFill/>
                </a:ln>
                <a:solidFill>
                  <a:schemeClr val="tx1"/>
                </a:solidFill>
                <a:effectLst/>
                <a:latin typeface="+mn-lt"/>
              </a:rPr>
              <a:t>n,k</a:t>
            </a:r>
            <a:r>
              <a:rPr kumimoji="0" lang="en-US" altLang="en-US" sz="2400" b="0" i="0" u="none" strike="noStrike" cap="none" normalizeH="0" baseline="0" dirty="0" smtClean="0">
                <a:ln>
                  <a:noFill/>
                </a:ln>
                <a:solidFill>
                  <a:schemeClr val="tx1"/>
                </a:solidFill>
                <a:effectLst/>
                <a:latin typeface="+mn-lt"/>
              </a:rPr>
              <a:t>)= n!(n−k)!×k!</a:t>
            </a:r>
            <a:br>
              <a:rPr kumimoji="0" lang="en-US" altLang="en-US" sz="2400" b="0" i="0" u="none" strike="noStrike" cap="none" normalizeH="0" baseline="0" dirty="0" smtClean="0">
                <a:ln>
                  <a:noFill/>
                </a:ln>
                <a:solidFill>
                  <a:schemeClr val="tx1"/>
                </a:solidFill>
                <a:effectLst/>
                <a:latin typeface="+mn-lt"/>
              </a:rPr>
            </a:br>
            <a:endParaRPr kumimoji="0" lang="en-US" altLang="en-US" sz="2400" b="0" i="0" u="none" strike="noStrike" cap="none" normalizeH="0" baseline="0" dirty="0" smtClean="0">
              <a:ln>
                <a:noFill/>
              </a:ln>
              <a:solidFill>
                <a:schemeClr val="tx1"/>
              </a:solidFill>
              <a:effectLst/>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2454716612"/>
              </p:ext>
            </p:extLst>
          </p:nvPr>
        </p:nvGraphicFramePr>
        <p:xfrm>
          <a:off x="599757" y="3067616"/>
          <a:ext cx="4439603" cy="2982688"/>
        </p:xfrm>
        <a:graphic>
          <a:graphicData uri="http://schemas.openxmlformats.org/drawingml/2006/table">
            <a:tbl>
              <a:tblPr firstRow="1" firstCol="1" bandRow="1">
                <a:tableStyleId>{5C22544A-7EE6-4342-B048-85BDC9FD1C3A}</a:tableStyleId>
              </a:tblPr>
              <a:tblGrid>
                <a:gridCol w="629189">
                  <a:extLst>
                    <a:ext uri="{9D8B030D-6E8A-4147-A177-3AD203B41FA5}">
                      <a16:colId xmlns:a16="http://schemas.microsoft.com/office/drawing/2014/main" val="930634472"/>
                    </a:ext>
                  </a:extLst>
                </a:gridCol>
                <a:gridCol w="635069">
                  <a:extLst>
                    <a:ext uri="{9D8B030D-6E8A-4147-A177-3AD203B41FA5}">
                      <a16:colId xmlns:a16="http://schemas.microsoft.com/office/drawing/2014/main" val="1942607736"/>
                    </a:ext>
                  </a:extLst>
                </a:gridCol>
                <a:gridCol w="635069">
                  <a:extLst>
                    <a:ext uri="{9D8B030D-6E8A-4147-A177-3AD203B41FA5}">
                      <a16:colId xmlns:a16="http://schemas.microsoft.com/office/drawing/2014/main" val="3476309853"/>
                    </a:ext>
                  </a:extLst>
                </a:gridCol>
                <a:gridCol w="635069">
                  <a:extLst>
                    <a:ext uri="{9D8B030D-6E8A-4147-A177-3AD203B41FA5}">
                      <a16:colId xmlns:a16="http://schemas.microsoft.com/office/drawing/2014/main" val="1552353564"/>
                    </a:ext>
                  </a:extLst>
                </a:gridCol>
                <a:gridCol w="635069">
                  <a:extLst>
                    <a:ext uri="{9D8B030D-6E8A-4147-A177-3AD203B41FA5}">
                      <a16:colId xmlns:a16="http://schemas.microsoft.com/office/drawing/2014/main" val="1004111131"/>
                    </a:ext>
                  </a:extLst>
                </a:gridCol>
                <a:gridCol w="635069">
                  <a:extLst>
                    <a:ext uri="{9D8B030D-6E8A-4147-A177-3AD203B41FA5}">
                      <a16:colId xmlns:a16="http://schemas.microsoft.com/office/drawing/2014/main" val="1199823565"/>
                    </a:ext>
                  </a:extLst>
                </a:gridCol>
                <a:gridCol w="635069">
                  <a:extLst>
                    <a:ext uri="{9D8B030D-6E8A-4147-A177-3AD203B41FA5}">
                      <a16:colId xmlns:a16="http://schemas.microsoft.com/office/drawing/2014/main" val="3225388313"/>
                    </a:ext>
                  </a:extLst>
                </a:gridCol>
              </a:tblGrid>
              <a:tr h="372836">
                <a:tc>
                  <a:txBody>
                    <a:bodyPr/>
                    <a:lstStyle/>
                    <a:p>
                      <a:pPr marL="0" marR="0">
                        <a:lnSpc>
                          <a:spcPct val="107000"/>
                        </a:lnSpc>
                        <a:spcBef>
                          <a:spcPts val="0"/>
                        </a:spcBef>
                        <a:spcAft>
                          <a:spcPts val="0"/>
                        </a:spcAft>
                      </a:pPr>
                      <a:r>
                        <a:rPr lang="en-US" sz="2000" baseline="30000">
                          <a:effectLst/>
                        </a:rPr>
                        <a:t>e1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e2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dirty="0">
                          <a:effectLst/>
                        </a:rPr>
                        <a:t>e3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dirty="0">
                          <a:effectLst/>
                        </a:rPr>
                        <a:t>e4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e5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e6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e7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4708583"/>
                  </a:ext>
                </a:extLst>
              </a:tr>
              <a:tr h="372836">
                <a:tc>
                  <a:txBody>
                    <a:bodyPr/>
                    <a:lstStyle/>
                    <a:p>
                      <a:pPr marL="0" marR="0">
                        <a:lnSpc>
                          <a:spcPct val="107000"/>
                        </a:lnSpc>
                        <a:spcBef>
                          <a:spcPts val="0"/>
                        </a:spcBef>
                        <a:spcAft>
                          <a:spcPts val="0"/>
                        </a:spcAft>
                      </a:pPr>
                      <a:r>
                        <a:rPr lang="en-US" sz="2000" baseline="30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1005683"/>
                  </a:ext>
                </a:extLst>
              </a:tr>
              <a:tr h="372836">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557090"/>
                  </a:ext>
                </a:extLst>
              </a:tr>
              <a:tr h="372836">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814174"/>
                  </a:ext>
                </a:extLst>
              </a:tr>
              <a:tr h="372836">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6825879"/>
                  </a:ext>
                </a:extLst>
              </a:tr>
              <a:tr h="372836">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1199923"/>
                  </a:ext>
                </a:extLst>
              </a:tr>
              <a:tr h="372836">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9147418"/>
                  </a:ext>
                </a:extLst>
              </a:tr>
              <a:tr h="372836">
                <a:tc>
                  <a:txBody>
                    <a:bodyPr/>
                    <a:lstStyle/>
                    <a:p>
                      <a:pPr marL="0" marR="0">
                        <a:lnSpc>
                          <a:spcPct val="107000"/>
                        </a:lnSpc>
                        <a:spcBef>
                          <a:spcPts val="0"/>
                        </a:spcBef>
                        <a:spcAft>
                          <a:spcPts val="0"/>
                        </a:spcAft>
                      </a:pPr>
                      <a:r>
                        <a:rPr lang="en-US" sz="2000" baseline="30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aseline="300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210123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1355067"/>
              </p:ext>
            </p:extLst>
          </p:nvPr>
        </p:nvGraphicFramePr>
        <p:xfrm>
          <a:off x="6667727" y="2383292"/>
          <a:ext cx="2473505" cy="4351336"/>
        </p:xfrm>
        <a:graphic>
          <a:graphicData uri="http://schemas.openxmlformats.org/drawingml/2006/table">
            <a:tbl>
              <a:tblPr firstRow="1" firstCol="1" bandRow="1">
                <a:tableStyleId>{5C22544A-7EE6-4342-B048-85BDC9FD1C3A}</a:tableStyleId>
              </a:tblPr>
              <a:tblGrid>
                <a:gridCol w="352945">
                  <a:extLst>
                    <a:ext uri="{9D8B030D-6E8A-4147-A177-3AD203B41FA5}">
                      <a16:colId xmlns:a16="http://schemas.microsoft.com/office/drawing/2014/main" val="763768291"/>
                    </a:ext>
                  </a:extLst>
                </a:gridCol>
                <a:gridCol w="352945">
                  <a:extLst>
                    <a:ext uri="{9D8B030D-6E8A-4147-A177-3AD203B41FA5}">
                      <a16:colId xmlns:a16="http://schemas.microsoft.com/office/drawing/2014/main" val="1254275934"/>
                    </a:ext>
                  </a:extLst>
                </a:gridCol>
                <a:gridCol w="353523">
                  <a:extLst>
                    <a:ext uri="{9D8B030D-6E8A-4147-A177-3AD203B41FA5}">
                      <a16:colId xmlns:a16="http://schemas.microsoft.com/office/drawing/2014/main" val="3131792685"/>
                    </a:ext>
                  </a:extLst>
                </a:gridCol>
                <a:gridCol w="353523">
                  <a:extLst>
                    <a:ext uri="{9D8B030D-6E8A-4147-A177-3AD203B41FA5}">
                      <a16:colId xmlns:a16="http://schemas.microsoft.com/office/drawing/2014/main" val="439049415"/>
                    </a:ext>
                  </a:extLst>
                </a:gridCol>
                <a:gridCol w="353523">
                  <a:extLst>
                    <a:ext uri="{9D8B030D-6E8A-4147-A177-3AD203B41FA5}">
                      <a16:colId xmlns:a16="http://schemas.microsoft.com/office/drawing/2014/main" val="1398162106"/>
                    </a:ext>
                  </a:extLst>
                </a:gridCol>
                <a:gridCol w="353523">
                  <a:extLst>
                    <a:ext uri="{9D8B030D-6E8A-4147-A177-3AD203B41FA5}">
                      <a16:colId xmlns:a16="http://schemas.microsoft.com/office/drawing/2014/main" val="2036726733"/>
                    </a:ext>
                  </a:extLst>
                </a:gridCol>
                <a:gridCol w="353523">
                  <a:extLst>
                    <a:ext uri="{9D8B030D-6E8A-4147-A177-3AD203B41FA5}">
                      <a16:colId xmlns:a16="http://schemas.microsoft.com/office/drawing/2014/main" val="1448575654"/>
                    </a:ext>
                  </a:extLst>
                </a:gridCol>
              </a:tblGrid>
              <a:tr h="296682">
                <a:tc>
                  <a:txBody>
                    <a:bodyPr/>
                    <a:lstStyle/>
                    <a:p>
                      <a:pPr marL="0" marR="0" algn="l">
                        <a:lnSpc>
                          <a:spcPct val="107000"/>
                        </a:lnSpc>
                        <a:spcBef>
                          <a:spcPts val="0"/>
                        </a:spcBef>
                        <a:spcAft>
                          <a:spcPts val="0"/>
                        </a:spcAft>
                      </a:pPr>
                      <a:r>
                        <a:rPr lang="en-US" sz="1800" baseline="30000">
                          <a:effectLst/>
                        </a:rPr>
                        <a:t>e1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e2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e3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e4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e5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e6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e7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1050661291"/>
                  </a:ext>
                </a:extLst>
              </a:tr>
              <a:tr h="296682">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3210576440"/>
                  </a:ext>
                </a:extLst>
              </a:tr>
              <a:tr h="296682">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3953904589"/>
                  </a:ext>
                </a:extLst>
              </a:tr>
              <a:tr h="296682">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647047165"/>
                  </a:ext>
                </a:extLst>
              </a:tr>
              <a:tr h="296682">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3136477332"/>
                  </a:ext>
                </a:extLst>
              </a:tr>
              <a:tr h="296682">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3719620424"/>
                  </a:ext>
                </a:extLst>
              </a:tr>
              <a:tr h="296682">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2074527889"/>
                  </a:ext>
                </a:extLst>
              </a:tr>
              <a:tr h="296682">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3910696962"/>
                  </a:ext>
                </a:extLst>
              </a:tr>
              <a:tr h="890046">
                <a:tc>
                  <a:txBody>
                    <a:bodyPr/>
                    <a:lstStyle/>
                    <a:p>
                      <a:pPr marL="0" marR="0" algn="l">
                        <a:lnSpc>
                          <a:spcPct val="107000"/>
                        </a:lnSpc>
                        <a:spcBef>
                          <a:spcPts val="0"/>
                        </a:spcBef>
                        <a:spcAft>
                          <a:spcPts val="0"/>
                        </a:spcAft>
                      </a:pPr>
                      <a:r>
                        <a:rPr lang="en-US" sz="1800" baseline="30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4062970969"/>
                  </a:ext>
                </a:extLst>
              </a:tr>
              <a:tr h="296682">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4128918036"/>
                  </a:ext>
                </a:extLst>
              </a:tr>
              <a:tr h="494470">
                <a:tc>
                  <a:txBody>
                    <a:bodyPr/>
                    <a:lstStyle/>
                    <a:p>
                      <a:pPr marL="0" marR="0" algn="l">
                        <a:lnSpc>
                          <a:spcPct val="107000"/>
                        </a:lnSpc>
                        <a:spcBef>
                          <a:spcPts val="0"/>
                        </a:spcBef>
                        <a:spcAft>
                          <a:spcPts val="0"/>
                        </a:spcAft>
                      </a:pPr>
                      <a:r>
                        <a:rPr lang="en-US" sz="1800" baseline="30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1486998545"/>
                  </a:ext>
                </a:extLst>
              </a:tr>
              <a:tr h="296682">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tc>
                  <a:txBody>
                    <a:bodyPr/>
                    <a:lstStyle/>
                    <a:p>
                      <a:pPr marL="0" marR="0" algn="l">
                        <a:lnSpc>
                          <a:spcPct val="107000"/>
                        </a:lnSpc>
                        <a:spcBef>
                          <a:spcPts val="0"/>
                        </a:spcBef>
                        <a:spcAft>
                          <a:spcPts val="0"/>
                        </a:spcAft>
                      </a:pPr>
                      <a:r>
                        <a:rPr lang="en-US" sz="1800" baseline="30000" dirty="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86" marR="62386" marT="0" marB="0"/>
                </a:tc>
                <a:extLst>
                  <a:ext uri="{0D108BD9-81ED-4DB2-BD59-A6C34878D82A}">
                    <a16:rowId xmlns:a16="http://schemas.microsoft.com/office/drawing/2014/main" val="1750185720"/>
                  </a:ext>
                </a:extLst>
              </a:tr>
            </a:tbl>
          </a:graphicData>
        </a:graphic>
      </p:graphicFrame>
    </p:spTree>
    <p:extLst>
      <p:ext uri="{BB962C8B-B14F-4D97-AF65-F5344CB8AC3E}">
        <p14:creationId xmlns:p14="http://schemas.microsoft.com/office/powerpoint/2010/main" val="4065567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7237" y="0"/>
            <a:ext cx="5991192" cy="523220"/>
          </a:xfrm>
          <a:prstGeom prst="rect">
            <a:avLst/>
          </a:prstGeom>
        </p:spPr>
        <p:txBody>
          <a:bodyPr wrap="none">
            <a:spAutoFit/>
          </a:bodyPr>
          <a:lstStyle/>
          <a:p>
            <a:r>
              <a:rPr lang="en-US" sz="2800" dirty="0" smtClean="0">
                <a:solidFill>
                  <a:srgbClr val="C00000"/>
                </a:solidFill>
              </a:rPr>
              <a:t>Standard Array and Syndrome Decoding</a:t>
            </a:r>
            <a:endParaRPr lang="en-US" sz="2800" dirty="0">
              <a:solidFill>
                <a:srgbClr val="C00000"/>
              </a:solidFill>
            </a:endParaRPr>
          </a:p>
        </p:txBody>
      </p:sp>
      <p:sp>
        <p:nvSpPr>
          <p:cNvPr id="3" name="Rectangle 2"/>
          <p:cNvSpPr/>
          <p:nvPr/>
        </p:nvSpPr>
        <p:spPr>
          <a:xfrm>
            <a:off x="0" y="523220"/>
            <a:ext cx="12110720" cy="6247864"/>
          </a:xfrm>
          <a:prstGeom prst="rect">
            <a:avLst/>
          </a:prstGeom>
        </p:spPr>
        <p:txBody>
          <a:bodyPr wrap="square">
            <a:spAutoFit/>
          </a:bodyPr>
          <a:lstStyle/>
          <a:p>
            <a:pPr marL="285750" indent="-285750" algn="just">
              <a:buFont typeface="Arial" panose="020B0604020202020204" pitchFamily="34" charset="0"/>
              <a:buChar char="•"/>
            </a:pPr>
            <a:r>
              <a:rPr lang="en-US" sz="2000" dirty="0" smtClean="0"/>
              <a:t>Let </a:t>
            </a:r>
            <a:r>
              <a:rPr lang="en-US" sz="2000" dirty="0"/>
              <a:t>v</a:t>
            </a:r>
            <a:r>
              <a:rPr lang="en-US" sz="2000" baseline="-25000" dirty="0"/>
              <a:t>1</a:t>
            </a:r>
            <a:r>
              <a:rPr lang="en-US" sz="2000" dirty="0"/>
              <a:t>, v</a:t>
            </a:r>
            <a:r>
              <a:rPr lang="en-US" sz="2000" baseline="-25000" dirty="0"/>
              <a:t>2</a:t>
            </a:r>
            <a:r>
              <a:rPr lang="en-US" sz="2000" dirty="0"/>
              <a:t>, </a:t>
            </a:r>
            <a:r>
              <a:rPr lang="en-US" sz="2000" dirty="0" smtClean="0"/>
              <a:t>…, v</a:t>
            </a:r>
            <a:r>
              <a:rPr lang="en-US" sz="2000" baseline="-25000" dirty="0" smtClean="0"/>
              <a:t>2</a:t>
            </a:r>
            <a:r>
              <a:rPr lang="en-US" sz="2000" dirty="0" smtClean="0"/>
              <a:t>k be the code vector of C.</a:t>
            </a:r>
          </a:p>
          <a:p>
            <a:pPr marL="285750" indent="-285750" algn="just">
              <a:buFont typeface="Arial" panose="020B0604020202020204" pitchFamily="34" charset="0"/>
              <a:buChar char="•"/>
            </a:pPr>
            <a:r>
              <a:rPr lang="en-US" sz="2000" dirty="0" smtClean="0"/>
              <a:t> Any decoding scheme used at the receiver is a rule to partition the 2</a:t>
            </a:r>
            <a:r>
              <a:rPr lang="en-US" sz="2000" baseline="30000" dirty="0" smtClean="0"/>
              <a:t>n </a:t>
            </a:r>
            <a:r>
              <a:rPr lang="en-US" sz="2000" dirty="0" smtClean="0"/>
              <a:t>possible received vectors into 2</a:t>
            </a:r>
            <a:r>
              <a:rPr lang="en-US" sz="2000" baseline="30000" dirty="0"/>
              <a:t>k</a:t>
            </a:r>
            <a:r>
              <a:rPr lang="en-US" sz="2000" dirty="0" smtClean="0"/>
              <a:t> disjoint subsets </a:t>
            </a:r>
            <a:r>
              <a:rPr lang="en-US" sz="2000" dirty="0"/>
              <a:t>D</a:t>
            </a:r>
            <a:r>
              <a:rPr lang="en-US" sz="2000" baseline="-25000" dirty="0"/>
              <a:t>1</a:t>
            </a:r>
            <a:r>
              <a:rPr lang="en-US" sz="2000" dirty="0"/>
              <a:t>, D</a:t>
            </a:r>
            <a:r>
              <a:rPr lang="en-US" sz="2000" baseline="-25000" dirty="0"/>
              <a:t>2</a:t>
            </a:r>
            <a:r>
              <a:rPr lang="en-US" sz="2000" dirty="0"/>
              <a:t>, …, D</a:t>
            </a:r>
            <a:r>
              <a:rPr lang="en-US" sz="2000" baseline="-25000" dirty="0"/>
              <a:t>2</a:t>
            </a:r>
            <a:r>
              <a:rPr lang="en-US" sz="2000" dirty="0"/>
              <a:t>k </a:t>
            </a:r>
            <a:r>
              <a:rPr lang="en-US" sz="2000" dirty="0" smtClean="0"/>
              <a:t>such that the code vector </a:t>
            </a:r>
            <a:r>
              <a:rPr lang="en-US" sz="2000" dirty="0"/>
              <a:t>v</a:t>
            </a:r>
            <a:r>
              <a:rPr lang="en-US" sz="2000" baseline="-25000" dirty="0"/>
              <a:t>i</a:t>
            </a:r>
            <a:r>
              <a:rPr lang="en-US" sz="2000" dirty="0"/>
              <a:t> </a:t>
            </a:r>
            <a:r>
              <a:rPr lang="en-US" sz="2000" dirty="0" smtClean="0"/>
              <a:t> is contained in the subset Di for 1 ≤ </a:t>
            </a:r>
            <a:r>
              <a:rPr lang="en-US" sz="2000" dirty="0" err="1" smtClean="0"/>
              <a:t>i</a:t>
            </a:r>
            <a:r>
              <a:rPr lang="en-US" sz="2000" dirty="0" smtClean="0"/>
              <a:t> ≤ 2k</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 Each subset  D</a:t>
            </a:r>
            <a:r>
              <a:rPr lang="en-US" sz="2000" baseline="-25000" dirty="0" smtClean="0"/>
              <a:t>i</a:t>
            </a:r>
            <a:r>
              <a:rPr lang="en-US" sz="2000" dirty="0" smtClean="0"/>
              <a:t>  is one-to-one correspondence to a code vector  v</a:t>
            </a:r>
            <a:r>
              <a:rPr lang="en-US" sz="2000" baseline="-25000" dirty="0" smtClean="0"/>
              <a:t>i</a:t>
            </a:r>
            <a:r>
              <a:rPr lang="en-US" sz="2000" dirty="0" smtClean="0"/>
              <a:t>  </a:t>
            </a:r>
          </a:p>
          <a:p>
            <a:pPr marL="285750" indent="-285750" algn="just">
              <a:buFont typeface="Arial" panose="020B0604020202020204" pitchFamily="34" charset="0"/>
              <a:buChar char="•"/>
            </a:pPr>
            <a:r>
              <a:rPr lang="en-US" sz="2000" dirty="0" smtClean="0"/>
              <a:t>If the received vector r is found in the subset D</a:t>
            </a:r>
            <a:r>
              <a:rPr lang="en-US" sz="2000" baseline="-25000" dirty="0" smtClean="0"/>
              <a:t>i</a:t>
            </a:r>
            <a:r>
              <a:rPr lang="en-US" sz="2000" dirty="0" smtClean="0"/>
              <a:t> , r is decoded into v</a:t>
            </a:r>
            <a:r>
              <a:rPr lang="en-US" sz="2000" baseline="-25000" dirty="0" smtClean="0"/>
              <a:t>i</a:t>
            </a:r>
            <a:r>
              <a:rPr lang="en-US" sz="2000" dirty="0" smtClean="0"/>
              <a:t> </a:t>
            </a:r>
          </a:p>
          <a:p>
            <a:pPr marL="285750" indent="-285750" algn="just">
              <a:buFont typeface="Arial" panose="020B0604020202020204" pitchFamily="34" charset="0"/>
              <a:buChar char="•"/>
            </a:pPr>
            <a:r>
              <a:rPr lang="en-US" sz="2000" dirty="0" smtClean="0"/>
              <a:t>Correct decoding is made if and only if the received vector r is in the subset Di that corresponds to the actual code vector transmitted </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A method to partition the 2</a:t>
            </a:r>
            <a:r>
              <a:rPr lang="en-US" sz="2000" baseline="30000" dirty="0" smtClean="0"/>
              <a:t>n</a:t>
            </a:r>
            <a:r>
              <a:rPr lang="en-US" sz="2000" dirty="0" smtClean="0"/>
              <a:t> possible received vectors into 2</a:t>
            </a:r>
            <a:r>
              <a:rPr lang="en-US" sz="2000" baseline="30000" dirty="0" smtClean="0"/>
              <a:t>k</a:t>
            </a:r>
            <a:r>
              <a:rPr lang="en-US" sz="2000" dirty="0" smtClean="0"/>
              <a:t> disjoint subsets such that each subset contains one and only one code vector is described here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First, the 2</a:t>
            </a:r>
            <a:r>
              <a:rPr lang="en-US" sz="2000" baseline="30000" dirty="0" smtClean="0"/>
              <a:t>k</a:t>
            </a:r>
            <a:r>
              <a:rPr lang="en-US" sz="2000" dirty="0" smtClean="0"/>
              <a:t> code vectors of C are placed in a row with the all-zero code vector v1 = (0, 0, …, 0) as the first (leftmost) element From the remaining 2</a:t>
            </a:r>
            <a:r>
              <a:rPr lang="en-US" sz="2000" baseline="30000" dirty="0" smtClean="0"/>
              <a:t>n</a:t>
            </a:r>
            <a:r>
              <a:rPr lang="en-US" sz="2000" dirty="0" smtClean="0"/>
              <a:t> – 2</a:t>
            </a:r>
            <a:r>
              <a:rPr lang="en-US" sz="2000" baseline="30000" dirty="0" smtClean="0"/>
              <a:t>k</a:t>
            </a:r>
            <a:r>
              <a:rPr lang="en-US" sz="2000" dirty="0" smtClean="0"/>
              <a:t>  n-tuple, an n-tuple e2 is chosen and is placed under the zero vector v</a:t>
            </a:r>
            <a:r>
              <a:rPr lang="en-US" sz="2000" baseline="-25000" dirty="0" smtClean="0"/>
              <a:t>1</a:t>
            </a:r>
          </a:p>
          <a:p>
            <a:pPr marL="285750" indent="-285750" algn="just">
              <a:buFont typeface="Arial" panose="020B0604020202020204" pitchFamily="34" charset="0"/>
              <a:buChar char="•"/>
            </a:pPr>
            <a:r>
              <a:rPr lang="en-US" sz="2000" dirty="0" smtClean="0"/>
              <a:t> Now, we form a second row by adding e2 to each code vector v</a:t>
            </a:r>
            <a:r>
              <a:rPr lang="en-US" sz="2000" baseline="-25000" dirty="0"/>
              <a:t>i</a:t>
            </a:r>
            <a:r>
              <a:rPr lang="en-US" sz="2000" dirty="0" smtClean="0"/>
              <a:t> in the first row and placing the sum e2 + v</a:t>
            </a:r>
            <a:r>
              <a:rPr lang="en-US" sz="2000" baseline="-25000" dirty="0"/>
              <a:t>i</a:t>
            </a:r>
            <a:r>
              <a:rPr lang="en-US" sz="2000" baseline="-25000" dirty="0" smtClean="0"/>
              <a:t> </a:t>
            </a:r>
            <a:r>
              <a:rPr lang="en-US" sz="2000" dirty="0" smtClean="0"/>
              <a:t>under v</a:t>
            </a:r>
            <a:r>
              <a:rPr lang="en-US" sz="2000" baseline="-25000" dirty="0" smtClean="0"/>
              <a:t>i</a:t>
            </a:r>
          </a:p>
          <a:p>
            <a:pPr marL="285750" indent="-285750" algn="just">
              <a:buFont typeface="Arial" panose="020B0604020202020204" pitchFamily="34" charset="0"/>
              <a:buChar char="•"/>
            </a:pPr>
            <a:r>
              <a:rPr lang="en-US" sz="2000" dirty="0" smtClean="0"/>
              <a:t> An unused n-tuple e3 is chosen from the remaining n-tuples and is placed under e2. </a:t>
            </a:r>
          </a:p>
          <a:p>
            <a:pPr marL="285750" indent="-285750" algn="just">
              <a:buFont typeface="Arial" panose="020B0604020202020204" pitchFamily="34" charset="0"/>
              <a:buChar char="•"/>
            </a:pPr>
            <a:r>
              <a:rPr lang="en-US" sz="2000" dirty="0" smtClean="0"/>
              <a:t>Then a third row is formed by adding e3 to each code vector v</a:t>
            </a:r>
            <a:r>
              <a:rPr lang="en-US" sz="2000" baseline="-25000" dirty="0" smtClean="0"/>
              <a:t>i</a:t>
            </a:r>
            <a:r>
              <a:rPr lang="en-US" sz="2000" dirty="0" smtClean="0"/>
              <a:t> in the first row and placing e3 + v</a:t>
            </a:r>
            <a:r>
              <a:rPr lang="en-US" sz="2000" baseline="-25000" dirty="0"/>
              <a:t>i</a:t>
            </a:r>
            <a:r>
              <a:rPr lang="en-US" sz="2000" dirty="0" smtClean="0"/>
              <a:t> under v</a:t>
            </a:r>
            <a:r>
              <a:rPr lang="en-US" sz="2000" baseline="-25000" dirty="0" smtClean="0"/>
              <a:t>i</a:t>
            </a:r>
            <a:r>
              <a:rPr lang="en-US" sz="2000" dirty="0" smtClean="0"/>
              <a:t> . </a:t>
            </a:r>
          </a:p>
          <a:p>
            <a:pPr marL="285750" indent="-285750" algn="just">
              <a:buFont typeface="Arial" panose="020B0604020202020204" pitchFamily="34" charset="0"/>
              <a:buChar char="•"/>
            </a:pPr>
            <a:r>
              <a:rPr lang="en-US" sz="2000" dirty="0" smtClean="0"/>
              <a:t> we continue this process until all the n-tuples are used.</a:t>
            </a:r>
            <a:endParaRPr lang="en-US" sz="2000" dirty="0"/>
          </a:p>
        </p:txBody>
      </p:sp>
    </p:spTree>
    <p:extLst>
      <p:ext uri="{BB962C8B-B14F-4D97-AF65-F5344CB8AC3E}">
        <p14:creationId xmlns:p14="http://schemas.microsoft.com/office/powerpoint/2010/main" val="71502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70" name="Group 78"/>
          <p:cNvGrpSpPr>
            <a:grpSpLocks/>
          </p:cNvGrpSpPr>
          <p:nvPr/>
        </p:nvGrpSpPr>
        <p:grpSpPr bwMode="auto">
          <a:xfrm>
            <a:off x="3404394" y="739005"/>
            <a:ext cx="4038600" cy="1181101"/>
            <a:chOff x="1928" y="440"/>
            <a:chExt cx="2544" cy="744"/>
          </a:xfrm>
        </p:grpSpPr>
        <p:sp>
          <p:nvSpPr>
            <p:cNvPr id="8252" name="Text Box 60"/>
            <p:cNvSpPr txBox="1">
              <a:spLocks noChangeArrowheads="1"/>
            </p:cNvSpPr>
            <p:nvPr/>
          </p:nvSpPr>
          <p:spPr bwMode="auto">
            <a:xfrm>
              <a:off x="1928" y="440"/>
              <a:ext cx="2544" cy="407"/>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sv-SE" altLang="en-US" dirty="0">
                  <a:solidFill>
                    <a:schemeClr val="tx2"/>
                  </a:solidFill>
                  <a:latin typeface="Tahoma" panose="020B0604030504040204" pitchFamily="34" charset="0"/>
                </a:rPr>
                <a:t>Change to an efficient representation,</a:t>
              </a:r>
              <a:br>
                <a:rPr lang="sv-SE" altLang="en-US" dirty="0">
                  <a:solidFill>
                    <a:schemeClr val="tx2"/>
                  </a:solidFill>
                  <a:latin typeface="Tahoma" panose="020B0604030504040204" pitchFamily="34" charset="0"/>
                </a:rPr>
              </a:br>
              <a:r>
                <a:rPr lang="sv-SE" altLang="en-US" dirty="0">
                  <a:solidFill>
                    <a:schemeClr val="tx2"/>
                  </a:solidFill>
                  <a:latin typeface="Tahoma" panose="020B0604030504040204" pitchFamily="34" charset="0"/>
                </a:rPr>
                <a:t>i.e., data compression.</a:t>
              </a:r>
              <a:endParaRPr lang="en-US" altLang="en-US" dirty="0">
                <a:solidFill>
                  <a:schemeClr val="tx2"/>
                </a:solidFill>
                <a:latin typeface="Tahoma" panose="020B0604030504040204" pitchFamily="34" charset="0"/>
              </a:endParaRPr>
            </a:p>
          </p:txBody>
        </p:sp>
        <p:sp>
          <p:nvSpPr>
            <p:cNvPr id="8254" name="Line 62"/>
            <p:cNvSpPr>
              <a:spLocks noChangeShapeType="1"/>
            </p:cNvSpPr>
            <p:nvPr/>
          </p:nvSpPr>
          <p:spPr bwMode="auto">
            <a:xfrm>
              <a:off x="2426" y="868"/>
              <a:ext cx="1" cy="31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268" name="Group 76"/>
          <p:cNvGrpSpPr>
            <a:grpSpLocks/>
          </p:cNvGrpSpPr>
          <p:nvPr/>
        </p:nvGrpSpPr>
        <p:grpSpPr bwMode="auto">
          <a:xfrm>
            <a:off x="1341437" y="1839068"/>
            <a:ext cx="7705725" cy="935037"/>
            <a:chOff x="204" y="255"/>
            <a:chExt cx="4854" cy="589"/>
          </a:xfrm>
        </p:grpSpPr>
        <p:grpSp>
          <p:nvGrpSpPr>
            <p:cNvPr id="8234" name="Group 42"/>
            <p:cNvGrpSpPr>
              <a:grpSpLocks/>
            </p:cNvGrpSpPr>
            <p:nvPr/>
          </p:nvGrpSpPr>
          <p:grpSpPr bwMode="auto">
            <a:xfrm>
              <a:off x="204" y="300"/>
              <a:ext cx="862" cy="544"/>
              <a:chOff x="703" y="300"/>
              <a:chExt cx="862" cy="544"/>
            </a:xfrm>
          </p:grpSpPr>
          <p:sp>
            <p:nvSpPr>
              <p:cNvPr id="8198" name="Rectangle 6"/>
              <p:cNvSpPr>
                <a:spLocks noChangeArrowheads="1"/>
              </p:cNvSpPr>
              <p:nvPr/>
            </p:nvSpPr>
            <p:spPr bwMode="auto">
              <a:xfrm>
                <a:off x="703" y="300"/>
                <a:ext cx="862" cy="54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Text Box 5"/>
              <p:cNvSpPr txBox="1">
                <a:spLocks noChangeArrowheads="1"/>
              </p:cNvSpPr>
              <p:nvPr/>
            </p:nvSpPr>
            <p:spPr bwMode="auto">
              <a:xfrm>
                <a:off x="749" y="456"/>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sv-SE" altLang="en-US">
                    <a:latin typeface="Verdana" panose="020B0604030504040204" pitchFamily="34" charset="0"/>
                  </a:rPr>
                  <a:t>Source</a:t>
                </a:r>
                <a:endParaRPr lang="en-US" altLang="en-US">
                  <a:latin typeface="Verdana" panose="020B0604030504040204" pitchFamily="34" charset="0"/>
                </a:endParaRPr>
              </a:p>
            </p:txBody>
          </p:sp>
        </p:grpSp>
        <p:grpSp>
          <p:nvGrpSpPr>
            <p:cNvPr id="8228" name="Group 36"/>
            <p:cNvGrpSpPr>
              <a:grpSpLocks/>
            </p:cNvGrpSpPr>
            <p:nvPr/>
          </p:nvGrpSpPr>
          <p:grpSpPr bwMode="auto">
            <a:xfrm>
              <a:off x="3016" y="300"/>
              <a:ext cx="862" cy="544"/>
              <a:chOff x="2925" y="2160"/>
              <a:chExt cx="862" cy="544"/>
            </a:xfrm>
          </p:grpSpPr>
          <p:sp>
            <p:nvSpPr>
              <p:cNvPr id="8229" name="Rectangle 37"/>
              <p:cNvSpPr>
                <a:spLocks noChangeArrowheads="1"/>
              </p:cNvSpPr>
              <p:nvPr/>
            </p:nvSpPr>
            <p:spPr bwMode="auto">
              <a:xfrm>
                <a:off x="2925" y="2160"/>
                <a:ext cx="862" cy="54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0" name="Text Box 38"/>
              <p:cNvSpPr txBox="1">
                <a:spLocks noChangeArrowheads="1"/>
              </p:cNvSpPr>
              <p:nvPr/>
            </p:nvSpPr>
            <p:spPr bwMode="auto">
              <a:xfrm>
                <a:off x="2971" y="2186"/>
                <a:ext cx="771"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sv-SE" altLang="en-US">
                    <a:latin typeface="Verdana" panose="020B0604030504040204" pitchFamily="34" charset="0"/>
                  </a:rPr>
                  <a:t>Channel</a:t>
                </a:r>
              </a:p>
              <a:p>
                <a:pPr algn="ctr">
                  <a:spcBef>
                    <a:spcPct val="50000"/>
                  </a:spcBef>
                </a:pPr>
                <a:r>
                  <a:rPr lang="sv-SE" altLang="en-US">
                    <a:latin typeface="Verdana" panose="020B0604030504040204" pitchFamily="34" charset="0"/>
                  </a:rPr>
                  <a:t>coder</a:t>
                </a:r>
                <a:endParaRPr lang="en-US" altLang="en-US">
                  <a:latin typeface="Verdana" panose="020B0604030504040204" pitchFamily="34" charset="0"/>
                </a:endParaRPr>
              </a:p>
            </p:txBody>
          </p:sp>
        </p:grpSp>
        <p:grpSp>
          <p:nvGrpSpPr>
            <p:cNvPr id="8231" name="Group 39"/>
            <p:cNvGrpSpPr>
              <a:grpSpLocks/>
            </p:cNvGrpSpPr>
            <p:nvPr/>
          </p:nvGrpSpPr>
          <p:grpSpPr bwMode="auto">
            <a:xfrm>
              <a:off x="1610" y="300"/>
              <a:ext cx="862" cy="544"/>
              <a:chOff x="2925" y="2160"/>
              <a:chExt cx="862" cy="544"/>
            </a:xfrm>
          </p:grpSpPr>
          <p:sp>
            <p:nvSpPr>
              <p:cNvPr id="8232" name="Rectangle 40"/>
              <p:cNvSpPr>
                <a:spLocks noChangeArrowheads="1"/>
              </p:cNvSpPr>
              <p:nvPr/>
            </p:nvSpPr>
            <p:spPr bwMode="auto">
              <a:xfrm>
                <a:off x="2925" y="2160"/>
                <a:ext cx="862" cy="54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 name="Text Box 41"/>
              <p:cNvSpPr txBox="1">
                <a:spLocks noChangeArrowheads="1"/>
              </p:cNvSpPr>
              <p:nvPr/>
            </p:nvSpPr>
            <p:spPr bwMode="auto">
              <a:xfrm>
                <a:off x="2971" y="2186"/>
                <a:ext cx="771"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sv-SE" altLang="en-US">
                    <a:latin typeface="Verdana" panose="020B0604030504040204" pitchFamily="34" charset="0"/>
                  </a:rPr>
                  <a:t>Source</a:t>
                </a:r>
              </a:p>
              <a:p>
                <a:pPr algn="ctr">
                  <a:spcBef>
                    <a:spcPct val="50000"/>
                  </a:spcBef>
                </a:pPr>
                <a:r>
                  <a:rPr lang="sv-SE" altLang="en-US">
                    <a:latin typeface="Verdana" panose="020B0604030504040204" pitchFamily="34" charset="0"/>
                  </a:rPr>
                  <a:t>coder</a:t>
                </a:r>
                <a:endParaRPr lang="en-US" altLang="en-US">
                  <a:latin typeface="Verdana" panose="020B0604030504040204" pitchFamily="34" charset="0"/>
                </a:endParaRPr>
              </a:p>
            </p:txBody>
          </p:sp>
        </p:grpSp>
        <p:sp>
          <p:nvSpPr>
            <p:cNvPr id="8235" name="Line 43"/>
            <p:cNvSpPr>
              <a:spLocks noChangeShapeType="1"/>
            </p:cNvSpPr>
            <p:nvPr/>
          </p:nvSpPr>
          <p:spPr bwMode="auto">
            <a:xfrm>
              <a:off x="1066" y="572"/>
              <a:ext cx="5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6" name="Line 44"/>
            <p:cNvSpPr>
              <a:spLocks noChangeShapeType="1"/>
            </p:cNvSpPr>
            <p:nvPr/>
          </p:nvSpPr>
          <p:spPr bwMode="auto">
            <a:xfrm>
              <a:off x="2472" y="572"/>
              <a:ext cx="5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7" name="Line 45"/>
            <p:cNvSpPr>
              <a:spLocks noChangeShapeType="1"/>
            </p:cNvSpPr>
            <p:nvPr/>
          </p:nvSpPr>
          <p:spPr bwMode="auto">
            <a:xfrm>
              <a:off x="3878" y="572"/>
              <a:ext cx="5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8" name="Line 46"/>
            <p:cNvSpPr>
              <a:spLocks noChangeShapeType="1"/>
            </p:cNvSpPr>
            <p:nvPr/>
          </p:nvSpPr>
          <p:spPr bwMode="auto">
            <a:xfrm>
              <a:off x="4468" y="572"/>
              <a:ext cx="59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4" name="Text Box 52"/>
            <p:cNvSpPr txBox="1">
              <a:spLocks noChangeArrowheads="1"/>
            </p:cNvSpPr>
            <p:nvPr/>
          </p:nvSpPr>
          <p:spPr bwMode="auto">
            <a:xfrm>
              <a:off x="4332" y="255"/>
              <a:ext cx="7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solidFill>
                    <a:schemeClr val="folHlink"/>
                  </a:solidFill>
                  <a:latin typeface="Verdana" panose="020B0604030504040204" pitchFamily="34" charset="0"/>
                </a:rPr>
                <a:t>Channel</a:t>
              </a:r>
              <a:endParaRPr lang="en-US" altLang="en-US">
                <a:solidFill>
                  <a:schemeClr val="folHlink"/>
                </a:solidFill>
                <a:latin typeface="Verdana" panose="020B0604030504040204" pitchFamily="34" charset="0"/>
              </a:endParaRPr>
            </a:p>
          </p:txBody>
        </p:sp>
      </p:grpSp>
      <p:grpSp>
        <p:nvGrpSpPr>
          <p:cNvPr id="8267" name="Group 75"/>
          <p:cNvGrpSpPr>
            <a:grpSpLocks/>
          </p:cNvGrpSpPr>
          <p:nvPr/>
        </p:nvGrpSpPr>
        <p:grpSpPr bwMode="auto">
          <a:xfrm>
            <a:off x="2711450" y="3284539"/>
            <a:ext cx="7632700" cy="935037"/>
            <a:chOff x="748" y="1389"/>
            <a:chExt cx="4808" cy="589"/>
          </a:xfrm>
        </p:grpSpPr>
        <p:grpSp>
          <p:nvGrpSpPr>
            <p:cNvPr id="8220" name="Group 28"/>
            <p:cNvGrpSpPr>
              <a:grpSpLocks/>
            </p:cNvGrpSpPr>
            <p:nvPr/>
          </p:nvGrpSpPr>
          <p:grpSpPr bwMode="auto">
            <a:xfrm>
              <a:off x="3287" y="1434"/>
              <a:ext cx="862" cy="544"/>
              <a:chOff x="2925" y="2160"/>
              <a:chExt cx="862" cy="544"/>
            </a:xfrm>
          </p:grpSpPr>
          <p:sp>
            <p:nvSpPr>
              <p:cNvPr id="8211" name="Rectangle 19"/>
              <p:cNvSpPr>
                <a:spLocks noChangeArrowheads="1"/>
              </p:cNvSpPr>
              <p:nvPr/>
            </p:nvSpPr>
            <p:spPr bwMode="auto">
              <a:xfrm>
                <a:off x="2925" y="2160"/>
                <a:ext cx="862" cy="54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Text Box 20"/>
              <p:cNvSpPr txBox="1">
                <a:spLocks noChangeArrowheads="1"/>
              </p:cNvSpPr>
              <p:nvPr/>
            </p:nvSpPr>
            <p:spPr bwMode="auto">
              <a:xfrm>
                <a:off x="2971" y="2186"/>
                <a:ext cx="771"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sv-SE" altLang="en-US">
                    <a:latin typeface="Verdana" panose="020B0604030504040204" pitchFamily="34" charset="0"/>
                  </a:rPr>
                  <a:t>Source</a:t>
                </a:r>
              </a:p>
              <a:p>
                <a:pPr algn="ctr">
                  <a:spcBef>
                    <a:spcPct val="50000"/>
                  </a:spcBef>
                </a:pPr>
                <a:r>
                  <a:rPr lang="sv-SE" altLang="en-US">
                    <a:latin typeface="Verdana" panose="020B0604030504040204" pitchFamily="34" charset="0"/>
                  </a:rPr>
                  <a:t>decoder</a:t>
                </a:r>
                <a:endParaRPr lang="en-US" altLang="en-US">
                  <a:latin typeface="Verdana" panose="020B0604030504040204" pitchFamily="34" charset="0"/>
                </a:endParaRPr>
              </a:p>
            </p:txBody>
          </p:sp>
        </p:grpSp>
        <p:sp>
          <p:nvSpPr>
            <p:cNvPr id="8219" name="Line 27"/>
            <p:cNvSpPr>
              <a:spLocks noChangeShapeType="1"/>
            </p:cNvSpPr>
            <p:nvPr/>
          </p:nvSpPr>
          <p:spPr bwMode="auto">
            <a:xfrm>
              <a:off x="4149" y="1706"/>
              <a:ext cx="5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221" name="Group 29"/>
            <p:cNvGrpSpPr>
              <a:grpSpLocks/>
            </p:cNvGrpSpPr>
            <p:nvPr/>
          </p:nvGrpSpPr>
          <p:grpSpPr bwMode="auto">
            <a:xfrm>
              <a:off x="4694" y="1434"/>
              <a:ext cx="862" cy="544"/>
              <a:chOff x="2925" y="2160"/>
              <a:chExt cx="862" cy="544"/>
            </a:xfrm>
          </p:grpSpPr>
          <p:sp>
            <p:nvSpPr>
              <p:cNvPr id="8222" name="Rectangle 30"/>
              <p:cNvSpPr>
                <a:spLocks noChangeArrowheads="1"/>
              </p:cNvSpPr>
              <p:nvPr/>
            </p:nvSpPr>
            <p:spPr bwMode="auto">
              <a:xfrm>
                <a:off x="2925" y="2160"/>
                <a:ext cx="862" cy="54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Text Box 31"/>
              <p:cNvSpPr txBox="1">
                <a:spLocks noChangeArrowheads="1"/>
              </p:cNvSpPr>
              <p:nvPr/>
            </p:nvSpPr>
            <p:spPr bwMode="auto">
              <a:xfrm>
                <a:off x="2971" y="2186"/>
                <a:ext cx="771"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sv-SE" altLang="en-US">
                    <a:latin typeface="Verdana" panose="020B0604030504040204" pitchFamily="34" charset="0"/>
                  </a:rPr>
                  <a:t>Sink,</a:t>
                </a:r>
              </a:p>
              <a:p>
                <a:pPr algn="ctr">
                  <a:spcBef>
                    <a:spcPct val="50000"/>
                  </a:spcBef>
                </a:pPr>
                <a:r>
                  <a:rPr lang="sv-SE" altLang="en-US">
                    <a:latin typeface="Verdana" panose="020B0604030504040204" pitchFamily="34" charset="0"/>
                  </a:rPr>
                  <a:t>receiver</a:t>
                </a:r>
                <a:endParaRPr lang="en-US" altLang="en-US">
                  <a:latin typeface="Verdana" panose="020B0604030504040204" pitchFamily="34" charset="0"/>
                </a:endParaRPr>
              </a:p>
            </p:txBody>
          </p:sp>
        </p:grpSp>
        <p:grpSp>
          <p:nvGrpSpPr>
            <p:cNvPr id="8224" name="Group 32"/>
            <p:cNvGrpSpPr>
              <a:grpSpLocks/>
            </p:cNvGrpSpPr>
            <p:nvPr/>
          </p:nvGrpSpPr>
          <p:grpSpPr bwMode="auto">
            <a:xfrm>
              <a:off x="1881" y="1434"/>
              <a:ext cx="862" cy="544"/>
              <a:chOff x="2925" y="2160"/>
              <a:chExt cx="862" cy="544"/>
            </a:xfrm>
          </p:grpSpPr>
          <p:sp>
            <p:nvSpPr>
              <p:cNvPr id="8225" name="Rectangle 33"/>
              <p:cNvSpPr>
                <a:spLocks noChangeArrowheads="1"/>
              </p:cNvSpPr>
              <p:nvPr/>
            </p:nvSpPr>
            <p:spPr bwMode="auto">
              <a:xfrm>
                <a:off x="2925" y="2160"/>
                <a:ext cx="862" cy="54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Text Box 34"/>
              <p:cNvSpPr txBox="1">
                <a:spLocks noChangeArrowheads="1"/>
              </p:cNvSpPr>
              <p:nvPr/>
            </p:nvSpPr>
            <p:spPr bwMode="auto">
              <a:xfrm>
                <a:off x="2971" y="2186"/>
                <a:ext cx="771"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sv-SE" altLang="en-US">
                    <a:latin typeface="Verdana" panose="020B0604030504040204" pitchFamily="34" charset="0"/>
                  </a:rPr>
                  <a:t>Channel</a:t>
                </a:r>
              </a:p>
              <a:p>
                <a:pPr algn="ctr">
                  <a:spcBef>
                    <a:spcPct val="50000"/>
                  </a:spcBef>
                </a:pPr>
                <a:r>
                  <a:rPr lang="sv-SE" altLang="en-US">
                    <a:latin typeface="Verdana" panose="020B0604030504040204" pitchFamily="34" charset="0"/>
                  </a:rPr>
                  <a:t>decoder</a:t>
                </a:r>
                <a:endParaRPr lang="en-US" altLang="en-US">
                  <a:latin typeface="Verdana" panose="020B0604030504040204" pitchFamily="34" charset="0"/>
                </a:endParaRPr>
              </a:p>
            </p:txBody>
          </p:sp>
        </p:grpSp>
        <p:sp>
          <p:nvSpPr>
            <p:cNvPr id="8227" name="Line 35"/>
            <p:cNvSpPr>
              <a:spLocks noChangeShapeType="1"/>
            </p:cNvSpPr>
            <p:nvPr/>
          </p:nvSpPr>
          <p:spPr bwMode="auto">
            <a:xfrm>
              <a:off x="2743" y="1706"/>
              <a:ext cx="5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9" name="Line 47"/>
            <p:cNvSpPr>
              <a:spLocks noChangeShapeType="1"/>
            </p:cNvSpPr>
            <p:nvPr/>
          </p:nvSpPr>
          <p:spPr bwMode="auto">
            <a:xfrm>
              <a:off x="748" y="1707"/>
              <a:ext cx="59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0" name="Line 48"/>
            <p:cNvSpPr>
              <a:spLocks noChangeShapeType="1"/>
            </p:cNvSpPr>
            <p:nvPr/>
          </p:nvSpPr>
          <p:spPr bwMode="auto">
            <a:xfrm>
              <a:off x="1338" y="1707"/>
              <a:ext cx="5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5" name="Text Box 53"/>
            <p:cNvSpPr txBox="1">
              <a:spLocks noChangeArrowheads="1"/>
            </p:cNvSpPr>
            <p:nvPr/>
          </p:nvSpPr>
          <p:spPr bwMode="auto">
            <a:xfrm>
              <a:off x="748" y="1389"/>
              <a:ext cx="7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solidFill>
                    <a:schemeClr val="folHlink"/>
                  </a:solidFill>
                  <a:latin typeface="Verdana" panose="020B0604030504040204" pitchFamily="34" charset="0"/>
                </a:rPr>
                <a:t>Channel</a:t>
              </a:r>
              <a:endParaRPr lang="en-US" altLang="en-US">
                <a:solidFill>
                  <a:schemeClr val="folHlink"/>
                </a:solidFill>
                <a:latin typeface="Verdana" panose="020B0604030504040204" pitchFamily="34" charset="0"/>
              </a:endParaRPr>
            </a:p>
          </p:txBody>
        </p:sp>
      </p:grpSp>
      <p:grpSp>
        <p:nvGrpSpPr>
          <p:cNvPr id="8271" name="Group 79"/>
          <p:cNvGrpSpPr>
            <a:grpSpLocks/>
          </p:cNvGrpSpPr>
          <p:nvPr/>
        </p:nvGrpSpPr>
        <p:grpSpPr bwMode="auto">
          <a:xfrm>
            <a:off x="1434304" y="254743"/>
            <a:ext cx="2949575" cy="1662113"/>
            <a:chOff x="612" y="182"/>
            <a:chExt cx="1858" cy="1047"/>
          </a:xfrm>
        </p:grpSpPr>
        <p:sp>
          <p:nvSpPr>
            <p:cNvPr id="8247" name="Text Box 55"/>
            <p:cNvSpPr txBox="1">
              <a:spLocks noChangeArrowheads="1"/>
            </p:cNvSpPr>
            <p:nvPr/>
          </p:nvSpPr>
          <p:spPr bwMode="auto">
            <a:xfrm>
              <a:off x="703" y="182"/>
              <a:ext cx="1767" cy="233"/>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dirty="0">
                  <a:solidFill>
                    <a:schemeClr val="tx2"/>
                  </a:solidFill>
                  <a:latin typeface="Tahoma" panose="020B0604030504040204" pitchFamily="34" charset="0"/>
                </a:rPr>
                <a:t>Any source of information</a:t>
              </a:r>
              <a:endParaRPr lang="en-US" altLang="en-US" dirty="0">
                <a:solidFill>
                  <a:schemeClr val="tx2"/>
                </a:solidFill>
                <a:latin typeface="Tahoma" panose="020B0604030504040204" pitchFamily="34" charset="0"/>
              </a:endParaRPr>
            </a:p>
          </p:txBody>
        </p:sp>
        <p:sp>
          <p:nvSpPr>
            <p:cNvPr id="8248" name="Line 56"/>
            <p:cNvSpPr>
              <a:spLocks noChangeShapeType="1"/>
            </p:cNvSpPr>
            <p:nvPr/>
          </p:nvSpPr>
          <p:spPr bwMode="auto">
            <a:xfrm flipH="1">
              <a:off x="612" y="436"/>
              <a:ext cx="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9" name="Line 57"/>
            <p:cNvSpPr>
              <a:spLocks noChangeShapeType="1"/>
            </p:cNvSpPr>
            <p:nvPr/>
          </p:nvSpPr>
          <p:spPr bwMode="auto">
            <a:xfrm flipH="1">
              <a:off x="900" y="427"/>
              <a:ext cx="0" cy="802"/>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272" name="Group 80"/>
          <p:cNvGrpSpPr>
            <a:grpSpLocks/>
          </p:cNvGrpSpPr>
          <p:nvPr/>
        </p:nvGrpSpPr>
        <p:grpSpPr bwMode="auto">
          <a:xfrm>
            <a:off x="7102474" y="279349"/>
            <a:ext cx="4900613" cy="1638301"/>
            <a:chOff x="1940" y="331"/>
            <a:chExt cx="3087" cy="1032"/>
          </a:xfrm>
        </p:grpSpPr>
        <p:sp>
          <p:nvSpPr>
            <p:cNvPr id="8257" name="Text Box 65"/>
            <p:cNvSpPr txBox="1">
              <a:spLocks noChangeArrowheads="1"/>
            </p:cNvSpPr>
            <p:nvPr/>
          </p:nvSpPr>
          <p:spPr bwMode="auto">
            <a:xfrm>
              <a:off x="2280" y="331"/>
              <a:ext cx="2747" cy="407"/>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sv-SE" altLang="en-US" dirty="0">
                  <a:solidFill>
                    <a:schemeClr val="tx2"/>
                  </a:solidFill>
                  <a:latin typeface="Tahoma" panose="020B0604030504040204" pitchFamily="34" charset="0"/>
                </a:rPr>
                <a:t>Change to an efficient representation for,</a:t>
              </a:r>
              <a:br>
                <a:rPr lang="sv-SE" altLang="en-US" dirty="0">
                  <a:solidFill>
                    <a:schemeClr val="tx2"/>
                  </a:solidFill>
                  <a:latin typeface="Tahoma" panose="020B0604030504040204" pitchFamily="34" charset="0"/>
                </a:rPr>
              </a:br>
              <a:r>
                <a:rPr lang="sv-SE" altLang="en-US" dirty="0">
                  <a:solidFill>
                    <a:schemeClr val="tx2"/>
                  </a:solidFill>
                  <a:latin typeface="Tahoma" panose="020B0604030504040204" pitchFamily="34" charset="0"/>
                </a:rPr>
                <a:t>transmission, i.e., error control coding.</a:t>
              </a:r>
              <a:endParaRPr lang="en-US" altLang="en-US" dirty="0">
                <a:solidFill>
                  <a:schemeClr val="tx2"/>
                </a:solidFill>
                <a:latin typeface="Tahoma" panose="020B0604030504040204" pitchFamily="34" charset="0"/>
              </a:endParaRPr>
            </a:p>
          </p:txBody>
        </p:sp>
        <p:sp>
          <p:nvSpPr>
            <p:cNvPr id="8258" name="Line 66"/>
            <p:cNvSpPr>
              <a:spLocks noChangeShapeType="1"/>
            </p:cNvSpPr>
            <p:nvPr/>
          </p:nvSpPr>
          <p:spPr bwMode="auto">
            <a:xfrm flipH="1">
              <a:off x="1940" y="727"/>
              <a:ext cx="1264" cy="63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262" name="Group 70"/>
          <p:cNvGrpSpPr>
            <a:grpSpLocks/>
          </p:cNvGrpSpPr>
          <p:nvPr/>
        </p:nvGrpSpPr>
        <p:grpSpPr bwMode="auto">
          <a:xfrm>
            <a:off x="3511551" y="4221164"/>
            <a:ext cx="3492500" cy="1665287"/>
            <a:chOff x="1398" y="2614"/>
            <a:chExt cx="2200" cy="1049"/>
          </a:xfrm>
        </p:grpSpPr>
        <p:sp>
          <p:nvSpPr>
            <p:cNvPr id="8260" name="Text Box 68"/>
            <p:cNvSpPr txBox="1">
              <a:spLocks noChangeArrowheads="1"/>
            </p:cNvSpPr>
            <p:nvPr/>
          </p:nvSpPr>
          <p:spPr bwMode="auto">
            <a:xfrm>
              <a:off x="1398" y="3430"/>
              <a:ext cx="2200" cy="233"/>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sv-SE" altLang="en-US">
                  <a:solidFill>
                    <a:schemeClr val="tx2"/>
                  </a:solidFill>
                  <a:latin typeface="Tahoma" panose="020B0604030504040204" pitchFamily="34" charset="0"/>
                </a:rPr>
                <a:t>Recover from channel distortion.</a:t>
              </a:r>
              <a:endParaRPr lang="en-US" altLang="en-US">
                <a:solidFill>
                  <a:schemeClr val="tx2"/>
                </a:solidFill>
                <a:latin typeface="Tahoma" panose="020B0604030504040204" pitchFamily="34" charset="0"/>
              </a:endParaRPr>
            </a:p>
          </p:txBody>
        </p:sp>
        <p:sp>
          <p:nvSpPr>
            <p:cNvPr id="8261" name="Line 69"/>
            <p:cNvSpPr>
              <a:spLocks noChangeShapeType="1"/>
            </p:cNvSpPr>
            <p:nvPr/>
          </p:nvSpPr>
          <p:spPr bwMode="auto">
            <a:xfrm flipH="1" flipV="1">
              <a:off x="2472" y="2614"/>
              <a:ext cx="19" cy="81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263" name="Group 71"/>
          <p:cNvGrpSpPr>
            <a:grpSpLocks/>
          </p:cNvGrpSpPr>
          <p:nvPr/>
        </p:nvGrpSpPr>
        <p:grpSpPr bwMode="auto">
          <a:xfrm>
            <a:off x="7326313" y="4221163"/>
            <a:ext cx="1425575" cy="1676399"/>
            <a:chOff x="2408" y="2614"/>
            <a:chExt cx="898" cy="1056"/>
          </a:xfrm>
        </p:grpSpPr>
        <p:sp>
          <p:nvSpPr>
            <p:cNvPr id="8264" name="Text Box 72"/>
            <p:cNvSpPr txBox="1">
              <a:spLocks noChangeArrowheads="1"/>
            </p:cNvSpPr>
            <p:nvPr/>
          </p:nvSpPr>
          <p:spPr bwMode="auto">
            <a:xfrm>
              <a:off x="2408" y="3437"/>
              <a:ext cx="898" cy="233"/>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sv-SE" altLang="en-US" dirty="0">
                  <a:solidFill>
                    <a:schemeClr val="tx2"/>
                  </a:solidFill>
                  <a:latin typeface="Tahoma" panose="020B0604030504040204" pitchFamily="34" charset="0"/>
                </a:rPr>
                <a:t>Uncompress</a:t>
              </a:r>
              <a:endParaRPr lang="en-US" altLang="en-US" dirty="0">
                <a:solidFill>
                  <a:schemeClr val="tx2"/>
                </a:solidFill>
                <a:latin typeface="Tahoma" panose="020B0604030504040204" pitchFamily="34" charset="0"/>
              </a:endParaRPr>
            </a:p>
          </p:txBody>
        </p:sp>
        <p:sp>
          <p:nvSpPr>
            <p:cNvPr id="8265" name="Line 73"/>
            <p:cNvSpPr>
              <a:spLocks noChangeShapeType="1"/>
            </p:cNvSpPr>
            <p:nvPr/>
          </p:nvSpPr>
          <p:spPr bwMode="auto">
            <a:xfrm flipH="1" flipV="1">
              <a:off x="2472" y="2614"/>
              <a:ext cx="19" cy="81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266" name="Text Box 74"/>
          <p:cNvSpPr txBox="1">
            <a:spLocks noChangeArrowheads="1"/>
          </p:cNvSpPr>
          <p:nvPr/>
        </p:nvSpPr>
        <p:spPr bwMode="auto">
          <a:xfrm>
            <a:off x="1657647" y="6035676"/>
            <a:ext cx="84417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sv-SE" altLang="en-US" sz="2400" dirty="0">
                <a:solidFill>
                  <a:schemeClr val="hlink"/>
                </a:solidFill>
                <a:latin typeface="Tahoma" panose="020B0604030504040204" pitchFamily="34" charset="0"/>
              </a:rPr>
              <a:t>The channel is anything transmitting or storing information –</a:t>
            </a:r>
            <a:br>
              <a:rPr lang="sv-SE" altLang="en-US" sz="2400" dirty="0">
                <a:solidFill>
                  <a:schemeClr val="hlink"/>
                </a:solidFill>
                <a:latin typeface="Tahoma" panose="020B0604030504040204" pitchFamily="34" charset="0"/>
              </a:rPr>
            </a:br>
            <a:r>
              <a:rPr lang="sv-SE" altLang="en-US" sz="2400" dirty="0">
                <a:solidFill>
                  <a:schemeClr val="hlink"/>
                </a:solidFill>
                <a:latin typeface="Tahoma" panose="020B0604030504040204" pitchFamily="34" charset="0"/>
              </a:rPr>
              <a:t>a radio link, a cable, a disk, a CD, a piece of paper, …</a:t>
            </a:r>
            <a:endParaRPr lang="en-US" altLang="en-US" sz="2400" dirty="0">
              <a:solidFill>
                <a:schemeClr val="hlink"/>
              </a:solidFill>
              <a:latin typeface="Tahoma" panose="020B0604030504040204" pitchFamily="34" charset="0"/>
            </a:endParaRPr>
          </a:p>
        </p:txBody>
      </p:sp>
    </p:spTree>
    <p:extLst>
      <p:ext uri="{BB962C8B-B14F-4D97-AF65-F5344CB8AC3E}">
        <p14:creationId xmlns:p14="http://schemas.microsoft.com/office/powerpoint/2010/main" val="4198504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827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27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827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2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827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26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826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826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826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37280" y="385794"/>
            <a:ext cx="5394011" cy="5126540"/>
          </a:xfrm>
          <a:prstGeom prst="rect">
            <a:avLst/>
          </a:prstGeom>
        </p:spPr>
      </p:pic>
      <p:sp>
        <p:nvSpPr>
          <p:cNvPr id="5" name="Rectangle 4"/>
          <p:cNvSpPr/>
          <p:nvPr/>
        </p:nvSpPr>
        <p:spPr>
          <a:xfrm>
            <a:off x="951238" y="124184"/>
            <a:ext cx="3427722" cy="523220"/>
          </a:xfrm>
          <a:prstGeom prst="rect">
            <a:avLst/>
          </a:prstGeom>
        </p:spPr>
        <p:txBody>
          <a:bodyPr wrap="square">
            <a:spAutoFit/>
          </a:bodyPr>
          <a:lstStyle/>
          <a:p>
            <a:r>
              <a:rPr lang="en-US" sz="2800" dirty="0">
                <a:solidFill>
                  <a:srgbClr val="C00000"/>
                </a:solidFill>
              </a:rPr>
              <a:t>Standard Array </a:t>
            </a:r>
            <a:endParaRPr lang="en-US" sz="2800" dirty="0"/>
          </a:p>
        </p:txBody>
      </p:sp>
    </p:spTree>
    <p:extLst>
      <p:ext uri="{BB962C8B-B14F-4D97-AF65-F5344CB8AC3E}">
        <p14:creationId xmlns:p14="http://schemas.microsoft.com/office/powerpoint/2010/main" val="3715575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7512931" y="230626"/>
            <a:ext cx="3850640" cy="1510546"/>
            <a:chOff x="6311508" y="220082"/>
            <a:chExt cx="3850640" cy="1510546"/>
          </a:xfrm>
        </p:grpSpPr>
        <p:sp>
          <p:nvSpPr>
            <p:cNvPr id="2" name="Double Bracket 1"/>
            <p:cNvSpPr/>
            <p:nvPr/>
          </p:nvSpPr>
          <p:spPr>
            <a:xfrm>
              <a:off x="6311508" y="557289"/>
              <a:ext cx="1564640" cy="67974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443588" y="701052"/>
              <a:ext cx="1503680" cy="392219"/>
            </a:xfrm>
            <a:prstGeom prst="rect">
              <a:avLst/>
            </a:prstGeom>
            <a:noFill/>
          </p:spPr>
          <p:txBody>
            <a:bodyPr wrap="square" rtlCol="0">
              <a:spAutoFit/>
            </a:bodyPr>
            <a:lstStyle/>
            <a:p>
              <a:r>
                <a:rPr lang="en-US" dirty="0" smtClean="0"/>
                <a:t>D1 D2 D3 D4</a:t>
              </a:r>
              <a:endParaRPr lang="en-US" dirty="0"/>
            </a:p>
          </p:txBody>
        </p:sp>
        <p:sp>
          <p:nvSpPr>
            <p:cNvPr id="5" name="Double Bracket 4"/>
            <p:cNvSpPr/>
            <p:nvPr/>
          </p:nvSpPr>
          <p:spPr>
            <a:xfrm>
              <a:off x="8394308" y="220082"/>
              <a:ext cx="1584960" cy="151054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394308" y="455915"/>
              <a:ext cx="1767840" cy="1274713"/>
            </a:xfrm>
            <a:prstGeom prst="rect">
              <a:avLst/>
            </a:prstGeom>
            <a:noFill/>
          </p:spPr>
          <p:txBody>
            <a:bodyPr wrap="square" rtlCol="0">
              <a:spAutoFit/>
            </a:bodyPr>
            <a:lstStyle/>
            <a:p>
              <a:r>
                <a:rPr lang="en-US" dirty="0" smtClean="0"/>
                <a:t>1  0  0  0  1  1  1</a:t>
              </a:r>
            </a:p>
            <a:p>
              <a:r>
                <a:rPr lang="en-US" dirty="0" smtClean="0"/>
                <a:t>0  1  0  0  1  1  0</a:t>
              </a:r>
            </a:p>
            <a:p>
              <a:r>
                <a:rPr lang="en-US" dirty="0" smtClean="0"/>
                <a:t>0  0  1  0  1  0  1</a:t>
              </a:r>
            </a:p>
            <a:p>
              <a:r>
                <a:rPr lang="en-US" dirty="0" smtClean="0"/>
                <a:t>0  0  0  1  0  1  1</a:t>
              </a:r>
              <a:endParaRPr lang="en-US" dirty="0"/>
            </a:p>
          </p:txBody>
        </p:sp>
      </p:grpSp>
      <p:sp>
        <p:nvSpPr>
          <p:cNvPr id="9" name="Double Bracket 8"/>
          <p:cNvSpPr/>
          <p:nvPr/>
        </p:nvSpPr>
        <p:spPr>
          <a:xfrm>
            <a:off x="6386734" y="665784"/>
            <a:ext cx="650240" cy="38608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599219" y="695241"/>
            <a:ext cx="329803" cy="369332"/>
          </a:xfrm>
          <a:prstGeom prst="rect">
            <a:avLst/>
          </a:prstGeom>
          <a:noFill/>
        </p:spPr>
        <p:txBody>
          <a:bodyPr wrap="square" rtlCol="0">
            <a:spAutoFit/>
          </a:bodyPr>
          <a:lstStyle/>
          <a:p>
            <a:r>
              <a:rPr lang="en-US" dirty="0" smtClean="0"/>
              <a:t>C</a:t>
            </a:r>
            <a:endParaRPr lang="en-US" dirty="0"/>
          </a:p>
        </p:txBody>
      </p:sp>
      <p:sp>
        <p:nvSpPr>
          <p:cNvPr id="11" name="TextBox 10"/>
          <p:cNvSpPr txBox="1"/>
          <p:nvPr/>
        </p:nvSpPr>
        <p:spPr>
          <a:xfrm>
            <a:off x="7100179" y="438183"/>
            <a:ext cx="436880" cy="646331"/>
          </a:xfrm>
          <a:prstGeom prst="rect">
            <a:avLst/>
          </a:prstGeom>
          <a:noFill/>
        </p:spPr>
        <p:txBody>
          <a:bodyPr wrap="square" rtlCol="0">
            <a:spAutoFit/>
          </a:bodyPr>
          <a:lstStyle/>
          <a:p>
            <a:r>
              <a:rPr lang="en-US" dirty="0" smtClean="0"/>
              <a:t>    =</a:t>
            </a:r>
            <a:endParaRPr lang="en-US" dirty="0"/>
          </a:p>
        </p:txBody>
      </p:sp>
      <p:sp>
        <p:nvSpPr>
          <p:cNvPr id="12" name="Rectangle 11"/>
          <p:cNvSpPr/>
          <p:nvPr/>
        </p:nvSpPr>
        <p:spPr>
          <a:xfrm>
            <a:off x="-1" y="99630"/>
            <a:ext cx="6152179" cy="1446550"/>
          </a:xfrm>
          <a:prstGeom prst="rect">
            <a:avLst/>
          </a:prstGeom>
        </p:spPr>
        <p:txBody>
          <a:bodyPr wrap="square">
            <a:spAutoFit/>
          </a:bodyPr>
          <a:lstStyle/>
          <a:p>
            <a:r>
              <a:rPr lang="en-US" sz="2400" u="sng" dirty="0" smtClean="0">
                <a:solidFill>
                  <a:srgbClr val="C00000"/>
                </a:solidFill>
              </a:rPr>
              <a:t>Example4 :</a:t>
            </a:r>
            <a:r>
              <a:rPr lang="en-US" sz="2400" dirty="0" smtClean="0">
                <a:solidFill>
                  <a:srgbClr val="C00000"/>
                </a:solidFill>
              </a:rPr>
              <a:t> </a:t>
            </a:r>
            <a:r>
              <a:rPr lang="en-US" sz="2000" dirty="0" smtClean="0">
                <a:solidFill>
                  <a:srgbClr val="C00000"/>
                </a:solidFill>
              </a:rPr>
              <a:t>Find code words. Find syndrome table, standard array. Error detection and correction capability of a code. </a:t>
            </a:r>
          </a:p>
          <a:p>
            <a:r>
              <a:rPr lang="en-US" sz="2400" dirty="0" smtClean="0"/>
              <a:t>Coded </a:t>
            </a:r>
            <a:r>
              <a:rPr lang="en-US" sz="2400" dirty="0"/>
              <a:t>word [C]</a:t>
            </a:r>
            <a:r>
              <a:rPr lang="en-US" sz="2400" baseline="-25000" dirty="0"/>
              <a:t>1xn</a:t>
            </a:r>
            <a:r>
              <a:rPr lang="en-US" sz="2400" dirty="0"/>
              <a:t> = [D]</a:t>
            </a:r>
            <a:r>
              <a:rPr lang="en-US" sz="2400" baseline="-25000" dirty="0"/>
              <a:t>1xk</a:t>
            </a:r>
            <a:r>
              <a:rPr lang="en-US" sz="2400" dirty="0"/>
              <a:t> . [G ]</a:t>
            </a:r>
            <a:r>
              <a:rPr lang="en-US" sz="2400" baseline="-25000" dirty="0" err="1"/>
              <a:t>kxn</a:t>
            </a:r>
            <a:endParaRPr lang="en-US" sz="2400" dirty="0"/>
          </a:p>
        </p:txBody>
      </p:sp>
      <p:sp>
        <p:nvSpPr>
          <p:cNvPr id="13" name="Rectangle 12"/>
          <p:cNvSpPr/>
          <p:nvPr/>
        </p:nvSpPr>
        <p:spPr>
          <a:xfrm>
            <a:off x="469111" y="1637268"/>
            <a:ext cx="10633234" cy="619272"/>
          </a:xfrm>
          <a:prstGeom prst="rect">
            <a:avLst/>
          </a:prstGeom>
        </p:spPr>
        <p:txBody>
          <a:bodyPr wrap="square">
            <a:spAutoFit/>
          </a:bodyPr>
          <a:lstStyle/>
          <a:p>
            <a:pPr>
              <a:lnSpc>
                <a:spcPct val="107000"/>
              </a:lnSpc>
              <a:spcAft>
                <a:spcPts val="800"/>
              </a:spcAft>
            </a:pPr>
            <a:r>
              <a:rPr lang="en-US" sz="3200" baseline="-25000" dirty="0">
                <a:latin typeface="Calibri" panose="020F0502020204030204" pitchFamily="34" charset="0"/>
                <a:ea typeface="Calibri" panose="020F0502020204030204" pitchFamily="34" charset="0"/>
                <a:cs typeface="Times New Roman" panose="02020603050405020304" pitchFamily="18" charset="0"/>
              </a:rPr>
              <a:t>[C1,C2,C3,C4,</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C5,C6,C7</a:t>
            </a:r>
            <a:r>
              <a:rPr lang="en-US" sz="3200" baseline="-25000" dirty="0">
                <a:latin typeface="Calibri" panose="020F0502020204030204" pitchFamily="34" charset="0"/>
                <a:ea typeface="Calibri" panose="020F0502020204030204" pitchFamily="34" charset="0"/>
                <a:cs typeface="Times New Roman" panose="02020603050405020304" pitchFamily="18" charset="0"/>
              </a:rPr>
              <a:t>] = [ D1, D2, D3, D4, </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D1</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D2</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D3</a:t>
            </a:r>
            <a:r>
              <a:rPr lang="en-US" sz="3200" baseline="-25000" dirty="0">
                <a:latin typeface="Calibri" panose="020F0502020204030204" pitchFamily="34" charset="0"/>
                <a:ea typeface="Calibri" panose="020F0502020204030204" pitchFamily="34" charset="0"/>
                <a:cs typeface="Times New Roman" panose="02020603050405020304" pitchFamily="18" charset="0"/>
              </a:rPr>
              <a:t>,  </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D1</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D2</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D4</a:t>
            </a:r>
            <a:r>
              <a:rPr lang="en-US" sz="3200" baseline="-25000" dirty="0">
                <a:latin typeface="Calibri" panose="020F0502020204030204" pitchFamily="34" charset="0"/>
                <a:ea typeface="Calibri" panose="020F0502020204030204" pitchFamily="34" charset="0"/>
                <a:cs typeface="Times New Roman" panose="02020603050405020304" pitchFamily="18" charset="0"/>
              </a:rPr>
              <a:t>,  </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D1</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D3</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D4 </a:t>
            </a:r>
            <a:r>
              <a:rPr lang="en-US" sz="3200" baseline="-25000" dirty="0">
                <a:latin typeface="Calibri" panose="020F0502020204030204" pitchFamily="34" charset="0"/>
                <a:ea typeface="Calibri" panose="020F0502020204030204" pitchFamily="34"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p:cNvSpPr txBox="1"/>
          <p:nvPr/>
        </p:nvSpPr>
        <p:spPr>
          <a:xfrm>
            <a:off x="116448" y="3271520"/>
            <a:ext cx="3332480" cy="830997"/>
          </a:xfrm>
          <a:prstGeom prst="rect">
            <a:avLst/>
          </a:prstGeom>
          <a:noFill/>
        </p:spPr>
        <p:txBody>
          <a:bodyPr wrap="square" rtlCol="0">
            <a:spAutoFit/>
          </a:bodyPr>
          <a:lstStyle/>
          <a:p>
            <a:r>
              <a:rPr lang="en-US" sz="2400" baseline="-25000" dirty="0" smtClean="0"/>
              <a:t> </a:t>
            </a:r>
            <a:r>
              <a:rPr lang="en-US" sz="2400" dirty="0" smtClean="0"/>
              <a:t> (</a:t>
            </a:r>
            <a:r>
              <a:rPr lang="en-US" sz="2400" baseline="-25000" dirty="0" smtClean="0"/>
              <a:t>2</a:t>
            </a:r>
            <a:r>
              <a:rPr lang="en-US" sz="2400" baseline="30000" dirty="0" smtClean="0"/>
              <a:t>k</a:t>
            </a:r>
            <a:r>
              <a:rPr lang="en-US" sz="2400" dirty="0" smtClean="0"/>
              <a:t> )  = </a:t>
            </a:r>
            <a:r>
              <a:rPr lang="en-US" sz="2400" baseline="-25000" dirty="0" smtClean="0"/>
              <a:t>    2</a:t>
            </a:r>
            <a:r>
              <a:rPr lang="en-US" sz="2400" baseline="30000" dirty="0" smtClean="0"/>
              <a:t>4</a:t>
            </a:r>
            <a:r>
              <a:rPr lang="en-US" dirty="0" smtClean="0"/>
              <a:t> </a:t>
            </a:r>
            <a:r>
              <a:rPr lang="en-US" sz="2400" dirty="0" err="1" smtClean="0"/>
              <a:t>Codewords</a:t>
            </a:r>
            <a:endParaRPr lang="en-US" sz="2400" dirty="0" smtClean="0"/>
          </a:p>
          <a:p>
            <a:r>
              <a:rPr lang="en-US" sz="2400" dirty="0"/>
              <a:t> </a:t>
            </a:r>
            <a:r>
              <a:rPr lang="en-US" sz="2400" dirty="0" smtClean="0"/>
              <a:t>         = 16 </a:t>
            </a:r>
            <a:r>
              <a:rPr lang="en-US" sz="2400" dirty="0" err="1" smtClean="0"/>
              <a:t>codewords</a:t>
            </a:r>
            <a:endParaRPr lang="en-US" sz="2400" dirty="0"/>
          </a:p>
        </p:txBody>
      </p:sp>
      <p:graphicFrame>
        <p:nvGraphicFramePr>
          <p:cNvPr id="18" name="Table 17"/>
          <p:cNvGraphicFramePr>
            <a:graphicFrameLocks noGrp="1"/>
          </p:cNvGraphicFramePr>
          <p:nvPr/>
        </p:nvGraphicFramePr>
        <p:xfrm>
          <a:off x="3641968" y="2347280"/>
          <a:ext cx="7721603" cy="4515526"/>
        </p:xfrm>
        <a:graphic>
          <a:graphicData uri="http://schemas.openxmlformats.org/drawingml/2006/table">
            <a:tbl>
              <a:tblPr firstRow="1" firstCol="1" bandRow="1">
                <a:tableStyleId>{5C22544A-7EE6-4342-B048-85BDC9FD1C3A}</a:tableStyleId>
              </a:tblPr>
              <a:tblGrid>
                <a:gridCol w="489400">
                  <a:extLst>
                    <a:ext uri="{9D8B030D-6E8A-4147-A177-3AD203B41FA5}">
                      <a16:colId xmlns:a16="http://schemas.microsoft.com/office/drawing/2014/main" val="3721408702"/>
                    </a:ext>
                  </a:extLst>
                </a:gridCol>
                <a:gridCol w="475691">
                  <a:extLst>
                    <a:ext uri="{9D8B030D-6E8A-4147-A177-3AD203B41FA5}">
                      <a16:colId xmlns:a16="http://schemas.microsoft.com/office/drawing/2014/main" val="3440206830"/>
                    </a:ext>
                  </a:extLst>
                </a:gridCol>
                <a:gridCol w="726941">
                  <a:extLst>
                    <a:ext uri="{9D8B030D-6E8A-4147-A177-3AD203B41FA5}">
                      <a16:colId xmlns:a16="http://schemas.microsoft.com/office/drawing/2014/main" val="1472248735"/>
                    </a:ext>
                  </a:extLst>
                </a:gridCol>
                <a:gridCol w="624015">
                  <a:extLst>
                    <a:ext uri="{9D8B030D-6E8A-4147-A177-3AD203B41FA5}">
                      <a16:colId xmlns:a16="http://schemas.microsoft.com/office/drawing/2014/main" val="673365801"/>
                    </a:ext>
                  </a:extLst>
                </a:gridCol>
                <a:gridCol w="675478">
                  <a:extLst>
                    <a:ext uri="{9D8B030D-6E8A-4147-A177-3AD203B41FA5}">
                      <a16:colId xmlns:a16="http://schemas.microsoft.com/office/drawing/2014/main" val="2869674608"/>
                    </a:ext>
                  </a:extLst>
                </a:gridCol>
                <a:gridCol w="675478">
                  <a:extLst>
                    <a:ext uri="{9D8B030D-6E8A-4147-A177-3AD203B41FA5}">
                      <a16:colId xmlns:a16="http://schemas.microsoft.com/office/drawing/2014/main" val="4032981756"/>
                    </a:ext>
                  </a:extLst>
                </a:gridCol>
                <a:gridCol w="675478">
                  <a:extLst>
                    <a:ext uri="{9D8B030D-6E8A-4147-A177-3AD203B41FA5}">
                      <a16:colId xmlns:a16="http://schemas.microsoft.com/office/drawing/2014/main" val="1181969420"/>
                    </a:ext>
                  </a:extLst>
                </a:gridCol>
                <a:gridCol w="675478">
                  <a:extLst>
                    <a:ext uri="{9D8B030D-6E8A-4147-A177-3AD203B41FA5}">
                      <a16:colId xmlns:a16="http://schemas.microsoft.com/office/drawing/2014/main" val="246978104"/>
                    </a:ext>
                  </a:extLst>
                </a:gridCol>
                <a:gridCol w="675478">
                  <a:extLst>
                    <a:ext uri="{9D8B030D-6E8A-4147-A177-3AD203B41FA5}">
                      <a16:colId xmlns:a16="http://schemas.microsoft.com/office/drawing/2014/main" val="3547683658"/>
                    </a:ext>
                  </a:extLst>
                </a:gridCol>
                <a:gridCol w="675478">
                  <a:extLst>
                    <a:ext uri="{9D8B030D-6E8A-4147-A177-3AD203B41FA5}">
                      <a16:colId xmlns:a16="http://schemas.microsoft.com/office/drawing/2014/main" val="488875921"/>
                    </a:ext>
                  </a:extLst>
                </a:gridCol>
                <a:gridCol w="676344">
                  <a:extLst>
                    <a:ext uri="{9D8B030D-6E8A-4147-A177-3AD203B41FA5}">
                      <a16:colId xmlns:a16="http://schemas.microsoft.com/office/drawing/2014/main" val="2768884790"/>
                    </a:ext>
                  </a:extLst>
                </a:gridCol>
                <a:gridCol w="676344">
                  <a:extLst>
                    <a:ext uri="{9D8B030D-6E8A-4147-A177-3AD203B41FA5}">
                      <a16:colId xmlns:a16="http://schemas.microsoft.com/office/drawing/2014/main" val="2644428776"/>
                    </a:ext>
                  </a:extLst>
                </a:gridCol>
              </a:tblGrid>
              <a:tr h="334806">
                <a:tc>
                  <a:txBody>
                    <a:bodyPr/>
                    <a:lstStyle/>
                    <a:p>
                      <a:pPr marL="0" marR="0">
                        <a:lnSpc>
                          <a:spcPct val="107000"/>
                        </a:lnSpc>
                        <a:spcBef>
                          <a:spcPts val="0"/>
                        </a:spcBef>
                        <a:spcAft>
                          <a:spcPts val="0"/>
                        </a:spcAft>
                      </a:pPr>
                      <a:r>
                        <a:rPr lang="en-US" sz="1200" dirty="0">
                          <a:effectLst/>
                        </a:rPr>
                        <a:t>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W(C)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347142810"/>
                  </a:ext>
                </a:extLst>
              </a:tr>
              <a:tr h="261295">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794909959"/>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798560734"/>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905885981"/>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901486010"/>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70710761"/>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738359729"/>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213384057"/>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477336843"/>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029326307"/>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352473819"/>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493970462"/>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189224070"/>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39909001"/>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88069824"/>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593435020"/>
                  </a:ext>
                </a:extLst>
              </a:tr>
              <a:tr h="261295">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94306826"/>
                  </a:ext>
                </a:extLst>
              </a:tr>
            </a:tbl>
          </a:graphicData>
        </a:graphic>
      </p:graphicFrame>
    </p:spTree>
    <p:extLst>
      <p:ext uri="{BB962C8B-B14F-4D97-AF65-F5344CB8AC3E}">
        <p14:creationId xmlns:p14="http://schemas.microsoft.com/office/powerpoint/2010/main" val="4213331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155139"/>
            <a:ext cx="11663680" cy="5509200"/>
          </a:xfrm>
          <a:prstGeom prst="rect">
            <a:avLst/>
          </a:prstGeom>
        </p:spPr>
        <p:txBody>
          <a:bodyPr wrap="square">
            <a:spAutoFit/>
          </a:bodyPr>
          <a:lstStyle/>
          <a:p>
            <a:pPr algn="just"/>
            <a:r>
              <a:rPr lang="en-US" sz="3200" dirty="0" smtClean="0">
                <a:solidFill>
                  <a:srgbClr val="FF0000"/>
                </a:solidFill>
              </a:rPr>
              <a:t>Transmission through noisy channel</a:t>
            </a:r>
          </a:p>
          <a:p>
            <a:pPr algn="just"/>
            <a:r>
              <a:rPr lang="en-US" sz="3200" dirty="0"/>
              <a:t>*</a:t>
            </a:r>
            <a:r>
              <a:rPr lang="en-US" sz="3200" dirty="0" smtClean="0"/>
              <a:t> Transmission errors can occur, 1’s become 0’s and 0’s become 1’s</a:t>
            </a:r>
          </a:p>
          <a:p>
            <a:pPr algn="just"/>
            <a:r>
              <a:rPr lang="en-US" sz="3200" dirty="0"/>
              <a:t>*</a:t>
            </a:r>
            <a:r>
              <a:rPr lang="en-US" sz="3200" dirty="0" smtClean="0"/>
              <a:t> To correct the errors, some redundancy bits are added to the information sequence, at the receiver the   correlation is exploited to locate transmission errors</a:t>
            </a:r>
          </a:p>
          <a:p>
            <a:pPr algn="just"/>
            <a:r>
              <a:rPr lang="en-US" sz="3200" dirty="0"/>
              <a:t>*</a:t>
            </a:r>
            <a:r>
              <a:rPr lang="en-US" sz="3200" dirty="0" smtClean="0"/>
              <a:t> Here, only binary transmission is considered.</a:t>
            </a:r>
          </a:p>
          <a:p>
            <a:pPr algn="just"/>
            <a:r>
              <a:rPr lang="en-US" sz="3200" dirty="0" smtClean="0"/>
              <a:t>*Here we try to optimally add this redundancy to the information bits.</a:t>
            </a:r>
          </a:p>
          <a:p>
            <a:pPr algn="just"/>
            <a:r>
              <a:rPr lang="en-US" sz="3200" dirty="0" smtClean="0"/>
              <a:t>*Codes which allow only error detection are called error detecting codes and codes which allow error detection and correction are called error detecting and correcting codes </a:t>
            </a:r>
          </a:p>
        </p:txBody>
      </p:sp>
    </p:spTree>
    <p:extLst>
      <p:ext uri="{BB962C8B-B14F-4D97-AF65-F5344CB8AC3E}">
        <p14:creationId xmlns:p14="http://schemas.microsoft.com/office/powerpoint/2010/main" val="3600225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195223"/>
            <a:ext cx="10668000" cy="7232749"/>
          </a:xfrm>
          <a:prstGeom prst="rect">
            <a:avLst/>
          </a:prstGeom>
        </p:spPr>
        <p:txBody>
          <a:bodyPr wrap="square">
            <a:spAutoFit/>
          </a:bodyPr>
          <a:lstStyle/>
          <a:p>
            <a:pPr algn="just"/>
            <a:r>
              <a:rPr lang="en-US" sz="2400" b="1" dirty="0">
                <a:solidFill>
                  <a:srgbClr val="FF0000"/>
                </a:solidFill>
              </a:rPr>
              <a:t>A parity bit </a:t>
            </a:r>
            <a:r>
              <a:rPr lang="en-US" sz="2400" dirty="0"/>
              <a:t>is used for the purpose of </a:t>
            </a:r>
            <a:r>
              <a:rPr lang="en-US" sz="2400" dirty="0">
                <a:solidFill>
                  <a:srgbClr val="FF0000"/>
                </a:solidFill>
              </a:rPr>
              <a:t>detecting errors </a:t>
            </a:r>
            <a:r>
              <a:rPr lang="en-US" sz="2400" dirty="0"/>
              <a:t>during transmission of </a:t>
            </a:r>
            <a:r>
              <a:rPr lang="en-US" sz="2400" dirty="0">
                <a:solidFill>
                  <a:srgbClr val="FF0000"/>
                </a:solidFill>
              </a:rPr>
              <a:t>binary</a:t>
            </a:r>
            <a:r>
              <a:rPr lang="en-US" sz="2400" dirty="0"/>
              <a:t> </a:t>
            </a:r>
            <a:r>
              <a:rPr lang="en-US" sz="2400" dirty="0">
                <a:solidFill>
                  <a:srgbClr val="FF0000"/>
                </a:solidFill>
              </a:rPr>
              <a:t>information</a:t>
            </a:r>
            <a:r>
              <a:rPr lang="en-US" sz="2400" dirty="0"/>
              <a:t>. </a:t>
            </a:r>
            <a:r>
              <a:rPr lang="en-US" sz="2400" dirty="0" smtClean="0"/>
              <a:t>A </a:t>
            </a:r>
            <a:r>
              <a:rPr lang="en-US" sz="2400" dirty="0"/>
              <a:t>parity bit is an extra bit included with a binary message to make the number of 1s either odd or even.</a:t>
            </a:r>
          </a:p>
          <a:p>
            <a:pPr algn="just"/>
            <a:r>
              <a:rPr lang="en-US" sz="2400" dirty="0"/>
              <a:t>The message including the parity bit is transmitted and then checked at the receiving end for errors. </a:t>
            </a:r>
            <a:endParaRPr lang="en-US" sz="2400" dirty="0" smtClean="0"/>
          </a:p>
          <a:p>
            <a:pPr algn="just"/>
            <a:r>
              <a:rPr lang="en-US" sz="2400" dirty="0" smtClean="0"/>
              <a:t>• </a:t>
            </a:r>
            <a:r>
              <a:rPr lang="en-US" sz="2400" dirty="0"/>
              <a:t>An error is detected if the checked parity does not correspond with the one transmitted. </a:t>
            </a:r>
            <a:endParaRPr lang="en-US" sz="2400" dirty="0" smtClean="0"/>
          </a:p>
          <a:p>
            <a:pPr algn="just"/>
            <a:r>
              <a:rPr lang="en-US" sz="2400" dirty="0" smtClean="0"/>
              <a:t>• </a:t>
            </a:r>
            <a:r>
              <a:rPr lang="en-US" sz="2400" dirty="0"/>
              <a:t>The circuit that generates the parity bit in the transmitter is called a parity generator and the circuit that checks the parity in the receiver is called a parity checker</a:t>
            </a:r>
            <a:r>
              <a:rPr lang="en-US" sz="2400" dirty="0" smtClean="0"/>
              <a:t>.</a:t>
            </a:r>
          </a:p>
          <a:p>
            <a:pPr algn="just"/>
            <a:r>
              <a:rPr lang="en-US" sz="2400" dirty="0" smtClean="0"/>
              <a:t> </a:t>
            </a:r>
            <a:r>
              <a:rPr lang="en-US" sz="2400" dirty="0"/>
              <a:t>• In even parity the added parity bit will make the total number of 1s an even amount. In odd parity the added parity bit will make the total number of 1s an odd amount. </a:t>
            </a:r>
            <a:endParaRPr lang="en-US" sz="2400" dirty="0" smtClean="0"/>
          </a:p>
          <a:p>
            <a:pPr algn="just"/>
            <a:r>
              <a:rPr lang="en-US" sz="2400" dirty="0" smtClean="0"/>
              <a:t>• </a:t>
            </a:r>
            <a:r>
              <a:rPr lang="en-US" sz="2400" dirty="0"/>
              <a:t>As a general rule in the digital system where the transmission system is relatively short, it may be assumed that probability of a single-bit error is small and that of a double-bit error and higher order errors is extremely small</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800" dirty="0" smtClean="0"/>
          </a:p>
          <a:p>
            <a:pPr marL="342900" indent="-3429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2854612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152400"/>
            <a:ext cx="11277600" cy="8833187"/>
          </a:xfrm>
          <a:prstGeom prst="rect">
            <a:avLst/>
          </a:prstGeom>
        </p:spPr>
        <p:txBody>
          <a:bodyPr wrap="square">
            <a:spAutoFit/>
          </a:bodyPr>
          <a:lstStyle/>
          <a:p>
            <a:pPr algn="just"/>
            <a:r>
              <a:rPr lang="en-US" sz="2800" dirty="0" smtClean="0"/>
              <a:t>	</a:t>
            </a:r>
            <a:r>
              <a:rPr lang="en-US" sz="2800" dirty="0" smtClean="0">
                <a:solidFill>
                  <a:srgbClr val="FF0000"/>
                </a:solidFill>
              </a:rPr>
              <a:t>Types of codes:</a:t>
            </a:r>
          </a:p>
          <a:p>
            <a:pPr algn="just"/>
            <a:r>
              <a:rPr lang="en-US" sz="2800" dirty="0" smtClean="0">
                <a:solidFill>
                  <a:srgbClr val="FF0000"/>
                </a:solidFill>
              </a:rPr>
              <a:t>Block codes(</a:t>
            </a:r>
            <a:r>
              <a:rPr lang="en-US" sz="2800" dirty="0" err="1" smtClean="0">
                <a:solidFill>
                  <a:srgbClr val="FF0000"/>
                </a:solidFill>
              </a:rPr>
              <a:t>n,k</a:t>
            </a:r>
            <a:r>
              <a:rPr lang="en-US" sz="2800" dirty="0" smtClean="0">
                <a:solidFill>
                  <a:srgbClr val="FF0000"/>
                </a:solidFill>
              </a:rPr>
              <a:t>) , Convolutional codes</a:t>
            </a:r>
          </a:p>
          <a:p>
            <a:pPr algn="just"/>
            <a:r>
              <a:rPr lang="en-US" sz="2800" dirty="0" smtClean="0"/>
              <a:t> </a:t>
            </a:r>
            <a:r>
              <a:rPr lang="en-US" sz="2800" dirty="0" smtClean="0">
                <a:solidFill>
                  <a:srgbClr val="FF0000"/>
                </a:solidFill>
              </a:rPr>
              <a:t>Convolutional codes(</a:t>
            </a:r>
            <a:r>
              <a:rPr lang="en-US" sz="2800" dirty="0" err="1" smtClean="0">
                <a:solidFill>
                  <a:srgbClr val="FF0000"/>
                </a:solidFill>
              </a:rPr>
              <a:t>n,k,m</a:t>
            </a:r>
            <a:r>
              <a:rPr lang="en-US" sz="2800" dirty="0" smtClean="0">
                <a:solidFill>
                  <a:srgbClr val="FF0000"/>
                </a:solidFill>
              </a:rPr>
              <a:t>): </a:t>
            </a:r>
            <a:r>
              <a:rPr lang="en-US" sz="2400" dirty="0" smtClean="0"/>
              <a:t>Here each encoded message block depends upon the corresponding k bit message block as well as on the previous m message blocks. Thus encoder has a memory order of m. This set of encoded sequences produced by a k-input, n-output encoder of memory of order m is known as (</a:t>
            </a:r>
            <a:r>
              <a:rPr lang="en-US" sz="2400" dirty="0" err="1" smtClean="0"/>
              <a:t>n,k,m</a:t>
            </a:r>
            <a:r>
              <a:rPr lang="en-US" sz="2400" dirty="0" smtClean="0"/>
              <a:t>) convolutional code. </a:t>
            </a:r>
          </a:p>
          <a:p>
            <a:pPr algn="just"/>
            <a:r>
              <a:rPr lang="en-US" sz="2400" dirty="0" smtClean="0"/>
              <a:t>Since it is memory based so is implemented with sequential logic circuit.</a:t>
            </a:r>
          </a:p>
          <a:p>
            <a:pPr algn="just"/>
            <a:r>
              <a:rPr lang="en-US" sz="2400" dirty="0" smtClean="0"/>
              <a:t>code rate = k/n , by keeping same code rate, redundancy can be added by increasing m  </a:t>
            </a:r>
          </a:p>
          <a:p>
            <a:pPr algn="just"/>
            <a:r>
              <a:rPr lang="en-US" sz="2800" dirty="0" smtClean="0">
                <a:solidFill>
                  <a:srgbClr val="FF0000"/>
                </a:solidFill>
              </a:rPr>
              <a:t>Block codes:</a:t>
            </a:r>
          </a:p>
          <a:p>
            <a:pPr algn="just"/>
            <a:r>
              <a:rPr lang="en-US" sz="2800" dirty="0" smtClean="0"/>
              <a:t> </a:t>
            </a:r>
            <a:r>
              <a:rPr lang="en-US" sz="2400" dirty="0" smtClean="0"/>
              <a:t>set of words having a well defined mathematical property, where each word is a sequence of a fixed number of bits. </a:t>
            </a:r>
          </a:p>
          <a:p>
            <a:pPr algn="just"/>
            <a:r>
              <a:rPr lang="en-US" sz="2400" dirty="0" smtClean="0"/>
              <a:t> K: message bits, n: number of coded bits , (n-k=r parity bits to be added to message bits to form coded bits)</a:t>
            </a:r>
          </a:p>
          <a:p>
            <a:pPr algn="just"/>
            <a:endParaRPr lang="en-US" sz="2800" dirty="0"/>
          </a:p>
          <a:p>
            <a:pPr algn="just"/>
            <a:r>
              <a:rPr lang="en-US" sz="2800" dirty="0" smtClean="0"/>
              <a:t>            Linear Block codes</a:t>
            </a:r>
            <a:endParaRPr lang="en-US" sz="2800" dirty="0"/>
          </a:p>
          <a:p>
            <a:pPr algn="just"/>
            <a:endParaRPr lang="en-US" sz="2800" dirty="0" smtClean="0"/>
          </a:p>
          <a:p>
            <a:pPr algn="just"/>
            <a:endParaRPr lang="en-US" sz="2800" dirty="0"/>
          </a:p>
          <a:p>
            <a:pPr algn="just"/>
            <a:endParaRPr lang="en-US" sz="2800" dirty="0" smtClean="0"/>
          </a:p>
          <a:p>
            <a:pPr algn="just"/>
            <a:endParaRPr lang="en-US" sz="2800" dirty="0" smtClean="0"/>
          </a:p>
          <a:p>
            <a:pPr algn="just"/>
            <a:endParaRPr lang="en-US" sz="2800" dirty="0" smtClean="0"/>
          </a:p>
          <a:p>
            <a:pPr algn="just"/>
            <a:endParaRPr lang="en-US" sz="2800" dirty="0" smtClean="0"/>
          </a:p>
        </p:txBody>
      </p:sp>
      <p:pic>
        <p:nvPicPr>
          <p:cNvPr id="7" name="Picture 6"/>
          <p:cNvPicPr>
            <a:picLocks noChangeAspect="1"/>
          </p:cNvPicPr>
          <p:nvPr/>
        </p:nvPicPr>
        <p:blipFill>
          <a:blip r:embed="rId2"/>
          <a:stretch>
            <a:fillRect/>
          </a:stretch>
        </p:blipFill>
        <p:spPr>
          <a:xfrm>
            <a:off x="5421899" y="5024200"/>
            <a:ext cx="5005801" cy="18338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p:spPr>
      </p:pic>
    </p:spTree>
    <p:extLst>
      <p:ext uri="{BB962C8B-B14F-4D97-AF65-F5344CB8AC3E}">
        <p14:creationId xmlns:p14="http://schemas.microsoft.com/office/powerpoint/2010/main" val="1607609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effectLst/>
      </p:bgPr>
    </p:bg>
    <p:spTree>
      <p:nvGrpSpPr>
        <p:cNvPr id="1" name=""/>
        <p:cNvGrpSpPr/>
        <p:nvPr/>
      </p:nvGrpSpPr>
      <p:grpSpPr>
        <a:xfrm>
          <a:off x="0" y="0"/>
          <a:ext cx="0" cy="0"/>
          <a:chOff x="0" y="0"/>
          <a:chExt cx="0" cy="0"/>
        </a:xfrm>
      </p:grpSpPr>
      <p:sp>
        <p:nvSpPr>
          <p:cNvPr id="4" name="TextBox 3"/>
          <p:cNvSpPr txBox="1"/>
          <p:nvPr/>
        </p:nvSpPr>
        <p:spPr>
          <a:xfrm>
            <a:off x="497840" y="355600"/>
            <a:ext cx="11582400" cy="6370975"/>
          </a:xfrm>
          <a:prstGeom prst="rect">
            <a:avLst/>
          </a:prstGeom>
          <a:noFill/>
        </p:spPr>
        <p:txBody>
          <a:bodyPr wrap="square" rtlCol="0">
            <a:spAutoFit/>
          </a:bodyPr>
          <a:lstStyle/>
          <a:p>
            <a:r>
              <a:rPr lang="en-US" sz="2400" dirty="0" smtClean="0"/>
              <a:t>The encoder generates a block of n coded bits from k message bits and we shall call this as (</a:t>
            </a:r>
            <a:r>
              <a:rPr lang="en-US" sz="2400" dirty="0" err="1" smtClean="0"/>
              <a:t>n,k</a:t>
            </a:r>
            <a:r>
              <a:rPr lang="en-US" sz="2400" dirty="0" smtClean="0"/>
              <a:t> ) block code. </a:t>
            </a:r>
            <a:endParaRPr lang="en-US" sz="2400" dirty="0"/>
          </a:p>
          <a:p>
            <a:r>
              <a:rPr lang="en-US" sz="2400" dirty="0" smtClean="0">
                <a:solidFill>
                  <a:srgbClr val="FF0000"/>
                </a:solidFill>
              </a:rPr>
              <a:t>Linear block code:  </a:t>
            </a:r>
            <a:r>
              <a:rPr lang="en-US" sz="2400" dirty="0" smtClean="0"/>
              <a:t>if a modulo 2 addition of two code words is also a valid code word then the block code is linear.</a:t>
            </a:r>
          </a:p>
          <a:p>
            <a:endParaRPr lang="en-US" sz="2400" dirty="0"/>
          </a:p>
          <a:p>
            <a:r>
              <a:rPr lang="en-US" sz="2400" dirty="0" smtClean="0"/>
              <a:t>K bit message will have       message words and n bit possible </a:t>
            </a:r>
            <a:r>
              <a:rPr lang="en-US" sz="2400" dirty="0" err="1" smtClean="0"/>
              <a:t>codewords</a:t>
            </a:r>
            <a:r>
              <a:rPr lang="en-US" sz="2400" dirty="0" smtClean="0"/>
              <a:t> will be       .</a:t>
            </a:r>
          </a:p>
          <a:p>
            <a:endParaRPr lang="en-US" sz="2400" dirty="0"/>
          </a:p>
          <a:p>
            <a:r>
              <a:rPr lang="en-US" sz="2400" dirty="0" smtClean="0">
                <a:solidFill>
                  <a:srgbClr val="FF0000"/>
                </a:solidFill>
              </a:rPr>
              <a:t>Systematic codes:</a:t>
            </a:r>
            <a:endParaRPr lang="en-US" sz="2400" dirty="0">
              <a:solidFill>
                <a:srgbClr val="FF0000"/>
              </a:solidFill>
            </a:endParaRPr>
          </a:p>
          <a:p>
            <a:pPr algn="just"/>
            <a:r>
              <a:rPr lang="en-US" sz="2400" dirty="0" smtClean="0"/>
              <a:t>*If </a:t>
            </a:r>
            <a:r>
              <a:rPr lang="en-US" sz="2400" dirty="0"/>
              <a:t>in all the </a:t>
            </a:r>
            <a:r>
              <a:rPr lang="en-US" sz="2400" dirty="0" err="1"/>
              <a:t>codewords</a:t>
            </a:r>
            <a:r>
              <a:rPr lang="en-US" sz="2400" dirty="0"/>
              <a:t> we can </a:t>
            </a:r>
            <a:r>
              <a:rPr lang="en-US" sz="2400" dirty="0" smtClean="0"/>
              <a:t>find exactly </a:t>
            </a:r>
            <a:r>
              <a:rPr lang="en-US" sz="2400" dirty="0"/>
              <a:t>the </a:t>
            </a:r>
            <a:r>
              <a:rPr lang="en-US" sz="2400" dirty="0" smtClean="0"/>
              <a:t>corresponding information </a:t>
            </a:r>
            <a:r>
              <a:rPr lang="en-US" sz="2400" dirty="0"/>
              <a:t>sequence, the code is called </a:t>
            </a:r>
            <a:r>
              <a:rPr lang="en-US" sz="2400" dirty="0" smtClean="0"/>
              <a:t>systematic. It </a:t>
            </a:r>
            <a:r>
              <a:rPr lang="en-US" sz="2400" dirty="0"/>
              <a:t>is convenient to group all these bits either at the end or at </a:t>
            </a:r>
            <a:r>
              <a:rPr lang="en-US" sz="2400" dirty="0" smtClean="0"/>
              <a:t>the beginning </a:t>
            </a:r>
            <a:r>
              <a:rPr lang="en-US" sz="2400" dirty="0"/>
              <a:t>of the code word.</a:t>
            </a:r>
          </a:p>
          <a:p>
            <a:pPr algn="just"/>
            <a:r>
              <a:rPr lang="en-US" sz="2400" dirty="0" smtClean="0"/>
              <a:t>* </a:t>
            </a:r>
            <a:r>
              <a:rPr lang="en-US" sz="2400" dirty="0"/>
              <a:t>In this case the generator </a:t>
            </a:r>
            <a:r>
              <a:rPr lang="en-US" sz="2400" dirty="0" smtClean="0"/>
              <a:t>matrix G  </a:t>
            </a:r>
            <a:r>
              <a:rPr lang="en-US" sz="2400" dirty="0"/>
              <a:t>can be divided into two sub</a:t>
            </a:r>
          </a:p>
          <a:p>
            <a:pPr algn="just"/>
            <a:r>
              <a:rPr lang="en-US" sz="2400" dirty="0"/>
              <a:t>matrices [</a:t>
            </a:r>
            <a:r>
              <a:rPr lang="en-US" sz="2400" dirty="0" smtClean="0"/>
              <a:t>P | I ]. Or G matrix can be written as [ I | P]</a:t>
            </a:r>
            <a:endParaRPr lang="en-US" sz="2400" dirty="0"/>
          </a:p>
          <a:p>
            <a:pPr algn="just"/>
            <a:r>
              <a:rPr lang="en-US" sz="2400" dirty="0" smtClean="0"/>
              <a:t>  </a:t>
            </a:r>
            <a:r>
              <a:rPr lang="en-US" sz="2400" dirty="0"/>
              <a:t>[G ]</a:t>
            </a:r>
            <a:r>
              <a:rPr lang="en-US" sz="2400" baseline="-25000" dirty="0" err="1"/>
              <a:t>kxn</a:t>
            </a:r>
            <a:r>
              <a:rPr lang="en-US" sz="2400" dirty="0"/>
              <a:t> = [</a:t>
            </a:r>
            <a:r>
              <a:rPr lang="en-US" sz="2400" dirty="0" err="1"/>
              <a:t>P</a:t>
            </a:r>
            <a:r>
              <a:rPr lang="en-US" sz="2400" baseline="-25000" dirty="0" err="1"/>
              <a:t>kx</a:t>
            </a:r>
            <a:r>
              <a:rPr lang="en-US" sz="2400" baseline="-25000" dirty="0"/>
              <a:t>(n-k)</a:t>
            </a:r>
            <a:r>
              <a:rPr lang="en-US" sz="2400" dirty="0"/>
              <a:t> | </a:t>
            </a:r>
            <a:r>
              <a:rPr lang="en-US" sz="2400" dirty="0" err="1"/>
              <a:t>I</a:t>
            </a:r>
            <a:r>
              <a:rPr lang="en-US" sz="2400" baseline="-25000" dirty="0" err="1"/>
              <a:t>kxk</a:t>
            </a:r>
            <a:r>
              <a:rPr lang="en-US" sz="2400" dirty="0" smtClean="0"/>
              <a:t>]   or   </a:t>
            </a:r>
            <a:r>
              <a:rPr lang="en-US" sz="2400" dirty="0"/>
              <a:t>[G ]</a:t>
            </a:r>
            <a:r>
              <a:rPr lang="en-US" sz="2400" baseline="-25000" dirty="0" err="1"/>
              <a:t>kxn</a:t>
            </a:r>
            <a:r>
              <a:rPr lang="en-US" sz="2400" dirty="0"/>
              <a:t> = </a:t>
            </a:r>
            <a:r>
              <a:rPr lang="en-US" sz="2400" dirty="0" smtClean="0"/>
              <a:t>[</a:t>
            </a:r>
            <a:r>
              <a:rPr lang="en-US" sz="2400" dirty="0" err="1"/>
              <a:t>I</a:t>
            </a:r>
            <a:r>
              <a:rPr lang="en-US" sz="2400" baseline="-25000" dirty="0" err="1"/>
              <a:t>kxk</a:t>
            </a:r>
            <a:r>
              <a:rPr lang="en-US" sz="2400" dirty="0"/>
              <a:t> |</a:t>
            </a:r>
            <a:r>
              <a:rPr lang="en-US" sz="2400" dirty="0" err="1"/>
              <a:t>P</a:t>
            </a:r>
            <a:r>
              <a:rPr lang="en-US" sz="2400" baseline="-25000" dirty="0" err="1"/>
              <a:t>kx</a:t>
            </a:r>
            <a:r>
              <a:rPr lang="en-US" sz="2400" baseline="-25000" dirty="0"/>
              <a:t>(n-k) </a:t>
            </a:r>
            <a:r>
              <a:rPr lang="en-US" sz="2400" dirty="0"/>
              <a:t>]</a:t>
            </a:r>
            <a:r>
              <a:rPr lang="en-US" sz="2400" baseline="-25000" dirty="0"/>
              <a:t> </a:t>
            </a:r>
            <a:endParaRPr lang="en-US" sz="2400" dirty="0"/>
          </a:p>
          <a:p>
            <a:pPr algn="just"/>
            <a:r>
              <a:rPr lang="en-US" sz="2400" dirty="0" smtClean="0"/>
              <a:t>Where P is parity submatrix and I is identity submatrix. Identity submatrix places message bits in coded word systematically. </a:t>
            </a:r>
            <a:endParaRPr lang="en-US" sz="2400" dirty="0"/>
          </a:p>
          <a:p>
            <a:pPr algn="just"/>
            <a:endParaRPr lang="en-US" sz="2400" dirty="0"/>
          </a:p>
        </p:txBody>
      </p:sp>
      <p:pic>
        <p:nvPicPr>
          <p:cNvPr id="5" name="Picture 4"/>
          <p:cNvPicPr>
            <a:picLocks noChangeAspect="1"/>
          </p:cNvPicPr>
          <p:nvPr/>
        </p:nvPicPr>
        <p:blipFill>
          <a:blip r:embed="rId2"/>
          <a:stretch>
            <a:fillRect/>
          </a:stretch>
        </p:blipFill>
        <p:spPr>
          <a:xfrm>
            <a:off x="3569350" y="2303706"/>
            <a:ext cx="278100" cy="299867"/>
          </a:xfrm>
          <a:prstGeom prst="rect">
            <a:avLst/>
          </a:prstGeom>
          <a:solidFill>
            <a:schemeClr val="accent1"/>
          </a:solidFill>
        </p:spPr>
      </p:pic>
      <p:pic>
        <p:nvPicPr>
          <p:cNvPr id="6" name="Picture 5"/>
          <p:cNvPicPr>
            <a:picLocks noChangeAspect="1"/>
          </p:cNvPicPr>
          <p:nvPr/>
        </p:nvPicPr>
        <p:blipFill>
          <a:blip r:embed="rId3"/>
          <a:stretch>
            <a:fillRect/>
          </a:stretch>
        </p:blipFill>
        <p:spPr>
          <a:xfrm>
            <a:off x="10517362" y="2303706"/>
            <a:ext cx="301275" cy="247967"/>
          </a:xfrm>
          <a:prstGeom prst="rect">
            <a:avLst/>
          </a:prstGeom>
        </p:spPr>
      </p:pic>
    </p:spTree>
    <p:extLst>
      <p:ext uri="{BB962C8B-B14F-4D97-AF65-F5344CB8AC3E}">
        <p14:creationId xmlns:p14="http://schemas.microsoft.com/office/powerpoint/2010/main" val="272823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477520"/>
            <a:ext cx="11399520" cy="7478970"/>
          </a:xfrm>
          <a:prstGeom prst="rect">
            <a:avLst/>
          </a:prstGeom>
          <a:noFill/>
        </p:spPr>
        <p:txBody>
          <a:bodyPr wrap="square" rtlCol="0">
            <a:spAutoFit/>
          </a:bodyPr>
          <a:lstStyle/>
          <a:p>
            <a:r>
              <a:rPr lang="en-US" sz="2400" dirty="0" smtClean="0">
                <a:solidFill>
                  <a:srgbClr val="FF0000"/>
                </a:solidFill>
              </a:rPr>
              <a:t>Encoding steps:</a:t>
            </a:r>
          </a:p>
          <a:p>
            <a:pPr algn="just"/>
            <a:endParaRPr lang="en-US" sz="2400" dirty="0" smtClean="0"/>
          </a:p>
          <a:p>
            <a:r>
              <a:rPr lang="en-US" sz="2400" dirty="0" smtClean="0"/>
              <a:t>Coded word [C]</a:t>
            </a:r>
            <a:r>
              <a:rPr lang="en-US" sz="2400" baseline="-25000" dirty="0" smtClean="0"/>
              <a:t>1xn</a:t>
            </a:r>
            <a:r>
              <a:rPr lang="en-US" sz="2400" dirty="0" smtClean="0"/>
              <a:t> </a:t>
            </a:r>
            <a:r>
              <a:rPr lang="en-US" sz="2400" dirty="0"/>
              <a:t>= [D]</a:t>
            </a:r>
            <a:r>
              <a:rPr lang="en-US" sz="2400" baseline="-25000" dirty="0"/>
              <a:t>1xk</a:t>
            </a:r>
            <a:r>
              <a:rPr lang="en-US" sz="2400" dirty="0"/>
              <a:t> . [G ]</a:t>
            </a:r>
            <a:r>
              <a:rPr lang="en-US" sz="2400" baseline="-25000" dirty="0" err="1"/>
              <a:t>kxn</a:t>
            </a:r>
            <a:endParaRPr lang="en-US" sz="2400" dirty="0"/>
          </a:p>
          <a:p>
            <a:r>
              <a:rPr lang="en-US" sz="2400" dirty="0" smtClean="0"/>
              <a:t>[D] is a 1xk row vector of k bits message word. </a:t>
            </a:r>
          </a:p>
          <a:p>
            <a:r>
              <a:rPr lang="en-US" sz="2400" dirty="0" smtClean="0"/>
              <a:t>As information is in binary, the operations are modulo 2, </a:t>
            </a:r>
            <a:r>
              <a:rPr lang="en-US" sz="2400" dirty="0" err="1" smtClean="0"/>
              <a:t>i.e</a:t>
            </a:r>
            <a:r>
              <a:rPr lang="en-US" sz="2400" dirty="0" smtClean="0"/>
              <a:t>, addition corresponds to EXOR operation whereas multiplication is AND operation. </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e.g.  [ 1 1 0] .    1  1  1 </a:t>
            </a:r>
          </a:p>
          <a:p>
            <a:r>
              <a:rPr lang="en-US" sz="2400" dirty="0"/>
              <a:t> </a:t>
            </a:r>
            <a:r>
              <a:rPr lang="en-US" sz="2400" dirty="0" smtClean="0"/>
              <a:t>                           0 1  1</a:t>
            </a:r>
          </a:p>
          <a:p>
            <a:r>
              <a:rPr lang="en-US" sz="2400" dirty="0"/>
              <a:t> </a:t>
            </a:r>
            <a:r>
              <a:rPr lang="en-US" sz="2400" dirty="0" smtClean="0"/>
              <a:t>                           1 0  1      = [ 1.1 </a:t>
            </a:r>
            <a:r>
              <a:rPr lang="en-US" sz="2400" dirty="0" smtClean="0">
                <a:sym typeface="Symbol" panose="05050102010706020507" pitchFamily="18" charset="2"/>
              </a:rPr>
              <a:t>1.0 0.1  ,  1.1 1.1 0.0, 1.1 1.1 0.1]</a:t>
            </a:r>
          </a:p>
          <a:p>
            <a:r>
              <a:rPr lang="en-US" sz="2400" dirty="0">
                <a:sym typeface="Symbol" panose="05050102010706020507" pitchFamily="18" charset="2"/>
              </a:rPr>
              <a:t>	</a:t>
            </a:r>
            <a:r>
              <a:rPr lang="en-US" sz="2400" dirty="0" smtClean="0">
                <a:sym typeface="Symbol" panose="05050102010706020507" pitchFamily="18" charset="2"/>
              </a:rPr>
              <a:t>		    = [1 00  , 11 0  , 110 ]  </a:t>
            </a:r>
            <a:endParaRPr lang="en-US" sz="2400" dirty="0" smtClean="0"/>
          </a:p>
          <a:p>
            <a:r>
              <a:rPr lang="en-US" sz="2400" dirty="0" smtClean="0"/>
              <a:t>           			    = [ 1 , 0, 0]	</a:t>
            </a:r>
            <a:endParaRPr lang="en-US" sz="2400" dirty="0"/>
          </a:p>
          <a:p>
            <a:endParaRPr lang="en-US" sz="2400" dirty="0" smtClean="0"/>
          </a:p>
          <a:p>
            <a:endParaRPr lang="en-US" sz="2400" dirty="0"/>
          </a:p>
          <a:p>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865298178"/>
              </p:ext>
            </p:extLst>
          </p:nvPr>
        </p:nvGraphicFramePr>
        <p:xfrm>
          <a:off x="4049712" y="2769649"/>
          <a:ext cx="4484688" cy="2300731"/>
        </p:xfrm>
        <a:graphic>
          <a:graphicData uri="http://schemas.openxmlformats.org/drawingml/2006/table">
            <a:tbl>
              <a:tblPr firstRow="1" firstCol="1" bandRow="1">
                <a:tableStyleId>{5C22544A-7EE6-4342-B048-85BDC9FD1C3A}</a:tableStyleId>
              </a:tblPr>
              <a:tblGrid>
                <a:gridCol w="2088911">
                  <a:extLst>
                    <a:ext uri="{9D8B030D-6E8A-4147-A177-3AD203B41FA5}">
                      <a16:colId xmlns:a16="http://schemas.microsoft.com/office/drawing/2014/main" val="2665621171"/>
                    </a:ext>
                  </a:extLst>
                </a:gridCol>
                <a:gridCol w="2395777">
                  <a:extLst>
                    <a:ext uri="{9D8B030D-6E8A-4147-A177-3AD203B41FA5}">
                      <a16:colId xmlns:a16="http://schemas.microsoft.com/office/drawing/2014/main" val="826436013"/>
                    </a:ext>
                  </a:extLst>
                </a:gridCol>
              </a:tblGrid>
              <a:tr h="996187">
                <a:tc>
                  <a:txBody>
                    <a:bodyPr/>
                    <a:lstStyle/>
                    <a:p>
                      <a:pPr marL="0" marR="0" algn="l">
                        <a:lnSpc>
                          <a:spcPct val="107000"/>
                        </a:lnSpc>
                        <a:spcBef>
                          <a:spcPts val="0"/>
                        </a:spcBef>
                        <a:spcAft>
                          <a:spcPts val="0"/>
                        </a:spcAft>
                      </a:pPr>
                      <a:r>
                        <a:rPr lang="en-US" sz="2000" dirty="0">
                          <a:effectLst/>
                        </a:rPr>
                        <a:t>Modulo 2 addition (EXOR)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rPr>
                        <a:t>Modulo 2 multiplication(AND)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858967"/>
                  </a:ext>
                </a:extLst>
              </a:tr>
              <a:tr h="322087">
                <a:tc>
                  <a:txBody>
                    <a:bodyPr/>
                    <a:lstStyle/>
                    <a:p>
                      <a:pPr marL="0" marR="0" algn="l">
                        <a:lnSpc>
                          <a:spcPct val="107000"/>
                        </a:lnSpc>
                        <a:spcBef>
                          <a:spcPts val="0"/>
                        </a:spcBef>
                        <a:spcAft>
                          <a:spcPts val="0"/>
                        </a:spcAft>
                      </a:pPr>
                      <a:r>
                        <a:rPr lang="en-US" sz="2000">
                          <a:effectLst/>
                        </a:rPr>
                        <a:t>0</a:t>
                      </a:r>
                      <a:r>
                        <a:rPr lang="en-US" sz="2000">
                          <a:effectLst/>
                          <a:sym typeface="Symbol" panose="05050102010706020507" pitchFamily="18" charset="2"/>
                        </a:rPr>
                        <a:t></a:t>
                      </a:r>
                      <a:r>
                        <a:rPr lang="en-US" sz="2000">
                          <a:effectLst/>
                        </a:rPr>
                        <a:t>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618824"/>
                  </a:ext>
                </a:extLst>
              </a:tr>
              <a:tr h="322087">
                <a:tc>
                  <a:txBody>
                    <a:bodyPr/>
                    <a:lstStyle/>
                    <a:p>
                      <a:pPr marL="0" marR="0" algn="l">
                        <a:lnSpc>
                          <a:spcPct val="107000"/>
                        </a:lnSpc>
                        <a:spcBef>
                          <a:spcPts val="0"/>
                        </a:spcBef>
                        <a:spcAft>
                          <a:spcPts val="0"/>
                        </a:spcAft>
                      </a:pPr>
                      <a:r>
                        <a:rPr lang="en-US" sz="2000">
                          <a:effectLst/>
                        </a:rPr>
                        <a:t>0</a:t>
                      </a:r>
                      <a:r>
                        <a:rPr lang="en-US" sz="2000">
                          <a:effectLst/>
                          <a:sym typeface="Symbol" panose="05050102010706020507" pitchFamily="18" charset="2"/>
                        </a:rPr>
                        <a:t></a:t>
                      </a:r>
                      <a:r>
                        <a:rPr lang="en-US" sz="20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5103812"/>
                  </a:ext>
                </a:extLst>
              </a:tr>
              <a:tr h="322087">
                <a:tc>
                  <a:txBody>
                    <a:bodyPr/>
                    <a:lstStyle/>
                    <a:p>
                      <a:pPr marL="0" marR="0" algn="l">
                        <a:lnSpc>
                          <a:spcPct val="107000"/>
                        </a:lnSpc>
                        <a:spcBef>
                          <a:spcPts val="0"/>
                        </a:spcBef>
                        <a:spcAft>
                          <a:spcPts val="0"/>
                        </a:spcAft>
                      </a:pPr>
                      <a:r>
                        <a:rPr lang="en-US" sz="2000">
                          <a:effectLst/>
                        </a:rPr>
                        <a:t>1</a:t>
                      </a:r>
                      <a:r>
                        <a:rPr lang="en-US" sz="2000">
                          <a:effectLst/>
                          <a:sym typeface="Symbol" panose="05050102010706020507" pitchFamily="18" charset="2"/>
                        </a:rPr>
                        <a:t></a:t>
                      </a:r>
                      <a:r>
                        <a:rPr lang="en-US" sz="20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916337"/>
                  </a:ext>
                </a:extLst>
              </a:tr>
              <a:tr h="322087">
                <a:tc>
                  <a:txBody>
                    <a:bodyPr/>
                    <a:lstStyle/>
                    <a:p>
                      <a:pPr marL="0" marR="0" algn="l">
                        <a:lnSpc>
                          <a:spcPct val="107000"/>
                        </a:lnSpc>
                        <a:spcBef>
                          <a:spcPts val="0"/>
                        </a:spcBef>
                        <a:spcAft>
                          <a:spcPts val="0"/>
                        </a:spcAft>
                      </a:pPr>
                      <a:r>
                        <a:rPr lang="en-US" sz="2000">
                          <a:effectLst/>
                        </a:rPr>
                        <a:t>1</a:t>
                      </a:r>
                      <a:r>
                        <a:rPr lang="en-US" sz="2000">
                          <a:effectLst/>
                          <a:sym typeface="Symbol" panose="05050102010706020507" pitchFamily="18" charset="2"/>
                        </a:rPr>
                        <a:t></a:t>
                      </a:r>
                      <a:r>
                        <a:rPr lang="en-US" sz="2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rPr>
                        <a:t>1.1=1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9979109"/>
                  </a:ext>
                </a:extLst>
              </a:tr>
            </a:tbl>
          </a:graphicData>
        </a:graphic>
      </p:graphicFrame>
      <p:sp>
        <p:nvSpPr>
          <p:cNvPr id="4" name="Double Bracket 3"/>
          <p:cNvSpPr/>
          <p:nvPr/>
        </p:nvSpPr>
        <p:spPr>
          <a:xfrm>
            <a:off x="2113280" y="4877340"/>
            <a:ext cx="965200" cy="1198340"/>
          </a:xfrm>
          <a:prstGeom prst="bracketPair">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53395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311508" y="220082"/>
            <a:ext cx="3850640" cy="1510546"/>
            <a:chOff x="6311508" y="220082"/>
            <a:chExt cx="3850640" cy="1510546"/>
          </a:xfrm>
        </p:grpSpPr>
        <p:sp>
          <p:nvSpPr>
            <p:cNvPr id="2" name="Double Bracket 1"/>
            <p:cNvSpPr/>
            <p:nvPr/>
          </p:nvSpPr>
          <p:spPr>
            <a:xfrm>
              <a:off x="6311508" y="557289"/>
              <a:ext cx="1564640" cy="67974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443588" y="701052"/>
              <a:ext cx="1503680" cy="392219"/>
            </a:xfrm>
            <a:prstGeom prst="rect">
              <a:avLst/>
            </a:prstGeom>
            <a:noFill/>
          </p:spPr>
          <p:txBody>
            <a:bodyPr wrap="square" rtlCol="0">
              <a:spAutoFit/>
            </a:bodyPr>
            <a:lstStyle/>
            <a:p>
              <a:r>
                <a:rPr lang="en-US" dirty="0" smtClean="0"/>
                <a:t>D1 D2 D3 D4</a:t>
              </a:r>
              <a:endParaRPr lang="en-US" dirty="0"/>
            </a:p>
          </p:txBody>
        </p:sp>
        <p:sp>
          <p:nvSpPr>
            <p:cNvPr id="5" name="Double Bracket 4"/>
            <p:cNvSpPr/>
            <p:nvPr/>
          </p:nvSpPr>
          <p:spPr>
            <a:xfrm>
              <a:off x="8394308" y="220082"/>
              <a:ext cx="1584960" cy="151054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394308" y="455915"/>
              <a:ext cx="1767840" cy="1274713"/>
            </a:xfrm>
            <a:prstGeom prst="rect">
              <a:avLst/>
            </a:prstGeom>
            <a:noFill/>
          </p:spPr>
          <p:txBody>
            <a:bodyPr wrap="square" rtlCol="0">
              <a:spAutoFit/>
            </a:bodyPr>
            <a:lstStyle/>
            <a:p>
              <a:r>
                <a:rPr lang="en-US" dirty="0" smtClean="0"/>
                <a:t>1  0  0  0  1  1  1</a:t>
              </a:r>
            </a:p>
            <a:p>
              <a:r>
                <a:rPr lang="en-US" dirty="0" smtClean="0"/>
                <a:t>0  1  0  0  1  1  0</a:t>
              </a:r>
            </a:p>
            <a:p>
              <a:r>
                <a:rPr lang="en-US" dirty="0" smtClean="0"/>
                <a:t>0  0  1  0  1  0  1</a:t>
              </a:r>
            </a:p>
            <a:p>
              <a:r>
                <a:rPr lang="en-US" dirty="0" smtClean="0"/>
                <a:t>0  0  0  1  0  1  1</a:t>
              </a:r>
              <a:endParaRPr lang="en-US" dirty="0"/>
            </a:p>
          </p:txBody>
        </p:sp>
      </p:grpSp>
      <p:sp>
        <p:nvSpPr>
          <p:cNvPr id="9" name="Double Bracket 8"/>
          <p:cNvSpPr/>
          <p:nvPr/>
        </p:nvSpPr>
        <p:spPr>
          <a:xfrm>
            <a:off x="4794344" y="842761"/>
            <a:ext cx="650240" cy="38608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041508" y="801233"/>
            <a:ext cx="329803" cy="369332"/>
          </a:xfrm>
          <a:prstGeom prst="rect">
            <a:avLst/>
          </a:prstGeom>
          <a:noFill/>
        </p:spPr>
        <p:txBody>
          <a:bodyPr wrap="square" rtlCol="0">
            <a:spAutoFit/>
          </a:bodyPr>
          <a:lstStyle/>
          <a:p>
            <a:r>
              <a:rPr lang="en-US" dirty="0" smtClean="0"/>
              <a:t>C</a:t>
            </a:r>
            <a:endParaRPr lang="en-US" dirty="0"/>
          </a:p>
        </p:txBody>
      </p:sp>
      <p:sp>
        <p:nvSpPr>
          <p:cNvPr id="11" name="TextBox 10"/>
          <p:cNvSpPr txBox="1"/>
          <p:nvPr/>
        </p:nvSpPr>
        <p:spPr>
          <a:xfrm>
            <a:off x="5709528" y="519596"/>
            <a:ext cx="436880" cy="646331"/>
          </a:xfrm>
          <a:prstGeom prst="rect">
            <a:avLst/>
          </a:prstGeom>
          <a:noFill/>
        </p:spPr>
        <p:txBody>
          <a:bodyPr wrap="square" rtlCol="0">
            <a:spAutoFit/>
          </a:bodyPr>
          <a:lstStyle/>
          <a:p>
            <a:r>
              <a:rPr lang="en-US" dirty="0" smtClean="0"/>
              <a:t>    =</a:t>
            </a:r>
            <a:endParaRPr lang="en-US" dirty="0"/>
          </a:p>
        </p:txBody>
      </p:sp>
      <p:sp>
        <p:nvSpPr>
          <p:cNvPr id="12" name="Rectangle 11"/>
          <p:cNvSpPr/>
          <p:nvPr/>
        </p:nvSpPr>
        <p:spPr>
          <a:xfrm>
            <a:off x="0" y="99630"/>
            <a:ext cx="5041508" cy="830997"/>
          </a:xfrm>
          <a:prstGeom prst="rect">
            <a:avLst/>
          </a:prstGeom>
        </p:spPr>
        <p:txBody>
          <a:bodyPr wrap="square">
            <a:spAutoFit/>
          </a:bodyPr>
          <a:lstStyle/>
          <a:p>
            <a:r>
              <a:rPr lang="en-US" sz="2400" u="sng" dirty="0" smtClean="0">
                <a:solidFill>
                  <a:srgbClr val="C00000"/>
                </a:solidFill>
              </a:rPr>
              <a:t>Example 1:</a:t>
            </a:r>
            <a:r>
              <a:rPr lang="en-US" sz="2400" dirty="0" smtClean="0">
                <a:solidFill>
                  <a:srgbClr val="C00000"/>
                </a:solidFill>
              </a:rPr>
              <a:t> Find code words.</a:t>
            </a:r>
          </a:p>
          <a:p>
            <a:r>
              <a:rPr lang="en-US" sz="2400" dirty="0" smtClean="0"/>
              <a:t>Coded </a:t>
            </a:r>
            <a:r>
              <a:rPr lang="en-US" sz="2400" dirty="0"/>
              <a:t>word [C]</a:t>
            </a:r>
            <a:r>
              <a:rPr lang="en-US" sz="2400" baseline="-25000" dirty="0"/>
              <a:t>1xn</a:t>
            </a:r>
            <a:r>
              <a:rPr lang="en-US" sz="2400" dirty="0"/>
              <a:t> = [D]</a:t>
            </a:r>
            <a:r>
              <a:rPr lang="en-US" sz="2400" baseline="-25000" dirty="0"/>
              <a:t>1xk</a:t>
            </a:r>
            <a:r>
              <a:rPr lang="en-US" sz="2400" dirty="0"/>
              <a:t> . [G ]</a:t>
            </a:r>
            <a:r>
              <a:rPr lang="en-US" sz="2400" baseline="-25000" dirty="0" err="1"/>
              <a:t>kxn</a:t>
            </a:r>
            <a:endParaRPr lang="en-US" sz="2400" dirty="0"/>
          </a:p>
        </p:txBody>
      </p:sp>
      <p:sp>
        <p:nvSpPr>
          <p:cNvPr id="13" name="Rectangle 12"/>
          <p:cNvSpPr/>
          <p:nvPr/>
        </p:nvSpPr>
        <p:spPr>
          <a:xfrm>
            <a:off x="469111" y="1637268"/>
            <a:ext cx="10633234" cy="619272"/>
          </a:xfrm>
          <a:prstGeom prst="rect">
            <a:avLst/>
          </a:prstGeom>
        </p:spPr>
        <p:txBody>
          <a:bodyPr wrap="square">
            <a:spAutoFit/>
          </a:bodyPr>
          <a:lstStyle/>
          <a:p>
            <a:pPr>
              <a:lnSpc>
                <a:spcPct val="107000"/>
              </a:lnSpc>
              <a:spcAft>
                <a:spcPts val="800"/>
              </a:spcAft>
            </a:pPr>
            <a:r>
              <a:rPr lang="en-US" sz="3200" baseline="-25000" dirty="0">
                <a:latin typeface="Calibri" panose="020F0502020204030204" pitchFamily="34" charset="0"/>
                <a:ea typeface="Calibri" panose="020F0502020204030204" pitchFamily="34" charset="0"/>
                <a:cs typeface="Times New Roman" panose="02020603050405020304" pitchFamily="18" charset="0"/>
              </a:rPr>
              <a:t>[C1,C2,C3,C4,</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C5,C6,C7</a:t>
            </a:r>
            <a:r>
              <a:rPr lang="en-US" sz="3200" baseline="-25000" dirty="0">
                <a:latin typeface="Calibri" panose="020F0502020204030204" pitchFamily="34" charset="0"/>
                <a:ea typeface="Calibri" panose="020F0502020204030204" pitchFamily="34" charset="0"/>
                <a:cs typeface="Times New Roman" panose="02020603050405020304" pitchFamily="18" charset="0"/>
              </a:rPr>
              <a:t>] = [ D1, D2, D3, D4, </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D1</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D2</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D3</a:t>
            </a:r>
            <a:r>
              <a:rPr lang="en-US" sz="3200" baseline="-25000" dirty="0">
                <a:latin typeface="Calibri" panose="020F0502020204030204" pitchFamily="34" charset="0"/>
                <a:ea typeface="Calibri" panose="020F0502020204030204" pitchFamily="34" charset="0"/>
                <a:cs typeface="Times New Roman" panose="02020603050405020304" pitchFamily="18" charset="0"/>
              </a:rPr>
              <a:t>,  </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D1</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D2</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D4</a:t>
            </a:r>
            <a:r>
              <a:rPr lang="en-US" sz="3200" baseline="-25000" dirty="0">
                <a:latin typeface="Calibri" panose="020F0502020204030204" pitchFamily="34" charset="0"/>
                <a:ea typeface="Calibri" panose="020F0502020204030204" pitchFamily="34" charset="0"/>
                <a:cs typeface="Times New Roman" panose="02020603050405020304" pitchFamily="18" charset="0"/>
              </a:rPr>
              <a:t>,  </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D1</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D3</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32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D4 </a:t>
            </a:r>
            <a:r>
              <a:rPr lang="en-US" sz="3200" baseline="-25000" dirty="0">
                <a:latin typeface="Calibri" panose="020F0502020204030204" pitchFamily="34" charset="0"/>
                <a:ea typeface="Calibri" panose="020F0502020204030204" pitchFamily="34"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p:cNvSpPr txBox="1"/>
          <p:nvPr/>
        </p:nvSpPr>
        <p:spPr>
          <a:xfrm>
            <a:off x="116448" y="3271520"/>
            <a:ext cx="3332480" cy="830997"/>
          </a:xfrm>
          <a:prstGeom prst="rect">
            <a:avLst/>
          </a:prstGeom>
          <a:noFill/>
        </p:spPr>
        <p:txBody>
          <a:bodyPr wrap="square" rtlCol="0">
            <a:spAutoFit/>
          </a:bodyPr>
          <a:lstStyle/>
          <a:p>
            <a:r>
              <a:rPr lang="en-US" sz="2400" baseline="-25000" dirty="0" smtClean="0"/>
              <a:t> </a:t>
            </a:r>
            <a:r>
              <a:rPr lang="en-US" sz="2400" dirty="0" smtClean="0"/>
              <a:t> (</a:t>
            </a:r>
            <a:r>
              <a:rPr lang="en-US" sz="2400" baseline="-25000" dirty="0" smtClean="0"/>
              <a:t>2</a:t>
            </a:r>
            <a:r>
              <a:rPr lang="en-US" sz="2400" baseline="30000" dirty="0" smtClean="0"/>
              <a:t>k</a:t>
            </a:r>
            <a:r>
              <a:rPr lang="en-US" sz="2400" dirty="0" smtClean="0"/>
              <a:t> )  = </a:t>
            </a:r>
            <a:r>
              <a:rPr lang="en-US" sz="2400" baseline="-25000" dirty="0" smtClean="0"/>
              <a:t>    2</a:t>
            </a:r>
            <a:r>
              <a:rPr lang="en-US" sz="2400" baseline="30000" dirty="0" smtClean="0"/>
              <a:t>4</a:t>
            </a:r>
            <a:r>
              <a:rPr lang="en-US" dirty="0" smtClean="0"/>
              <a:t> </a:t>
            </a:r>
            <a:r>
              <a:rPr lang="en-US" sz="2400" dirty="0" err="1" smtClean="0"/>
              <a:t>Codewords</a:t>
            </a:r>
            <a:endParaRPr lang="en-US" sz="2400" dirty="0" smtClean="0"/>
          </a:p>
          <a:p>
            <a:r>
              <a:rPr lang="en-US" sz="2400" dirty="0"/>
              <a:t> </a:t>
            </a:r>
            <a:r>
              <a:rPr lang="en-US" sz="2400" dirty="0" smtClean="0"/>
              <a:t>         = 16 </a:t>
            </a:r>
            <a:r>
              <a:rPr lang="en-US" sz="2400" dirty="0" err="1" smtClean="0"/>
              <a:t>codewords</a:t>
            </a:r>
            <a:endParaRPr lang="en-US" sz="2400" dirty="0"/>
          </a:p>
        </p:txBody>
      </p:sp>
      <p:graphicFrame>
        <p:nvGraphicFramePr>
          <p:cNvPr id="18" name="Table 17"/>
          <p:cNvGraphicFramePr>
            <a:graphicFrameLocks noGrp="1"/>
          </p:cNvGraphicFramePr>
          <p:nvPr>
            <p:extLst>
              <p:ext uri="{D42A27DB-BD31-4B8C-83A1-F6EECF244321}">
                <p14:modId xmlns:p14="http://schemas.microsoft.com/office/powerpoint/2010/main" val="1516217602"/>
              </p:ext>
            </p:extLst>
          </p:nvPr>
        </p:nvGraphicFramePr>
        <p:xfrm>
          <a:off x="3641968" y="2347280"/>
          <a:ext cx="7721603" cy="4515526"/>
        </p:xfrm>
        <a:graphic>
          <a:graphicData uri="http://schemas.openxmlformats.org/drawingml/2006/table">
            <a:tbl>
              <a:tblPr firstRow="1" firstCol="1" bandRow="1">
                <a:tableStyleId>{5C22544A-7EE6-4342-B048-85BDC9FD1C3A}</a:tableStyleId>
              </a:tblPr>
              <a:tblGrid>
                <a:gridCol w="489400">
                  <a:extLst>
                    <a:ext uri="{9D8B030D-6E8A-4147-A177-3AD203B41FA5}">
                      <a16:colId xmlns:a16="http://schemas.microsoft.com/office/drawing/2014/main" val="3721408702"/>
                    </a:ext>
                  </a:extLst>
                </a:gridCol>
                <a:gridCol w="475691">
                  <a:extLst>
                    <a:ext uri="{9D8B030D-6E8A-4147-A177-3AD203B41FA5}">
                      <a16:colId xmlns:a16="http://schemas.microsoft.com/office/drawing/2014/main" val="3440206830"/>
                    </a:ext>
                  </a:extLst>
                </a:gridCol>
                <a:gridCol w="726941">
                  <a:extLst>
                    <a:ext uri="{9D8B030D-6E8A-4147-A177-3AD203B41FA5}">
                      <a16:colId xmlns:a16="http://schemas.microsoft.com/office/drawing/2014/main" val="1472248735"/>
                    </a:ext>
                  </a:extLst>
                </a:gridCol>
                <a:gridCol w="624015">
                  <a:extLst>
                    <a:ext uri="{9D8B030D-6E8A-4147-A177-3AD203B41FA5}">
                      <a16:colId xmlns:a16="http://schemas.microsoft.com/office/drawing/2014/main" val="673365801"/>
                    </a:ext>
                  </a:extLst>
                </a:gridCol>
                <a:gridCol w="675478">
                  <a:extLst>
                    <a:ext uri="{9D8B030D-6E8A-4147-A177-3AD203B41FA5}">
                      <a16:colId xmlns:a16="http://schemas.microsoft.com/office/drawing/2014/main" val="2869674608"/>
                    </a:ext>
                  </a:extLst>
                </a:gridCol>
                <a:gridCol w="675478">
                  <a:extLst>
                    <a:ext uri="{9D8B030D-6E8A-4147-A177-3AD203B41FA5}">
                      <a16:colId xmlns:a16="http://schemas.microsoft.com/office/drawing/2014/main" val="4032981756"/>
                    </a:ext>
                  </a:extLst>
                </a:gridCol>
                <a:gridCol w="675478">
                  <a:extLst>
                    <a:ext uri="{9D8B030D-6E8A-4147-A177-3AD203B41FA5}">
                      <a16:colId xmlns:a16="http://schemas.microsoft.com/office/drawing/2014/main" val="1181969420"/>
                    </a:ext>
                  </a:extLst>
                </a:gridCol>
                <a:gridCol w="675478">
                  <a:extLst>
                    <a:ext uri="{9D8B030D-6E8A-4147-A177-3AD203B41FA5}">
                      <a16:colId xmlns:a16="http://schemas.microsoft.com/office/drawing/2014/main" val="246978104"/>
                    </a:ext>
                  </a:extLst>
                </a:gridCol>
                <a:gridCol w="675478">
                  <a:extLst>
                    <a:ext uri="{9D8B030D-6E8A-4147-A177-3AD203B41FA5}">
                      <a16:colId xmlns:a16="http://schemas.microsoft.com/office/drawing/2014/main" val="3547683658"/>
                    </a:ext>
                  </a:extLst>
                </a:gridCol>
                <a:gridCol w="675478">
                  <a:extLst>
                    <a:ext uri="{9D8B030D-6E8A-4147-A177-3AD203B41FA5}">
                      <a16:colId xmlns:a16="http://schemas.microsoft.com/office/drawing/2014/main" val="488875921"/>
                    </a:ext>
                  </a:extLst>
                </a:gridCol>
                <a:gridCol w="676344">
                  <a:extLst>
                    <a:ext uri="{9D8B030D-6E8A-4147-A177-3AD203B41FA5}">
                      <a16:colId xmlns:a16="http://schemas.microsoft.com/office/drawing/2014/main" val="2768884790"/>
                    </a:ext>
                  </a:extLst>
                </a:gridCol>
                <a:gridCol w="676344">
                  <a:extLst>
                    <a:ext uri="{9D8B030D-6E8A-4147-A177-3AD203B41FA5}">
                      <a16:colId xmlns:a16="http://schemas.microsoft.com/office/drawing/2014/main" val="2644428776"/>
                    </a:ext>
                  </a:extLst>
                </a:gridCol>
              </a:tblGrid>
              <a:tr h="334806">
                <a:tc>
                  <a:txBody>
                    <a:bodyPr/>
                    <a:lstStyle/>
                    <a:p>
                      <a:pPr marL="0" marR="0">
                        <a:lnSpc>
                          <a:spcPct val="107000"/>
                        </a:lnSpc>
                        <a:spcBef>
                          <a:spcPts val="0"/>
                        </a:spcBef>
                        <a:spcAft>
                          <a:spcPts val="0"/>
                        </a:spcAft>
                      </a:pPr>
                      <a:r>
                        <a:rPr lang="en-US" sz="1200" dirty="0">
                          <a:effectLst/>
                        </a:rPr>
                        <a:t>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W(C)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347142810"/>
                  </a:ext>
                </a:extLst>
              </a:tr>
              <a:tr h="261295">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794909959"/>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798560734"/>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905885981"/>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901486010"/>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70710761"/>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738359729"/>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213384057"/>
                  </a:ext>
                </a:extLst>
              </a:tr>
              <a:tr h="261295">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477336843"/>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029326307"/>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352473819"/>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493970462"/>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189224070"/>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39909001"/>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88069824"/>
                  </a:ext>
                </a:extLst>
              </a:tr>
              <a:tr h="26129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593435020"/>
                  </a:ext>
                </a:extLst>
              </a:tr>
              <a:tr h="261295">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gradFill>
                  </a:tcPr>
                </a:tc>
                <a:tc>
                  <a:txBody>
                    <a:bodyPr/>
                    <a:lstStyle/>
                    <a:p>
                      <a:pPr marL="0" marR="0">
                        <a:lnSpc>
                          <a:spcPct val="107000"/>
                        </a:lnSpc>
                        <a:spcBef>
                          <a:spcPts val="0"/>
                        </a:spcBef>
                        <a:spcAft>
                          <a:spcPts val="0"/>
                        </a:spcAft>
                      </a:pPr>
                      <a:r>
                        <a:rPr lang="en-US" sz="1600" dirty="0">
                          <a:effectLst/>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94306826"/>
                  </a:ext>
                </a:extLst>
              </a:tr>
            </a:tbl>
          </a:graphicData>
        </a:graphic>
      </p:graphicFrame>
    </p:spTree>
    <p:extLst>
      <p:ext uri="{BB962C8B-B14F-4D97-AF65-F5344CB8AC3E}">
        <p14:creationId xmlns:p14="http://schemas.microsoft.com/office/powerpoint/2010/main" val="4232844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Brace 4"/>
          <p:cNvSpPr/>
          <p:nvPr/>
        </p:nvSpPr>
        <p:spPr>
          <a:xfrm rot="5400000">
            <a:off x="2461260" y="3857109"/>
            <a:ext cx="558800" cy="102616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4" name="Group 13"/>
          <p:cNvGrpSpPr/>
          <p:nvPr/>
        </p:nvGrpSpPr>
        <p:grpSpPr>
          <a:xfrm>
            <a:off x="825500" y="283091"/>
            <a:ext cx="10373360" cy="5539978"/>
            <a:chOff x="825500" y="283091"/>
            <a:chExt cx="10373360" cy="5539978"/>
          </a:xfrm>
        </p:grpSpPr>
        <p:sp>
          <p:nvSpPr>
            <p:cNvPr id="2" name="TextBox 1"/>
            <p:cNvSpPr txBox="1"/>
            <p:nvPr/>
          </p:nvSpPr>
          <p:spPr>
            <a:xfrm>
              <a:off x="825500" y="283091"/>
              <a:ext cx="10373360" cy="5539978"/>
            </a:xfrm>
            <a:prstGeom prst="rect">
              <a:avLst/>
            </a:prstGeom>
            <a:noFill/>
          </p:spPr>
          <p:txBody>
            <a:bodyPr wrap="square" rtlCol="0">
              <a:spAutoFit/>
            </a:bodyPr>
            <a:lstStyle/>
            <a:p>
              <a:r>
                <a:rPr lang="en-US" sz="2800" dirty="0" smtClean="0"/>
                <a:t>Associated with generator matrix G , there is another matrix with order ((n-k)</a:t>
              </a:r>
              <a:r>
                <a:rPr lang="en-US" sz="2800" dirty="0" err="1" smtClean="0"/>
                <a:t>xn</a:t>
              </a:r>
              <a:r>
                <a:rPr lang="en-US" sz="2800" dirty="0" smtClean="0"/>
                <a:t>) matrix , called as </a:t>
              </a:r>
              <a:r>
                <a:rPr lang="en-US" sz="2800" dirty="0" smtClean="0">
                  <a:solidFill>
                    <a:srgbClr val="C00000"/>
                  </a:solidFill>
                </a:rPr>
                <a:t>Hamming matrix </a:t>
              </a:r>
              <a:r>
                <a:rPr lang="en-US" sz="2800" dirty="0" smtClean="0"/>
                <a:t>denoted as H</a:t>
              </a:r>
            </a:p>
            <a:p>
              <a:r>
                <a:rPr lang="en-US" sz="2800" dirty="0"/>
                <a:t> </a:t>
              </a:r>
              <a:r>
                <a:rPr lang="en-US" sz="2800" dirty="0" smtClean="0"/>
                <a:t>          </a:t>
              </a:r>
            </a:p>
            <a:p>
              <a:r>
                <a:rPr lang="en-US" sz="2800" dirty="0" smtClean="0"/>
                <a:t> </a:t>
              </a:r>
              <a:r>
                <a:rPr lang="en-US" sz="2800" dirty="0"/>
                <a:t>[H]</a:t>
              </a:r>
              <a:r>
                <a:rPr lang="en-US" sz="2800" baseline="-25000" dirty="0"/>
                <a:t>(n-k)</a:t>
              </a:r>
              <a:r>
                <a:rPr lang="en-US" sz="2800" baseline="-25000" dirty="0" err="1"/>
                <a:t>xn</a:t>
              </a:r>
              <a:r>
                <a:rPr lang="en-US" sz="2800" dirty="0"/>
                <a:t> = [ [P</a:t>
              </a:r>
              <a:r>
                <a:rPr lang="en-US" sz="2800" baseline="30000" dirty="0"/>
                <a:t>T</a:t>
              </a:r>
              <a:r>
                <a:rPr lang="en-US" sz="2800" dirty="0"/>
                <a:t>]</a:t>
              </a:r>
              <a:r>
                <a:rPr lang="en-US" sz="2800" baseline="-25000" dirty="0"/>
                <a:t>(n-k)</a:t>
              </a:r>
              <a:r>
                <a:rPr lang="en-US" sz="2800" baseline="-25000" dirty="0" err="1"/>
                <a:t>xk</a:t>
              </a:r>
              <a:r>
                <a:rPr lang="en-US" sz="2800" dirty="0"/>
                <a:t>  |  [I]</a:t>
              </a:r>
              <a:r>
                <a:rPr lang="en-US" sz="2800" baseline="-25000" dirty="0"/>
                <a:t>(n-k)x(n-k)</a:t>
              </a:r>
              <a:r>
                <a:rPr lang="en-US" sz="2800" dirty="0"/>
                <a:t> </a:t>
              </a:r>
              <a:r>
                <a:rPr lang="en-US" sz="2800" dirty="0" smtClean="0"/>
                <a:t>]</a:t>
              </a:r>
            </a:p>
            <a:p>
              <a:endParaRPr lang="en-US" sz="2800" dirty="0"/>
            </a:p>
            <a:p>
              <a:r>
                <a:rPr lang="en-US" sz="2800" dirty="0" smtClean="0"/>
                <a:t>For [G] = </a:t>
              </a:r>
              <a:r>
                <a:rPr lang="en-US" sz="2800" dirty="0" smtClean="0">
                  <a:solidFill>
                    <a:srgbClr val="C00000"/>
                  </a:solidFill>
                </a:rPr>
                <a:t>1  0  0  0  </a:t>
              </a:r>
              <a:r>
                <a:rPr lang="en-US" sz="2800" dirty="0" smtClean="0">
                  <a:solidFill>
                    <a:srgbClr val="002060"/>
                  </a:solidFill>
                </a:rPr>
                <a:t>1  1  1      </a:t>
              </a:r>
              <a:r>
                <a:rPr lang="en-US" sz="2800" dirty="0" smtClean="0"/>
                <a:t>Find [H] = 1 1 1 0 1 0 0</a:t>
              </a:r>
            </a:p>
            <a:p>
              <a:r>
                <a:rPr lang="en-US" sz="2800" dirty="0" smtClean="0"/>
                <a:t> 	     </a:t>
              </a:r>
              <a:r>
                <a:rPr lang="en-US" sz="2800" dirty="0" smtClean="0">
                  <a:solidFill>
                    <a:srgbClr val="C00000"/>
                  </a:solidFill>
                </a:rPr>
                <a:t>0  1  0  0  </a:t>
              </a:r>
              <a:r>
                <a:rPr lang="en-US" sz="2800" dirty="0" smtClean="0"/>
                <a:t>1  1  0 			 1 1 0 1 0 1 0</a:t>
              </a:r>
            </a:p>
            <a:p>
              <a:r>
                <a:rPr lang="en-US" sz="2800" dirty="0" smtClean="0"/>
                <a:t>                </a:t>
              </a:r>
              <a:r>
                <a:rPr lang="en-US" sz="2800" dirty="0" smtClean="0">
                  <a:solidFill>
                    <a:srgbClr val="C00000"/>
                  </a:solidFill>
                </a:rPr>
                <a:t>0  0  1  0  </a:t>
              </a:r>
              <a:r>
                <a:rPr lang="en-US" sz="2800" dirty="0" smtClean="0"/>
                <a:t>1  0  1 			 1 0 1 1 0 0 1</a:t>
              </a:r>
            </a:p>
            <a:p>
              <a:r>
                <a:rPr lang="en-US" sz="2800" dirty="0" smtClean="0"/>
                <a:t>                </a:t>
              </a:r>
              <a:r>
                <a:rPr lang="en-US" sz="2800" dirty="0" smtClean="0">
                  <a:solidFill>
                    <a:srgbClr val="C00000"/>
                  </a:solidFill>
                </a:rPr>
                <a:t>0  0  0  1</a:t>
              </a:r>
              <a:r>
                <a:rPr lang="en-US" sz="2800" dirty="0" smtClean="0"/>
                <a:t>  0  1  1</a:t>
              </a:r>
            </a:p>
            <a:p>
              <a:endParaRPr lang="en-US" sz="2800" dirty="0"/>
            </a:p>
            <a:p>
              <a:endParaRPr lang="en-US" sz="2800" dirty="0" smtClean="0"/>
            </a:p>
            <a:p>
              <a:endParaRPr lang="en-US" sz="2800" dirty="0"/>
            </a:p>
            <a:p>
              <a:r>
                <a:rPr lang="en-US" dirty="0" smtClean="0"/>
                <a:t> </a:t>
              </a:r>
              <a:endParaRPr lang="en-US" dirty="0"/>
            </a:p>
          </p:txBody>
        </p:sp>
        <p:sp>
          <p:nvSpPr>
            <p:cNvPr id="3" name="Double Bracket 2"/>
            <p:cNvSpPr/>
            <p:nvPr/>
          </p:nvSpPr>
          <p:spPr>
            <a:xfrm>
              <a:off x="2136140" y="2497971"/>
              <a:ext cx="2438400" cy="1595120"/>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ight Brace 5"/>
            <p:cNvSpPr/>
            <p:nvPr/>
          </p:nvSpPr>
          <p:spPr>
            <a:xfrm rot="5400000">
              <a:off x="3670300" y="3836789"/>
              <a:ext cx="558800" cy="102616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2189480" y="4754808"/>
              <a:ext cx="1021080" cy="461665"/>
            </a:xfrm>
            <a:prstGeom prst="rect">
              <a:avLst/>
            </a:prstGeom>
            <a:noFill/>
          </p:spPr>
          <p:txBody>
            <a:bodyPr wrap="square" rtlCol="0">
              <a:spAutoFit/>
            </a:bodyPr>
            <a:lstStyle/>
            <a:p>
              <a:r>
                <a:rPr lang="en-US" sz="2400" b="1" dirty="0" smtClean="0"/>
                <a:t>I(</a:t>
              </a:r>
              <a:r>
                <a:rPr lang="en-US" sz="2400" b="1" dirty="0" err="1" smtClean="0"/>
                <a:t>kxk</a:t>
              </a:r>
              <a:r>
                <a:rPr lang="en-US" sz="2400" b="1" dirty="0" smtClean="0"/>
                <a:t>)</a:t>
              </a:r>
              <a:r>
                <a:rPr lang="en-US" dirty="0" smtClean="0"/>
                <a:t> </a:t>
              </a:r>
              <a:endParaRPr lang="en-US" dirty="0"/>
            </a:p>
          </p:txBody>
        </p:sp>
        <p:sp>
          <p:nvSpPr>
            <p:cNvPr id="8" name="TextBox 7"/>
            <p:cNvSpPr txBox="1"/>
            <p:nvPr/>
          </p:nvSpPr>
          <p:spPr>
            <a:xfrm>
              <a:off x="3423920" y="4800600"/>
              <a:ext cx="1325880" cy="461665"/>
            </a:xfrm>
            <a:prstGeom prst="rect">
              <a:avLst/>
            </a:prstGeom>
            <a:noFill/>
          </p:spPr>
          <p:txBody>
            <a:bodyPr wrap="square" rtlCol="0">
              <a:spAutoFit/>
            </a:bodyPr>
            <a:lstStyle/>
            <a:p>
              <a:r>
                <a:rPr lang="en-US" sz="2400" b="1" dirty="0" smtClean="0"/>
                <a:t>P(</a:t>
              </a:r>
              <a:r>
                <a:rPr lang="en-US" sz="2400" b="1" dirty="0" err="1" smtClean="0"/>
                <a:t>kx</a:t>
              </a:r>
              <a:r>
                <a:rPr lang="en-US" sz="2400" b="1" dirty="0" smtClean="0"/>
                <a:t>(n-k) </a:t>
              </a:r>
              <a:endParaRPr lang="en-US" dirty="0"/>
            </a:p>
          </p:txBody>
        </p:sp>
        <p:sp>
          <p:nvSpPr>
            <p:cNvPr id="9" name="Double Bracket 8"/>
            <p:cNvSpPr/>
            <p:nvPr/>
          </p:nvSpPr>
          <p:spPr>
            <a:xfrm>
              <a:off x="6461760" y="2458720"/>
              <a:ext cx="1869440" cy="1229360"/>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e 9"/>
            <p:cNvSpPr/>
            <p:nvPr/>
          </p:nvSpPr>
          <p:spPr>
            <a:xfrm rot="16200000">
              <a:off x="6663690" y="3850521"/>
              <a:ext cx="398780" cy="80264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012180" y="4429783"/>
              <a:ext cx="1534160" cy="584775"/>
            </a:xfrm>
            <a:prstGeom prst="rect">
              <a:avLst/>
            </a:prstGeom>
            <a:noFill/>
          </p:spPr>
          <p:txBody>
            <a:bodyPr wrap="square" rtlCol="0">
              <a:spAutoFit/>
            </a:bodyPr>
            <a:lstStyle/>
            <a:p>
              <a:r>
                <a:rPr lang="en-US" sz="3200" dirty="0"/>
                <a:t>[P</a:t>
              </a:r>
              <a:r>
                <a:rPr lang="en-US" sz="3200" baseline="30000" dirty="0"/>
                <a:t>T</a:t>
              </a:r>
              <a:r>
                <a:rPr lang="en-US" sz="3200" dirty="0"/>
                <a:t>]</a:t>
              </a:r>
              <a:r>
                <a:rPr lang="en-US" sz="3200" baseline="-25000" dirty="0"/>
                <a:t>(n-k)</a:t>
              </a:r>
              <a:r>
                <a:rPr lang="en-US" sz="3200" baseline="-25000" dirty="0" err="1"/>
                <a:t>xk</a:t>
              </a:r>
              <a:endParaRPr lang="en-US" sz="3200" dirty="0"/>
            </a:p>
          </p:txBody>
        </p:sp>
        <p:sp>
          <p:nvSpPr>
            <p:cNvPr id="12" name="Left Brace 11"/>
            <p:cNvSpPr/>
            <p:nvPr/>
          </p:nvSpPr>
          <p:spPr>
            <a:xfrm rot="16200000">
              <a:off x="7600950" y="3889171"/>
              <a:ext cx="398780" cy="80264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7736840" y="4567181"/>
              <a:ext cx="1681480" cy="461665"/>
            </a:xfrm>
            <a:prstGeom prst="rect">
              <a:avLst/>
            </a:prstGeom>
            <a:noFill/>
          </p:spPr>
          <p:txBody>
            <a:bodyPr wrap="square" rtlCol="0">
              <a:spAutoFit/>
            </a:bodyPr>
            <a:lstStyle/>
            <a:p>
              <a:r>
                <a:rPr lang="en-US" sz="2400" b="1" dirty="0" smtClean="0"/>
                <a:t>[I(n-k),n-k)]</a:t>
              </a:r>
              <a:endParaRPr lang="en-US" sz="2400" dirty="0"/>
            </a:p>
          </p:txBody>
        </p:sp>
      </p:grpSp>
    </p:spTree>
    <p:extLst>
      <p:ext uri="{BB962C8B-B14F-4D97-AF65-F5344CB8AC3E}">
        <p14:creationId xmlns:p14="http://schemas.microsoft.com/office/powerpoint/2010/main" val="361935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2803</Words>
  <Application>Microsoft Office PowerPoint</Application>
  <PresentationFormat>Widescreen</PresentationFormat>
  <Paragraphs>798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CMSSBX10</vt:lpstr>
      <vt:lpstr>Symbol</vt:lpstr>
      <vt:lpstr>Tahoma</vt:lpstr>
      <vt:lpstr>Times New Roman</vt:lpstr>
      <vt:lpstr>Verdana</vt:lpstr>
      <vt:lpstr>Office Theme</vt:lpstr>
      <vt:lpstr>Linear Block Codes part1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Block Codes</dc:title>
  <dc:creator>Administrator</dc:creator>
  <cp:lastModifiedBy>Administrator</cp:lastModifiedBy>
  <cp:revision>81</cp:revision>
  <dcterms:created xsi:type="dcterms:W3CDTF">2023-03-25T02:38:16Z</dcterms:created>
  <dcterms:modified xsi:type="dcterms:W3CDTF">2023-03-25T19:44:45Z</dcterms:modified>
</cp:coreProperties>
</file>