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2" r:id="rId39"/>
    <p:sldId id="293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6600CC"/>
    <a:srgbClr val="A5A5E5"/>
    <a:srgbClr val="C7E6A4"/>
    <a:srgbClr val="33CC33"/>
    <a:srgbClr val="FF3300"/>
    <a:srgbClr val="F8F8F8"/>
    <a:srgbClr val="000000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94" d="100"/>
          <a:sy n="94" d="100"/>
        </p:scale>
        <p:origin x="-696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0D143-6921-431B-83AF-A0B6F8BF8392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60BD-55FB-4CA6-8159-971F71D53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0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60BD-55FB-4CA6-8159-971F71D53F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60BD-55FB-4CA6-8159-971F71D53F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045F0E-05E5-4E15-8B24-91507052AD5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03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1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09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30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12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Freeform 43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Freeform 44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39DA3-0A34-4DE9-80C3-8D06E8DE6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9DABC-E9C0-4A69-9F09-4A8F02DE8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82900-2C1A-424C-9B0A-D5BAD5304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C9C8-A6B4-4924-9B79-35124734B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A5C0-9D9E-4DBF-8DF7-13422AA8D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EA2CC-5E53-421B-B3E4-96DC529877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30B2D-F604-4CF2-A55B-1B0979D808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BC6DA-FFD3-4BF4-BD0A-06EC7390C0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02199-9067-4AB5-B5A5-E993E49D7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18C3E-DAF3-4082-99F4-EEEC35D73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4CB1949-61D0-4B15-8240-C20036885B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6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1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152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60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5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156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5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COSC 3100</a:t>
            </a:r>
            <a:br>
              <a:rPr lang="en-US" dirty="0" smtClean="0"/>
            </a:br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Tanvir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70700" cy="4572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</a:t>
            </a:r>
            <a:r>
              <a:rPr lang="en-US" sz="3200" b="1" dirty="0" smtClean="0"/>
              <a:t>. (contd.)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4953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10465" y="685800"/>
            <a:ext cx="5490535" cy="1312523"/>
            <a:chOff x="304800" y="2362200"/>
            <a:chExt cx="5849682" cy="1766514"/>
          </a:xfrm>
        </p:grpSpPr>
        <p:sp>
          <p:nvSpPr>
            <p:cNvPr id="4" name="Left Brace 3"/>
            <p:cNvSpPr/>
            <p:nvPr/>
          </p:nvSpPr>
          <p:spPr bwMode="auto">
            <a:xfrm>
              <a:off x="1600200" y="2362200"/>
              <a:ext cx="685800" cy="1752600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800" y="2895600"/>
              <a:ext cx="1225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T(n) </a:t>
              </a:r>
              <a:r>
                <a:rPr lang="az-Cyrl-AZ" sz="2800" b="1" dirty="0" smtClean="0"/>
                <a:t>є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6785" y="2362200"/>
              <a:ext cx="3571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 smtClean="0"/>
                <a:t>Θ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n</a:t>
              </a:r>
              <a:r>
                <a:rPr lang="en-US" sz="2400" b="1" baseline="30000" dirty="0" err="1" smtClean="0"/>
                <a:t>d</a:t>
              </a:r>
              <a:r>
                <a:rPr lang="en-US" sz="2400" b="1" dirty="0" smtClean="0"/>
                <a:t>)          if a &lt; </a:t>
              </a:r>
              <a:r>
                <a:rPr lang="en-US" sz="2400" b="1" dirty="0" err="1" smtClean="0"/>
                <a:t>b</a:t>
              </a:r>
              <a:r>
                <a:rPr lang="en-US" sz="2400" b="1" baseline="30000" dirty="0" err="1" smtClean="0"/>
                <a:t>d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2967335"/>
              <a:ext cx="3716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 smtClean="0"/>
                <a:t>Θ</a:t>
              </a:r>
              <a:r>
                <a:rPr lang="en-US" sz="2400" b="1" dirty="0" smtClean="0"/>
                <a:t>(</a:t>
              </a:r>
              <a:r>
                <a:rPr lang="en-US" sz="2400" b="1" dirty="0" err="1" smtClean="0"/>
                <a:t>n</a:t>
              </a:r>
              <a:r>
                <a:rPr lang="en-US" sz="2400" b="1" baseline="30000" dirty="0" err="1" smtClean="0"/>
                <a:t>d</a:t>
              </a:r>
              <a:r>
                <a:rPr lang="en-US" sz="2400" b="1" dirty="0" err="1" smtClean="0"/>
                <a:t>lgn</a:t>
              </a:r>
              <a:r>
                <a:rPr lang="en-US" sz="2400" b="1" dirty="0" smtClean="0"/>
                <a:t>)       if a = </a:t>
              </a:r>
              <a:r>
                <a:rPr lang="en-US" sz="2400" b="1" dirty="0" err="1" smtClean="0"/>
                <a:t>b</a:t>
              </a:r>
              <a:r>
                <a:rPr lang="en-US" sz="2400" b="1" baseline="30000" dirty="0" err="1" smtClean="0"/>
                <a:t>d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38400" y="3653135"/>
                  <a:ext cx="3615477" cy="475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b="1" dirty="0" smtClean="0"/>
                    <a:t>Θ</a:t>
                  </a:r>
                  <a:r>
                    <a:rPr lang="en-US" sz="2400" b="1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a14:m>
                  <a:r>
                    <a:rPr lang="en-US" sz="2400" b="1" dirty="0" smtClean="0"/>
                    <a:t>)      if a &gt; </a:t>
                  </a:r>
                  <a:r>
                    <a:rPr lang="en-US" sz="2400" b="1" dirty="0" err="1" smtClean="0"/>
                    <a:t>b</a:t>
                  </a:r>
                  <a:r>
                    <a:rPr lang="en-US" sz="2400" b="1" baseline="30000" dirty="0" err="1" smtClean="0"/>
                    <a:t>d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653135"/>
                  <a:ext cx="3615477" cy="4755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693" t="-8621" r="-6463" b="-7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-18177" y="381000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T(n) = </a:t>
            </a:r>
            <a:r>
              <a:rPr lang="en-US" b="1" dirty="0" err="1" smtClean="0">
                <a:solidFill>
                  <a:srgbClr val="0000CC"/>
                </a:solidFill>
              </a:rPr>
              <a:t>aT</a:t>
            </a:r>
            <a:r>
              <a:rPr lang="en-US" b="1" dirty="0" smtClean="0">
                <a:solidFill>
                  <a:srgbClr val="0000CC"/>
                </a:solidFill>
              </a:rPr>
              <a:t>(n/b)+f(n), a ≥ 1, b &gt; 1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If f(n)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l-GR" b="1" dirty="0" smtClean="0">
                <a:solidFill>
                  <a:srgbClr val="0000CC"/>
                </a:solidFill>
              </a:rPr>
              <a:t>Θ</a:t>
            </a:r>
            <a:r>
              <a:rPr lang="en-US" b="1" dirty="0" smtClean="0">
                <a:solidFill>
                  <a:srgbClr val="0000CC"/>
                </a:solidFill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n</a:t>
            </a:r>
            <a:r>
              <a:rPr lang="en-US" b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b="1" dirty="0" smtClean="0">
                <a:solidFill>
                  <a:srgbClr val="0000CC"/>
                </a:solidFill>
              </a:rPr>
              <a:t>) where d ≥ 0, then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0574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3 T(n/2) + 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3315" y="205740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 = 3, b = 2, f(n) </a:t>
            </a:r>
            <a:r>
              <a:rPr lang="az-Cyrl-AZ" b="1" dirty="0" smtClean="0"/>
              <a:t>є</a:t>
            </a:r>
            <a:r>
              <a:rPr lang="en-US" b="1" dirty="0" smtClean="0"/>
              <a:t> </a:t>
            </a:r>
            <a:r>
              <a:rPr lang="el-GR" b="1" dirty="0" smtClean="0"/>
              <a:t>Θ</a:t>
            </a:r>
            <a:r>
              <a:rPr lang="en-US" b="1" dirty="0" smtClean="0"/>
              <a:t>(n</a:t>
            </a:r>
            <a:r>
              <a:rPr lang="en-US" b="1" baseline="30000" dirty="0" smtClean="0"/>
              <a:t>1</a:t>
            </a:r>
            <a:r>
              <a:rPr lang="en-US" b="1" dirty="0" smtClean="0"/>
              <a:t>), so d = 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29400" y="25262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a=3 &gt; 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d</a:t>
            </a:r>
            <a:r>
              <a:rPr lang="en-US" b="1" dirty="0" smtClean="0"/>
              <a:t>=2</a:t>
            </a:r>
            <a:r>
              <a:rPr lang="en-US" b="1" baseline="30000" dirty="0" smtClean="0"/>
              <a:t>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6549" y="2514600"/>
                <a:ext cx="4886851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Case 3:   T(n) </a:t>
                </a:r>
                <a:r>
                  <a:rPr lang="az-Cyrl-AZ" b="1" dirty="0" smtClean="0"/>
                  <a:t>є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b="1" dirty="0" smtClean="0"/>
                  <a:t> ) =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𝟓𝟖𝟓𝟎</m:t>
                        </m:r>
                      </m:sup>
                    </m:sSup>
                  </m:oMath>
                </a14:m>
                <a:r>
                  <a:rPr lang="en-US" b="1" dirty="0" smtClean="0"/>
                  <a:t> )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549" y="2514600"/>
                <a:ext cx="4886851" cy="379784"/>
              </a:xfrm>
              <a:prstGeom prst="rect">
                <a:avLst/>
              </a:prstGeom>
              <a:blipFill rotWithShape="1">
                <a:blip r:embed="rId3"/>
                <a:stretch>
                  <a:fillRect l="-1122" t="-3226" r="-12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2400" y="30480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3 T(n/2) + n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8515" y="304800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 = 3, b = 2, f(n) </a:t>
            </a:r>
            <a:r>
              <a:rPr lang="az-Cyrl-AZ" b="1" dirty="0" smtClean="0"/>
              <a:t>є</a:t>
            </a:r>
            <a:r>
              <a:rPr lang="en-US" b="1" dirty="0" smtClean="0"/>
              <a:t> </a:t>
            </a:r>
            <a:r>
              <a:rPr lang="el-GR" b="1" dirty="0" smtClean="0"/>
              <a:t>Θ</a:t>
            </a:r>
            <a:r>
              <a:rPr lang="en-US" b="1" dirty="0" smtClean="0"/>
              <a:t>(n</a:t>
            </a:r>
            <a:r>
              <a:rPr lang="en-US" b="1" baseline="30000" dirty="0" smtClean="0"/>
              <a:t>2</a:t>
            </a:r>
            <a:r>
              <a:rPr lang="en-US" b="1" dirty="0" smtClean="0"/>
              <a:t>), so d = 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4600" y="35168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a=3 &lt; 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d</a:t>
            </a:r>
            <a:r>
              <a:rPr lang="en-US" b="1" dirty="0" smtClean="0"/>
              <a:t>=2</a:t>
            </a:r>
            <a:r>
              <a:rPr lang="en-US" b="1" baseline="30000" dirty="0" smtClean="0"/>
              <a:t>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61749" y="3505200"/>
                <a:ext cx="291611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Case 1:   T(n) </a:t>
                </a:r>
                <a:r>
                  <a:rPr lang="az-Cyrl-AZ" b="1" dirty="0" smtClean="0"/>
                  <a:t>є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 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49" y="3505200"/>
                <a:ext cx="2916119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1883" t="-4839" r="-83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04800" y="40386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4 T(n/2) + n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0915" y="403860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 = 4, b = 2, f(n) </a:t>
            </a:r>
            <a:r>
              <a:rPr lang="az-Cyrl-AZ" b="1" dirty="0" smtClean="0"/>
              <a:t>є</a:t>
            </a:r>
            <a:r>
              <a:rPr lang="en-US" b="1" dirty="0" smtClean="0"/>
              <a:t> </a:t>
            </a:r>
            <a:r>
              <a:rPr lang="el-GR" b="1" dirty="0" smtClean="0"/>
              <a:t>Θ</a:t>
            </a:r>
            <a:r>
              <a:rPr lang="en-US" b="1" dirty="0" smtClean="0"/>
              <a:t>(n</a:t>
            </a:r>
            <a:r>
              <a:rPr lang="en-US" b="1" baseline="30000" dirty="0" smtClean="0"/>
              <a:t>2</a:t>
            </a:r>
            <a:r>
              <a:rPr lang="en-US" b="1" dirty="0" smtClean="0"/>
              <a:t>), so d = 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77000" y="450746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a=4 = 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d</a:t>
            </a:r>
            <a:r>
              <a:rPr lang="en-US" b="1" dirty="0" smtClean="0"/>
              <a:t>=2</a:t>
            </a:r>
            <a:r>
              <a:rPr lang="en-US" b="1" baseline="30000" dirty="0" smtClean="0"/>
              <a:t>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14149" y="4495800"/>
                <a:ext cx="322069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Case 2:   T(n) </a:t>
                </a:r>
                <a:r>
                  <a:rPr lang="az-Cyrl-AZ" b="1" dirty="0" smtClean="0"/>
                  <a:t>є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err="1" smtClean="0"/>
                  <a:t>lgn</a:t>
                </a:r>
                <a:r>
                  <a:rPr lang="en-US" b="1" dirty="0" smtClean="0"/>
                  <a:t> )</a:t>
                </a:r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149" y="4495800"/>
                <a:ext cx="3220690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1705" t="-4918" r="-56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05000" y="49646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0.5 T(n/2) + 1/n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2773" y="496466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Master 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baseline="30000" dirty="0" err="1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doesn’t </a:t>
            </a:r>
            <a:r>
              <a:rPr lang="en-US" dirty="0" err="1" smtClean="0">
                <a:solidFill>
                  <a:srgbClr val="FF0000"/>
                </a:solidFill>
              </a:rPr>
              <a:t>apply,a</a:t>
            </a:r>
            <a:r>
              <a:rPr lang="en-US" dirty="0" smtClean="0">
                <a:solidFill>
                  <a:srgbClr val="FF0000"/>
                </a:solidFill>
              </a:rPr>
              <a:t>&lt;1, d&lt;0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 bwMode="auto">
          <a:xfrm flipH="1">
            <a:off x="4725573" y="514933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905000" y="526946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2 T(n/2) + n/</a:t>
            </a:r>
            <a:r>
              <a:rPr lang="en-US" b="1" dirty="0" err="1" smtClean="0">
                <a:solidFill>
                  <a:srgbClr val="C00000"/>
                </a:solidFill>
              </a:rPr>
              <a:t>lgn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5257800"/>
            <a:ext cx="386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Master </a:t>
            </a:r>
            <a:r>
              <a:rPr lang="en-US" sz="1400" dirty="0" err="1" smtClean="0">
                <a:solidFill>
                  <a:srgbClr val="FF0000"/>
                </a:solidFill>
              </a:rPr>
              <a:t>th</a:t>
            </a:r>
            <a:r>
              <a:rPr lang="en-US" sz="1400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1400" dirty="0" smtClean="0">
                <a:solidFill>
                  <a:srgbClr val="FF0000"/>
                </a:solidFill>
              </a:rPr>
              <a:t> doesn’t apply f(n) not polynomial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 bwMode="auto">
          <a:xfrm flipH="1">
            <a:off x="4724400" y="5411689"/>
            <a:ext cx="457200" cy="30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955234" y="557426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64 T(n/8) – n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lgn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4634" y="55626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f(n) is not positive, doesn’t apply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1200" y="594360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T(n) = 2</a:t>
            </a:r>
            <a:r>
              <a:rPr lang="en-US" b="1" baseline="30000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 T(n/8) + 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19600" y="5955268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is not constant, doesn’t apply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133689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T(n) = 2T(n/2)+6n-1?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</a:t>
            </a:r>
            <a:r>
              <a:rPr lang="en-US" sz="3200" b="1" dirty="0" smtClean="0"/>
              <a:t>.: </a:t>
            </a:r>
            <a:r>
              <a:rPr lang="en-US" sz="3200" b="1" dirty="0" err="1" smtClean="0"/>
              <a:t>Mergesort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en-US" dirty="0" smtClean="0"/>
              <a:t>Sort an array A[0..n-1]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1847" y="16002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A[0……n-1]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2450068"/>
                <a:ext cx="2011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A[0……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50068"/>
                <a:ext cx="20113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736"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0" y="2450068"/>
                <a:ext cx="1712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……n-1]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450068"/>
                <a:ext cx="17123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47" t="-114754" r="-2135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>
            <a:off x="2590800" y="1969532"/>
            <a:ext cx="1295400" cy="392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00600" y="1969532"/>
            <a:ext cx="1524000" cy="480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324600" y="18288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17680" y="3516868"/>
                <a:ext cx="2011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A[0……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80" y="3516868"/>
                <a:ext cx="201132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27"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>
            <a:off x="2453460" y="2819400"/>
            <a:ext cx="0" cy="697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752600" y="298346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0" y="3429000"/>
                <a:ext cx="1712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……n-1]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429000"/>
                <a:ext cx="171232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47" t="-116667" r="-213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2"/>
          </p:cNvCxnSpPr>
          <p:nvPr/>
        </p:nvCxnSpPr>
        <p:spPr bwMode="auto">
          <a:xfrm>
            <a:off x="6190164" y="28194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172200" y="28956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465986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A[0……n-1]</a:t>
            </a:r>
            <a:endParaRPr lang="en-US" dirty="0"/>
          </a:p>
        </p:txBody>
      </p:sp>
      <p:cxnSp>
        <p:nvCxnSpPr>
          <p:cNvPr id="22" name="Straight Connector 21"/>
          <p:cNvCxnSpPr>
            <a:stCxn id="12" idx="2"/>
          </p:cNvCxnSpPr>
          <p:nvPr/>
        </p:nvCxnSpPr>
        <p:spPr bwMode="auto">
          <a:xfrm>
            <a:off x="2423340" y="38862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2453460" y="4191000"/>
            <a:ext cx="3871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324600" y="3798332"/>
            <a:ext cx="0" cy="392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20" idx="0"/>
          </p:cNvCxnSpPr>
          <p:nvPr/>
        </p:nvCxnSpPr>
        <p:spPr bwMode="auto">
          <a:xfrm>
            <a:off x="4230776" y="4191000"/>
            <a:ext cx="1" cy="468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267200" y="41910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5486400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on dividing recursively…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6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5" grpId="0"/>
      <p:bldP spid="16" grpId="0"/>
      <p:bldP spid="19" grpId="0"/>
      <p:bldP spid="20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381000"/>
          </a:xfrm>
        </p:spPr>
        <p:txBody>
          <a:bodyPr/>
          <a:lstStyle/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</a:t>
            </a:r>
            <a:r>
              <a:rPr lang="en-US" sz="2800" b="1" dirty="0" err="1" smtClean="0"/>
              <a:t>Mergesort</a:t>
            </a:r>
            <a:r>
              <a:rPr lang="en-US" sz="2800" b="1" dirty="0" smtClean="0"/>
              <a:t>(contd.)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533400"/>
                <a:ext cx="7696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Mergesort</a:t>
                </a:r>
                <a:r>
                  <a:rPr lang="en-US" sz="2000" dirty="0" smtClean="0"/>
                  <a:t>(A[0..n-1])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//sorts array A[0..n-1] by recursive </a:t>
                </a:r>
                <a:r>
                  <a:rPr lang="en-US" sz="2000" dirty="0" err="1" smtClean="0"/>
                  <a:t>mergesort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//Input: A[0..n-1] to be sorted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//Output: Sorted A[0..n-1]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</a:t>
                </a:r>
                <a:r>
                  <a:rPr lang="en-US" sz="2000" b="1" dirty="0" smtClean="0"/>
                  <a:t>f</a:t>
                </a:r>
                <a:r>
                  <a:rPr lang="en-US" sz="2000" dirty="0" smtClean="0"/>
                  <a:t> n &gt; 1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copy A[0..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-1] to B[0..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-1]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copy A[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..n-1] to </a:t>
                </a:r>
                <a:r>
                  <a:rPr lang="en-US" sz="2000" dirty="0"/>
                  <a:t>C</a:t>
                </a:r>
                <a:r>
                  <a:rPr lang="en-US" sz="2000" dirty="0" smtClean="0"/>
                  <a:t>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-1]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err="1" smtClean="0"/>
                  <a:t>Mergesort</a:t>
                </a:r>
                <a:r>
                  <a:rPr lang="en-US" sz="2000" dirty="0" smtClean="0"/>
                  <a:t>(B[0..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-1])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err="1" smtClean="0"/>
                  <a:t>Mergesort</a:t>
                </a:r>
                <a:r>
                  <a:rPr lang="en-US" sz="2000" dirty="0" smtClean="0"/>
                  <a:t>(C[0..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-1])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Merge(B, C, A)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533400"/>
                <a:ext cx="7696200" cy="4953000"/>
              </a:xfrm>
              <a:blipFill rotWithShape="1">
                <a:blip r:embed="rId2"/>
                <a:stretch>
                  <a:fillRect l="-87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9826"/>
              </p:ext>
            </p:extLst>
          </p:nvPr>
        </p:nvGraphicFramePr>
        <p:xfrm>
          <a:off x="2362200" y="588264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512"/>
              </p:ext>
            </p:extLst>
          </p:nvPr>
        </p:nvGraphicFramePr>
        <p:xfrm>
          <a:off x="609600" y="45720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9347"/>
              </p:ext>
            </p:extLst>
          </p:nvPr>
        </p:nvGraphicFramePr>
        <p:xfrm>
          <a:off x="5181600" y="45720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 flipV="1">
            <a:off x="8382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flipV="1">
            <a:off x="54102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572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2132" y="4572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58790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98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 bwMode="auto">
          <a:xfrm flipV="1">
            <a:off x="61722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80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 bwMode="auto">
          <a:xfrm flipV="1">
            <a:off x="16002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38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 bwMode="auto">
          <a:xfrm flipV="1">
            <a:off x="23622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8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0" name="Down Arrow 19"/>
          <p:cNvSpPr/>
          <p:nvPr/>
        </p:nvSpPr>
        <p:spPr bwMode="auto">
          <a:xfrm flipV="1">
            <a:off x="69342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40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76200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60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187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5" name="Down Arrow 24"/>
          <p:cNvSpPr/>
          <p:nvPr/>
        </p:nvSpPr>
        <p:spPr bwMode="auto">
          <a:xfrm flipV="1">
            <a:off x="3048000" y="4953000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4800" y="586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0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10" grpId="0"/>
      <p:bldP spid="11" grpId="0"/>
      <p:bldP spid="12" grpId="0"/>
      <p:bldP spid="13" grpId="0" animBg="1"/>
      <p:bldP spid="13" grpId="1" animBg="1"/>
      <p:bldP spid="14" grpId="0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 animBg="1"/>
      <p:bldP spid="20" grpId="1" animBg="1"/>
      <p:bldP spid="21" grpId="0"/>
      <p:bldP spid="22" grpId="0" animBg="1"/>
      <p:bldP spid="22" grpId="1" animBg="1"/>
      <p:bldP spid="23" grpId="0"/>
      <p:bldP spid="24" grpId="0"/>
      <p:bldP spid="25" grpId="0" animBg="1"/>
      <p:bldP spid="25" grpId="1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ALGORITHM</a:t>
            </a:r>
            <a:r>
              <a:rPr lang="en-US" sz="1800" dirty="0" smtClean="0"/>
              <a:t> Merge(B[0..p-1], C[0..q-1], A[0..p+q-1])</a:t>
            </a:r>
          </a:p>
          <a:p>
            <a:pPr marL="0" indent="0">
              <a:buNone/>
            </a:pPr>
            <a:r>
              <a:rPr lang="en-US" sz="1800" dirty="0" smtClean="0"/>
              <a:t>//Merges two sorted arrays into one sorted array</a:t>
            </a:r>
          </a:p>
          <a:p>
            <a:pPr marL="0" indent="0">
              <a:buNone/>
            </a:pPr>
            <a:r>
              <a:rPr lang="en-US" sz="1800" dirty="0" smtClean="0"/>
              <a:t>//Input: Arrays B[0..p-1] and C[0..q-1] both sorted</a:t>
            </a:r>
          </a:p>
          <a:p>
            <a:pPr marL="0" indent="0">
              <a:buNone/>
            </a:pPr>
            <a:r>
              <a:rPr lang="en-US" sz="1800" dirty="0" smtClean="0"/>
              <a:t>//Output: Sorted array A[0..p+q-1] of elements of B and C</a:t>
            </a:r>
          </a:p>
          <a:p>
            <a:pPr marL="0" indent="0">
              <a:buNone/>
            </a:pPr>
            <a:r>
              <a:rPr lang="en-US" sz="1800" dirty="0" err="1" smtClean="0"/>
              <a:t>i</a:t>
            </a:r>
            <a:r>
              <a:rPr lang="en-US" sz="1800" dirty="0" smtClean="0"/>
              <a:t> &lt;- 0; j &lt;- 0; k &lt;- 0;</a:t>
            </a:r>
          </a:p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p </a:t>
            </a:r>
            <a:r>
              <a:rPr lang="en-US" sz="1800" b="1" dirty="0" smtClean="0"/>
              <a:t>and</a:t>
            </a:r>
            <a:r>
              <a:rPr lang="en-US" sz="1800" dirty="0" smtClean="0"/>
              <a:t> j &lt; q do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if</a:t>
            </a:r>
            <a:r>
              <a:rPr lang="en-US" sz="1800" dirty="0" smtClean="0"/>
              <a:t> B[</a:t>
            </a:r>
            <a:r>
              <a:rPr lang="en-US" sz="1800" dirty="0" err="1" smtClean="0"/>
              <a:t>i</a:t>
            </a:r>
            <a:r>
              <a:rPr lang="en-US" sz="1800" dirty="0" smtClean="0"/>
              <a:t>] ≤ C[j]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A[k] &lt;- B[</a:t>
            </a:r>
            <a:r>
              <a:rPr lang="en-US" sz="1800" dirty="0" err="1" smtClean="0"/>
              <a:t>i</a:t>
            </a:r>
            <a:r>
              <a:rPr lang="en-US" sz="1800" dirty="0" smtClean="0"/>
              <a:t>];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&lt;- i+1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else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A[k] &lt;- C[j]; j &lt;- j+1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k &lt;- k+1</a:t>
            </a:r>
          </a:p>
          <a:p>
            <a:pPr marL="0" indent="0"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p</a:t>
            </a:r>
          </a:p>
          <a:p>
            <a:pPr marL="0" indent="0">
              <a:buNone/>
            </a:pPr>
            <a:r>
              <a:rPr lang="en-US" sz="2000" dirty="0" smtClean="0"/>
              <a:t>	copy C[j..q-1] to A[k..p+q-1]</a:t>
            </a:r>
          </a:p>
          <a:p>
            <a:pPr marL="0" indent="0"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copy B[i..p-1] to A[k..p+q-1]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76200"/>
            <a:ext cx="687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</a:t>
            </a:r>
            <a:r>
              <a:rPr lang="en-US" sz="2800" b="1" dirty="0" err="1" smtClean="0"/>
              <a:t>Mergesort</a:t>
            </a:r>
            <a:r>
              <a:rPr lang="en-US" sz="2800" b="1" dirty="0" smtClean="0"/>
              <a:t>(contd.)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488125"/>
              </p:ext>
            </p:extLst>
          </p:nvPr>
        </p:nvGraphicFramePr>
        <p:xfrm>
          <a:off x="2133600" y="695960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76200"/>
            <a:ext cx="687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</a:t>
            </a:r>
            <a:r>
              <a:rPr lang="en-US" sz="2800" b="1" dirty="0" err="1" smtClean="0"/>
              <a:t>Mergesort</a:t>
            </a:r>
            <a:r>
              <a:rPr lang="en-US" sz="2800" b="1" dirty="0" smtClean="0"/>
              <a:t>(contd.)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75543"/>
              </p:ext>
            </p:extLst>
          </p:nvPr>
        </p:nvGraphicFramePr>
        <p:xfrm>
          <a:off x="908048" y="1600200"/>
          <a:ext cx="2597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/>
                <a:gridCol w="649288"/>
                <a:gridCol w="649288"/>
                <a:gridCol w="649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85554"/>
              </p:ext>
            </p:extLst>
          </p:nvPr>
        </p:nvGraphicFramePr>
        <p:xfrm>
          <a:off x="5327648" y="1600200"/>
          <a:ext cx="2597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/>
                <a:gridCol w="649288"/>
                <a:gridCol w="649288"/>
                <a:gridCol w="649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07863"/>
              </p:ext>
            </p:extLst>
          </p:nvPr>
        </p:nvGraphicFramePr>
        <p:xfrm>
          <a:off x="381000" y="23622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9266"/>
              </p:ext>
            </p:extLst>
          </p:nvPr>
        </p:nvGraphicFramePr>
        <p:xfrm>
          <a:off x="2743200" y="23622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19418"/>
              </p:ext>
            </p:extLst>
          </p:nvPr>
        </p:nvGraphicFramePr>
        <p:xfrm>
          <a:off x="5029200" y="23622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02252"/>
              </p:ext>
            </p:extLst>
          </p:nvPr>
        </p:nvGraphicFramePr>
        <p:xfrm>
          <a:off x="7391400" y="23622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48177"/>
              </p:ext>
            </p:extLst>
          </p:nvPr>
        </p:nvGraphicFramePr>
        <p:xfrm>
          <a:off x="152400" y="313436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21324"/>
              </p:ext>
            </p:extLst>
          </p:nvPr>
        </p:nvGraphicFramePr>
        <p:xfrm>
          <a:off x="1066800" y="31242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27741"/>
              </p:ext>
            </p:extLst>
          </p:nvPr>
        </p:nvGraphicFramePr>
        <p:xfrm>
          <a:off x="2514600" y="31242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23072"/>
              </p:ext>
            </p:extLst>
          </p:nvPr>
        </p:nvGraphicFramePr>
        <p:xfrm>
          <a:off x="3505200" y="31242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85941"/>
              </p:ext>
            </p:extLst>
          </p:nvPr>
        </p:nvGraphicFramePr>
        <p:xfrm>
          <a:off x="4800600" y="31242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10027"/>
              </p:ext>
            </p:extLst>
          </p:nvPr>
        </p:nvGraphicFramePr>
        <p:xfrm>
          <a:off x="5867400" y="313436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37447"/>
              </p:ext>
            </p:extLst>
          </p:nvPr>
        </p:nvGraphicFramePr>
        <p:xfrm>
          <a:off x="7162800" y="31242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46432"/>
              </p:ext>
            </p:extLst>
          </p:nvPr>
        </p:nvGraphicFramePr>
        <p:xfrm>
          <a:off x="8153400" y="31242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7857"/>
              </p:ext>
            </p:extLst>
          </p:nvPr>
        </p:nvGraphicFramePr>
        <p:xfrm>
          <a:off x="381000" y="3962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66151"/>
              </p:ext>
            </p:extLst>
          </p:nvPr>
        </p:nvGraphicFramePr>
        <p:xfrm>
          <a:off x="2743200" y="3962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07137"/>
              </p:ext>
            </p:extLst>
          </p:nvPr>
        </p:nvGraphicFramePr>
        <p:xfrm>
          <a:off x="5029200" y="3962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11149"/>
              </p:ext>
            </p:extLst>
          </p:nvPr>
        </p:nvGraphicFramePr>
        <p:xfrm>
          <a:off x="7391400" y="3962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57745"/>
              </p:ext>
            </p:extLst>
          </p:nvPr>
        </p:nvGraphicFramePr>
        <p:xfrm>
          <a:off x="838200" y="4810760"/>
          <a:ext cx="2597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/>
                <a:gridCol w="649288"/>
                <a:gridCol w="649288"/>
                <a:gridCol w="649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56314"/>
              </p:ext>
            </p:extLst>
          </p:nvPr>
        </p:nvGraphicFramePr>
        <p:xfrm>
          <a:off x="5257800" y="4810760"/>
          <a:ext cx="2597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/>
                <a:gridCol w="649288"/>
                <a:gridCol w="649288"/>
                <a:gridCol w="649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039714"/>
              </p:ext>
            </p:extLst>
          </p:nvPr>
        </p:nvGraphicFramePr>
        <p:xfrm>
          <a:off x="2209800" y="5801360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endCxn id="7" idx="0"/>
          </p:cNvCxnSpPr>
          <p:nvPr/>
        </p:nvCxnSpPr>
        <p:spPr bwMode="auto">
          <a:xfrm flipH="1">
            <a:off x="2206624" y="1066800"/>
            <a:ext cx="993776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endCxn id="8" idx="0"/>
          </p:cNvCxnSpPr>
          <p:nvPr/>
        </p:nvCxnSpPr>
        <p:spPr bwMode="auto">
          <a:xfrm>
            <a:off x="5334000" y="1066800"/>
            <a:ext cx="1292224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9" idx="0"/>
          </p:cNvCxnSpPr>
          <p:nvPr/>
        </p:nvCxnSpPr>
        <p:spPr bwMode="auto">
          <a:xfrm flipH="1">
            <a:off x="876300" y="1981200"/>
            <a:ext cx="6477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endCxn id="10" idx="0"/>
          </p:cNvCxnSpPr>
          <p:nvPr/>
        </p:nvCxnSpPr>
        <p:spPr bwMode="auto">
          <a:xfrm>
            <a:off x="2895600" y="1981200"/>
            <a:ext cx="3429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endCxn id="11" idx="0"/>
          </p:cNvCxnSpPr>
          <p:nvPr/>
        </p:nvCxnSpPr>
        <p:spPr bwMode="auto">
          <a:xfrm flipH="1">
            <a:off x="5524500" y="1981200"/>
            <a:ext cx="455612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12" idx="0"/>
          </p:cNvCxnSpPr>
          <p:nvPr/>
        </p:nvCxnSpPr>
        <p:spPr bwMode="auto">
          <a:xfrm>
            <a:off x="7239000" y="1981200"/>
            <a:ext cx="6477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endCxn id="13" idx="0"/>
          </p:cNvCxnSpPr>
          <p:nvPr/>
        </p:nvCxnSpPr>
        <p:spPr bwMode="auto">
          <a:xfrm flipH="1">
            <a:off x="381000" y="2667000"/>
            <a:ext cx="304800" cy="4673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14" idx="0"/>
          </p:cNvCxnSpPr>
          <p:nvPr/>
        </p:nvCxnSpPr>
        <p:spPr bwMode="auto">
          <a:xfrm>
            <a:off x="1066800" y="2667000"/>
            <a:ext cx="228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703512" y="2667000"/>
            <a:ext cx="192088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endCxn id="16" idx="0"/>
          </p:cNvCxnSpPr>
          <p:nvPr/>
        </p:nvCxnSpPr>
        <p:spPr bwMode="auto">
          <a:xfrm>
            <a:off x="3505200" y="2667000"/>
            <a:ext cx="228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17" idx="0"/>
          </p:cNvCxnSpPr>
          <p:nvPr/>
        </p:nvCxnSpPr>
        <p:spPr bwMode="auto">
          <a:xfrm flipH="1">
            <a:off x="5029200" y="2667000"/>
            <a:ext cx="228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endCxn id="18" idx="0"/>
          </p:cNvCxnSpPr>
          <p:nvPr/>
        </p:nvCxnSpPr>
        <p:spPr bwMode="auto">
          <a:xfrm>
            <a:off x="5752306" y="2667000"/>
            <a:ext cx="343694" cy="4673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endCxn id="19" idx="0"/>
          </p:cNvCxnSpPr>
          <p:nvPr/>
        </p:nvCxnSpPr>
        <p:spPr bwMode="auto">
          <a:xfrm flipH="1">
            <a:off x="7391400" y="2667000"/>
            <a:ext cx="17145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8153400" y="2667000"/>
            <a:ext cx="3048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endCxn id="22" idx="0"/>
          </p:cNvCxnSpPr>
          <p:nvPr/>
        </p:nvCxnSpPr>
        <p:spPr bwMode="auto">
          <a:xfrm>
            <a:off x="381000" y="3429000"/>
            <a:ext cx="4953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22" idx="0"/>
          </p:cNvCxnSpPr>
          <p:nvPr/>
        </p:nvCxnSpPr>
        <p:spPr bwMode="auto">
          <a:xfrm flipH="1">
            <a:off x="876300" y="3429000"/>
            <a:ext cx="4191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endCxn id="23" idx="0"/>
          </p:cNvCxnSpPr>
          <p:nvPr/>
        </p:nvCxnSpPr>
        <p:spPr bwMode="auto">
          <a:xfrm>
            <a:off x="2703512" y="3429000"/>
            <a:ext cx="534988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endCxn id="23" idx="0"/>
          </p:cNvCxnSpPr>
          <p:nvPr/>
        </p:nvCxnSpPr>
        <p:spPr bwMode="auto">
          <a:xfrm flipH="1">
            <a:off x="3238500" y="3429000"/>
            <a:ext cx="4953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24" idx="0"/>
          </p:cNvCxnSpPr>
          <p:nvPr/>
        </p:nvCxnSpPr>
        <p:spPr bwMode="auto">
          <a:xfrm>
            <a:off x="5029200" y="3429000"/>
            <a:ext cx="4953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endCxn id="24" idx="0"/>
          </p:cNvCxnSpPr>
          <p:nvPr/>
        </p:nvCxnSpPr>
        <p:spPr bwMode="auto">
          <a:xfrm flipH="1">
            <a:off x="5524500" y="3429000"/>
            <a:ext cx="5715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endCxn id="25" idx="0"/>
          </p:cNvCxnSpPr>
          <p:nvPr/>
        </p:nvCxnSpPr>
        <p:spPr bwMode="auto">
          <a:xfrm>
            <a:off x="7391400" y="3429000"/>
            <a:ext cx="4953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endCxn id="25" idx="0"/>
          </p:cNvCxnSpPr>
          <p:nvPr/>
        </p:nvCxnSpPr>
        <p:spPr bwMode="auto">
          <a:xfrm flipH="1">
            <a:off x="7886700" y="3429000"/>
            <a:ext cx="5715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endCxn id="26" idx="0"/>
          </p:cNvCxnSpPr>
          <p:nvPr/>
        </p:nvCxnSpPr>
        <p:spPr bwMode="auto">
          <a:xfrm>
            <a:off x="876300" y="4267200"/>
            <a:ext cx="1260476" cy="5435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endCxn id="26" idx="0"/>
          </p:cNvCxnSpPr>
          <p:nvPr/>
        </p:nvCxnSpPr>
        <p:spPr bwMode="auto">
          <a:xfrm flipH="1">
            <a:off x="2136776" y="4267200"/>
            <a:ext cx="1101724" cy="5435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endCxn id="27" idx="0"/>
          </p:cNvCxnSpPr>
          <p:nvPr/>
        </p:nvCxnSpPr>
        <p:spPr bwMode="auto">
          <a:xfrm>
            <a:off x="5524500" y="4267200"/>
            <a:ext cx="1031876" cy="5435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endCxn id="27" idx="0"/>
          </p:cNvCxnSpPr>
          <p:nvPr/>
        </p:nvCxnSpPr>
        <p:spPr bwMode="auto">
          <a:xfrm flipH="1">
            <a:off x="6556376" y="4267200"/>
            <a:ext cx="1330324" cy="5435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endCxn id="28" idx="0"/>
          </p:cNvCxnSpPr>
          <p:nvPr/>
        </p:nvCxnSpPr>
        <p:spPr bwMode="auto">
          <a:xfrm>
            <a:off x="2136776" y="5181600"/>
            <a:ext cx="2206624" cy="6197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endCxn id="28" idx="0"/>
          </p:cNvCxnSpPr>
          <p:nvPr/>
        </p:nvCxnSpPr>
        <p:spPr bwMode="auto">
          <a:xfrm flipH="1">
            <a:off x="4343400" y="5181600"/>
            <a:ext cx="2212976" cy="6197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914400" y="713096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914400" y="1066800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13935" y="5334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Divide: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0" y="84986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Merge:</a:t>
            </a:r>
            <a:endParaRPr lang="en-US" dirty="0"/>
          </a:p>
        </p:txBody>
      </p:sp>
      <p:sp>
        <p:nvSpPr>
          <p:cNvPr id="95" name="Freeform 94"/>
          <p:cNvSpPr/>
          <p:nvPr/>
        </p:nvSpPr>
        <p:spPr bwMode="auto">
          <a:xfrm>
            <a:off x="136478" y="361535"/>
            <a:ext cx="1519930" cy="948650"/>
          </a:xfrm>
          <a:custGeom>
            <a:avLst/>
            <a:gdLst>
              <a:gd name="connsiteX0" fmla="*/ 0 w 1519930"/>
              <a:gd name="connsiteY0" fmla="*/ 948650 h 948650"/>
              <a:gd name="connsiteX1" fmla="*/ 518615 w 1519930"/>
              <a:gd name="connsiteY1" fmla="*/ 907707 h 948650"/>
              <a:gd name="connsiteX2" fmla="*/ 1460310 w 1519930"/>
              <a:gd name="connsiteY2" fmla="*/ 866764 h 948650"/>
              <a:gd name="connsiteX3" fmla="*/ 1364776 w 1519930"/>
              <a:gd name="connsiteY3" fmla="*/ 307205 h 948650"/>
              <a:gd name="connsiteX4" fmla="*/ 887104 w 1519930"/>
              <a:gd name="connsiteY4" fmla="*/ 6955 h 948650"/>
              <a:gd name="connsiteX5" fmla="*/ 109182 w 1519930"/>
              <a:gd name="connsiteY5" fmla="*/ 88841 h 948650"/>
              <a:gd name="connsiteX6" fmla="*/ 109182 w 1519930"/>
              <a:gd name="connsiteY6" fmla="*/ 88841 h 94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930" h="948650">
                <a:moveTo>
                  <a:pt x="0" y="948650"/>
                </a:moveTo>
                <a:cubicBezTo>
                  <a:pt x="137615" y="938414"/>
                  <a:pt x="275230" y="921355"/>
                  <a:pt x="518615" y="907707"/>
                </a:cubicBezTo>
                <a:cubicBezTo>
                  <a:pt x="762000" y="894059"/>
                  <a:pt x="1319283" y="966848"/>
                  <a:pt x="1460310" y="866764"/>
                </a:cubicBezTo>
                <a:cubicBezTo>
                  <a:pt x="1601337" y="766680"/>
                  <a:pt x="1460310" y="450506"/>
                  <a:pt x="1364776" y="307205"/>
                </a:cubicBezTo>
                <a:cubicBezTo>
                  <a:pt x="1269242" y="163904"/>
                  <a:pt x="1096370" y="43349"/>
                  <a:pt x="887104" y="6955"/>
                </a:cubicBezTo>
                <a:cubicBezTo>
                  <a:pt x="677838" y="-29439"/>
                  <a:pt x="109182" y="88841"/>
                  <a:pt x="109182" y="88841"/>
                </a:cubicBezTo>
                <a:lnTo>
                  <a:pt x="109182" y="88841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94167"/>
              </p:ext>
            </p:extLst>
          </p:nvPr>
        </p:nvGraphicFramePr>
        <p:xfrm>
          <a:off x="4953000" y="481076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76200"/>
            <a:ext cx="687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</a:t>
            </a:r>
            <a:r>
              <a:rPr lang="en-US" sz="2800" b="1" dirty="0" err="1" smtClean="0"/>
              <a:t>Mergesort</a:t>
            </a:r>
            <a:r>
              <a:rPr lang="en-US" sz="2800" b="1" dirty="0" smtClean="0"/>
              <a:t>(contd.)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" y="457200"/>
                <a:ext cx="4572000" cy="2893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ALGORITHM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Mergesort</a:t>
                </a:r>
                <a:r>
                  <a:rPr lang="en-US" sz="1600" dirty="0" smtClean="0"/>
                  <a:t>(A[0..n-1])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//sorts array A[0..n-1] by recursive </a:t>
                </a:r>
                <a:r>
                  <a:rPr lang="en-US" sz="1600" dirty="0" err="1" smtClean="0"/>
                  <a:t>mergesort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//Input: A[0..n-1] to be sorted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//Output: Sorted A[0..n-1]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i</a:t>
                </a:r>
                <a:r>
                  <a:rPr lang="en-US" sz="1600" b="1" dirty="0" smtClean="0"/>
                  <a:t>f</a:t>
                </a:r>
                <a:r>
                  <a:rPr lang="en-US" sz="1600" dirty="0" smtClean="0"/>
                  <a:t> n &gt; a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copy A[0..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-1] to B[0..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-1]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copy A[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..n-1] to </a:t>
                </a:r>
                <a:r>
                  <a:rPr lang="en-US" sz="1600" dirty="0"/>
                  <a:t>C</a:t>
                </a:r>
                <a:r>
                  <a:rPr lang="en-US" sz="1600" dirty="0" smtClean="0"/>
                  <a:t>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-1]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err="1" smtClean="0"/>
                  <a:t>Mergesort</a:t>
                </a:r>
                <a:r>
                  <a:rPr lang="en-US" sz="1600" dirty="0" smtClean="0"/>
                  <a:t>(B[0..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-1])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err="1" smtClean="0"/>
                  <a:t>Mergesort</a:t>
                </a:r>
                <a:r>
                  <a:rPr lang="en-US" sz="1600" dirty="0" smtClean="0"/>
                  <a:t>(C[0..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-1])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Merge(B, C, A)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57200"/>
                <a:ext cx="4572000" cy="2893100"/>
              </a:xfrm>
              <a:prstGeom prst="rect">
                <a:avLst/>
              </a:prstGeom>
              <a:blipFill rotWithShape="1">
                <a:blip r:embed="rId2"/>
                <a:stretch>
                  <a:fillRect l="-800" t="-421" b="-6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95800" y="457200"/>
            <a:ext cx="4572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b="1" dirty="0" smtClean="0"/>
              <a:t>ALGORITHM</a:t>
            </a:r>
            <a:r>
              <a:rPr lang="en-US" sz="1400" dirty="0" smtClean="0"/>
              <a:t> Merge(B[0..p-1], C[0..q-1], A[0..p+q-1])</a:t>
            </a:r>
          </a:p>
          <a:p>
            <a:pPr marL="0" indent="0">
              <a:buNone/>
            </a:pPr>
            <a:r>
              <a:rPr lang="en-US" sz="1400" dirty="0" smtClean="0"/>
              <a:t>//Merges two sorted arrays into one sorted array</a:t>
            </a:r>
          </a:p>
          <a:p>
            <a:pPr marL="0" indent="0">
              <a:buNone/>
            </a:pPr>
            <a:r>
              <a:rPr lang="en-US" sz="1400" dirty="0" smtClean="0"/>
              <a:t>//Input: Arrays B[0..p-1] and C[0..q-1] both sorted</a:t>
            </a:r>
          </a:p>
          <a:p>
            <a:pPr marL="0" indent="0">
              <a:buNone/>
            </a:pPr>
            <a:r>
              <a:rPr lang="en-US" sz="1400" dirty="0" smtClean="0"/>
              <a:t>//Output: Sorted array A[0..p+q-1] of elements of B //and C</a:t>
            </a:r>
          </a:p>
          <a:p>
            <a:pPr marL="0" indent="0">
              <a:buNone/>
            </a:pPr>
            <a:r>
              <a:rPr lang="en-US" sz="1400" dirty="0" err="1" smtClean="0"/>
              <a:t>i</a:t>
            </a:r>
            <a:r>
              <a:rPr lang="en-US" sz="1400" dirty="0" smtClean="0"/>
              <a:t> &lt;- 0; j &lt;- 0; k &lt;- 0;</a:t>
            </a:r>
          </a:p>
          <a:p>
            <a:pPr marL="0" indent="0">
              <a:buNone/>
            </a:pPr>
            <a:r>
              <a:rPr lang="en-US" sz="1400" b="1" dirty="0" smtClean="0"/>
              <a:t>while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p </a:t>
            </a:r>
            <a:r>
              <a:rPr lang="en-US" sz="1400" b="1" dirty="0" smtClean="0"/>
              <a:t>and</a:t>
            </a:r>
            <a:r>
              <a:rPr lang="en-US" sz="1400" dirty="0" smtClean="0"/>
              <a:t> j &lt; q do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b="1" dirty="0" smtClean="0"/>
              <a:t>if</a:t>
            </a:r>
            <a:r>
              <a:rPr lang="en-US" sz="1400" dirty="0" smtClean="0"/>
              <a:t> B[</a:t>
            </a:r>
            <a:r>
              <a:rPr lang="en-US" sz="1400" dirty="0" err="1" smtClean="0"/>
              <a:t>i</a:t>
            </a:r>
            <a:r>
              <a:rPr lang="en-US" sz="1400" dirty="0" smtClean="0"/>
              <a:t>] ≤ C[j]</a:t>
            </a:r>
          </a:p>
          <a:p>
            <a:pPr marL="0" indent="0">
              <a:buNone/>
            </a:pPr>
            <a:r>
              <a:rPr lang="en-US" sz="1400" dirty="0" smtClean="0"/>
              <a:t>		A[k] &lt;- B[</a:t>
            </a:r>
            <a:r>
              <a:rPr lang="en-US" sz="1400" dirty="0" err="1" smtClean="0"/>
              <a:t>i</a:t>
            </a:r>
            <a:r>
              <a:rPr lang="en-US" sz="1400" dirty="0" smtClean="0"/>
              <a:t>];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&lt;- i+1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b="1" dirty="0" smtClean="0"/>
              <a:t>else</a:t>
            </a:r>
          </a:p>
          <a:p>
            <a:pPr marL="0" indent="0">
              <a:buNone/>
            </a:pPr>
            <a:r>
              <a:rPr lang="en-US" sz="1400" dirty="0" smtClean="0"/>
              <a:t>		A[k] &lt;- C[j]; j &lt;- j+1</a:t>
            </a:r>
          </a:p>
          <a:p>
            <a:pPr marL="0" indent="0">
              <a:buNone/>
            </a:pPr>
            <a:r>
              <a:rPr lang="en-US" sz="1400" dirty="0" smtClean="0"/>
              <a:t>	k &lt;- k+1</a:t>
            </a:r>
          </a:p>
          <a:p>
            <a:pPr marL="0" indent="0">
              <a:buNone/>
            </a:pPr>
            <a:r>
              <a:rPr lang="en-US" sz="1400" b="1" dirty="0" smtClean="0"/>
              <a:t>if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p</a:t>
            </a:r>
          </a:p>
          <a:p>
            <a:pPr marL="0" indent="0">
              <a:buNone/>
            </a:pPr>
            <a:r>
              <a:rPr lang="en-US" sz="1600" dirty="0" smtClean="0"/>
              <a:t>	copy C[j..q-1] to A[k..p+q-1]</a:t>
            </a:r>
          </a:p>
          <a:p>
            <a:pPr marL="0" indent="0">
              <a:buNone/>
            </a:pPr>
            <a:r>
              <a:rPr lang="en-US" sz="1600" b="1" dirty="0" smtClean="0"/>
              <a:t>else</a:t>
            </a:r>
          </a:p>
          <a:p>
            <a:pPr marL="0" indent="0">
              <a:buNone/>
            </a:pPr>
            <a:r>
              <a:rPr lang="en-US" sz="1600" dirty="0" smtClean="0"/>
              <a:t>	copy B[i..p-1] to A[k..p+q-1]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 bwMode="auto">
          <a:xfrm>
            <a:off x="4214853" y="477672"/>
            <a:ext cx="357147" cy="3615929"/>
          </a:xfrm>
          <a:custGeom>
            <a:avLst/>
            <a:gdLst>
              <a:gd name="connsiteX0" fmla="*/ 220669 w 357147"/>
              <a:gd name="connsiteY0" fmla="*/ 0 h 3615929"/>
              <a:gd name="connsiteX1" fmla="*/ 2305 w 357147"/>
              <a:gd name="connsiteY1" fmla="*/ 1269241 h 3615929"/>
              <a:gd name="connsiteX2" fmla="*/ 343499 w 357147"/>
              <a:gd name="connsiteY2" fmla="*/ 1501253 h 3615929"/>
              <a:gd name="connsiteX3" fmla="*/ 15953 w 357147"/>
              <a:gd name="connsiteY3" fmla="*/ 3302758 h 3615929"/>
              <a:gd name="connsiteX4" fmla="*/ 357147 w 357147"/>
              <a:gd name="connsiteY4" fmla="*/ 3603009 h 361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147" h="3615929">
                <a:moveTo>
                  <a:pt x="220669" y="0"/>
                </a:moveTo>
                <a:cubicBezTo>
                  <a:pt x="101251" y="509516"/>
                  <a:pt x="-18167" y="1019032"/>
                  <a:pt x="2305" y="1269241"/>
                </a:cubicBezTo>
                <a:cubicBezTo>
                  <a:pt x="22777" y="1519450"/>
                  <a:pt x="341224" y="1162334"/>
                  <a:pt x="343499" y="1501253"/>
                </a:cubicBezTo>
                <a:cubicBezTo>
                  <a:pt x="345774" y="1840173"/>
                  <a:pt x="13678" y="2952465"/>
                  <a:pt x="15953" y="3302758"/>
                </a:cubicBezTo>
                <a:cubicBezTo>
                  <a:pt x="18228" y="3653051"/>
                  <a:pt x="187687" y="3628030"/>
                  <a:pt x="357147" y="3603009"/>
                </a:cubicBezTo>
              </a:path>
            </a:pathLst>
          </a:cu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429000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What is the time-efficiency</a:t>
            </a:r>
          </a:p>
          <a:p>
            <a:r>
              <a:rPr lang="en-US" b="1" dirty="0">
                <a:solidFill>
                  <a:srgbClr val="0000CC"/>
                </a:solidFill>
              </a:rPr>
              <a:t>o</a:t>
            </a:r>
            <a:r>
              <a:rPr lang="en-US" b="1" dirty="0" smtClean="0">
                <a:solidFill>
                  <a:srgbClr val="0000CC"/>
                </a:solidFill>
              </a:rPr>
              <a:t>f </a:t>
            </a:r>
            <a:r>
              <a:rPr lang="en-US" b="1" dirty="0" err="1" smtClean="0">
                <a:solidFill>
                  <a:srgbClr val="0000CC"/>
                </a:solidFill>
              </a:rPr>
              <a:t>Meresort</a:t>
            </a:r>
            <a:r>
              <a:rPr lang="en-US" b="1" dirty="0" smtClean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114800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Input size: n = 2</a:t>
            </a:r>
            <a:r>
              <a:rPr lang="en-US" b="1" baseline="30000" dirty="0" smtClean="0">
                <a:solidFill>
                  <a:srgbClr val="009900"/>
                </a:solidFill>
              </a:rPr>
              <a:t>m</a:t>
            </a:r>
            <a:endParaRPr lang="en-US" b="1" dirty="0" smtClean="0">
              <a:solidFill>
                <a:srgbClr val="009900"/>
              </a:solidFill>
            </a:endParaRPr>
          </a:p>
          <a:p>
            <a:r>
              <a:rPr lang="en-US" b="1" dirty="0" smtClean="0">
                <a:solidFill>
                  <a:srgbClr val="009900"/>
                </a:solidFill>
              </a:rPr>
              <a:t>Basic op: comparison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C(n) depends on input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type…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4154269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C(n) = 2C(n/2) +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Merge</a:t>
            </a:r>
            <a:r>
              <a:rPr lang="en-US" b="1" dirty="0" smtClean="0"/>
              <a:t>(n) for n &gt; 1,</a:t>
            </a:r>
          </a:p>
          <a:p>
            <a:r>
              <a:rPr lang="en-US" b="1" dirty="0" smtClean="0"/>
              <a:t>C(1) = 0</a:t>
            </a:r>
            <a:endParaRPr lang="en-US" b="1" dirty="0"/>
          </a:p>
        </p:txBody>
      </p:sp>
      <p:graphicFrame>
        <p:nvGraphicFramePr>
          <p:cNvPr id="1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57395"/>
              </p:ext>
            </p:extLst>
          </p:nvPr>
        </p:nvGraphicFramePr>
        <p:xfrm>
          <a:off x="6553200" y="480060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8200" y="4800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4800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40447"/>
              </p:ext>
            </p:extLst>
          </p:nvPr>
        </p:nvGraphicFramePr>
        <p:xfrm>
          <a:off x="5276268" y="5349248"/>
          <a:ext cx="2191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22"/>
                <a:gridCol w="365222"/>
                <a:gridCol w="365222"/>
                <a:gridCol w="365222"/>
                <a:gridCol w="365222"/>
                <a:gridCol w="365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53000" y="5334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57912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many comparisons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is needed for this Merge?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505402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worst-case</a:t>
            </a:r>
          </a:p>
          <a:p>
            <a:r>
              <a:rPr lang="en-US" b="1" dirty="0" err="1" smtClean="0"/>
              <a:t>C</a:t>
            </a:r>
            <a:r>
              <a:rPr lang="en-US" b="1" baseline="-25000" dirty="0" err="1"/>
              <a:t>M</a:t>
            </a:r>
            <a:r>
              <a:rPr lang="en-US" b="1" baseline="-25000" dirty="0" err="1" smtClean="0"/>
              <a:t>erge</a:t>
            </a:r>
            <a:r>
              <a:rPr lang="en-US" b="1" dirty="0" smtClean="0"/>
              <a:t>(n) = n-1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17429" y="4724400"/>
            <a:ext cx="429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</a:t>
            </a:r>
            <a:r>
              <a:rPr lang="en-US" b="1" baseline="-25000" dirty="0" err="1" smtClean="0"/>
              <a:t>worst</a:t>
            </a:r>
            <a:r>
              <a:rPr lang="en-US" b="1" dirty="0" smtClean="0"/>
              <a:t>(n) = 2C</a:t>
            </a:r>
            <a:r>
              <a:rPr lang="en-US" b="1" baseline="-25000" dirty="0" smtClean="0"/>
              <a:t>worst</a:t>
            </a:r>
            <a:r>
              <a:rPr lang="en-US" b="1" dirty="0" smtClean="0"/>
              <a:t>(n/2)+n-1 for n &gt; 1</a:t>
            </a:r>
          </a:p>
          <a:p>
            <a:r>
              <a:rPr lang="en-US" b="1" dirty="0" err="1" smtClean="0"/>
              <a:t>C</a:t>
            </a:r>
            <a:r>
              <a:rPr lang="en-US" b="1" baseline="-25000" dirty="0" err="1" smtClean="0"/>
              <a:t>worst</a:t>
            </a:r>
            <a:r>
              <a:rPr lang="en-US" b="1" dirty="0" smtClean="0"/>
              <a:t>(1) = 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52856" y="541020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</a:t>
            </a:r>
            <a:r>
              <a:rPr lang="en-US" b="1" baseline="-25000" dirty="0" err="1" smtClean="0"/>
              <a:t>worst</a:t>
            </a:r>
            <a:r>
              <a:rPr lang="en-US" b="1" dirty="0" smtClean="0"/>
              <a:t>(n) = nlgn-n+1 </a:t>
            </a:r>
            <a:r>
              <a:rPr lang="az-Cyrl-AZ" b="1" dirty="0" smtClean="0"/>
              <a:t>є</a:t>
            </a:r>
            <a:r>
              <a:rPr lang="en-US" b="1" dirty="0" smtClean="0"/>
              <a:t> </a:t>
            </a:r>
            <a:r>
              <a:rPr lang="el-GR" b="1" dirty="0" smtClean="0"/>
              <a:t>Θ</a:t>
            </a:r>
            <a:r>
              <a:rPr lang="en-US" b="1" dirty="0" smtClean="0"/>
              <a:t>(</a:t>
            </a:r>
            <a:r>
              <a:rPr lang="en-US" b="1" dirty="0" err="1" smtClean="0"/>
              <a:t>nlgn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00200" y="610766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Could use the master </a:t>
            </a:r>
            <a:r>
              <a:rPr lang="en-US" b="1" dirty="0" err="1" smtClean="0"/>
              <a:t>th</a:t>
            </a:r>
            <a:r>
              <a:rPr lang="en-US" b="1" baseline="30000" dirty="0" err="1" smtClean="0"/>
              <a:t>m</a:t>
            </a:r>
            <a:r>
              <a:rPr lang="en-US" b="1" dirty="0" smtClean="0"/>
              <a:t> too!</a:t>
            </a: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 flipV="1">
            <a:off x="5138348" y="5779532"/>
            <a:ext cx="2557852" cy="512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272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7696200" cy="4876800"/>
          </a:xfrm>
        </p:spPr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Worst</a:t>
            </a:r>
            <a:r>
              <a:rPr lang="en-US" sz="2400" dirty="0" smtClean="0"/>
              <a:t>-case of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 is </a:t>
            </a:r>
            <a:r>
              <a:rPr lang="el-GR" sz="2400" dirty="0" smtClean="0">
                <a:solidFill>
                  <a:srgbClr val="0000CC"/>
                </a:solidFill>
              </a:rPr>
              <a:t>Θ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dirty="0" err="1" smtClean="0">
                <a:solidFill>
                  <a:srgbClr val="0000CC"/>
                </a:solidFill>
              </a:rPr>
              <a:t>nlgn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Average</a:t>
            </a:r>
            <a:r>
              <a:rPr lang="en-US" sz="2400" dirty="0" smtClean="0"/>
              <a:t>-case is also </a:t>
            </a:r>
            <a:r>
              <a:rPr lang="el-GR" sz="2400" dirty="0" smtClean="0">
                <a:solidFill>
                  <a:srgbClr val="0000CC"/>
                </a:solidFill>
              </a:rPr>
              <a:t>Θ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dirty="0" err="1" smtClean="0">
                <a:solidFill>
                  <a:srgbClr val="0000CC"/>
                </a:solidFill>
              </a:rPr>
              <a:t>nlgn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400" dirty="0" smtClean="0"/>
              <a:t>It is </a:t>
            </a:r>
            <a:r>
              <a:rPr lang="en-US" sz="2400" dirty="0" smtClean="0">
                <a:solidFill>
                  <a:srgbClr val="0000CC"/>
                </a:solidFill>
              </a:rPr>
              <a:t>stable</a:t>
            </a:r>
            <a:r>
              <a:rPr lang="en-US" sz="2400" dirty="0" smtClean="0"/>
              <a:t> but quicksort and </a:t>
            </a:r>
            <a:r>
              <a:rPr lang="en-US" sz="2400" dirty="0" err="1" smtClean="0"/>
              <a:t>heapsort</a:t>
            </a:r>
            <a:r>
              <a:rPr lang="en-US" sz="2400" dirty="0" smtClean="0"/>
              <a:t> are not</a:t>
            </a:r>
          </a:p>
          <a:p>
            <a:r>
              <a:rPr lang="en-US" sz="2400" dirty="0" smtClean="0"/>
              <a:t>Possible </a:t>
            </a:r>
            <a:r>
              <a:rPr lang="en-US" sz="2400" dirty="0" smtClean="0">
                <a:solidFill>
                  <a:srgbClr val="0000CC"/>
                </a:solidFill>
              </a:rPr>
              <a:t>improvements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 smtClean="0">
                <a:solidFill>
                  <a:srgbClr val="0000CC"/>
                </a:solidFill>
              </a:rPr>
              <a:t>bottom-up</a:t>
            </a:r>
            <a:r>
              <a:rPr lang="en-US" sz="2000" dirty="0" smtClean="0"/>
              <a:t>. Merge pairs of elements, merge the sorted pairs, so on… (does not require recursion-stack anymore)</a:t>
            </a:r>
          </a:p>
          <a:p>
            <a:pPr lvl="1"/>
            <a:r>
              <a:rPr lang="en-US" sz="2000" dirty="0" smtClean="0"/>
              <a:t>Could divide into </a:t>
            </a:r>
            <a:r>
              <a:rPr lang="en-US" sz="2000" dirty="0" smtClean="0">
                <a:solidFill>
                  <a:srgbClr val="0000CC"/>
                </a:solidFill>
              </a:rPr>
              <a:t>more than two parts</a:t>
            </a:r>
            <a:r>
              <a:rPr lang="en-US" sz="2000" dirty="0" smtClean="0"/>
              <a:t>, particularly useful for sorting large files that cannot be loaded into main memory at once: this version is called “</a:t>
            </a:r>
            <a:r>
              <a:rPr lang="en-US" sz="2000" dirty="0" err="1" smtClean="0"/>
              <a:t>multiway</a:t>
            </a:r>
            <a:r>
              <a:rPr lang="en-US" sz="2000" dirty="0" smtClean="0"/>
              <a:t> </a:t>
            </a:r>
            <a:r>
              <a:rPr lang="en-US" sz="2000" dirty="0" err="1" smtClean="0"/>
              <a:t>mergesort</a:t>
            </a:r>
            <a:r>
              <a:rPr lang="en-US" sz="2000" dirty="0" smtClean="0"/>
              <a:t>”</a:t>
            </a:r>
          </a:p>
          <a:p>
            <a:r>
              <a:rPr lang="en-US" sz="2400" dirty="0" smtClean="0"/>
              <a:t>Not in-place, needs </a:t>
            </a:r>
            <a:r>
              <a:rPr lang="en-US" sz="2400" dirty="0" smtClean="0">
                <a:solidFill>
                  <a:srgbClr val="0000CC"/>
                </a:solidFill>
              </a:rPr>
              <a:t>linear</a:t>
            </a:r>
            <a:r>
              <a:rPr lang="en-US" sz="2400" dirty="0" smtClean="0"/>
              <a:t> amount of </a:t>
            </a:r>
            <a:r>
              <a:rPr lang="en-US" sz="2400" dirty="0" smtClean="0">
                <a:solidFill>
                  <a:srgbClr val="0000CC"/>
                </a:solidFill>
              </a:rPr>
              <a:t>extra memory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Though we could make it in-place, adds a bit more “complexity” to the algorithm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76200"/>
            <a:ext cx="687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</a:t>
            </a:r>
            <a:r>
              <a:rPr lang="en-US" sz="2800" b="1" dirty="0" err="1" smtClean="0"/>
              <a:t>Mergesort</a:t>
            </a:r>
            <a:r>
              <a:rPr lang="en-US" sz="2800" b="1" dirty="0" smtClean="0"/>
              <a:t>(contd.)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9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696200" cy="5029200"/>
          </a:xfrm>
        </p:spPr>
        <p:txBody>
          <a:bodyPr/>
          <a:lstStyle/>
          <a:p>
            <a:r>
              <a:rPr lang="en-US" dirty="0" smtClean="0"/>
              <a:t>Another divide and conquer based sorting algorithm, discovered by </a:t>
            </a:r>
            <a:r>
              <a:rPr lang="en-US" b="1" dirty="0" smtClean="0"/>
              <a:t>C. A. R. Hoare (British)</a:t>
            </a:r>
            <a:r>
              <a:rPr lang="en-US" dirty="0" smtClean="0"/>
              <a:t> in </a:t>
            </a:r>
            <a:r>
              <a:rPr lang="en-US" b="1" dirty="0" smtClean="0"/>
              <a:t>1960</a:t>
            </a:r>
            <a:r>
              <a:rPr lang="en-US" dirty="0" smtClean="0"/>
              <a:t> while trying to sort words for a machine translation project from Russian to English</a:t>
            </a:r>
          </a:p>
          <a:p>
            <a:r>
              <a:rPr lang="en-US" dirty="0" smtClean="0"/>
              <a:t>Instead of “Merge” in </a:t>
            </a:r>
            <a:r>
              <a:rPr lang="en-US" dirty="0" err="1" smtClean="0"/>
              <a:t>Mergesort</a:t>
            </a:r>
            <a:r>
              <a:rPr lang="en-US" dirty="0" smtClean="0"/>
              <a:t>, Quicksort </a:t>
            </a:r>
            <a:r>
              <a:rPr lang="en-US" b="1" dirty="0" smtClean="0">
                <a:solidFill>
                  <a:srgbClr val="0000CC"/>
                </a:solidFill>
              </a:rPr>
              <a:t>uses the idea of partitioning</a:t>
            </a:r>
            <a:r>
              <a:rPr lang="en-US" dirty="0" smtClean="0"/>
              <a:t> which we already have seen with “</a:t>
            </a:r>
            <a:r>
              <a:rPr lang="en-US" dirty="0" err="1" smtClean="0"/>
              <a:t>Lomuto</a:t>
            </a:r>
            <a:r>
              <a:rPr lang="en-US" dirty="0" smtClean="0"/>
              <a:t> Partition”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28600"/>
            <a:ext cx="687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600" b="1" dirty="0" smtClean="0"/>
              <a:t>Div.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Quicksort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87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A[0]…A[n-1]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374392" y="1524000"/>
            <a:ext cx="978408" cy="2423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1443335"/>
            <a:ext cx="506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A[0]…A[s-1] A[s] A[s+1]…A[n-1]</a:t>
            </a:r>
            <a:endParaRPr lang="en-US" sz="2400" b="1" dirty="0"/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4174998" y="1311402"/>
            <a:ext cx="489204" cy="16764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7070598" y="1159003"/>
            <a:ext cx="489204" cy="19812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37386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ll are ≤ A[s]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53896" y="236220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ll are ≥ A[s]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29718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A[s] is in it’s </a:t>
            </a:r>
          </a:p>
          <a:p>
            <a:r>
              <a:rPr lang="en-US" b="1" dirty="0" smtClean="0"/>
              <a:t>final position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 bwMode="auto">
          <a:xfrm flipH="1" flipV="1">
            <a:off x="5791200" y="1909465"/>
            <a:ext cx="181585" cy="106233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743200" y="4114800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Now continue working with </a:t>
            </a:r>
          </a:p>
          <a:p>
            <a:pPr algn="ctr"/>
            <a:r>
              <a:rPr lang="en-US" b="1" dirty="0" smtClean="0"/>
              <a:t>these two parts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4363996" y="2743200"/>
            <a:ext cx="55604" cy="1371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Freeform 16"/>
          <p:cNvSpPr/>
          <p:nvPr/>
        </p:nvSpPr>
        <p:spPr bwMode="auto">
          <a:xfrm>
            <a:off x="5854890" y="2784143"/>
            <a:ext cx="1504661" cy="1569493"/>
          </a:xfrm>
          <a:custGeom>
            <a:avLst/>
            <a:gdLst>
              <a:gd name="connsiteX0" fmla="*/ 0 w 1504661"/>
              <a:gd name="connsiteY0" fmla="*/ 1569493 h 1569493"/>
              <a:gd name="connsiteX1" fmla="*/ 1269241 w 1504661"/>
              <a:gd name="connsiteY1" fmla="*/ 1173708 h 1569493"/>
              <a:gd name="connsiteX2" fmla="*/ 1501253 w 1504661"/>
              <a:gd name="connsiteY2" fmla="*/ 0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61" h="1569493">
                <a:moveTo>
                  <a:pt x="0" y="1569493"/>
                </a:moveTo>
                <a:cubicBezTo>
                  <a:pt x="509516" y="1502391"/>
                  <a:pt x="1019032" y="1435290"/>
                  <a:pt x="1269241" y="1173708"/>
                </a:cubicBezTo>
                <a:cubicBezTo>
                  <a:pt x="1519450" y="912126"/>
                  <a:pt x="1510351" y="456063"/>
                  <a:pt x="1501253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272955" y="2265196"/>
            <a:ext cx="8496609" cy="2708597"/>
          </a:xfrm>
          <a:custGeom>
            <a:avLst/>
            <a:gdLst>
              <a:gd name="connsiteX0" fmla="*/ 0 w 8496609"/>
              <a:gd name="connsiteY0" fmla="*/ 136810 h 2708597"/>
              <a:gd name="connsiteX1" fmla="*/ 1828800 w 8496609"/>
              <a:gd name="connsiteY1" fmla="*/ 82219 h 2708597"/>
              <a:gd name="connsiteX2" fmla="*/ 2374711 w 8496609"/>
              <a:gd name="connsiteY2" fmla="*/ 1105801 h 2708597"/>
              <a:gd name="connsiteX3" fmla="*/ 2374711 w 8496609"/>
              <a:gd name="connsiteY3" fmla="*/ 2006553 h 2708597"/>
              <a:gd name="connsiteX4" fmla="*/ 2661314 w 8496609"/>
              <a:gd name="connsiteY4" fmla="*/ 2429634 h 2708597"/>
              <a:gd name="connsiteX5" fmla="*/ 5609230 w 8496609"/>
              <a:gd name="connsiteY5" fmla="*/ 2702589 h 2708597"/>
              <a:gd name="connsiteX6" fmla="*/ 6878472 w 8496609"/>
              <a:gd name="connsiteY6" fmla="*/ 2170326 h 2708597"/>
              <a:gd name="connsiteX7" fmla="*/ 8311487 w 8496609"/>
              <a:gd name="connsiteY7" fmla="*/ 1638064 h 2708597"/>
              <a:gd name="connsiteX8" fmla="*/ 8434317 w 8496609"/>
              <a:gd name="connsiteY8" fmla="*/ 1146744 h 270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6609" h="2708597">
                <a:moveTo>
                  <a:pt x="0" y="136810"/>
                </a:moveTo>
                <a:cubicBezTo>
                  <a:pt x="716507" y="28765"/>
                  <a:pt x="1433015" y="-79279"/>
                  <a:pt x="1828800" y="82219"/>
                </a:cubicBezTo>
                <a:cubicBezTo>
                  <a:pt x="2224585" y="243717"/>
                  <a:pt x="2283726" y="785079"/>
                  <a:pt x="2374711" y="1105801"/>
                </a:cubicBezTo>
                <a:cubicBezTo>
                  <a:pt x="2465696" y="1426523"/>
                  <a:pt x="2326944" y="1785914"/>
                  <a:pt x="2374711" y="2006553"/>
                </a:cubicBezTo>
                <a:cubicBezTo>
                  <a:pt x="2422478" y="2227192"/>
                  <a:pt x="2122228" y="2313628"/>
                  <a:pt x="2661314" y="2429634"/>
                </a:cubicBezTo>
                <a:cubicBezTo>
                  <a:pt x="3200401" y="2545640"/>
                  <a:pt x="4906370" y="2745807"/>
                  <a:pt x="5609230" y="2702589"/>
                </a:cubicBezTo>
                <a:cubicBezTo>
                  <a:pt x="6312090" y="2659371"/>
                  <a:pt x="6428096" y="2347747"/>
                  <a:pt x="6878472" y="2170326"/>
                </a:cubicBezTo>
                <a:cubicBezTo>
                  <a:pt x="7328848" y="1992905"/>
                  <a:pt x="8052180" y="1808661"/>
                  <a:pt x="8311487" y="1638064"/>
                </a:cubicBezTo>
                <a:cubicBezTo>
                  <a:pt x="8570794" y="1467467"/>
                  <a:pt x="8502555" y="1307105"/>
                  <a:pt x="8434317" y="1146744"/>
                </a:cubicBezTo>
              </a:path>
            </a:pathLst>
          </a:cu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971800"/>
            <a:ext cx="43364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Notice:</a:t>
            </a:r>
          </a:p>
          <a:p>
            <a:r>
              <a:rPr lang="en-US" b="1" dirty="0" smtClean="0"/>
              <a:t>In </a:t>
            </a:r>
            <a:r>
              <a:rPr lang="en-US" b="1" dirty="0" err="1" smtClean="0">
                <a:solidFill>
                  <a:srgbClr val="0000CC"/>
                </a:solidFill>
              </a:rPr>
              <a:t>Mergesort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/>
              <a:t>a</a:t>
            </a:r>
            <a:r>
              <a:rPr lang="en-US" b="1" dirty="0" smtClean="0"/>
              <a:t>ll work is in </a:t>
            </a:r>
          </a:p>
          <a:p>
            <a:r>
              <a:rPr lang="en-US" b="1" dirty="0" smtClean="0"/>
              <a:t>combining the</a:t>
            </a:r>
          </a:p>
          <a:p>
            <a:r>
              <a:rPr lang="en-US" b="1" dirty="0" smtClean="0"/>
              <a:t>partial solutions.</a:t>
            </a:r>
          </a:p>
          <a:p>
            <a:r>
              <a:rPr lang="en-US" b="1" dirty="0" smtClean="0"/>
              <a:t>In </a:t>
            </a:r>
            <a:r>
              <a:rPr lang="en-US" b="1" dirty="0" smtClean="0">
                <a:solidFill>
                  <a:srgbClr val="0000CC"/>
                </a:solidFill>
              </a:rPr>
              <a:t>Quicksort</a:t>
            </a:r>
            <a:r>
              <a:rPr lang="en-US" b="1" dirty="0" smtClean="0"/>
              <a:t> all</a:t>
            </a:r>
          </a:p>
          <a:p>
            <a:r>
              <a:rPr lang="en-US" b="1" dirty="0" smtClean="0"/>
              <a:t>work is in dividing</a:t>
            </a:r>
          </a:p>
          <a:p>
            <a:r>
              <a:rPr lang="en-US" b="1" dirty="0" smtClean="0"/>
              <a:t>the problem,</a:t>
            </a:r>
          </a:p>
          <a:p>
            <a:r>
              <a:rPr lang="en-US" b="1" dirty="0" smtClean="0"/>
              <a:t>Combining does not require any work!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5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4" grpId="0"/>
      <p:bldP spid="17" grpId="0" animBg="1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Quicksort(A[</a:t>
            </a:r>
            <a:r>
              <a:rPr lang="en-US" sz="2400" dirty="0" err="1" smtClean="0"/>
              <a:t>l..r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400" dirty="0" smtClean="0"/>
              <a:t>//Sorts a </a:t>
            </a:r>
            <a:r>
              <a:rPr lang="en-US" sz="2400" dirty="0" err="1" smtClean="0"/>
              <a:t>subarray</a:t>
            </a:r>
            <a:r>
              <a:rPr lang="en-US" sz="2400" dirty="0" smtClean="0"/>
              <a:t> by quicksort</a:t>
            </a:r>
          </a:p>
          <a:p>
            <a:pPr marL="0" indent="0">
              <a:buNone/>
            </a:pPr>
            <a:r>
              <a:rPr lang="en-US" sz="2400" dirty="0" smtClean="0"/>
              <a:t>//Input: </a:t>
            </a:r>
            <a:r>
              <a:rPr lang="en-US" sz="2400" dirty="0" err="1" smtClean="0"/>
              <a:t>Subarray</a:t>
            </a:r>
            <a:r>
              <a:rPr lang="en-US" sz="2400" dirty="0" smtClean="0"/>
              <a:t> of array A[0..n-1] defined by its //left and right indices l and r</a:t>
            </a:r>
          </a:p>
          <a:p>
            <a:pPr marL="0" indent="0">
              <a:buNone/>
            </a:pPr>
            <a:r>
              <a:rPr lang="en-US" sz="2400" dirty="0" smtClean="0"/>
              <a:t>//Output: </a:t>
            </a:r>
            <a:r>
              <a:rPr lang="en-US" sz="2400" dirty="0" err="1" smtClean="0"/>
              <a:t>Subarray</a:t>
            </a:r>
            <a:r>
              <a:rPr lang="en-US" sz="2400" dirty="0" smtClean="0"/>
              <a:t> A[</a:t>
            </a:r>
            <a:r>
              <a:rPr lang="en-US" sz="2400" dirty="0" err="1" smtClean="0"/>
              <a:t>l..r</a:t>
            </a:r>
            <a:r>
              <a:rPr lang="en-US" sz="2400" dirty="0" smtClean="0"/>
              <a:t>] sorted in </a:t>
            </a:r>
            <a:r>
              <a:rPr lang="en-US" sz="2400" dirty="0" err="1" smtClean="0"/>
              <a:t>nondecreasing</a:t>
            </a:r>
            <a:r>
              <a:rPr lang="en-US" sz="2400" dirty="0" smtClean="0"/>
              <a:t> //order</a:t>
            </a:r>
          </a:p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 l &lt; 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 &lt;- Partition( A[</a:t>
            </a:r>
            <a:r>
              <a:rPr lang="en-US" sz="2400" dirty="0" err="1" smtClean="0"/>
              <a:t>l..r</a:t>
            </a:r>
            <a:r>
              <a:rPr lang="en-US" sz="2400" dirty="0" smtClean="0"/>
              <a:t>] ) // s is a split position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Quicksort( A[l..s-1] 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Quicksort( A[s+1]..r ) 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1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What is Divide and Conquer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algorithm design technique, we are going to study</a:t>
            </a:r>
          </a:p>
          <a:p>
            <a:r>
              <a:rPr lang="en-US" dirty="0" smtClean="0"/>
              <a:t>Very important: two out of ten most influential algorithms in the twentieth century is based directly on “Divide and Conquer” technique</a:t>
            </a:r>
          </a:p>
          <a:p>
            <a:pPr lvl="1"/>
            <a:r>
              <a:rPr lang="en-US" dirty="0" smtClean="0"/>
              <a:t>Quicksort (we shall study today)</a:t>
            </a:r>
          </a:p>
          <a:p>
            <a:pPr lvl="1"/>
            <a:r>
              <a:rPr lang="en-US" dirty="0" smtClean="0"/>
              <a:t>Fast Fourier Transform (we shall not study in this course, but any “signal processing” course is based on this idea)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800" dirty="0" smtClean="0"/>
              <a:t>As a partition algorithm we could use “</a:t>
            </a:r>
            <a:r>
              <a:rPr lang="en-US" sz="2800" dirty="0" err="1" smtClean="0"/>
              <a:t>Lomuto</a:t>
            </a:r>
            <a:r>
              <a:rPr lang="en-US" sz="2800" dirty="0" smtClean="0"/>
              <a:t> Partition”</a:t>
            </a:r>
          </a:p>
          <a:p>
            <a:r>
              <a:rPr lang="en-US" sz="2800" dirty="0" smtClean="0"/>
              <a:t>But we shall use the more sophisticated “Hoare Partition” instead</a:t>
            </a:r>
          </a:p>
          <a:p>
            <a:r>
              <a:rPr lang="en-US" sz="2800" dirty="0" smtClean="0"/>
              <a:t>We start by selecting a “pivot”</a:t>
            </a:r>
          </a:p>
          <a:p>
            <a:r>
              <a:rPr lang="en-US" sz="2800" dirty="0" smtClean="0"/>
              <a:t>There are various strategies to select the pivot, we shall use the simplest: we shall select pivot, p =A[l], the first element of A[</a:t>
            </a:r>
            <a:r>
              <a:rPr lang="en-US" sz="2800" dirty="0" err="1" smtClean="0"/>
              <a:t>l..r</a:t>
            </a:r>
            <a:r>
              <a:rPr lang="en-US" sz="2800" dirty="0" smtClean="0"/>
              <a:t>] 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30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"/>
            <a:ext cx="76962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642876"/>
            <a:ext cx="7391400" cy="423924"/>
            <a:chOff x="457200" y="642876"/>
            <a:chExt cx="7391400" cy="423924"/>
          </a:xfrm>
        </p:grpSpPr>
        <p:sp>
          <p:nvSpPr>
            <p:cNvPr id="5" name="Rectangle 4"/>
            <p:cNvSpPr/>
            <p:nvPr/>
          </p:nvSpPr>
          <p:spPr bwMode="auto">
            <a:xfrm>
              <a:off x="457200" y="685800"/>
              <a:ext cx="28194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838200" y="68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Right Arrow 7"/>
            <p:cNvSpPr/>
            <p:nvPr/>
          </p:nvSpPr>
          <p:spPr bwMode="auto">
            <a:xfrm>
              <a:off x="3581400" y="762000"/>
              <a:ext cx="1066800" cy="190500"/>
            </a:xfrm>
            <a:prstGeom prst="rightArrow">
              <a:avLst/>
            </a:prstGeom>
            <a:solidFill>
              <a:srgbClr val="C7E6A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29200" y="685800"/>
              <a:ext cx="28194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6172200" y="68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553200" y="68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30102" y="6428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102" y="6565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2208" y="65652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≤ p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6208" y="6505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≥ p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1371600"/>
            <a:ext cx="7440440" cy="762000"/>
            <a:chOff x="457200" y="1371600"/>
            <a:chExt cx="7440440" cy="762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57200" y="1752600"/>
              <a:ext cx="73914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914400" y="17526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533400" y="16880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1102" y="137160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0" y="1371600"/>
              <a:ext cx="27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1159888" y="1556266"/>
            <a:ext cx="5165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22" idx="1"/>
          </p:cNvCxnSpPr>
          <p:nvPr/>
        </p:nvCxnSpPr>
        <p:spPr bwMode="auto">
          <a:xfrm flipH="1">
            <a:off x="7158804" y="1556266"/>
            <a:ext cx="4611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143000" y="2286000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A[</a:t>
            </a:r>
            <a:r>
              <a:rPr lang="en-US" dirty="0" err="1" smtClean="0"/>
              <a:t>i</a:t>
            </a:r>
            <a:r>
              <a:rPr lang="en-US" dirty="0" smtClean="0"/>
              <a:t>] &lt; p, we continue incrementing </a:t>
            </a:r>
            <a:r>
              <a:rPr lang="en-US" dirty="0" err="1" smtClean="0"/>
              <a:t>i</a:t>
            </a:r>
            <a:r>
              <a:rPr lang="en-US" dirty="0" smtClean="0"/>
              <a:t>, stop when A[</a:t>
            </a:r>
            <a:r>
              <a:rPr lang="en-US" dirty="0" err="1" smtClean="0"/>
              <a:t>i</a:t>
            </a:r>
            <a:r>
              <a:rPr lang="en-US" dirty="0" smtClean="0"/>
              <a:t>] ≥ 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2667000"/>
            <a:ext cx="642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A[j] &gt; p, we continue decrementing j, stop when A[j] ≤ 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57200" y="3581400"/>
            <a:ext cx="73914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14400" y="35814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33400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048000" y="35814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3429000" y="35814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012744" y="35168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 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4980264" y="35814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5361264" y="35814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945008" y="35168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 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24200" y="3212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85214" y="32004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245340" y="3962400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3248593" y="4191000"/>
            <a:ext cx="197544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5224034" y="3962400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38" idx="3"/>
          </p:cNvCxnSpPr>
          <p:nvPr/>
        </p:nvCxnSpPr>
        <p:spPr bwMode="auto">
          <a:xfrm>
            <a:off x="3372986" y="3396734"/>
            <a:ext cx="36081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stCxn id="39" idx="1"/>
          </p:cNvCxnSpPr>
          <p:nvPr/>
        </p:nvCxnSpPr>
        <p:spPr bwMode="auto">
          <a:xfrm flipH="1">
            <a:off x="4648200" y="3385066"/>
            <a:ext cx="43701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50"/>
          <p:cNvSpPr/>
          <p:nvPr/>
        </p:nvSpPr>
        <p:spPr bwMode="auto">
          <a:xfrm>
            <a:off x="1066800" y="4572000"/>
            <a:ext cx="73914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1524000" y="45720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1143000" y="4507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4226256" y="45720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4607256" y="45720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4191000" y="45074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 p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4607256" y="45720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4988256" y="45720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4572000" y="45074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 p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48200" y="42026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23214" y="41910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295400" y="4953000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1295400" y="5193268"/>
            <a:ext cx="3200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4495800" y="4953000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60" idx="3"/>
          </p:cNvCxnSpPr>
          <p:nvPr/>
        </p:nvCxnSpPr>
        <p:spPr bwMode="auto">
          <a:xfrm>
            <a:off x="4896986" y="4387334"/>
            <a:ext cx="36081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61" idx="1"/>
          </p:cNvCxnSpPr>
          <p:nvPr/>
        </p:nvCxnSpPr>
        <p:spPr bwMode="auto">
          <a:xfrm flipH="1">
            <a:off x="3886200" y="4375666"/>
            <a:ext cx="43701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 bwMode="auto">
          <a:xfrm>
            <a:off x="1447800" y="5562600"/>
            <a:ext cx="73914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05000" y="55626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1524000" y="5498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800600" y="55626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5334000" y="55626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4868808" y="54980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 p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56614" y="51932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76" idx="3"/>
          </p:cNvCxnSpPr>
          <p:nvPr/>
        </p:nvCxnSpPr>
        <p:spPr bwMode="auto">
          <a:xfrm>
            <a:off x="5315394" y="5377934"/>
            <a:ext cx="31941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76" idx="1"/>
          </p:cNvCxnSpPr>
          <p:nvPr/>
        </p:nvCxnSpPr>
        <p:spPr bwMode="auto">
          <a:xfrm flipH="1">
            <a:off x="4600854" y="5377934"/>
            <a:ext cx="25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1447800" y="35930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≤ p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353693" y="45836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≤ p 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8493" y="55742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≤ p 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163693" y="35814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≥ p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16093" y="45836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≥ p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468493" y="55742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≥ 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1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1" grpId="0"/>
      <p:bldP spid="34" grpId="0"/>
      <p:bldP spid="37" grpId="0"/>
      <p:bldP spid="38" grpId="0"/>
      <p:bldP spid="39" grpId="0"/>
      <p:bldP spid="51" grpId="0" animBg="1"/>
      <p:bldP spid="53" grpId="0"/>
      <p:bldP spid="56" grpId="0"/>
      <p:bldP spid="59" grpId="0"/>
      <p:bldP spid="60" grpId="0"/>
      <p:bldP spid="61" grpId="0"/>
      <p:bldP spid="67" grpId="0" animBg="1"/>
      <p:bldP spid="69" grpId="0"/>
      <p:bldP spid="72" grpId="0"/>
      <p:bldP spid="76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09600"/>
            <a:ext cx="7696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</a:t>
            </a:r>
            <a:r>
              <a:rPr lang="en-US" sz="2400" dirty="0" err="1" smtClean="0"/>
              <a:t>HoarePartition</a:t>
            </a:r>
            <a:r>
              <a:rPr lang="en-US" sz="2400" dirty="0" smtClean="0"/>
              <a:t>(A[</a:t>
            </a:r>
            <a:r>
              <a:rPr lang="en-US" sz="2400" dirty="0" err="1" smtClean="0"/>
              <a:t>l..r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400" dirty="0" smtClean="0"/>
              <a:t>//Output: the split position</a:t>
            </a:r>
          </a:p>
          <a:p>
            <a:pPr marL="0" indent="0">
              <a:buNone/>
            </a:pPr>
            <a:r>
              <a:rPr lang="en-US" sz="2400" dirty="0" smtClean="0"/>
              <a:t>p &lt;- A[l]</a:t>
            </a:r>
          </a:p>
          <a:p>
            <a:pPr marL="0" indent="0"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 &lt;- l; j &lt;- r+1</a:t>
            </a:r>
          </a:p>
          <a:p>
            <a:pPr marL="0" indent="0">
              <a:buNone/>
            </a:pPr>
            <a:r>
              <a:rPr lang="en-US" sz="2400" b="1" dirty="0" smtClean="0"/>
              <a:t>repeat</a:t>
            </a:r>
          </a:p>
          <a:p>
            <a:pPr marL="0" indent="0">
              <a:buNone/>
            </a:pPr>
            <a:r>
              <a:rPr lang="en-US" sz="2400" b="1" dirty="0" smtClean="0"/>
              <a:t>	repeat </a:t>
            </a:r>
            <a:r>
              <a:rPr lang="en-US" sz="2400" dirty="0" err="1" smtClean="0"/>
              <a:t>i</a:t>
            </a:r>
            <a:r>
              <a:rPr lang="en-US" sz="2400" dirty="0" smtClean="0"/>
              <a:t> &lt;- i+1 </a:t>
            </a:r>
            <a:r>
              <a:rPr lang="en-US" sz="2400" b="1" dirty="0" smtClean="0"/>
              <a:t>until</a:t>
            </a:r>
            <a:r>
              <a:rPr lang="en-US" sz="2400" dirty="0" smtClean="0"/>
              <a:t> A[</a:t>
            </a:r>
            <a:r>
              <a:rPr lang="en-US" sz="2400" dirty="0" err="1" smtClean="0"/>
              <a:t>i</a:t>
            </a:r>
            <a:r>
              <a:rPr lang="en-US" sz="2400" dirty="0" smtClean="0"/>
              <a:t>] ≥ p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repeat </a:t>
            </a:r>
            <a:r>
              <a:rPr lang="en-US" sz="2400" dirty="0" smtClean="0"/>
              <a:t>j &lt;- j-1 </a:t>
            </a:r>
            <a:r>
              <a:rPr lang="en-US" sz="2400" b="1" dirty="0" smtClean="0"/>
              <a:t>until</a:t>
            </a:r>
            <a:r>
              <a:rPr lang="en-US" sz="2400" dirty="0" smtClean="0"/>
              <a:t> A[j] ≤ p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swap( A[</a:t>
            </a:r>
            <a:r>
              <a:rPr lang="en-US" sz="2400" dirty="0" err="1" smtClean="0"/>
              <a:t>i</a:t>
            </a:r>
            <a:r>
              <a:rPr lang="en-US" sz="2400" dirty="0" smtClean="0"/>
              <a:t>], A[j] )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until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≥ j</a:t>
            </a:r>
          </a:p>
          <a:p>
            <a:pPr marL="0" indent="0">
              <a:buNone/>
            </a:pPr>
            <a:r>
              <a:rPr lang="en-US" sz="2400" dirty="0" smtClean="0"/>
              <a:t>swap( A[</a:t>
            </a:r>
            <a:r>
              <a:rPr lang="en-US" sz="2400" dirty="0" err="1" smtClean="0"/>
              <a:t>i</a:t>
            </a:r>
            <a:r>
              <a:rPr lang="en-US" sz="2400" dirty="0" smtClean="0"/>
              <a:t>], A[j] )  // undo last swap when </a:t>
            </a:r>
            <a:r>
              <a:rPr lang="en-US" sz="2400" dirty="0" err="1" smtClean="0"/>
              <a:t>i</a:t>
            </a:r>
            <a:r>
              <a:rPr lang="en-US" sz="2400" dirty="0" smtClean="0"/>
              <a:t> ≥ j</a:t>
            </a:r>
          </a:p>
          <a:p>
            <a:pPr marL="0" indent="0">
              <a:buNone/>
            </a:pPr>
            <a:r>
              <a:rPr lang="en-US" sz="2400" dirty="0" smtClean="0"/>
              <a:t>swap( A[l], A[j] )</a:t>
            </a:r>
          </a:p>
          <a:p>
            <a:pPr marL="0" indent="0">
              <a:buNone/>
            </a:pPr>
            <a:r>
              <a:rPr lang="en-US" sz="2400" b="1" dirty="0" smtClean="0"/>
              <a:t>return</a:t>
            </a:r>
            <a:r>
              <a:rPr lang="en-US" sz="2400" dirty="0" smtClean="0"/>
              <a:t> j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734270"/>
            <a:ext cx="2746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Do you see any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possible problem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with this </a:t>
            </a:r>
            <a:r>
              <a:rPr lang="en-US" b="1" dirty="0" err="1" smtClean="0">
                <a:solidFill>
                  <a:srgbClr val="C00000"/>
                </a:solidFill>
              </a:rPr>
              <a:t>pseudocode</a:t>
            </a:r>
            <a:r>
              <a:rPr lang="en-US" b="1" dirty="0" smtClean="0">
                <a:solidFill>
                  <a:srgbClr val="C00000"/>
                </a:solidFill>
              </a:rPr>
              <a:t> 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1600200"/>
            <a:ext cx="3289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9900"/>
                </a:solidFill>
              </a:rPr>
              <a:t>i</a:t>
            </a:r>
            <a:r>
              <a:rPr lang="en-US" b="1" dirty="0" smtClean="0">
                <a:solidFill>
                  <a:srgbClr val="009900"/>
                </a:solidFill>
              </a:rPr>
              <a:t> could go out of array’s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bound, we could check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or we could put a “sentinel”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at the end…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971499" y="2016517"/>
            <a:ext cx="1501253" cy="767626"/>
          </a:xfrm>
          <a:custGeom>
            <a:avLst/>
            <a:gdLst>
              <a:gd name="connsiteX0" fmla="*/ 1501253 w 1501253"/>
              <a:gd name="connsiteY0" fmla="*/ 57943 h 767626"/>
              <a:gd name="connsiteX1" fmla="*/ 818865 w 1501253"/>
              <a:gd name="connsiteY1" fmla="*/ 71590 h 767626"/>
              <a:gd name="connsiteX2" fmla="*/ 0 w 1501253"/>
              <a:gd name="connsiteY2" fmla="*/ 767626 h 7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3" h="767626">
                <a:moveTo>
                  <a:pt x="1501253" y="57943"/>
                </a:moveTo>
                <a:cubicBezTo>
                  <a:pt x="1285163" y="5626"/>
                  <a:pt x="1069074" y="-46690"/>
                  <a:pt x="818865" y="71590"/>
                </a:cubicBezTo>
                <a:cubicBezTo>
                  <a:pt x="568656" y="189870"/>
                  <a:pt x="284328" y="478748"/>
                  <a:pt x="0" y="7676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5638800"/>
            <a:ext cx="4261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More sophisticated pivot selection</a:t>
            </a:r>
          </a:p>
          <a:p>
            <a:r>
              <a:rPr lang="en-US" b="1" dirty="0">
                <a:solidFill>
                  <a:srgbClr val="0000CC"/>
                </a:solidFill>
              </a:rPr>
              <a:t>t</a:t>
            </a:r>
            <a:r>
              <a:rPr lang="en-US" b="1" dirty="0" smtClean="0">
                <a:solidFill>
                  <a:srgbClr val="0000CC"/>
                </a:solidFill>
              </a:rPr>
              <a:t>hat we shall see briefly makes this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“sentinel” unnecessary…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815835"/>
              </p:ext>
            </p:extLst>
          </p:nvPr>
        </p:nvGraphicFramePr>
        <p:xfrm>
          <a:off x="152400" y="8483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86583"/>
              </p:ext>
            </p:extLst>
          </p:nvPr>
        </p:nvGraphicFramePr>
        <p:xfrm>
          <a:off x="152400" y="1534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910303"/>
              </p:ext>
            </p:extLst>
          </p:nvPr>
        </p:nvGraphicFramePr>
        <p:xfrm>
          <a:off x="152400" y="2296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22791"/>
              </p:ext>
            </p:extLst>
          </p:nvPr>
        </p:nvGraphicFramePr>
        <p:xfrm>
          <a:off x="152400" y="3058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5687"/>
              </p:ext>
            </p:extLst>
          </p:nvPr>
        </p:nvGraphicFramePr>
        <p:xfrm>
          <a:off x="152400" y="3743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47966"/>
              </p:ext>
            </p:extLst>
          </p:nvPr>
        </p:nvGraphicFramePr>
        <p:xfrm>
          <a:off x="152400" y="4505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377168"/>
              </p:ext>
            </p:extLst>
          </p:nvPr>
        </p:nvGraphicFramePr>
        <p:xfrm>
          <a:off x="152400" y="5267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528439"/>
              </p:ext>
            </p:extLst>
          </p:nvPr>
        </p:nvGraphicFramePr>
        <p:xfrm>
          <a:off x="2895600" y="8382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66120"/>
              </p:ext>
            </p:extLst>
          </p:nvPr>
        </p:nvGraphicFramePr>
        <p:xfrm>
          <a:off x="2895600" y="1534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909143"/>
              </p:ext>
            </p:extLst>
          </p:nvPr>
        </p:nvGraphicFramePr>
        <p:xfrm>
          <a:off x="2895600" y="2296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270165"/>
              </p:ext>
            </p:extLst>
          </p:nvPr>
        </p:nvGraphicFramePr>
        <p:xfrm>
          <a:off x="2895600" y="3058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697211"/>
              </p:ext>
            </p:extLst>
          </p:nvPr>
        </p:nvGraphicFramePr>
        <p:xfrm>
          <a:off x="2895600" y="3743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821697"/>
              </p:ext>
            </p:extLst>
          </p:nvPr>
        </p:nvGraphicFramePr>
        <p:xfrm>
          <a:off x="2895600" y="4505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518926"/>
              </p:ext>
            </p:extLst>
          </p:nvPr>
        </p:nvGraphicFramePr>
        <p:xfrm>
          <a:off x="2895600" y="5267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473035"/>
              </p:ext>
            </p:extLst>
          </p:nvPr>
        </p:nvGraphicFramePr>
        <p:xfrm>
          <a:off x="2895600" y="58674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600764"/>
              </p:ext>
            </p:extLst>
          </p:nvPr>
        </p:nvGraphicFramePr>
        <p:xfrm>
          <a:off x="5715000" y="16764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893128"/>
              </p:ext>
            </p:extLst>
          </p:nvPr>
        </p:nvGraphicFramePr>
        <p:xfrm>
          <a:off x="5715000" y="24384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468741"/>
              </p:ext>
            </p:extLst>
          </p:nvPr>
        </p:nvGraphicFramePr>
        <p:xfrm>
          <a:off x="5715000" y="32004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136750"/>
              </p:ext>
            </p:extLst>
          </p:nvPr>
        </p:nvGraphicFramePr>
        <p:xfrm>
          <a:off x="5715000" y="38862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23439"/>
              </p:ext>
            </p:extLst>
          </p:nvPr>
        </p:nvGraphicFramePr>
        <p:xfrm>
          <a:off x="5715000" y="46482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876253"/>
              </p:ext>
            </p:extLst>
          </p:nvPr>
        </p:nvGraphicFramePr>
        <p:xfrm>
          <a:off x="5715000" y="54102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446552"/>
              </p:ext>
            </p:extLst>
          </p:nvPr>
        </p:nvGraphicFramePr>
        <p:xfrm>
          <a:off x="5715000" y="600964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3400" y="545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94414" y="5334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99014" y="1230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19816" y="12112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1904" y="20008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28800" y="27548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03814" y="27432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34406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0974" y="3429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8614" y="42026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74960" y="42026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6600" y="56667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13360" y="5334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1230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81400" y="120357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76600" y="1992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81400" y="19928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61214" y="2754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27560" y="27548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49646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=j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42214" y="5574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1400" y="55742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6200" y="2145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28160" y="21336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96200" y="2907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01000" y="29072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057014" y="3593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96200" y="35930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60760" y="19928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76744"/>
              </p:ext>
            </p:extLst>
          </p:nvPr>
        </p:nvGraphicFramePr>
        <p:xfrm>
          <a:off x="5029200" y="1153160"/>
          <a:ext cx="1997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897398"/>
              </p:ext>
            </p:extLst>
          </p:nvPr>
        </p:nvGraphicFramePr>
        <p:xfrm>
          <a:off x="5029200" y="828040"/>
          <a:ext cx="19977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193281" y="1871246"/>
            <a:ext cx="771365" cy="588520"/>
            <a:chOff x="3171524" y="1849364"/>
            <a:chExt cx="1679163" cy="97003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3171524" y="1849364"/>
              <a:ext cx="1679163" cy="50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dirty="0" smtClean="0"/>
                <a:t>=0,r=7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39241" y="2281793"/>
              <a:ext cx="55496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s=4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2" y="2661499"/>
            <a:ext cx="771366" cy="554766"/>
            <a:chOff x="3252411" y="1905000"/>
            <a:chExt cx="1679163" cy="9144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252411" y="1914067"/>
              <a:ext cx="1679163" cy="50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l=0,r=3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18286" y="2290860"/>
              <a:ext cx="575656" cy="402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s=1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14836" y="2651156"/>
            <a:ext cx="771365" cy="565108"/>
            <a:chOff x="3230295" y="1887953"/>
            <a:chExt cx="1679161" cy="931447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3230295" y="1887953"/>
              <a:ext cx="1679161" cy="50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l=5,r=7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6559" y="2290861"/>
              <a:ext cx="616622" cy="402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s=6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3352800"/>
            <a:ext cx="854720" cy="569530"/>
            <a:chOff x="3141823" y="1880665"/>
            <a:chExt cx="1860616" cy="938735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3141823" y="1880665"/>
              <a:ext cx="1860616" cy="55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l=7,r=7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62240" y="3336955"/>
            <a:ext cx="854721" cy="585373"/>
            <a:chOff x="3140073" y="1854550"/>
            <a:chExt cx="1860619" cy="9648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3140073" y="1854550"/>
              <a:ext cx="1860619" cy="55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l=5,r=5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49120" y="3352800"/>
            <a:ext cx="771366" cy="569530"/>
            <a:chOff x="3184329" y="1880665"/>
            <a:chExt cx="1679164" cy="938735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3184329" y="1880665"/>
              <a:ext cx="1679164" cy="50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l=2,r=3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71850" y="2257458"/>
              <a:ext cx="616623" cy="402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s=2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6436" y="3336955"/>
            <a:ext cx="771365" cy="585373"/>
            <a:chOff x="3256214" y="1854550"/>
            <a:chExt cx="1679162" cy="964850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3256214" y="1854550"/>
              <a:ext cx="1679162" cy="50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l=0,r=0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38508" y="4135119"/>
            <a:ext cx="854721" cy="594142"/>
            <a:chOff x="3173445" y="1840097"/>
            <a:chExt cx="1860613" cy="979303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/>
            <p:cNvSpPr txBox="1"/>
            <p:nvPr/>
          </p:nvSpPr>
          <p:spPr>
            <a:xfrm>
              <a:off x="3173445" y="1840097"/>
              <a:ext cx="1860613" cy="55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l=2,r=1</a:t>
              </a:r>
              <a:endParaRPr lang="en-US" sz="1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88636" y="4157245"/>
            <a:ext cx="854722" cy="572016"/>
            <a:chOff x="3173445" y="1876567"/>
            <a:chExt cx="1860616" cy="942833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/>
            <p:cNvSpPr txBox="1"/>
            <p:nvPr/>
          </p:nvSpPr>
          <p:spPr>
            <a:xfrm>
              <a:off x="3173445" y="1876567"/>
              <a:ext cx="1860616" cy="55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l=3,r=3</a:t>
              </a:r>
              <a:endParaRPr lang="en-US" sz="1600" dirty="0"/>
            </a:p>
          </p:txBody>
        </p:sp>
      </p:grpSp>
      <p:cxnSp>
        <p:nvCxnSpPr>
          <p:cNvPr id="55" name="Straight Connector 54"/>
          <p:cNvCxnSpPr>
            <a:stCxn id="8" idx="1"/>
            <a:endCxn id="15" idx="0"/>
          </p:cNvCxnSpPr>
          <p:nvPr/>
        </p:nvCxnSpPr>
        <p:spPr bwMode="auto">
          <a:xfrm flipH="1">
            <a:off x="1580357" y="2182383"/>
            <a:ext cx="661194" cy="4791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5" idx="1"/>
            <a:endCxn id="40" idx="0"/>
          </p:cNvCxnSpPr>
          <p:nvPr/>
        </p:nvCxnSpPr>
        <p:spPr bwMode="auto">
          <a:xfrm flipH="1">
            <a:off x="1035844" y="2938881"/>
            <a:ext cx="194469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15" idx="3"/>
            <a:endCxn id="35" idx="0"/>
          </p:cNvCxnSpPr>
          <p:nvPr/>
        </p:nvCxnSpPr>
        <p:spPr bwMode="auto">
          <a:xfrm>
            <a:off x="1930401" y="2938881"/>
            <a:ext cx="311150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35" idx="1"/>
            <a:endCxn id="45" idx="0"/>
          </p:cNvCxnSpPr>
          <p:nvPr/>
        </p:nvCxnSpPr>
        <p:spPr bwMode="auto">
          <a:xfrm flipH="1">
            <a:off x="1735932" y="3644947"/>
            <a:ext cx="155575" cy="5295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35" idx="3"/>
            <a:endCxn id="50" idx="0"/>
          </p:cNvCxnSpPr>
          <p:nvPr/>
        </p:nvCxnSpPr>
        <p:spPr bwMode="auto">
          <a:xfrm>
            <a:off x="2591594" y="3644947"/>
            <a:ext cx="194469" cy="5295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8" idx="3"/>
            <a:endCxn id="20" idx="0"/>
          </p:cNvCxnSpPr>
          <p:nvPr/>
        </p:nvCxnSpPr>
        <p:spPr bwMode="auto">
          <a:xfrm>
            <a:off x="2941638" y="2182383"/>
            <a:ext cx="544513" cy="4791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20" idx="1"/>
          </p:cNvCxnSpPr>
          <p:nvPr/>
        </p:nvCxnSpPr>
        <p:spPr bwMode="auto">
          <a:xfrm flipH="1">
            <a:off x="2971962" y="2938881"/>
            <a:ext cx="164145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>
            <a:stCxn id="20" idx="3"/>
            <a:endCxn id="25" idx="0"/>
          </p:cNvCxnSpPr>
          <p:nvPr/>
        </p:nvCxnSpPr>
        <p:spPr bwMode="auto">
          <a:xfrm>
            <a:off x="3836194" y="2938881"/>
            <a:ext cx="233363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61591"/>
              </p:ext>
            </p:extLst>
          </p:nvPr>
        </p:nvGraphicFramePr>
        <p:xfrm>
          <a:off x="5029200" y="2143760"/>
          <a:ext cx="1997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129127"/>
              </p:ext>
            </p:extLst>
          </p:nvPr>
        </p:nvGraphicFramePr>
        <p:xfrm>
          <a:off x="5029200" y="1818640"/>
          <a:ext cx="19977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04197"/>
              </p:ext>
            </p:extLst>
          </p:nvPr>
        </p:nvGraphicFramePr>
        <p:xfrm>
          <a:off x="5029200" y="3134360"/>
          <a:ext cx="998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044196"/>
              </p:ext>
            </p:extLst>
          </p:nvPr>
        </p:nvGraphicFramePr>
        <p:xfrm>
          <a:off x="5029200" y="2809240"/>
          <a:ext cx="99886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963647"/>
              </p:ext>
            </p:extLst>
          </p:nvPr>
        </p:nvGraphicFramePr>
        <p:xfrm>
          <a:off x="5029200" y="4048760"/>
          <a:ext cx="249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0713"/>
              </p:ext>
            </p:extLst>
          </p:nvPr>
        </p:nvGraphicFramePr>
        <p:xfrm>
          <a:off x="5029200" y="3723640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611000"/>
              </p:ext>
            </p:extLst>
          </p:nvPr>
        </p:nvGraphicFramePr>
        <p:xfrm>
          <a:off x="5520370" y="4734560"/>
          <a:ext cx="49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1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296177"/>
              </p:ext>
            </p:extLst>
          </p:nvPr>
        </p:nvGraphicFramePr>
        <p:xfrm>
          <a:off x="5520370" y="4409440"/>
          <a:ext cx="4994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995507"/>
              </p:ext>
            </p:extLst>
          </p:nvPr>
        </p:nvGraphicFramePr>
        <p:xfrm>
          <a:off x="5770085" y="5648960"/>
          <a:ext cx="249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961585"/>
              </p:ext>
            </p:extLst>
          </p:nvPr>
        </p:nvGraphicFramePr>
        <p:xfrm>
          <a:off x="5770085" y="5323840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5933440" y="1569720"/>
            <a:ext cx="242316" cy="335280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5472684" y="2560320"/>
            <a:ext cx="242316" cy="335280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5071364" y="3504898"/>
            <a:ext cx="242316" cy="228902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5701284" y="3550920"/>
            <a:ext cx="232156" cy="900958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5791200" y="5140658"/>
            <a:ext cx="242316" cy="228902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7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363383"/>
              </p:ext>
            </p:extLst>
          </p:nvPr>
        </p:nvGraphicFramePr>
        <p:xfrm>
          <a:off x="6231880" y="3134360"/>
          <a:ext cx="749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49668"/>
              </p:ext>
            </p:extLst>
          </p:nvPr>
        </p:nvGraphicFramePr>
        <p:xfrm>
          <a:off x="6231880" y="2809240"/>
          <a:ext cx="7491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  <a:gridCol w="249715"/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106172"/>
              </p:ext>
            </p:extLst>
          </p:nvPr>
        </p:nvGraphicFramePr>
        <p:xfrm>
          <a:off x="6227285" y="4033520"/>
          <a:ext cx="249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904573"/>
              </p:ext>
            </p:extLst>
          </p:nvPr>
        </p:nvGraphicFramePr>
        <p:xfrm>
          <a:off x="6227285" y="3708400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781515"/>
              </p:ext>
            </p:extLst>
          </p:nvPr>
        </p:nvGraphicFramePr>
        <p:xfrm>
          <a:off x="6760685" y="4734560"/>
          <a:ext cx="249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089634"/>
              </p:ext>
            </p:extLst>
          </p:nvPr>
        </p:nvGraphicFramePr>
        <p:xfrm>
          <a:off x="6760685" y="4409440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85" name="Down Arrow 84"/>
          <p:cNvSpPr/>
          <p:nvPr/>
        </p:nvSpPr>
        <p:spPr bwMode="auto">
          <a:xfrm>
            <a:off x="6248400" y="3505200"/>
            <a:ext cx="242316" cy="228902"/>
          </a:xfrm>
          <a:prstGeom prst="downArrow">
            <a:avLst/>
          </a:prstGeom>
          <a:solidFill>
            <a:srgbClr val="A5A5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Down Arrow 85"/>
          <p:cNvSpPr/>
          <p:nvPr/>
        </p:nvSpPr>
        <p:spPr bwMode="auto">
          <a:xfrm>
            <a:off x="6768084" y="3505200"/>
            <a:ext cx="242316" cy="946678"/>
          </a:xfrm>
          <a:prstGeom prst="downArrow">
            <a:avLst/>
          </a:prstGeom>
          <a:solidFill>
            <a:srgbClr val="A5A5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7" name="Down Arrow 86"/>
          <p:cNvSpPr/>
          <p:nvPr/>
        </p:nvSpPr>
        <p:spPr bwMode="auto">
          <a:xfrm>
            <a:off x="6539484" y="2514600"/>
            <a:ext cx="242316" cy="335280"/>
          </a:xfrm>
          <a:prstGeom prst="downArrow">
            <a:avLst/>
          </a:prstGeom>
          <a:solidFill>
            <a:srgbClr val="A5A5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33516" y="2202456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5287670" y="32004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5029200" y="41148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5516270" y="48006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5791200" y="57150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6506870" y="32004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248400" y="41148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6781800" y="4800600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89546"/>
              </p:ext>
            </p:extLst>
          </p:nvPr>
        </p:nvGraphicFramePr>
        <p:xfrm>
          <a:off x="1143000" y="8483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987524"/>
              </p:ext>
            </p:extLst>
          </p:nvPr>
        </p:nvGraphicFramePr>
        <p:xfrm>
          <a:off x="1168640" y="533400"/>
          <a:ext cx="26007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90"/>
                <a:gridCol w="325090"/>
                <a:gridCol w="325090"/>
                <a:gridCol w="325090"/>
                <a:gridCol w="325090"/>
                <a:gridCol w="325090"/>
                <a:gridCol w="325090"/>
                <a:gridCol w="32509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3" grpId="0" animBg="1"/>
      <p:bldP spid="74" grpId="0" animBg="1"/>
      <p:bldP spid="75" grpId="0" animBg="1"/>
      <p:bldP spid="76" grpId="0" animBg="1"/>
      <p:bldP spid="85" grpId="0" animBg="1"/>
      <p:bldP spid="86" grpId="0" animBg="1"/>
      <p:bldP spid="87" grpId="0" animBg="1"/>
      <p:bldP spid="9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 smtClean="0"/>
              <a:t>Let us analyze Quicksort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219200"/>
            <a:ext cx="769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dirty="0" smtClean="0"/>
              <a:t>ALGORITHM</a:t>
            </a:r>
            <a:r>
              <a:rPr lang="en-US" sz="1600" dirty="0" smtClean="0"/>
              <a:t> Quicksort(A[</a:t>
            </a:r>
            <a:r>
              <a:rPr lang="en-US" sz="1600" dirty="0" err="1" smtClean="0"/>
              <a:t>l..r</a:t>
            </a:r>
            <a:r>
              <a:rPr lang="en-US" sz="1600" dirty="0" smtClean="0"/>
              <a:t>])</a:t>
            </a:r>
          </a:p>
          <a:p>
            <a:pPr marL="0" indent="0">
              <a:buFontTx/>
              <a:buNone/>
            </a:pPr>
            <a:r>
              <a:rPr lang="en-US" sz="1600" b="1" dirty="0" smtClean="0"/>
              <a:t>if</a:t>
            </a:r>
            <a:r>
              <a:rPr lang="en-US" sz="1600" dirty="0" smtClean="0"/>
              <a:t> l &lt; r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s &lt;- </a:t>
            </a:r>
            <a:r>
              <a:rPr lang="en-US" sz="1600" dirty="0" err="1"/>
              <a:t>HoarePartition</a:t>
            </a:r>
            <a:r>
              <a:rPr lang="en-US" sz="1600" dirty="0"/>
              <a:t> ( </a:t>
            </a:r>
            <a:r>
              <a:rPr lang="en-US" sz="1600" dirty="0" smtClean="0"/>
              <a:t>A[</a:t>
            </a:r>
            <a:r>
              <a:rPr lang="en-US" sz="1600" dirty="0" err="1" smtClean="0"/>
              <a:t>l..r</a:t>
            </a:r>
            <a:r>
              <a:rPr lang="en-US" sz="1600" dirty="0" smtClean="0"/>
              <a:t>] )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Quicksort( A[l..s-1] )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Quicksort( A[s+1]..r )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23086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Time-complexity of this line 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3540760" y="1425833"/>
            <a:ext cx="1219200" cy="34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311438"/>
              </p:ext>
            </p:extLst>
          </p:nvPr>
        </p:nvGraphicFramePr>
        <p:xfrm>
          <a:off x="5562600" y="25247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39000" y="22214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74" y="2209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52600" y="28956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 smtClean="0"/>
              <a:t>ALGORITHM</a:t>
            </a:r>
            <a:r>
              <a:rPr lang="en-US" sz="1400" dirty="0" smtClean="0"/>
              <a:t> </a:t>
            </a:r>
            <a:r>
              <a:rPr lang="en-US" sz="1400" dirty="0" err="1" smtClean="0"/>
              <a:t>HoarePartition</a:t>
            </a:r>
            <a:r>
              <a:rPr lang="en-US" sz="1400" dirty="0" smtClean="0"/>
              <a:t>(A[</a:t>
            </a:r>
            <a:r>
              <a:rPr lang="en-US" sz="1400" dirty="0" err="1" smtClean="0"/>
              <a:t>l..r</a:t>
            </a:r>
            <a:r>
              <a:rPr lang="en-US" sz="1400" dirty="0" smtClean="0"/>
              <a:t>])</a:t>
            </a:r>
          </a:p>
          <a:p>
            <a:pPr marL="0" indent="0">
              <a:buFontTx/>
              <a:buNone/>
            </a:pPr>
            <a:r>
              <a:rPr lang="en-US" sz="1400" dirty="0" smtClean="0"/>
              <a:t>//Output: the split position</a:t>
            </a:r>
          </a:p>
          <a:p>
            <a:pPr marL="0" indent="0">
              <a:buFontTx/>
              <a:buNone/>
            </a:pPr>
            <a:r>
              <a:rPr lang="en-US" sz="1400" dirty="0" smtClean="0"/>
              <a:t>p &lt;- A[l]</a:t>
            </a:r>
          </a:p>
          <a:p>
            <a:pPr marL="0" indent="0">
              <a:buFontTx/>
              <a:buNone/>
            </a:pPr>
            <a:r>
              <a:rPr lang="en-US" sz="1400" dirty="0" err="1" smtClean="0"/>
              <a:t>i</a:t>
            </a:r>
            <a:r>
              <a:rPr lang="en-US" sz="1400" dirty="0" smtClean="0"/>
              <a:t> &lt;- l; j &lt;- r+1</a:t>
            </a:r>
          </a:p>
          <a:p>
            <a:pPr marL="0" indent="0">
              <a:buFontTx/>
              <a:buNone/>
            </a:pPr>
            <a:r>
              <a:rPr lang="en-US" sz="1400" b="1" dirty="0" smtClean="0"/>
              <a:t>repeat</a:t>
            </a:r>
          </a:p>
          <a:p>
            <a:pPr marL="0" indent="0">
              <a:buFontTx/>
              <a:buNone/>
            </a:pPr>
            <a:r>
              <a:rPr lang="en-US" sz="1400" b="1" dirty="0" smtClean="0"/>
              <a:t>	repeat </a:t>
            </a:r>
            <a:r>
              <a:rPr lang="en-US" sz="1400" dirty="0" err="1" smtClean="0"/>
              <a:t>i</a:t>
            </a:r>
            <a:r>
              <a:rPr lang="en-US" sz="1400" dirty="0" smtClean="0"/>
              <a:t> &lt;- i+1 </a:t>
            </a:r>
            <a:r>
              <a:rPr lang="en-US" sz="1400" b="1" dirty="0" smtClean="0"/>
              <a:t>until</a:t>
            </a:r>
            <a:r>
              <a:rPr lang="en-US" sz="1400" dirty="0" smtClean="0"/>
              <a:t> A[</a:t>
            </a:r>
            <a:r>
              <a:rPr lang="en-US" sz="1400" dirty="0" err="1" smtClean="0"/>
              <a:t>i</a:t>
            </a:r>
            <a:r>
              <a:rPr lang="en-US" sz="1400" dirty="0" smtClean="0"/>
              <a:t>] ≥ p</a:t>
            </a:r>
          </a:p>
          <a:p>
            <a:pPr marL="0" indent="0">
              <a:buFontTx/>
              <a:buNone/>
            </a:pPr>
            <a:r>
              <a:rPr lang="en-US" sz="1400" b="1" dirty="0" smtClean="0"/>
              <a:t>	repeat </a:t>
            </a:r>
            <a:r>
              <a:rPr lang="en-US" sz="1400" dirty="0" smtClean="0"/>
              <a:t>j &lt;- j-1 </a:t>
            </a:r>
            <a:r>
              <a:rPr lang="en-US" sz="1400" b="1" dirty="0" smtClean="0"/>
              <a:t>until</a:t>
            </a:r>
            <a:r>
              <a:rPr lang="en-US" sz="1400" dirty="0" smtClean="0"/>
              <a:t> A[j] ≤ p</a:t>
            </a:r>
          </a:p>
          <a:p>
            <a:pPr marL="0" indent="0">
              <a:buFontTx/>
              <a:buNone/>
            </a:pPr>
            <a:r>
              <a:rPr lang="en-US" sz="1400" b="1" dirty="0" smtClean="0"/>
              <a:t>	</a:t>
            </a:r>
            <a:r>
              <a:rPr lang="en-US" sz="1400" dirty="0" smtClean="0"/>
              <a:t>swap( A[</a:t>
            </a:r>
            <a:r>
              <a:rPr lang="en-US" sz="1400" dirty="0" err="1" smtClean="0"/>
              <a:t>i</a:t>
            </a:r>
            <a:r>
              <a:rPr lang="en-US" sz="1400" dirty="0" smtClean="0"/>
              <a:t>], A[j] )</a:t>
            </a:r>
            <a:endParaRPr lang="en-US" sz="1400" b="1" dirty="0" smtClean="0"/>
          </a:p>
          <a:p>
            <a:pPr marL="0" indent="0">
              <a:buFontTx/>
              <a:buNone/>
            </a:pPr>
            <a:r>
              <a:rPr lang="en-US" sz="1400" b="1" dirty="0" smtClean="0"/>
              <a:t>until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≥ j</a:t>
            </a:r>
          </a:p>
          <a:p>
            <a:pPr marL="0" indent="0">
              <a:buFontTx/>
              <a:buNone/>
            </a:pPr>
            <a:r>
              <a:rPr lang="en-US" sz="1400" dirty="0" smtClean="0"/>
              <a:t>swap( A[</a:t>
            </a:r>
            <a:r>
              <a:rPr lang="en-US" sz="1400" dirty="0" err="1" smtClean="0"/>
              <a:t>i</a:t>
            </a:r>
            <a:r>
              <a:rPr lang="en-US" sz="1400" dirty="0" smtClean="0"/>
              <a:t>], A[j] )  // undo last swap when </a:t>
            </a:r>
            <a:r>
              <a:rPr lang="en-US" sz="1400" dirty="0" err="1" smtClean="0"/>
              <a:t>i</a:t>
            </a:r>
            <a:r>
              <a:rPr lang="en-US" sz="1400" dirty="0" smtClean="0"/>
              <a:t> ≥ j</a:t>
            </a:r>
          </a:p>
          <a:p>
            <a:pPr marL="0" indent="0">
              <a:buFontTx/>
              <a:buNone/>
            </a:pPr>
            <a:r>
              <a:rPr lang="en-US" sz="1400" dirty="0" smtClean="0"/>
              <a:t>swap( A[l], A[j] )</a:t>
            </a:r>
          </a:p>
          <a:p>
            <a:pPr marL="0" indent="0">
              <a:buFontTx/>
              <a:buNone/>
            </a:pPr>
            <a:r>
              <a:rPr lang="en-US" sz="1400" b="1" dirty="0" smtClean="0"/>
              <a:t>return</a:t>
            </a:r>
            <a:r>
              <a:rPr lang="en-US" sz="1400" dirty="0" smtClean="0"/>
              <a:t> j</a:t>
            </a:r>
          </a:p>
          <a:p>
            <a:pPr marL="0" indent="0">
              <a:buFontTx/>
              <a:buNone/>
            </a:pPr>
            <a:endParaRPr lang="en-US" sz="1400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09340"/>
              </p:ext>
            </p:extLst>
          </p:nvPr>
        </p:nvGraphicFramePr>
        <p:xfrm>
          <a:off x="5562600" y="31343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39000" y="2831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1174" y="28194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700171"/>
              </p:ext>
            </p:extLst>
          </p:nvPr>
        </p:nvGraphicFramePr>
        <p:xfrm>
          <a:off x="5562600" y="18389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39000" y="15356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41174" y="1524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4597" y="1905000"/>
            <a:ext cx="16145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So, n+1</a:t>
            </a:r>
          </a:p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comparisons</a:t>
            </a:r>
          </a:p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when cross-over</a:t>
            </a:r>
            <a:endParaRPr lang="en-US" sz="1400" b="1" dirty="0">
              <a:solidFill>
                <a:srgbClr val="0000CC"/>
              </a:solidFill>
            </a:endParaRPr>
          </a:p>
        </p:txBody>
      </p:sp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6854"/>
              </p:ext>
            </p:extLst>
          </p:nvPr>
        </p:nvGraphicFramePr>
        <p:xfrm>
          <a:off x="5715000" y="42011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5520" y="3886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85832" y="3299936"/>
            <a:ext cx="13676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So, n</a:t>
            </a:r>
          </a:p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comparisons</a:t>
            </a:r>
          </a:p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when coincide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0278" y="36692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if,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76200" y="2819400"/>
            <a:ext cx="1827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If all splits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dirty="0" smtClean="0">
                <a:solidFill>
                  <a:srgbClr val="7030A0"/>
                </a:solidFill>
              </a:rPr>
              <a:t>appen in the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middle, it is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the best-case!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5263" y="56388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9900"/>
                </a:solidFill>
              </a:rPr>
              <a:t>C</a:t>
            </a:r>
            <a:r>
              <a:rPr lang="en-US" b="1" baseline="-25000" dirty="0" err="1" smtClean="0">
                <a:solidFill>
                  <a:srgbClr val="009900"/>
                </a:solidFill>
              </a:rPr>
              <a:t>best</a:t>
            </a:r>
            <a:r>
              <a:rPr lang="en-US" b="1" dirty="0" smtClean="0">
                <a:solidFill>
                  <a:srgbClr val="009900"/>
                </a:solidFill>
              </a:rPr>
              <a:t>(n) = 2C</a:t>
            </a:r>
            <a:r>
              <a:rPr lang="en-US" b="1" baseline="-25000" dirty="0" smtClean="0">
                <a:solidFill>
                  <a:srgbClr val="009900"/>
                </a:solidFill>
              </a:rPr>
              <a:t>best</a:t>
            </a:r>
            <a:r>
              <a:rPr lang="en-US" b="1" dirty="0" smtClean="0">
                <a:solidFill>
                  <a:srgbClr val="009900"/>
                </a:solidFill>
              </a:rPr>
              <a:t>(n/2)+n for n &gt; 1</a:t>
            </a:r>
          </a:p>
          <a:p>
            <a:r>
              <a:rPr lang="en-US" b="1" dirty="0" err="1" smtClean="0">
                <a:solidFill>
                  <a:srgbClr val="009900"/>
                </a:solidFill>
              </a:rPr>
              <a:t>C</a:t>
            </a:r>
            <a:r>
              <a:rPr lang="en-US" b="1" baseline="-25000" dirty="0" err="1" smtClean="0">
                <a:solidFill>
                  <a:srgbClr val="009900"/>
                </a:solidFill>
              </a:rPr>
              <a:t>best</a:t>
            </a:r>
            <a:r>
              <a:rPr lang="en-US" b="1" dirty="0" smtClean="0">
                <a:solidFill>
                  <a:srgbClr val="009900"/>
                </a:solidFill>
              </a:rPr>
              <a:t>(1) = 0</a:t>
            </a:r>
            <a:endParaRPr lang="en-US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4" grpId="0"/>
      <p:bldP spid="15" grpId="0"/>
      <p:bldP spid="17" grpId="0"/>
      <p:bldP spid="18" grpId="0"/>
      <p:bldP spid="19" grpId="0"/>
      <p:bldP spid="22" grpId="0"/>
      <p:bldP spid="23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40310"/>
              </p:ext>
            </p:extLst>
          </p:nvPr>
        </p:nvGraphicFramePr>
        <p:xfrm>
          <a:off x="5943600" y="2669540"/>
          <a:ext cx="18614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95"/>
                <a:gridCol w="372295"/>
                <a:gridCol w="372295"/>
                <a:gridCol w="372295"/>
                <a:gridCol w="372295"/>
              </a:tblGrid>
              <a:tr h="30226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62000" y="1148681"/>
            <a:ext cx="4289774" cy="1670719"/>
            <a:chOff x="900341" y="2362200"/>
            <a:chExt cx="4289774" cy="1670719"/>
          </a:xfrm>
        </p:grpSpPr>
        <p:sp>
          <p:nvSpPr>
            <p:cNvPr id="4" name="Left Brace 3"/>
            <p:cNvSpPr/>
            <p:nvPr/>
          </p:nvSpPr>
          <p:spPr bwMode="auto">
            <a:xfrm>
              <a:off x="1828800" y="2438400"/>
              <a:ext cx="685800" cy="1524000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0341" y="2971800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T(n) </a:t>
              </a:r>
              <a:r>
                <a:rPr lang="az-Cyrl-AZ" sz="2000" b="1" dirty="0" smtClean="0"/>
                <a:t>є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6785" y="2362200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Θ</a:t>
              </a:r>
              <a:r>
                <a:rPr lang="en-US" b="1" dirty="0" smtClean="0"/>
                <a:t>(</a:t>
              </a:r>
              <a:r>
                <a:rPr lang="en-US" b="1" dirty="0" err="1" smtClean="0"/>
                <a:t>n</a:t>
              </a:r>
              <a:r>
                <a:rPr lang="en-US" b="1" baseline="30000" dirty="0" err="1" smtClean="0"/>
                <a:t>d</a:t>
              </a:r>
              <a:r>
                <a:rPr lang="en-US" b="1" dirty="0" smtClean="0"/>
                <a:t>)          if a &lt; </a:t>
              </a:r>
              <a:r>
                <a:rPr lang="en-US" b="1" dirty="0" err="1" smtClean="0"/>
                <a:t>b</a:t>
              </a:r>
              <a:r>
                <a:rPr lang="en-US" b="1" baseline="30000" dirty="0" err="1" smtClean="0"/>
                <a:t>d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296733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Θ</a:t>
              </a:r>
              <a:r>
                <a:rPr lang="en-US" b="1" dirty="0" smtClean="0"/>
                <a:t>(</a:t>
              </a:r>
              <a:r>
                <a:rPr lang="en-US" b="1" dirty="0" err="1" smtClean="0"/>
                <a:t>n</a:t>
              </a:r>
              <a:r>
                <a:rPr lang="en-US" b="1" baseline="30000" dirty="0" err="1" smtClean="0"/>
                <a:t>d</a:t>
              </a:r>
              <a:r>
                <a:rPr lang="en-US" b="1" dirty="0" err="1" smtClean="0"/>
                <a:t>lgn</a:t>
              </a:r>
              <a:r>
                <a:rPr lang="en-US" b="1" dirty="0" smtClean="0"/>
                <a:t>)       if a = </a:t>
              </a:r>
              <a:r>
                <a:rPr lang="en-US" b="1" dirty="0" err="1" smtClean="0"/>
                <a:t>b</a:t>
              </a:r>
              <a:r>
                <a:rPr lang="en-US" b="1" baseline="30000" dirty="0" err="1" smtClean="0"/>
                <a:t>d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38400" y="3653135"/>
                  <a:ext cx="2751715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b="1" dirty="0" smtClean="0"/>
                    <a:t>Θ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a14:m>
                  <a:r>
                    <a:rPr lang="en-US" b="1" dirty="0" smtClean="0"/>
                    <a:t>)      if a &gt; </a:t>
                  </a:r>
                  <a:r>
                    <a:rPr lang="en-US" b="1" dirty="0" err="1" smtClean="0"/>
                    <a:t>b</a:t>
                  </a:r>
                  <a:r>
                    <a:rPr lang="en-US" b="1" baseline="30000" dirty="0" err="1" smtClean="0"/>
                    <a:t>d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653135"/>
                  <a:ext cx="2751715" cy="3797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770" t="-3175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533400" y="60960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T(n) = </a:t>
            </a:r>
            <a:r>
              <a:rPr lang="en-US" sz="1600" b="1" dirty="0" err="1"/>
              <a:t>aT</a:t>
            </a:r>
            <a:r>
              <a:rPr lang="en-US" sz="1600" b="1" dirty="0"/>
              <a:t>(n/b)+f(n), a ≥ 1, b &gt; </a:t>
            </a:r>
            <a:r>
              <a:rPr lang="en-US" sz="1600" b="1" dirty="0" smtClean="0"/>
              <a:t>1</a:t>
            </a:r>
          </a:p>
          <a:p>
            <a:r>
              <a:rPr lang="en-US" sz="1600" b="1" dirty="0" smtClean="0"/>
              <a:t>If f(n) </a:t>
            </a:r>
            <a:r>
              <a:rPr lang="az-Cyrl-AZ" sz="1600" b="1" dirty="0" smtClean="0"/>
              <a:t>є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</a:t>
            </a:r>
            <a:r>
              <a:rPr lang="en-US" sz="1600" b="1" baseline="30000" dirty="0" err="1" smtClean="0"/>
              <a:t>d</a:t>
            </a:r>
            <a:r>
              <a:rPr lang="en-US" sz="1600" b="1" dirty="0" smtClean="0"/>
              <a:t> with d ≥ 0, then</a:t>
            </a:r>
            <a:endParaRPr lang="en-US" sz="16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181600" y="723292"/>
            <a:ext cx="3733800" cy="17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dirty="0" smtClean="0"/>
              <a:t>ALGORITHM</a:t>
            </a:r>
            <a:r>
              <a:rPr lang="en-US" sz="1600" dirty="0" smtClean="0"/>
              <a:t> Quicksort(A[</a:t>
            </a:r>
            <a:r>
              <a:rPr lang="en-US" sz="1600" dirty="0" err="1" smtClean="0"/>
              <a:t>l..r</a:t>
            </a:r>
            <a:r>
              <a:rPr lang="en-US" sz="1600" dirty="0" smtClean="0"/>
              <a:t>])</a:t>
            </a:r>
          </a:p>
          <a:p>
            <a:pPr marL="0" indent="0">
              <a:buFontTx/>
              <a:buNone/>
            </a:pPr>
            <a:r>
              <a:rPr lang="en-US" sz="1600" b="1" dirty="0" smtClean="0"/>
              <a:t>if</a:t>
            </a:r>
            <a:r>
              <a:rPr lang="en-US" sz="1600" dirty="0" smtClean="0"/>
              <a:t> l &lt; r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s &lt;- Partition( A[</a:t>
            </a:r>
            <a:r>
              <a:rPr lang="en-US" sz="1600" dirty="0" err="1" smtClean="0"/>
              <a:t>l..r</a:t>
            </a:r>
            <a:r>
              <a:rPr lang="en-US" sz="1600" dirty="0" smtClean="0"/>
              <a:t>] )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Quicksort( A[l..s-1] )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Quicksort( A[s+1]..r )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9718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</a:t>
            </a:r>
            <a:r>
              <a:rPr lang="en-US" b="1" baseline="-25000" dirty="0" err="1" smtClean="0">
                <a:solidFill>
                  <a:srgbClr val="0000CC"/>
                </a:solidFill>
              </a:rPr>
              <a:t>best</a:t>
            </a:r>
            <a:r>
              <a:rPr lang="en-US" b="1" dirty="0" smtClean="0">
                <a:solidFill>
                  <a:srgbClr val="0000CC"/>
                </a:solidFill>
              </a:rPr>
              <a:t>(n) = 2C</a:t>
            </a:r>
            <a:r>
              <a:rPr lang="en-US" b="1" baseline="-25000" dirty="0" smtClean="0">
                <a:solidFill>
                  <a:srgbClr val="0000CC"/>
                </a:solidFill>
              </a:rPr>
              <a:t>best</a:t>
            </a:r>
            <a:r>
              <a:rPr lang="en-US" b="1" dirty="0" smtClean="0">
                <a:solidFill>
                  <a:srgbClr val="0000CC"/>
                </a:solidFill>
              </a:rPr>
              <a:t>(n/2)+n for n &gt; 1</a:t>
            </a:r>
          </a:p>
          <a:p>
            <a:r>
              <a:rPr lang="en-US" b="1" dirty="0" err="1" smtClean="0">
                <a:solidFill>
                  <a:srgbClr val="0000CC"/>
                </a:solidFill>
              </a:rPr>
              <a:t>C</a:t>
            </a:r>
            <a:r>
              <a:rPr lang="en-US" b="1" baseline="-25000" dirty="0" err="1" smtClean="0">
                <a:solidFill>
                  <a:srgbClr val="0000CC"/>
                </a:solidFill>
              </a:rPr>
              <a:t>best</a:t>
            </a:r>
            <a:r>
              <a:rPr lang="en-US" b="1" dirty="0" smtClean="0">
                <a:solidFill>
                  <a:srgbClr val="0000CC"/>
                </a:solidFill>
              </a:rPr>
              <a:t>(1) = 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810000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Using Master </a:t>
            </a:r>
            <a:r>
              <a:rPr lang="en-US" b="1" dirty="0" err="1" smtClean="0"/>
              <a:t>Th</a:t>
            </a:r>
            <a:r>
              <a:rPr lang="en-US" b="1" baseline="30000" dirty="0" err="1" smtClean="0"/>
              <a:t>m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best</a:t>
            </a:r>
            <a:r>
              <a:rPr lang="en-US" b="1" dirty="0" smtClean="0"/>
              <a:t>(n) </a:t>
            </a:r>
            <a:r>
              <a:rPr lang="az-Cyrl-AZ" b="1" dirty="0" smtClean="0"/>
              <a:t>є</a:t>
            </a:r>
            <a:r>
              <a:rPr lang="en-US" b="1" dirty="0" smtClean="0"/>
              <a:t> </a:t>
            </a:r>
            <a:r>
              <a:rPr lang="el-GR" b="1" dirty="0" smtClean="0"/>
              <a:t>Θ</a:t>
            </a:r>
            <a:r>
              <a:rPr lang="en-US" b="1" dirty="0" smtClean="0"/>
              <a:t>(</a:t>
            </a:r>
            <a:r>
              <a:rPr lang="en-US" b="1" dirty="0" err="1" smtClean="0"/>
              <a:t>nlgn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90600" y="4278868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worst-case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600" y="23622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7440" y="232814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23063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5600" y="23063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234338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0760" y="237386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aphicFrame>
        <p:nvGraphicFramePr>
          <p:cNvPr id="25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5486"/>
              </p:ext>
            </p:extLst>
          </p:nvPr>
        </p:nvGraphicFramePr>
        <p:xfrm>
          <a:off x="6334760" y="3291840"/>
          <a:ext cx="1513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60"/>
                <a:gridCol w="378460"/>
                <a:gridCol w="378460"/>
                <a:gridCol w="378460"/>
              </a:tblGrid>
              <a:tr h="30226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67600" y="29718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46240" y="30022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graphicFrame>
        <p:nvGraphicFramePr>
          <p:cNvPr id="2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137111"/>
              </p:ext>
            </p:extLst>
          </p:nvPr>
        </p:nvGraphicFramePr>
        <p:xfrm>
          <a:off x="6705600" y="3977640"/>
          <a:ext cx="1143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</a:tblGrid>
              <a:tr h="354092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57440" y="36576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42614" y="36880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graphicFrame>
        <p:nvGraphicFramePr>
          <p:cNvPr id="31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096109"/>
              </p:ext>
            </p:extLst>
          </p:nvPr>
        </p:nvGraphicFramePr>
        <p:xfrm>
          <a:off x="7086600" y="4663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354092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457440" y="43434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1400" y="43738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4800" y="26670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5+1=6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32882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4+1=5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4800" y="39740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3+1=4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4800" y="46598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2+1=3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71600" y="4876800"/>
                <a:ext cx="5466561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err="1" smtClean="0"/>
                  <a:t>worst</a:t>
                </a:r>
                <a:r>
                  <a:rPr lang="en-US" dirty="0" smtClean="0"/>
                  <a:t>(n) = (n+1) + (n-1+1) + … + (2+1) = (n+1) + … + 3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= (n+1) + … + 3 + 2 + 1 – (2 + 1)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- 3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- 3 </a:t>
                </a:r>
                <a:r>
                  <a:rPr lang="az-Cyrl-AZ" dirty="0" smtClean="0"/>
                  <a:t>є</a:t>
                </a:r>
                <a:r>
                  <a:rPr lang="en-US" dirty="0" smtClean="0"/>
                  <a:t>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!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876800"/>
                <a:ext cx="5466561" cy="1066574"/>
              </a:xfrm>
              <a:prstGeom prst="rect">
                <a:avLst/>
              </a:prstGeom>
              <a:blipFill rotWithShape="1">
                <a:blip r:embed="rId3"/>
                <a:stretch>
                  <a:fillRect l="-892" t="-15429" b="-2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876800" y="57150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So, Quicksort’s fate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depends on its average-case!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6" grpId="0"/>
      <p:bldP spid="27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 smtClean="0"/>
              <a:t>Let us sketch the outline of average-case analysis…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784" y="1972270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</a:t>
            </a:r>
            <a:r>
              <a:rPr lang="en-US" b="1" baseline="-25000" dirty="0" err="1" smtClean="0"/>
              <a:t>avg</a:t>
            </a:r>
            <a:r>
              <a:rPr lang="en-US" b="1" dirty="0" smtClean="0"/>
              <a:t>(n) is the average number of key-comparisons</a:t>
            </a:r>
          </a:p>
          <a:p>
            <a:r>
              <a:rPr lang="en-US" b="1" dirty="0" smtClean="0"/>
              <a:t>made by the Quicksort on a randomly ordered array</a:t>
            </a:r>
          </a:p>
          <a:p>
            <a:r>
              <a:rPr lang="en-US" b="1" dirty="0"/>
              <a:t>o</a:t>
            </a:r>
            <a:r>
              <a:rPr lang="en-US" b="1" dirty="0" smtClean="0"/>
              <a:t>f size 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43142" y="1219200"/>
            <a:ext cx="3435350" cy="160020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dirty="0" smtClean="0"/>
              <a:t>ALGORITHM</a:t>
            </a:r>
            <a:r>
              <a:rPr lang="en-US" sz="1600" dirty="0" smtClean="0"/>
              <a:t> Quicksort(A[</a:t>
            </a:r>
            <a:r>
              <a:rPr lang="en-US" sz="1600" dirty="0" err="1" smtClean="0"/>
              <a:t>l..r</a:t>
            </a:r>
            <a:r>
              <a:rPr lang="en-US" sz="1600" dirty="0" smtClean="0"/>
              <a:t>])</a:t>
            </a:r>
          </a:p>
          <a:p>
            <a:pPr marL="0" indent="0">
              <a:buFontTx/>
              <a:buNone/>
            </a:pPr>
            <a:r>
              <a:rPr lang="en-US" sz="1600" b="1" dirty="0" smtClean="0"/>
              <a:t>if</a:t>
            </a:r>
            <a:r>
              <a:rPr lang="en-US" sz="1600" dirty="0" smtClean="0"/>
              <a:t> l &lt; r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s &lt;- Partition( A[</a:t>
            </a:r>
            <a:r>
              <a:rPr lang="en-US" sz="1600" dirty="0" err="1" smtClean="0"/>
              <a:t>l..r</a:t>
            </a:r>
            <a:r>
              <a:rPr lang="en-US" sz="1600" dirty="0" smtClean="0"/>
              <a:t>] )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Quicksort( A[l..s-1] )</a:t>
            </a:r>
          </a:p>
          <a:p>
            <a:pPr marL="0" indent="0">
              <a:buFontTx/>
              <a:buNone/>
            </a:pPr>
            <a:r>
              <a:rPr lang="en-US" sz="1600" dirty="0" smtClean="0"/>
              <a:t>	Quicksort( A[s+1]..r ) 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 bwMode="auto">
          <a:xfrm>
            <a:off x="5105400" y="1148080"/>
            <a:ext cx="3136212" cy="1751290"/>
          </a:xfrm>
          <a:custGeom>
            <a:avLst/>
            <a:gdLst>
              <a:gd name="connsiteX0" fmla="*/ 260932 w 3136212"/>
              <a:gd name="connsiteY0" fmla="*/ 0 h 1751290"/>
              <a:gd name="connsiteX1" fmla="*/ 47572 w 3136212"/>
              <a:gd name="connsiteY1" fmla="*/ 193040 h 1751290"/>
              <a:gd name="connsiteX2" fmla="*/ 67892 w 3136212"/>
              <a:gd name="connsiteY2" fmla="*/ 701040 h 1751290"/>
              <a:gd name="connsiteX3" fmla="*/ 758772 w 3136212"/>
              <a:gd name="connsiteY3" fmla="*/ 762000 h 1751290"/>
              <a:gd name="connsiteX4" fmla="*/ 1022932 w 3136212"/>
              <a:gd name="connsiteY4" fmla="*/ 924560 h 1751290"/>
              <a:gd name="connsiteX5" fmla="*/ 1033092 w 3136212"/>
              <a:gd name="connsiteY5" fmla="*/ 1442720 h 1751290"/>
              <a:gd name="connsiteX6" fmla="*/ 1449652 w 3136212"/>
              <a:gd name="connsiteY6" fmla="*/ 1737360 h 1751290"/>
              <a:gd name="connsiteX7" fmla="*/ 3136212 w 3136212"/>
              <a:gd name="connsiteY7" fmla="*/ 1676400 h 175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6212" h="1751290">
                <a:moveTo>
                  <a:pt x="260932" y="0"/>
                </a:moveTo>
                <a:cubicBezTo>
                  <a:pt x="170338" y="38100"/>
                  <a:pt x="79745" y="76200"/>
                  <a:pt x="47572" y="193040"/>
                </a:cubicBezTo>
                <a:cubicBezTo>
                  <a:pt x="15399" y="309880"/>
                  <a:pt x="-50641" y="606213"/>
                  <a:pt x="67892" y="701040"/>
                </a:cubicBezTo>
                <a:cubicBezTo>
                  <a:pt x="186425" y="795867"/>
                  <a:pt x="599599" y="724747"/>
                  <a:pt x="758772" y="762000"/>
                </a:cubicBezTo>
                <a:cubicBezTo>
                  <a:pt x="917945" y="799253"/>
                  <a:pt x="977212" y="811107"/>
                  <a:pt x="1022932" y="924560"/>
                </a:cubicBezTo>
                <a:cubicBezTo>
                  <a:pt x="1068652" y="1038013"/>
                  <a:pt x="961972" y="1307253"/>
                  <a:pt x="1033092" y="1442720"/>
                </a:cubicBezTo>
                <a:cubicBezTo>
                  <a:pt x="1104212" y="1578187"/>
                  <a:pt x="1099132" y="1698413"/>
                  <a:pt x="1449652" y="1737360"/>
                </a:cubicBezTo>
                <a:cubicBezTo>
                  <a:pt x="1800172" y="1776307"/>
                  <a:pt x="2468192" y="1726353"/>
                  <a:pt x="3136212" y="167640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After n+1 comparisons, a partition can</a:t>
            </a:r>
          </a:p>
          <a:p>
            <a:r>
              <a:rPr lang="en-US" b="1" dirty="0">
                <a:solidFill>
                  <a:srgbClr val="0000CC"/>
                </a:solidFill>
              </a:rPr>
              <a:t>h</a:t>
            </a:r>
            <a:r>
              <a:rPr lang="en-US" b="1" dirty="0" smtClean="0">
                <a:solidFill>
                  <a:srgbClr val="0000CC"/>
                </a:solidFill>
              </a:rPr>
              <a:t>appen in any position s (0 ≤ s ≤ n-1)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697069"/>
            <a:ext cx="538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the partition, left part has s elements,</a:t>
            </a:r>
          </a:p>
          <a:p>
            <a:r>
              <a:rPr lang="en-US" b="1" dirty="0" smtClean="0"/>
              <a:t>Right part has n-1-s elements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1000" y="4202668"/>
            <a:ext cx="3378366" cy="1469886"/>
            <a:chOff x="381000" y="4202668"/>
            <a:chExt cx="3378366" cy="146988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57200" y="4495800"/>
              <a:ext cx="31242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1676400" y="449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11" idx="0"/>
              <a:endCxn id="11" idx="2"/>
            </p:cNvCxnSpPr>
            <p:nvPr/>
          </p:nvCxnSpPr>
          <p:spPr bwMode="auto">
            <a:xfrm>
              <a:off x="2019300" y="449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1711202" y="44668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6720" y="4202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8" name="Left Brace 17"/>
            <p:cNvSpPr/>
            <p:nvPr/>
          </p:nvSpPr>
          <p:spPr bwMode="auto">
            <a:xfrm rot="16200000">
              <a:off x="823980" y="4545579"/>
              <a:ext cx="485641" cy="1219202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Left Brace 18"/>
            <p:cNvSpPr/>
            <p:nvPr/>
          </p:nvSpPr>
          <p:spPr bwMode="auto">
            <a:xfrm rot="16200000">
              <a:off x="2576578" y="4405378"/>
              <a:ext cx="485645" cy="1524001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5257800"/>
              <a:ext cx="1199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 elements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33600" y="5334000"/>
              <a:ext cx="1625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n-1-s elements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" y="4233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0400" y="4241800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n-1</a:t>
              </a:r>
              <a:endParaRPr lang="en-US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849908" y="3037582"/>
            <a:ext cx="2760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Let us assume that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</a:rPr>
              <a:t>artition split can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</a:rPr>
              <a:t>appen in each position s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w</a:t>
            </a:r>
            <a:r>
              <a:rPr lang="en-US" sz="1600" b="1" dirty="0" smtClean="0">
                <a:solidFill>
                  <a:srgbClr val="0000CC"/>
                </a:solidFill>
              </a:rPr>
              <a:t>ith equal probability 1/n</a:t>
            </a:r>
            <a:endParaRPr lang="en-US" sz="1600" b="1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267200"/>
            <a:ext cx="5112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9900"/>
                </a:solidFill>
              </a:rPr>
              <a:t>C</a:t>
            </a:r>
            <a:r>
              <a:rPr lang="en-US" sz="1600" b="1" baseline="-25000" dirty="0" err="1" smtClean="0">
                <a:solidFill>
                  <a:srgbClr val="009900"/>
                </a:solidFill>
              </a:rPr>
              <a:t>avg</a:t>
            </a:r>
            <a:r>
              <a:rPr lang="en-US" sz="1600" b="1" dirty="0" smtClean="0">
                <a:solidFill>
                  <a:srgbClr val="009900"/>
                </a:solidFill>
              </a:rPr>
              <a:t>(n) = Expected[ </a:t>
            </a:r>
            <a:r>
              <a:rPr lang="en-US" sz="1600" b="1" dirty="0" err="1" smtClean="0">
                <a:solidFill>
                  <a:srgbClr val="009900"/>
                </a:solidFill>
              </a:rPr>
              <a:t>C</a:t>
            </a:r>
            <a:r>
              <a:rPr lang="en-US" sz="1600" b="1" baseline="-25000" dirty="0" err="1" smtClean="0">
                <a:solidFill>
                  <a:srgbClr val="009900"/>
                </a:solidFill>
              </a:rPr>
              <a:t>avg</a:t>
            </a:r>
            <a:r>
              <a:rPr lang="en-US" sz="1600" b="1" dirty="0" smtClean="0">
                <a:solidFill>
                  <a:srgbClr val="009900"/>
                </a:solidFill>
              </a:rPr>
              <a:t>(s) + </a:t>
            </a:r>
            <a:r>
              <a:rPr lang="en-US" sz="1600" b="1" dirty="0" err="1" smtClean="0">
                <a:solidFill>
                  <a:srgbClr val="009900"/>
                </a:solidFill>
              </a:rPr>
              <a:t>C</a:t>
            </a:r>
            <a:r>
              <a:rPr lang="en-US" sz="1600" b="1" baseline="-25000" dirty="0" err="1" smtClean="0">
                <a:solidFill>
                  <a:srgbClr val="009900"/>
                </a:solidFill>
              </a:rPr>
              <a:t>avg</a:t>
            </a:r>
            <a:r>
              <a:rPr lang="en-US" sz="1600" b="1" dirty="0" smtClean="0">
                <a:solidFill>
                  <a:srgbClr val="009900"/>
                </a:solidFill>
              </a:rPr>
              <a:t>(n-1-s) + (n+1) ]</a:t>
            </a:r>
            <a:endParaRPr lang="en-US" sz="1600" b="1" dirty="0">
              <a:solidFill>
                <a:srgbClr val="0099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10200" y="4605754"/>
            <a:ext cx="2795515" cy="641818"/>
            <a:chOff x="5410200" y="4605754"/>
            <a:chExt cx="2795515" cy="641818"/>
          </a:xfrm>
        </p:grpSpPr>
        <p:sp>
          <p:nvSpPr>
            <p:cNvPr id="27" name="TextBox 26"/>
            <p:cNvSpPr txBox="1"/>
            <p:nvPr/>
          </p:nvSpPr>
          <p:spPr>
            <a:xfrm>
              <a:off x="5521967" y="4939795"/>
              <a:ext cx="2683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Average over all possibilities</a:t>
              </a:r>
              <a:endParaRPr lang="en-US" sz="1400" b="1" dirty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5410200" y="4605754"/>
              <a:ext cx="609600" cy="30660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33800" y="5300246"/>
                <a:ext cx="4805033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C</a:t>
                </a:r>
                <a:r>
                  <a:rPr lang="en-US" sz="1600" b="1" baseline="-25000" dirty="0" err="1" smtClean="0"/>
                  <a:t>avg</a:t>
                </a:r>
                <a:r>
                  <a:rPr lang="en-US" sz="1600" b="1" dirty="0" smtClean="0"/>
                  <a:t>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b="1" dirty="0"/>
                          <m:t>[ </m:t>
                        </m:r>
                        <m:r>
                          <m:rPr>
                            <m:nor/>
                          </m:rPr>
                          <a:rPr lang="en-US" sz="1600" b="1" dirty="0"/>
                          <m:t>Cavg</m:t>
                        </m:r>
                        <m:r>
                          <m:rPr>
                            <m:nor/>
                          </m:rPr>
                          <a:rPr lang="en-US" sz="1600" b="1" dirty="0"/>
                          <m:t>(</m:t>
                        </m:r>
                        <m:r>
                          <m:rPr>
                            <m:nor/>
                          </m:rPr>
                          <a:rPr lang="en-US" sz="1600" b="1" dirty="0"/>
                          <m:t>s</m:t>
                        </m:r>
                        <m:r>
                          <m:rPr>
                            <m:nor/>
                          </m:rPr>
                          <a:rPr lang="en-US" sz="1600" b="1" dirty="0"/>
                          <m:t>) + </m:t>
                        </m:r>
                        <m:r>
                          <m:rPr>
                            <m:nor/>
                          </m:rPr>
                          <a:rPr lang="en-US" sz="1600" b="1" dirty="0"/>
                          <m:t>Cavg</m:t>
                        </m:r>
                        <m:r>
                          <m:rPr>
                            <m:nor/>
                          </m:rPr>
                          <a:rPr lang="en-US" sz="1600" b="1" dirty="0"/>
                          <m:t>(</m:t>
                        </m:r>
                        <m:r>
                          <m:rPr>
                            <m:nor/>
                          </m:rPr>
                          <a:rPr lang="en-US" sz="1600" b="1" dirty="0"/>
                          <m:t>n</m:t>
                        </m:r>
                        <m:r>
                          <m:rPr>
                            <m:nor/>
                          </m:rPr>
                          <a:rPr lang="en-US" sz="1600" b="1" dirty="0"/>
                          <m:t>−1−</m:t>
                        </m:r>
                        <m:r>
                          <m:rPr>
                            <m:nor/>
                          </m:rPr>
                          <a:rPr lang="en-US" sz="1600" b="1" dirty="0"/>
                          <m:t>s</m:t>
                        </m:r>
                        <m:r>
                          <m:rPr>
                            <m:nor/>
                          </m:rPr>
                          <a:rPr lang="en-US" sz="1600" b="1" dirty="0"/>
                          <m:t>) + (</m:t>
                        </m:r>
                        <m:r>
                          <m:rPr>
                            <m:nor/>
                          </m:rPr>
                          <a:rPr lang="en-US" sz="1600" b="1" dirty="0"/>
                          <m:t>n</m:t>
                        </m:r>
                        <m:r>
                          <m:rPr>
                            <m:nor/>
                          </m:rPr>
                          <a:rPr lang="en-US" sz="1600" b="1" dirty="0"/>
                          <m:t>+1) ]</m:t>
                        </m:r>
                      </m:e>
                    </m:nary>
                  </m:oMath>
                </a14:m>
                <a:endParaRPr lang="en-US" sz="1600" b="1" dirty="0" smtClean="0"/>
              </a:p>
              <a:p>
                <a:r>
                  <a:rPr lang="en-US" sz="1600" b="1" dirty="0" err="1" smtClean="0"/>
                  <a:t>C</a:t>
                </a:r>
                <a:r>
                  <a:rPr lang="en-US" sz="1600" b="1" baseline="-25000" dirty="0" err="1" smtClean="0"/>
                  <a:t>avg</a:t>
                </a:r>
                <a:r>
                  <a:rPr lang="en-US" sz="1600" b="1" dirty="0" smtClean="0"/>
                  <a:t>(0) = 0, </a:t>
                </a:r>
                <a:r>
                  <a:rPr lang="en-US" sz="1600" b="1" dirty="0" err="1" smtClean="0"/>
                  <a:t>C</a:t>
                </a:r>
                <a:r>
                  <a:rPr lang="en-US" sz="1600" b="1" baseline="-25000" dirty="0" err="1" smtClean="0"/>
                  <a:t>avg</a:t>
                </a:r>
                <a:r>
                  <a:rPr lang="en-US" sz="1600" b="1" dirty="0" smtClean="0"/>
                  <a:t>(1) </a:t>
                </a:r>
                <a:r>
                  <a:rPr lang="en-US" sz="1600" b="1" dirty="0"/>
                  <a:t>= 0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300246"/>
                <a:ext cx="4805033" cy="694164"/>
              </a:xfrm>
              <a:prstGeom prst="rect">
                <a:avLst/>
              </a:prstGeom>
              <a:blipFill rotWithShape="1">
                <a:blip r:embed="rId2"/>
                <a:stretch>
                  <a:fillRect l="-761" t="-44737" b="-40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248400" y="57266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</a:t>
            </a:r>
            <a:r>
              <a:rPr lang="en-US" b="1" baseline="-25000" dirty="0" err="1" smtClean="0">
                <a:solidFill>
                  <a:srgbClr val="0000CC"/>
                </a:solidFill>
              </a:rPr>
              <a:t>avg</a:t>
            </a:r>
            <a:r>
              <a:rPr lang="en-US" b="1" dirty="0" smtClean="0">
                <a:solidFill>
                  <a:srgbClr val="0000CC"/>
                </a:solidFill>
              </a:rPr>
              <a:t>(n) ≈ 1.39nlgn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8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/>
      <p:bldP spid="10" grpId="0"/>
      <p:bldP spid="25" grpId="0"/>
      <p:bldP spid="26" grpId="0"/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400" dirty="0" smtClean="0"/>
              <a:t>Recall that for Quicksort,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best</a:t>
            </a:r>
            <a:r>
              <a:rPr lang="en-US" sz="2400" dirty="0" smtClean="0"/>
              <a:t>(n) ≈ </a:t>
            </a:r>
            <a:r>
              <a:rPr lang="en-US" sz="2400" dirty="0" err="1" smtClean="0"/>
              <a:t>nlgn</a:t>
            </a:r>
            <a:endParaRPr lang="en-US" sz="2400" dirty="0" smtClean="0"/>
          </a:p>
          <a:p>
            <a:r>
              <a:rPr lang="en-US" sz="2400" dirty="0" smtClean="0"/>
              <a:t>So,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avg</a:t>
            </a:r>
            <a:r>
              <a:rPr lang="en-US" sz="2400" dirty="0" smtClean="0"/>
              <a:t>(n) ≈ 1.39nlgn is not far from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best</a:t>
            </a:r>
            <a:r>
              <a:rPr lang="en-US" sz="2400" dirty="0" smtClean="0"/>
              <a:t>(n)</a:t>
            </a:r>
          </a:p>
          <a:p>
            <a:r>
              <a:rPr lang="en-US" sz="2400" dirty="0" smtClean="0"/>
              <a:t>Quicksort is usually faster than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 or </a:t>
            </a:r>
            <a:r>
              <a:rPr lang="en-US" sz="2400" dirty="0" err="1" smtClean="0"/>
              <a:t>Heapsort</a:t>
            </a:r>
            <a:r>
              <a:rPr lang="en-US" sz="2400" dirty="0" smtClean="0"/>
              <a:t> on randomly ordered arrays of nontrivial sizes</a:t>
            </a:r>
          </a:p>
          <a:p>
            <a:r>
              <a:rPr lang="en-US" sz="2400" dirty="0" smtClean="0"/>
              <a:t>Some possible improvements</a:t>
            </a:r>
          </a:p>
          <a:p>
            <a:pPr lvl="2"/>
            <a:r>
              <a:rPr lang="en-US" sz="1800" b="1" dirty="0"/>
              <a:t>Randomized quicksort</a:t>
            </a:r>
            <a:r>
              <a:rPr lang="en-US" sz="1800" dirty="0"/>
              <a:t>: selects a random element as pivot</a:t>
            </a:r>
          </a:p>
          <a:p>
            <a:pPr lvl="2"/>
            <a:r>
              <a:rPr lang="en-US" sz="1800" b="1" dirty="0"/>
              <a:t>Median-of-three</a:t>
            </a:r>
            <a:r>
              <a:rPr lang="en-US" sz="1800" dirty="0"/>
              <a:t>: </a:t>
            </a:r>
            <a:r>
              <a:rPr lang="en-US" sz="1800" dirty="0" smtClean="0"/>
              <a:t>selects </a:t>
            </a:r>
            <a:r>
              <a:rPr lang="en-US" sz="1800" dirty="0"/>
              <a:t>median of left-most, middle, and right-most elements as pivot</a:t>
            </a:r>
          </a:p>
          <a:p>
            <a:pPr lvl="2"/>
            <a:r>
              <a:rPr lang="en-US" sz="1800" b="1" dirty="0"/>
              <a:t>Switching to insertion sort</a:t>
            </a:r>
            <a:r>
              <a:rPr lang="en-US" sz="1800" dirty="0"/>
              <a:t> on very small </a:t>
            </a:r>
            <a:r>
              <a:rPr lang="en-US" sz="1800" dirty="0" err="1"/>
              <a:t>subarrays</a:t>
            </a:r>
            <a:r>
              <a:rPr lang="en-US" sz="1800" dirty="0"/>
              <a:t>, or not sorting small </a:t>
            </a:r>
            <a:r>
              <a:rPr lang="en-US" sz="1800" dirty="0" err="1"/>
              <a:t>subarrays</a:t>
            </a:r>
            <a:r>
              <a:rPr lang="en-US" sz="1800" dirty="0"/>
              <a:t> at all and finish the algorithm with insertion sort applied to the entire nearly sorted array</a:t>
            </a:r>
          </a:p>
          <a:p>
            <a:pPr lvl="2"/>
            <a:r>
              <a:rPr lang="en-US" sz="1800" b="1" dirty="0"/>
              <a:t>Modify partitioning</a:t>
            </a:r>
            <a:r>
              <a:rPr lang="en-US" sz="1800" dirty="0"/>
              <a:t>: three-way partition</a:t>
            </a:r>
          </a:p>
          <a:p>
            <a:endParaRPr lang="en-US" sz="2000" dirty="0" smtClean="0"/>
          </a:p>
          <a:p>
            <a:pPr lvl="2"/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410200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These improvements can speed up by 20% to 30%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Not stable</a:t>
            </a:r>
          </a:p>
          <a:p>
            <a:pPr lvl="1"/>
            <a:r>
              <a:rPr lang="en-US" dirty="0" smtClean="0"/>
              <a:t>Requires a stack to store parameters of </a:t>
            </a:r>
            <a:r>
              <a:rPr lang="en-US" dirty="0" err="1" smtClean="0"/>
              <a:t>subarrays</a:t>
            </a:r>
            <a:r>
              <a:rPr lang="en-US" dirty="0" smtClean="0"/>
              <a:t> that are yet to be sorted, the stack can be made to be in O(</a:t>
            </a:r>
            <a:r>
              <a:rPr lang="en-US" dirty="0" err="1" smtClean="0"/>
              <a:t>lgn</a:t>
            </a:r>
            <a:r>
              <a:rPr lang="en-US" dirty="0" smtClean="0"/>
              <a:t>) but that is still worse than O(1) space efficiency of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524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Conqr</a:t>
            </a:r>
            <a:r>
              <a:rPr lang="en-US" sz="3200" b="1" dirty="0" smtClean="0"/>
              <a:t>.: Quicksort (contd.)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441960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9900"/>
                </a:solidFill>
              </a:rPr>
              <a:t>DONE with Quicksort!</a:t>
            </a:r>
            <a:endParaRPr lang="en-US" sz="3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Divide and Conquer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Three steps are involved:</a:t>
            </a:r>
          </a:p>
          <a:p>
            <a:pPr lvl="1"/>
            <a:r>
              <a:rPr lang="en-US" dirty="0" smtClean="0"/>
              <a:t>Divide the problem into several </a:t>
            </a:r>
            <a:r>
              <a:rPr lang="en-US" dirty="0" err="1" smtClean="0"/>
              <a:t>subproblems</a:t>
            </a:r>
            <a:r>
              <a:rPr lang="en-US" dirty="0" smtClean="0"/>
              <a:t>, perhaps of equal size</a:t>
            </a:r>
          </a:p>
          <a:p>
            <a:pPr lvl="1"/>
            <a:r>
              <a:rPr lang="en-US" dirty="0" err="1" smtClean="0"/>
              <a:t>Subproblems</a:t>
            </a:r>
            <a:r>
              <a:rPr lang="en-US" dirty="0" smtClean="0"/>
              <a:t> are solved, typically recursively</a:t>
            </a:r>
          </a:p>
          <a:p>
            <a:pPr lvl="1"/>
            <a:r>
              <a:rPr lang="en-US" dirty="0" smtClean="0"/>
              <a:t>The solutions to the </a:t>
            </a:r>
            <a:r>
              <a:rPr lang="en-US" dirty="0" err="1" smtClean="0"/>
              <a:t>subproblems</a:t>
            </a:r>
            <a:r>
              <a:rPr lang="en-US" dirty="0" smtClean="0"/>
              <a:t> are combined to get a solution to the original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306" y="4648200"/>
            <a:ext cx="917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</a:rPr>
              <a:t>Real work is done in 3 different places: </a:t>
            </a:r>
            <a:r>
              <a:rPr lang="en-US" b="1" dirty="0" smtClean="0">
                <a:solidFill>
                  <a:srgbClr val="FF0000"/>
                </a:solidFill>
              </a:rPr>
              <a:t>in partitioning</a:t>
            </a:r>
            <a:r>
              <a:rPr lang="en-US" b="1" dirty="0" smtClean="0">
                <a:solidFill>
                  <a:srgbClr val="0000CC"/>
                </a:solidFill>
              </a:rPr>
              <a:t>; at the </a:t>
            </a:r>
            <a:r>
              <a:rPr lang="en-US" b="1" dirty="0" smtClean="0">
                <a:solidFill>
                  <a:srgbClr val="FF0000"/>
                </a:solidFill>
              </a:rPr>
              <a:t>very tail end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f the recursion</a:t>
            </a:r>
            <a:r>
              <a:rPr lang="en-US" b="1" dirty="0" smtClean="0">
                <a:solidFill>
                  <a:srgbClr val="0000CC"/>
                </a:solidFill>
              </a:rPr>
              <a:t>, when </a:t>
            </a:r>
            <a:r>
              <a:rPr lang="en-US" b="1" dirty="0" err="1" smtClean="0">
                <a:solidFill>
                  <a:srgbClr val="0000CC"/>
                </a:solidFill>
              </a:rPr>
              <a:t>subproblems</a:t>
            </a:r>
            <a:r>
              <a:rPr lang="en-US" b="1" dirty="0" smtClean="0">
                <a:solidFill>
                  <a:srgbClr val="0000CC"/>
                </a:solidFill>
              </a:rPr>
              <a:t> are so small that they are solved directly;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a</a:t>
            </a:r>
            <a:r>
              <a:rPr lang="en-US" b="1" dirty="0" smtClean="0">
                <a:solidFill>
                  <a:srgbClr val="0000CC"/>
                </a:solidFill>
              </a:rPr>
              <a:t>nd </a:t>
            </a:r>
            <a:r>
              <a:rPr lang="en-US" b="1" dirty="0" smtClean="0">
                <a:solidFill>
                  <a:srgbClr val="FF0000"/>
                </a:solidFill>
              </a:rPr>
              <a:t>in gluing together</a:t>
            </a:r>
            <a:r>
              <a:rPr lang="en-US" b="1" dirty="0" smtClean="0">
                <a:solidFill>
                  <a:srgbClr val="0000CC"/>
                </a:solidFill>
              </a:rPr>
              <a:t> of partial solutions</a:t>
            </a:r>
          </a:p>
        </p:txBody>
      </p:sp>
    </p:spTree>
    <p:extLst>
      <p:ext uri="{BB962C8B-B14F-4D97-AF65-F5344CB8AC3E}">
        <p14:creationId xmlns:p14="http://schemas.microsoft.com/office/powerpoint/2010/main" val="23244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9906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</a:t>
            </a:r>
            <a:r>
              <a:rPr lang="en-US" sz="3200" b="1" dirty="0" smtClean="0"/>
              <a:t>. : Multiplication of Large Integers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343400"/>
          </a:xfrm>
        </p:spPr>
        <p:txBody>
          <a:bodyPr/>
          <a:lstStyle/>
          <a:p>
            <a:r>
              <a:rPr lang="en-US" sz="2800" dirty="0" smtClean="0"/>
              <a:t>We want to efficiently multiply two very large numbers, say each has more than 100 decimal digits</a:t>
            </a:r>
          </a:p>
          <a:p>
            <a:r>
              <a:rPr lang="en-US" sz="2800" dirty="0" smtClean="0"/>
              <a:t>How do we usually multiply 23 and 14?</a:t>
            </a:r>
          </a:p>
          <a:p>
            <a:r>
              <a:rPr lang="en-US" sz="2800" dirty="0" smtClean="0"/>
              <a:t>23 = 2*10</a:t>
            </a:r>
            <a:r>
              <a:rPr lang="en-US" sz="2800" baseline="30000" dirty="0" smtClean="0"/>
              <a:t>1 </a:t>
            </a:r>
            <a:r>
              <a:rPr lang="en-US" sz="2800" dirty="0" smtClean="0"/>
              <a:t>+ 3*10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, 14 = 1*10</a:t>
            </a:r>
            <a:r>
              <a:rPr lang="en-US" sz="2800" baseline="30000" dirty="0" smtClean="0"/>
              <a:t>1 </a:t>
            </a:r>
            <a:r>
              <a:rPr lang="en-US" sz="2800" dirty="0"/>
              <a:t>+ </a:t>
            </a:r>
            <a:r>
              <a:rPr lang="en-US" sz="2800" dirty="0" smtClean="0"/>
              <a:t>4*10</a:t>
            </a:r>
            <a:r>
              <a:rPr lang="en-US" sz="2800" baseline="30000" dirty="0" smtClean="0"/>
              <a:t>0</a:t>
            </a:r>
            <a:endParaRPr lang="en-US" sz="2800" dirty="0" smtClean="0"/>
          </a:p>
          <a:p>
            <a:r>
              <a:rPr lang="en-US" sz="2800" dirty="0" smtClean="0"/>
              <a:t>23*14 = (</a:t>
            </a:r>
            <a:r>
              <a:rPr lang="en-US" sz="2800" dirty="0"/>
              <a:t>2*10</a:t>
            </a:r>
            <a:r>
              <a:rPr lang="en-US" sz="2800" baseline="30000" dirty="0"/>
              <a:t>1 </a:t>
            </a:r>
            <a:r>
              <a:rPr lang="en-US" sz="2800" dirty="0"/>
              <a:t>+ 3*10</a:t>
            </a:r>
            <a:r>
              <a:rPr lang="en-US" sz="2800" baseline="30000" dirty="0"/>
              <a:t>0</a:t>
            </a:r>
            <a:r>
              <a:rPr lang="en-US" sz="2800" dirty="0" smtClean="0"/>
              <a:t>) * (</a:t>
            </a:r>
            <a:r>
              <a:rPr lang="en-US" sz="2800" dirty="0"/>
              <a:t>1*10</a:t>
            </a:r>
            <a:r>
              <a:rPr lang="en-US" sz="2800" baseline="30000" dirty="0"/>
              <a:t>1 </a:t>
            </a:r>
            <a:r>
              <a:rPr lang="en-US" sz="2800" dirty="0"/>
              <a:t>+ 4*10</a:t>
            </a:r>
            <a:r>
              <a:rPr lang="en-US" sz="2800" baseline="30000" dirty="0"/>
              <a:t>0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23*14 = (2*1)10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(2*4+3*1)10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+(3*4)10</a:t>
            </a:r>
            <a:r>
              <a:rPr lang="en-US" sz="2800" baseline="30000" dirty="0" smtClean="0"/>
              <a:t>0</a:t>
            </a:r>
            <a:endParaRPr lang="en-US" sz="2800" dirty="0" smtClean="0"/>
          </a:p>
          <a:p>
            <a:r>
              <a:rPr lang="en-US" sz="2800" dirty="0" smtClean="0"/>
              <a:t>How many multiplications?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4535269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4 = n</a:t>
            </a:r>
            <a:r>
              <a:rPr lang="en-US" sz="3600" b="1" baseline="30000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51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343400"/>
          </a:xfrm>
        </p:spPr>
        <p:txBody>
          <a:bodyPr/>
          <a:lstStyle/>
          <a:p>
            <a:r>
              <a:rPr lang="en-US" sz="2800" dirty="0"/>
              <a:t>23*14 = (2*1)10</a:t>
            </a:r>
            <a:r>
              <a:rPr lang="en-US" sz="2800" baseline="30000" dirty="0"/>
              <a:t>2</a:t>
            </a:r>
            <a:r>
              <a:rPr lang="en-US" sz="2800" dirty="0"/>
              <a:t> + (2*4+3*1)10</a:t>
            </a:r>
            <a:r>
              <a:rPr lang="en-US" sz="2800" baseline="30000" dirty="0"/>
              <a:t>1</a:t>
            </a:r>
            <a:r>
              <a:rPr lang="en-US" sz="2800" dirty="0"/>
              <a:t>+(3*4)10</a:t>
            </a:r>
            <a:r>
              <a:rPr lang="en-US" sz="2800" baseline="30000" dirty="0"/>
              <a:t>0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990600"/>
          </a:xfrm>
        </p:spPr>
        <p:txBody>
          <a:bodyPr/>
          <a:lstStyle/>
          <a:p>
            <a:r>
              <a:rPr lang="en-US" sz="3200" b="1" dirty="0" smtClean="0"/>
              <a:t>Div. &amp; </a:t>
            </a:r>
            <a:r>
              <a:rPr lang="en-US" sz="3200" b="1" dirty="0" err="1" smtClean="0"/>
              <a:t>Conq</a:t>
            </a:r>
            <a:r>
              <a:rPr lang="en-US" sz="3200" b="1" dirty="0" smtClean="0"/>
              <a:t>. : Multiplication of Large Integers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351" y="1828800"/>
            <a:ext cx="443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can rewrite the middle term as: </a:t>
            </a:r>
          </a:p>
          <a:p>
            <a:r>
              <a:rPr lang="en-US" b="1" dirty="0"/>
              <a:t>(</a:t>
            </a:r>
            <a:r>
              <a:rPr lang="en-US" b="1" dirty="0" smtClean="0"/>
              <a:t>2*4+3*1) = (2+3)*(1+4) - 2*1 - 3*4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33766" y="19812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has been gained?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554069"/>
            <a:ext cx="475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We have reused </a:t>
            </a:r>
            <a:r>
              <a:rPr lang="en-US" b="1" dirty="0" smtClean="0">
                <a:solidFill>
                  <a:srgbClr val="0000CC"/>
                </a:solidFill>
              </a:rPr>
              <a:t>2*1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b="1" dirty="0" smtClean="0">
                <a:solidFill>
                  <a:srgbClr val="0000CC"/>
                </a:solidFill>
              </a:rPr>
              <a:t>3*4</a:t>
            </a:r>
            <a:r>
              <a:rPr lang="en-US" dirty="0" smtClean="0">
                <a:solidFill>
                  <a:srgbClr val="0000CC"/>
                </a:solidFill>
              </a:rPr>
              <a:t> and now need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one less multiplication 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352800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we have a pair of 2-digits numbers a and b</a:t>
            </a:r>
          </a:p>
          <a:p>
            <a:r>
              <a:rPr lang="en-US" b="1" dirty="0" smtClean="0"/>
              <a:t>a = a</a:t>
            </a:r>
            <a:r>
              <a:rPr lang="en-US" b="1" baseline="-25000" dirty="0" smtClean="0"/>
              <a:t>1</a:t>
            </a: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en-US" b="1" dirty="0" smtClean="0"/>
              <a:t> and b = b</a:t>
            </a:r>
            <a:r>
              <a:rPr lang="en-US" b="1" baseline="-25000" dirty="0" smtClean="0"/>
              <a:t>1</a:t>
            </a:r>
            <a:r>
              <a:rPr lang="en-US" b="1" dirty="0" smtClean="0"/>
              <a:t>b</a:t>
            </a:r>
            <a:r>
              <a:rPr lang="en-US" b="1" baseline="-25000" dirty="0" smtClean="0"/>
              <a:t>0</a:t>
            </a:r>
            <a:endParaRPr lang="en-US" b="1" dirty="0" smtClean="0"/>
          </a:p>
          <a:p>
            <a:r>
              <a:rPr lang="en-US" b="1" dirty="0" smtClean="0"/>
              <a:t>we can write c = a*b = c</a:t>
            </a:r>
            <a:r>
              <a:rPr lang="en-US" b="1" baseline="-25000" dirty="0" smtClean="0"/>
              <a:t>2</a:t>
            </a:r>
            <a:r>
              <a:rPr lang="en-US" b="1" dirty="0" smtClean="0"/>
              <a:t>10</a:t>
            </a:r>
            <a:r>
              <a:rPr lang="en-US" b="1" baseline="30000" dirty="0" smtClean="0"/>
              <a:t>2</a:t>
            </a:r>
            <a:r>
              <a:rPr lang="en-US" b="1" dirty="0" smtClean="0"/>
              <a:t>+c</a:t>
            </a:r>
            <a:r>
              <a:rPr lang="en-US" b="1" baseline="-25000" dirty="0" smtClean="0"/>
              <a:t>1</a:t>
            </a:r>
            <a:r>
              <a:rPr lang="en-US" b="1" dirty="0" smtClean="0"/>
              <a:t>10</a:t>
            </a:r>
            <a:r>
              <a:rPr lang="en-US" b="1" baseline="30000" dirty="0" smtClean="0"/>
              <a:t>1</a:t>
            </a:r>
            <a:r>
              <a:rPr lang="en-US" b="1" dirty="0" smtClean="0"/>
              <a:t>+c</a:t>
            </a:r>
            <a:r>
              <a:rPr lang="en-US" b="1" baseline="-25000" dirty="0" smtClean="0"/>
              <a:t>0</a:t>
            </a:r>
            <a:r>
              <a:rPr lang="en-US" b="1" dirty="0" smtClean="0"/>
              <a:t>10</a:t>
            </a:r>
            <a:r>
              <a:rPr lang="en-US" b="1" baseline="30000" dirty="0" smtClean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47244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</a:t>
            </a:r>
            <a:r>
              <a:rPr lang="en-US" b="1" baseline="-25000" dirty="0" smtClean="0">
                <a:solidFill>
                  <a:srgbClr val="0000CC"/>
                </a:solidFill>
              </a:rPr>
              <a:t>2</a:t>
            </a:r>
            <a:r>
              <a:rPr lang="en-US" b="1" dirty="0" smtClean="0">
                <a:solidFill>
                  <a:srgbClr val="0000CC"/>
                </a:solidFill>
              </a:rPr>
              <a:t> = a</a:t>
            </a:r>
            <a:r>
              <a:rPr lang="en-US" b="1" baseline="-25000" dirty="0" smtClean="0">
                <a:solidFill>
                  <a:srgbClr val="0000CC"/>
                </a:solidFill>
              </a:rPr>
              <a:t>1</a:t>
            </a:r>
            <a:r>
              <a:rPr lang="en-US" b="1" dirty="0" smtClean="0">
                <a:solidFill>
                  <a:srgbClr val="0000CC"/>
                </a:solidFill>
              </a:rPr>
              <a:t>*b</a:t>
            </a:r>
            <a:r>
              <a:rPr lang="en-US" b="1" baseline="-25000" dirty="0" smtClean="0">
                <a:solidFill>
                  <a:srgbClr val="0000CC"/>
                </a:solidFill>
              </a:rPr>
              <a:t>1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 bwMode="auto">
          <a:xfrm flipV="1">
            <a:off x="3171190" y="4191000"/>
            <a:ext cx="109601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581400" y="5345668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c</a:t>
            </a:r>
            <a:r>
              <a:rPr lang="en-US" b="1" baseline="-25000" dirty="0" smtClean="0">
                <a:solidFill>
                  <a:srgbClr val="009900"/>
                </a:solidFill>
              </a:rPr>
              <a:t>1</a:t>
            </a:r>
            <a:r>
              <a:rPr lang="en-US" b="1" dirty="0" smtClean="0">
                <a:solidFill>
                  <a:srgbClr val="009900"/>
                </a:solidFill>
              </a:rPr>
              <a:t> = (a</a:t>
            </a:r>
            <a:r>
              <a:rPr lang="en-US" b="1" baseline="-25000" dirty="0" smtClean="0">
                <a:solidFill>
                  <a:srgbClr val="009900"/>
                </a:solidFill>
              </a:rPr>
              <a:t>1</a:t>
            </a:r>
            <a:r>
              <a:rPr lang="en-US" b="1" dirty="0" smtClean="0">
                <a:solidFill>
                  <a:srgbClr val="009900"/>
                </a:solidFill>
              </a:rPr>
              <a:t>+a</a:t>
            </a:r>
            <a:r>
              <a:rPr lang="en-US" b="1" baseline="-25000" dirty="0" smtClean="0">
                <a:solidFill>
                  <a:srgbClr val="009900"/>
                </a:solidFill>
              </a:rPr>
              <a:t>0</a:t>
            </a:r>
            <a:r>
              <a:rPr lang="en-US" b="1" dirty="0" smtClean="0">
                <a:solidFill>
                  <a:srgbClr val="009900"/>
                </a:solidFill>
              </a:rPr>
              <a:t>)*(b</a:t>
            </a:r>
            <a:r>
              <a:rPr lang="en-US" b="1" baseline="-25000" dirty="0" smtClean="0">
                <a:solidFill>
                  <a:srgbClr val="009900"/>
                </a:solidFill>
              </a:rPr>
              <a:t>1</a:t>
            </a:r>
            <a:r>
              <a:rPr lang="en-US" b="1" dirty="0" smtClean="0">
                <a:solidFill>
                  <a:srgbClr val="009900"/>
                </a:solidFill>
              </a:rPr>
              <a:t>+b</a:t>
            </a:r>
            <a:r>
              <a:rPr lang="en-US" b="1" baseline="-25000" dirty="0" smtClean="0">
                <a:solidFill>
                  <a:srgbClr val="009900"/>
                </a:solidFill>
              </a:rPr>
              <a:t>0</a:t>
            </a:r>
            <a:r>
              <a:rPr lang="en-US" b="1" dirty="0" smtClean="0">
                <a:solidFill>
                  <a:srgbClr val="009900"/>
                </a:solidFill>
              </a:rPr>
              <a:t>)-(c</a:t>
            </a:r>
            <a:r>
              <a:rPr lang="en-US" b="1" baseline="-25000" dirty="0" smtClean="0">
                <a:solidFill>
                  <a:srgbClr val="009900"/>
                </a:solidFill>
              </a:rPr>
              <a:t>2</a:t>
            </a:r>
            <a:r>
              <a:rPr lang="en-US" b="1" dirty="0" smtClean="0">
                <a:solidFill>
                  <a:srgbClr val="009900"/>
                </a:solidFill>
              </a:rPr>
              <a:t>+c</a:t>
            </a:r>
            <a:r>
              <a:rPr lang="en-US" b="1" baseline="-25000" dirty="0" smtClean="0">
                <a:solidFill>
                  <a:srgbClr val="009900"/>
                </a:solidFill>
              </a:rPr>
              <a:t>0</a:t>
            </a:r>
            <a:r>
              <a:rPr lang="en-US" b="1" dirty="0" smtClean="0">
                <a:solidFill>
                  <a:srgbClr val="009900"/>
                </a:solidFill>
              </a:rPr>
              <a:t>)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493" y="464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</a:t>
            </a:r>
            <a:r>
              <a:rPr lang="en-US" b="1" baseline="-25000" dirty="0" smtClean="0">
                <a:solidFill>
                  <a:srgbClr val="0000CC"/>
                </a:solidFill>
              </a:rPr>
              <a:t>0</a:t>
            </a:r>
            <a:r>
              <a:rPr lang="en-US" b="1" dirty="0" smtClean="0">
                <a:solidFill>
                  <a:srgbClr val="0000CC"/>
                </a:solidFill>
              </a:rPr>
              <a:t> = a</a:t>
            </a:r>
            <a:r>
              <a:rPr lang="en-US" b="1" baseline="-25000" dirty="0" smtClean="0">
                <a:solidFill>
                  <a:srgbClr val="0000CC"/>
                </a:solidFill>
              </a:rPr>
              <a:t>0</a:t>
            </a:r>
            <a:r>
              <a:rPr lang="en-US" b="1" dirty="0" smtClean="0">
                <a:solidFill>
                  <a:srgbClr val="0000CC"/>
                </a:solidFill>
              </a:rPr>
              <a:t>*b</a:t>
            </a:r>
            <a:r>
              <a:rPr lang="en-US" b="1" baseline="-25000" dirty="0" smtClean="0">
                <a:solidFill>
                  <a:srgbClr val="0000CC"/>
                </a:solidFill>
              </a:rPr>
              <a:t>0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867400" y="4276130"/>
            <a:ext cx="673162" cy="3720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4" idx="0"/>
          </p:cNvCxnSpPr>
          <p:nvPr/>
        </p:nvCxnSpPr>
        <p:spPr bwMode="auto">
          <a:xfrm flipH="1" flipV="1">
            <a:off x="5007387" y="4191000"/>
            <a:ext cx="207634" cy="1154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79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42963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If we have a pair of 2-digits numbers a and b</a:t>
            </a:r>
          </a:p>
          <a:p>
            <a:r>
              <a:rPr lang="en-US" sz="1400" b="1" dirty="0" smtClean="0"/>
              <a:t>a = a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a</a:t>
            </a:r>
            <a:r>
              <a:rPr lang="en-US" sz="1400" b="1" baseline="-25000" dirty="0" smtClean="0"/>
              <a:t>0</a:t>
            </a:r>
            <a:r>
              <a:rPr lang="en-US" sz="1400" b="1" dirty="0" smtClean="0"/>
              <a:t> and b = b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b</a:t>
            </a:r>
            <a:r>
              <a:rPr lang="en-US" sz="1400" b="1" baseline="-25000" dirty="0" smtClean="0"/>
              <a:t>0</a:t>
            </a:r>
            <a:endParaRPr lang="en-US" sz="1400" b="1" dirty="0" smtClean="0"/>
          </a:p>
          <a:p>
            <a:r>
              <a:rPr lang="en-US" sz="1400" b="1" dirty="0" smtClean="0"/>
              <a:t>we can write c = a*b = c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2</a:t>
            </a:r>
            <a:r>
              <a:rPr lang="en-US" sz="1400" b="1" dirty="0" smtClean="0"/>
              <a:t>+c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1</a:t>
            </a:r>
            <a:r>
              <a:rPr lang="en-US" sz="1400" b="1" dirty="0" smtClean="0"/>
              <a:t>+c</a:t>
            </a:r>
            <a:r>
              <a:rPr lang="en-US" sz="1400" b="1" baseline="-25000" dirty="0" smtClean="0"/>
              <a:t>0</a:t>
            </a:r>
            <a:r>
              <a:rPr lang="en-US" sz="1400" b="1" dirty="0" smtClean="0"/>
              <a:t>10</a:t>
            </a:r>
            <a:r>
              <a:rPr lang="en-US" sz="1400" b="1" baseline="30000" dirty="0" smtClean="0"/>
              <a:t>0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c</a:t>
            </a:r>
            <a:r>
              <a:rPr lang="en-US" sz="14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1400" b="1" dirty="0" smtClean="0">
                <a:solidFill>
                  <a:srgbClr val="0000CC"/>
                </a:solidFill>
              </a:rPr>
              <a:t> = a</a:t>
            </a:r>
            <a:r>
              <a:rPr lang="en-US" sz="14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1400" b="1" dirty="0" smtClean="0">
                <a:solidFill>
                  <a:srgbClr val="0000CC"/>
                </a:solidFill>
              </a:rPr>
              <a:t>*b</a:t>
            </a:r>
            <a:r>
              <a:rPr lang="en-US" sz="1400" b="1" baseline="-25000" dirty="0" smtClean="0">
                <a:solidFill>
                  <a:srgbClr val="0000CC"/>
                </a:solidFill>
              </a:rPr>
              <a:t>1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2644" y="1905000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9900"/>
                </a:solidFill>
              </a:rPr>
              <a:t>c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1</a:t>
            </a:r>
            <a:r>
              <a:rPr lang="en-US" sz="1400" b="1" dirty="0" smtClean="0">
                <a:solidFill>
                  <a:srgbClr val="009900"/>
                </a:solidFill>
              </a:rPr>
              <a:t> = (a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1</a:t>
            </a:r>
            <a:r>
              <a:rPr lang="en-US" sz="1400" b="1" dirty="0" smtClean="0">
                <a:solidFill>
                  <a:srgbClr val="009900"/>
                </a:solidFill>
              </a:rPr>
              <a:t>+a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0</a:t>
            </a:r>
            <a:r>
              <a:rPr lang="en-US" sz="1400" b="1" dirty="0" smtClean="0">
                <a:solidFill>
                  <a:srgbClr val="009900"/>
                </a:solidFill>
              </a:rPr>
              <a:t>)*(b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1</a:t>
            </a:r>
            <a:r>
              <a:rPr lang="en-US" sz="1400" b="1" dirty="0" smtClean="0">
                <a:solidFill>
                  <a:srgbClr val="009900"/>
                </a:solidFill>
              </a:rPr>
              <a:t>+b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0</a:t>
            </a:r>
            <a:r>
              <a:rPr lang="en-US" sz="1400" b="1" dirty="0" smtClean="0">
                <a:solidFill>
                  <a:srgbClr val="009900"/>
                </a:solidFill>
              </a:rPr>
              <a:t>)-(c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2</a:t>
            </a:r>
            <a:r>
              <a:rPr lang="en-US" sz="1400" b="1" dirty="0" smtClean="0">
                <a:solidFill>
                  <a:srgbClr val="009900"/>
                </a:solidFill>
              </a:rPr>
              <a:t>+c</a:t>
            </a:r>
            <a:r>
              <a:rPr lang="en-US" sz="1400" b="1" baseline="-25000" dirty="0" smtClean="0">
                <a:solidFill>
                  <a:srgbClr val="009900"/>
                </a:solidFill>
              </a:rPr>
              <a:t>0</a:t>
            </a:r>
            <a:r>
              <a:rPr lang="en-US" sz="1400" b="1" dirty="0" smtClean="0">
                <a:solidFill>
                  <a:srgbClr val="009900"/>
                </a:solidFill>
              </a:rPr>
              <a:t>)</a:t>
            </a:r>
            <a:endParaRPr lang="en-US" sz="1400" b="1" dirty="0">
              <a:solidFill>
                <a:srgbClr val="00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16002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, c</a:t>
            </a:r>
            <a:r>
              <a:rPr lang="en-US" sz="1400" b="1" baseline="-25000" dirty="0" smtClean="0">
                <a:solidFill>
                  <a:srgbClr val="0000CC"/>
                </a:solidFill>
              </a:rPr>
              <a:t>0</a:t>
            </a:r>
            <a:r>
              <a:rPr lang="en-US" sz="1400" b="1" dirty="0" smtClean="0">
                <a:solidFill>
                  <a:srgbClr val="0000CC"/>
                </a:solidFill>
              </a:rPr>
              <a:t> = a</a:t>
            </a:r>
            <a:r>
              <a:rPr lang="en-US" sz="1400" b="1" baseline="-25000" dirty="0" smtClean="0">
                <a:solidFill>
                  <a:srgbClr val="0000CC"/>
                </a:solidFill>
              </a:rPr>
              <a:t>0</a:t>
            </a:r>
            <a:r>
              <a:rPr lang="en-US" sz="1400" b="1" dirty="0" smtClean="0">
                <a:solidFill>
                  <a:srgbClr val="0000CC"/>
                </a:solidFill>
              </a:rPr>
              <a:t>*b</a:t>
            </a:r>
            <a:r>
              <a:rPr lang="en-US" sz="1400" b="1" baseline="-25000" dirty="0" smtClean="0">
                <a:solidFill>
                  <a:srgbClr val="0000CC"/>
                </a:solidFill>
              </a:rPr>
              <a:t>0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sz="2400" b="1" dirty="0" smtClean="0"/>
              <a:t>Div. &amp; </a:t>
            </a:r>
            <a:r>
              <a:rPr lang="en-US" sz="2400" b="1" dirty="0" err="1" smtClean="0"/>
              <a:t>Conq</a:t>
            </a:r>
            <a:r>
              <a:rPr lang="en-US" sz="2400" b="1" dirty="0" smtClean="0"/>
              <a:t>. : Multiplication of Large Integers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224926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have two n-digits numbers, </a:t>
            </a:r>
          </a:p>
          <a:p>
            <a:r>
              <a:rPr lang="en-US" dirty="0" smtClean="0"/>
              <a:t>a and b (assume n is a power of 2)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8640" y="2971800"/>
            <a:ext cx="1752599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 bwMode="auto">
          <a:xfrm>
            <a:off x="1424940" y="29718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548640" y="3505200"/>
            <a:ext cx="1752599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0" name="Straight Connector 19"/>
          <p:cNvCxnSpPr>
            <a:stCxn id="19" idx="0"/>
          </p:cNvCxnSpPr>
          <p:nvPr/>
        </p:nvCxnSpPr>
        <p:spPr bwMode="auto">
          <a:xfrm>
            <a:off x="1424940" y="35052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" y="29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" y="34609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240" y="2907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40" y="28956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" y="3440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40" y="3440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84195" y="32004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n/2 digits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1036320" y="3286760"/>
            <a:ext cx="1595120" cy="119661"/>
          </a:xfrm>
          <a:custGeom>
            <a:avLst/>
            <a:gdLst>
              <a:gd name="connsiteX0" fmla="*/ 1595120 w 1595120"/>
              <a:gd name="connsiteY0" fmla="*/ 101600 h 119661"/>
              <a:gd name="connsiteX1" fmla="*/ 406400 w 1595120"/>
              <a:gd name="connsiteY1" fmla="*/ 111760 h 119661"/>
              <a:gd name="connsiteX2" fmla="*/ 0 w 1595120"/>
              <a:gd name="connsiteY2" fmla="*/ 0 h 11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120" h="119661">
                <a:moveTo>
                  <a:pt x="1595120" y="101600"/>
                </a:moveTo>
                <a:cubicBezTo>
                  <a:pt x="1133686" y="115146"/>
                  <a:pt x="672253" y="128693"/>
                  <a:pt x="406400" y="111760"/>
                </a:cubicBezTo>
                <a:cubicBezTo>
                  <a:pt x="140547" y="94827"/>
                  <a:pt x="70273" y="47413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2306320" y="3144520"/>
            <a:ext cx="325120" cy="254000"/>
          </a:xfrm>
          <a:custGeom>
            <a:avLst/>
            <a:gdLst>
              <a:gd name="connsiteX0" fmla="*/ 325120 w 325120"/>
              <a:gd name="connsiteY0" fmla="*/ 254000 h 254000"/>
              <a:gd name="connsiteX1" fmla="*/ 0 w 325120"/>
              <a:gd name="connsiteY1" fmla="*/ 0 h 254000"/>
              <a:gd name="connsiteX2" fmla="*/ 0 w 325120"/>
              <a:gd name="connsiteY2" fmla="*/ 0 h 254000"/>
              <a:gd name="connsiteX3" fmla="*/ 0 w 325120"/>
              <a:gd name="connsiteY3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" h="254000">
                <a:moveTo>
                  <a:pt x="325120" y="25400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2286000" y="3388360"/>
            <a:ext cx="335280" cy="254000"/>
          </a:xfrm>
          <a:custGeom>
            <a:avLst/>
            <a:gdLst>
              <a:gd name="connsiteX0" fmla="*/ 335280 w 335280"/>
              <a:gd name="connsiteY0" fmla="*/ 0 h 254000"/>
              <a:gd name="connsiteX1" fmla="*/ 0 w 335280"/>
              <a:gd name="connsiteY1" fmla="*/ 254000 h 254000"/>
              <a:gd name="connsiteX2" fmla="*/ 0 w 33528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254000">
                <a:moveTo>
                  <a:pt x="335280" y="0"/>
                </a:moveTo>
                <a:lnTo>
                  <a:pt x="0" y="254000"/>
                </a:lnTo>
                <a:lnTo>
                  <a:pt x="0" y="25400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046480" y="3398520"/>
            <a:ext cx="1574800" cy="714912"/>
          </a:xfrm>
          <a:custGeom>
            <a:avLst/>
            <a:gdLst>
              <a:gd name="connsiteX0" fmla="*/ 1574800 w 1574800"/>
              <a:gd name="connsiteY0" fmla="*/ 0 h 714912"/>
              <a:gd name="connsiteX1" fmla="*/ 1341120 w 1574800"/>
              <a:gd name="connsiteY1" fmla="*/ 548640 h 714912"/>
              <a:gd name="connsiteX2" fmla="*/ 325120 w 1574800"/>
              <a:gd name="connsiteY2" fmla="*/ 711200 h 714912"/>
              <a:gd name="connsiteX3" fmla="*/ 0 w 1574800"/>
              <a:gd name="connsiteY3" fmla="*/ 426720 h 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714912">
                <a:moveTo>
                  <a:pt x="1574800" y="0"/>
                </a:moveTo>
                <a:cubicBezTo>
                  <a:pt x="1562100" y="215053"/>
                  <a:pt x="1549400" y="430107"/>
                  <a:pt x="1341120" y="548640"/>
                </a:cubicBezTo>
                <a:cubicBezTo>
                  <a:pt x="1132840" y="667173"/>
                  <a:pt x="548640" y="731520"/>
                  <a:pt x="325120" y="711200"/>
                </a:cubicBezTo>
                <a:cubicBezTo>
                  <a:pt x="101600" y="690880"/>
                  <a:pt x="50800" y="558800"/>
                  <a:pt x="0" y="42672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5191" y="473606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a</a:t>
            </a:r>
            <a:r>
              <a:rPr lang="en-US" baseline="-25000" dirty="0" smtClean="0"/>
              <a:t>1</a:t>
            </a:r>
            <a:r>
              <a:rPr lang="en-US" dirty="0" smtClean="0"/>
              <a:t>10</a:t>
            </a:r>
            <a:r>
              <a:rPr lang="en-US" baseline="30000" dirty="0" smtClean="0"/>
              <a:t>n/2</a:t>
            </a:r>
            <a:r>
              <a:rPr lang="en-US" dirty="0" smtClean="0"/>
              <a:t> + a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511706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</a:t>
            </a:r>
            <a:r>
              <a:rPr lang="en-US" baseline="-25000" dirty="0" smtClean="0"/>
              <a:t>1</a:t>
            </a:r>
            <a:r>
              <a:rPr lang="en-US" dirty="0" smtClean="0"/>
              <a:t>10</a:t>
            </a:r>
            <a:r>
              <a:rPr lang="en-US" baseline="30000" dirty="0" smtClean="0"/>
              <a:t>n/2</a:t>
            </a:r>
            <a:r>
              <a:rPr lang="en-US" dirty="0" smtClean="0"/>
              <a:t> + b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3868" y="44196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write,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530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400" y="1447800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1234 = 1*10</a:t>
            </a:r>
            <a:r>
              <a:rPr lang="en-US" baseline="30000" dirty="0" smtClean="0"/>
              <a:t>3</a:t>
            </a:r>
            <a:r>
              <a:rPr lang="en-US" dirty="0" smtClean="0"/>
              <a:t>+2*10</a:t>
            </a:r>
            <a:r>
              <a:rPr lang="en-US" baseline="30000" dirty="0" smtClean="0"/>
              <a:t>2</a:t>
            </a:r>
            <a:r>
              <a:rPr lang="en-US" dirty="0" smtClean="0"/>
              <a:t>+3*10</a:t>
            </a:r>
            <a:r>
              <a:rPr lang="en-US" baseline="30000" dirty="0" smtClean="0"/>
              <a:t>1</a:t>
            </a:r>
            <a:r>
              <a:rPr lang="en-US" dirty="0" smtClean="0"/>
              <a:t>+4*10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= (12)10</a:t>
            </a:r>
            <a:r>
              <a:rPr lang="en-US" baseline="30000" dirty="0" smtClean="0"/>
              <a:t>2</a:t>
            </a:r>
            <a:r>
              <a:rPr lang="en-US" dirty="0" smtClean="0"/>
              <a:t>+(34)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0" y="2133600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(12)10</a:t>
            </a:r>
            <a:r>
              <a:rPr lang="en-US" baseline="30000" dirty="0" smtClean="0"/>
              <a:t>2</a:t>
            </a:r>
            <a:r>
              <a:rPr lang="en-US" dirty="0" smtClean="0"/>
              <a:t>+(34) = (1*10</a:t>
            </a:r>
            <a:r>
              <a:rPr lang="en-US" baseline="30000" dirty="0" smtClean="0"/>
              <a:t>1</a:t>
            </a:r>
            <a:r>
              <a:rPr lang="en-US" dirty="0" smtClean="0"/>
              <a:t>+2*10</a:t>
            </a:r>
            <a:r>
              <a:rPr lang="en-US" baseline="30000" dirty="0" smtClean="0"/>
              <a:t>0</a:t>
            </a:r>
            <a:r>
              <a:rPr lang="en-US" dirty="0" smtClean="0"/>
              <a:t>)10</a:t>
            </a:r>
            <a:r>
              <a:rPr lang="en-US" baseline="30000" dirty="0" smtClean="0"/>
              <a:t>2</a:t>
            </a:r>
            <a:r>
              <a:rPr lang="en-US" dirty="0" smtClean="0"/>
              <a:t>+3*10</a:t>
            </a:r>
            <a:r>
              <a:rPr lang="en-US" baseline="30000" dirty="0" smtClean="0"/>
              <a:t>1</a:t>
            </a:r>
            <a:r>
              <a:rPr lang="en-US" dirty="0" smtClean="0"/>
              <a:t>+4*10</a:t>
            </a:r>
            <a:r>
              <a:rPr lang="en-US" baseline="30000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64511" y="3869179"/>
                <a:ext cx="6227089" cy="996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 = a*b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11" y="3869179"/>
                <a:ext cx="6227089" cy="996940"/>
              </a:xfrm>
              <a:prstGeom prst="rect">
                <a:avLst/>
              </a:prstGeom>
              <a:blipFill rotWithShape="1">
                <a:blip r:embed="rId3"/>
                <a:stretch>
                  <a:fillRect l="-783" t="-30675" b="-38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505200" y="52694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*b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 bwMode="auto">
          <a:xfrm flipH="1" flipV="1">
            <a:off x="3962400" y="4866119"/>
            <a:ext cx="126454" cy="403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166693" y="5726668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(a</a:t>
            </a:r>
            <a:r>
              <a:rPr lang="en-US" baseline="-25000" dirty="0" smtClean="0"/>
              <a:t>1</a:t>
            </a:r>
            <a:r>
              <a:rPr lang="en-US" dirty="0" smtClean="0"/>
              <a:t>+a</a:t>
            </a:r>
            <a:r>
              <a:rPr lang="en-US" baseline="-25000" dirty="0" smtClean="0"/>
              <a:t>0</a:t>
            </a:r>
            <a:r>
              <a:rPr lang="en-US" dirty="0" smtClean="0"/>
              <a:t>)*(b</a:t>
            </a:r>
            <a:r>
              <a:rPr lang="en-US" baseline="-25000" dirty="0" smtClean="0"/>
              <a:t>1</a:t>
            </a:r>
            <a:r>
              <a:rPr lang="en-US" dirty="0" smtClean="0"/>
              <a:t>+b</a:t>
            </a:r>
            <a:r>
              <a:rPr lang="en-US" baseline="-25000" dirty="0" smtClean="0"/>
              <a:t>0</a:t>
            </a:r>
            <a:r>
              <a:rPr lang="en-US" dirty="0" smtClean="0"/>
              <a:t>)-(c</a:t>
            </a:r>
            <a:r>
              <a:rPr lang="en-US" baseline="-25000" dirty="0" smtClean="0"/>
              <a:t>2</a:t>
            </a:r>
            <a:r>
              <a:rPr lang="en-US" dirty="0" smtClean="0"/>
              <a:t>+c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0"/>
          </p:cNvCxnSpPr>
          <p:nvPr/>
        </p:nvCxnSpPr>
        <p:spPr bwMode="auto">
          <a:xfrm flipH="1" flipV="1">
            <a:off x="4876800" y="4866119"/>
            <a:ext cx="751992" cy="8605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5766893" y="525780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= a</a:t>
            </a:r>
            <a:r>
              <a:rPr lang="en-US" baseline="-25000" dirty="0" smtClean="0"/>
              <a:t>0</a:t>
            </a:r>
            <a:r>
              <a:rPr lang="en-US" dirty="0" smtClean="0"/>
              <a:t>*b</a:t>
            </a:r>
            <a:r>
              <a:rPr lang="en-US" baseline="-25000" dirty="0" smtClean="0"/>
              <a:t>0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0"/>
            <a:endCxn id="38" idx="2"/>
          </p:cNvCxnSpPr>
          <p:nvPr/>
        </p:nvCxnSpPr>
        <p:spPr bwMode="auto">
          <a:xfrm flipH="1" flipV="1">
            <a:off x="5878056" y="4866119"/>
            <a:ext cx="498139" cy="3916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495800" y="2533471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Apply the same idea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recursively to get c</a:t>
            </a:r>
            <a:r>
              <a:rPr lang="en-US" b="1" baseline="-25000" dirty="0" smtClean="0">
                <a:solidFill>
                  <a:srgbClr val="0000CC"/>
                </a:solidFill>
              </a:rPr>
              <a:t>2, </a:t>
            </a:r>
            <a:r>
              <a:rPr lang="en-US" b="1" dirty="0" smtClean="0">
                <a:solidFill>
                  <a:srgbClr val="0000CC"/>
                </a:solidFill>
              </a:rPr>
              <a:t>c</a:t>
            </a:r>
            <a:r>
              <a:rPr lang="en-US" b="1" baseline="-25000" dirty="0" smtClean="0">
                <a:solidFill>
                  <a:srgbClr val="0000CC"/>
                </a:solidFill>
              </a:rPr>
              <a:t>1</a:t>
            </a:r>
            <a:r>
              <a:rPr lang="en-US" b="1" dirty="0" smtClean="0">
                <a:solidFill>
                  <a:srgbClr val="0000CC"/>
                </a:solidFill>
              </a:rPr>
              <a:t>, c</a:t>
            </a:r>
            <a:r>
              <a:rPr lang="en-US" b="1" baseline="-25000" dirty="0" smtClean="0">
                <a:solidFill>
                  <a:srgbClr val="0000CC"/>
                </a:solidFill>
              </a:rPr>
              <a:t>0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until n is so small that you can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you can directly multiply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7457440" y="3545840"/>
            <a:ext cx="457209" cy="518160"/>
          </a:xfrm>
          <a:custGeom>
            <a:avLst/>
            <a:gdLst>
              <a:gd name="connsiteX0" fmla="*/ 10160 w 457209"/>
              <a:gd name="connsiteY0" fmla="*/ 0 h 518160"/>
              <a:gd name="connsiteX1" fmla="*/ 457200 w 457209"/>
              <a:gd name="connsiteY1" fmla="*/ 101600 h 518160"/>
              <a:gd name="connsiteX2" fmla="*/ 0 w 457209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9" h="518160">
                <a:moveTo>
                  <a:pt x="10160" y="0"/>
                </a:moveTo>
                <a:cubicBezTo>
                  <a:pt x="234526" y="7620"/>
                  <a:pt x="458893" y="15240"/>
                  <a:pt x="457200" y="101600"/>
                </a:cubicBezTo>
                <a:cubicBezTo>
                  <a:pt x="455507" y="187960"/>
                  <a:pt x="227753" y="353060"/>
                  <a:pt x="0" y="51816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2" grpId="0"/>
      <p:bldP spid="14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/>
      <p:bldP spid="45" grpId="0"/>
      <p:bldP spid="48" grpId="0"/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sz="2400" b="1" dirty="0" smtClean="0"/>
              <a:t>Div. &amp; </a:t>
            </a:r>
            <a:r>
              <a:rPr lang="en-US" sz="2400" b="1" dirty="0" err="1" smtClean="0"/>
              <a:t>Conq</a:t>
            </a:r>
            <a:r>
              <a:rPr lang="en-US" sz="2400" b="1" dirty="0" smtClean="0"/>
              <a:t>. : Multiplication of Large Integers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3336" y="838200"/>
                <a:ext cx="3305264" cy="386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 = a*b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36" y="838200"/>
                <a:ext cx="3305264" cy="386452"/>
              </a:xfrm>
              <a:prstGeom prst="rect">
                <a:avLst/>
              </a:prstGeom>
              <a:blipFill rotWithShape="1">
                <a:blip r:embed="rId2"/>
                <a:stretch>
                  <a:fillRect l="-1473" t="-79365" b="-98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00093" y="15240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*b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2002" y="198120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(a</a:t>
            </a:r>
            <a:r>
              <a:rPr lang="en-US" baseline="-25000" dirty="0" smtClean="0"/>
              <a:t>1</a:t>
            </a:r>
            <a:r>
              <a:rPr lang="en-US" dirty="0" smtClean="0"/>
              <a:t>+a</a:t>
            </a:r>
            <a:r>
              <a:rPr lang="en-US" baseline="-25000" dirty="0" smtClean="0"/>
              <a:t>0</a:t>
            </a:r>
            <a:r>
              <a:rPr lang="en-US" dirty="0" smtClean="0"/>
              <a:t>)*(b</a:t>
            </a:r>
            <a:r>
              <a:rPr lang="en-US" baseline="-25000" dirty="0" smtClean="0"/>
              <a:t>1</a:t>
            </a:r>
            <a:r>
              <a:rPr lang="en-US" dirty="0" smtClean="0"/>
              <a:t>+b</a:t>
            </a:r>
            <a:r>
              <a:rPr lang="en-US" baseline="-25000" dirty="0" smtClean="0"/>
              <a:t>0</a:t>
            </a:r>
            <a:r>
              <a:rPr lang="en-US" dirty="0" smtClean="0"/>
              <a:t>)-(c</a:t>
            </a:r>
            <a:r>
              <a:rPr lang="en-US" baseline="-25000" dirty="0" smtClean="0"/>
              <a:t>2</a:t>
            </a:r>
            <a:r>
              <a:rPr lang="en-US" dirty="0" smtClean="0"/>
              <a:t>+c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797" y="153566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= a</a:t>
            </a:r>
            <a:r>
              <a:rPr lang="en-US" baseline="-25000" dirty="0" smtClean="0"/>
              <a:t>0</a:t>
            </a:r>
            <a:r>
              <a:rPr lang="en-US" dirty="0" smtClean="0"/>
              <a:t>*b</a:t>
            </a:r>
            <a:r>
              <a:rPr lang="en-US" baseline="-25000" dirty="0" smtClean="0"/>
              <a:t>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 bwMode="auto">
          <a:xfrm flipV="1">
            <a:off x="5283747" y="1143000"/>
            <a:ext cx="355053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8" idx="0"/>
          </p:cNvCxnSpPr>
          <p:nvPr/>
        </p:nvCxnSpPr>
        <p:spPr bwMode="auto">
          <a:xfrm flipV="1">
            <a:off x="6234101" y="1143000"/>
            <a:ext cx="242899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0" idx="0"/>
          </p:cNvCxnSpPr>
          <p:nvPr/>
        </p:nvCxnSpPr>
        <p:spPr bwMode="auto">
          <a:xfrm flipH="1" flipV="1">
            <a:off x="7620000" y="1224652"/>
            <a:ext cx="305099" cy="31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21781" y="1066800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Notice: a</a:t>
            </a:r>
            <a:r>
              <a:rPr lang="en-US" b="1" baseline="-25000" dirty="0" smtClean="0"/>
              <a:t>1</a:t>
            </a:r>
            <a:r>
              <a:rPr lang="en-US" b="1" dirty="0" smtClean="0"/>
              <a:t>, a</a:t>
            </a:r>
            <a:r>
              <a:rPr lang="en-US" b="1" baseline="-25000" dirty="0" smtClean="0"/>
              <a:t>0</a:t>
            </a:r>
            <a:r>
              <a:rPr lang="en-US" b="1" dirty="0" smtClean="0"/>
              <a:t>, b</a:t>
            </a:r>
            <a:r>
              <a:rPr lang="en-US" b="1" baseline="-25000" dirty="0" smtClean="0"/>
              <a:t>1</a:t>
            </a:r>
            <a:r>
              <a:rPr lang="en-US" b="1" dirty="0" smtClean="0"/>
              <a:t>, b</a:t>
            </a:r>
            <a:r>
              <a:rPr lang="en-US" b="1" baseline="-25000" dirty="0" smtClean="0"/>
              <a:t>0</a:t>
            </a:r>
            <a:r>
              <a:rPr lang="en-US" b="1" dirty="0" smtClean="0"/>
              <a:t> all are n/2</a:t>
            </a:r>
          </a:p>
          <a:p>
            <a:r>
              <a:rPr lang="en-US" b="1" dirty="0" smtClean="0"/>
              <a:t>digits numbers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752600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So, computing a*b requires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three n/2-digits multiplications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2590800"/>
            <a:ext cx="343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Recurrence for the number of</a:t>
            </a:r>
          </a:p>
          <a:p>
            <a:r>
              <a:rPr lang="en-US" dirty="0" smtClean="0"/>
              <a:t>Multiplications is</a:t>
            </a:r>
          </a:p>
          <a:p>
            <a:endParaRPr lang="en-US" dirty="0"/>
          </a:p>
          <a:p>
            <a:r>
              <a:rPr lang="en-US" dirty="0" smtClean="0"/>
              <a:t>M(n) = 3M(n/2) for n &gt;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3821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M(1) = 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65022" y="278713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n = 2</a:t>
            </a:r>
            <a:r>
              <a:rPr lang="en-US" baseline="30000" dirty="0" smtClean="0"/>
              <a:t>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68522" y="3276600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M(n) = 3M(n/2) = 3[ 3M(n/2</a:t>
            </a:r>
            <a:r>
              <a:rPr lang="en-US" baseline="30000" dirty="0" smtClean="0"/>
              <a:t>2</a:t>
            </a:r>
            <a:r>
              <a:rPr lang="en-US" dirty="0" smtClean="0"/>
              <a:t>) ] = 3</a:t>
            </a:r>
            <a:r>
              <a:rPr lang="en-US" baseline="30000" dirty="0" smtClean="0"/>
              <a:t>2</a:t>
            </a:r>
            <a:r>
              <a:rPr lang="en-US" dirty="0" smtClean="0"/>
              <a:t>M(</a:t>
            </a:r>
            <a:r>
              <a:rPr lang="en-US" dirty="0"/>
              <a:t>n/2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88013" y="3733800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M(n) = 3</a:t>
            </a:r>
            <a:r>
              <a:rPr lang="en-US" baseline="30000" dirty="0" smtClean="0"/>
              <a:t>m</a:t>
            </a:r>
            <a:r>
              <a:rPr lang="en-US" dirty="0" smtClean="0"/>
              <a:t>M(n/2</a:t>
            </a:r>
            <a:r>
              <a:rPr lang="en-US" baseline="30000" dirty="0" smtClean="0"/>
              <a:t>m</a:t>
            </a:r>
            <a:r>
              <a:rPr lang="en-US" dirty="0" smtClean="0"/>
              <a:t>) = 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4431268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M(n) = 3</a:t>
            </a:r>
            <a:r>
              <a:rPr lang="en-US" baseline="30000" dirty="0" smtClean="0"/>
              <a:t>m</a:t>
            </a:r>
            <a:r>
              <a:rPr lang="en-US" dirty="0" smtClean="0"/>
              <a:t> = 3</a:t>
            </a:r>
            <a:r>
              <a:rPr lang="en-US" baseline="30000" dirty="0" smtClean="0"/>
              <a:t>lgn</a:t>
            </a:r>
            <a:r>
              <a:rPr lang="en-US" dirty="0" smtClean="0"/>
              <a:t> = n</a:t>
            </a:r>
            <a:r>
              <a:rPr lang="en-US" baseline="30000" dirty="0" smtClean="0"/>
              <a:t>lg3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47548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6568328" y="3676172"/>
            <a:ext cx="2098152" cy="1982948"/>
          </a:xfrm>
          <a:custGeom>
            <a:avLst/>
            <a:gdLst>
              <a:gd name="connsiteX0" fmla="*/ 2098152 w 2098152"/>
              <a:gd name="connsiteY0" fmla="*/ 1748 h 1982948"/>
              <a:gd name="connsiteX1" fmla="*/ 1173592 w 2098152"/>
              <a:gd name="connsiteY1" fmla="*/ 42388 h 1982948"/>
              <a:gd name="connsiteX2" fmla="*/ 503032 w 2098152"/>
              <a:gd name="connsiteY2" fmla="*/ 286228 h 1982948"/>
              <a:gd name="connsiteX3" fmla="*/ 35672 w 2098152"/>
              <a:gd name="connsiteY3" fmla="*/ 601188 h 1982948"/>
              <a:gd name="connsiteX4" fmla="*/ 198232 w 2098152"/>
              <a:gd name="connsiteY4" fmla="*/ 1088868 h 1982948"/>
              <a:gd name="connsiteX5" fmla="*/ 5192 w 2098152"/>
              <a:gd name="connsiteY5" fmla="*/ 1556228 h 1982948"/>
              <a:gd name="connsiteX6" fmla="*/ 452232 w 2098152"/>
              <a:gd name="connsiteY6" fmla="*/ 1982948 h 1982948"/>
              <a:gd name="connsiteX7" fmla="*/ 452232 w 2098152"/>
              <a:gd name="connsiteY7" fmla="*/ 1982948 h 198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2" h="1982948">
                <a:moveTo>
                  <a:pt x="2098152" y="1748"/>
                </a:moveTo>
                <a:cubicBezTo>
                  <a:pt x="1768798" y="-1639"/>
                  <a:pt x="1439445" y="-5025"/>
                  <a:pt x="1173592" y="42388"/>
                </a:cubicBezTo>
                <a:cubicBezTo>
                  <a:pt x="907739" y="89801"/>
                  <a:pt x="692685" y="193095"/>
                  <a:pt x="503032" y="286228"/>
                </a:cubicBezTo>
                <a:cubicBezTo>
                  <a:pt x="313379" y="379361"/>
                  <a:pt x="86472" y="467415"/>
                  <a:pt x="35672" y="601188"/>
                </a:cubicBezTo>
                <a:cubicBezTo>
                  <a:pt x="-15128" y="734961"/>
                  <a:pt x="203312" y="929695"/>
                  <a:pt x="198232" y="1088868"/>
                </a:cubicBezTo>
                <a:cubicBezTo>
                  <a:pt x="193152" y="1248041"/>
                  <a:pt x="-37141" y="1407215"/>
                  <a:pt x="5192" y="1556228"/>
                </a:cubicBezTo>
                <a:cubicBezTo>
                  <a:pt x="47525" y="1705241"/>
                  <a:pt x="452232" y="1982948"/>
                  <a:pt x="452232" y="1982948"/>
                </a:cubicBezTo>
                <a:lnTo>
                  <a:pt x="452232" y="1982948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81800" y="3962400"/>
                <a:ext cx="2222468" cy="1372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/>
                          </a:rPr>
                          <m:t>𝟑</m:t>
                        </m:r>
                      </m:e>
                      <m:sup>
                        <m:func>
                          <m:func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b="1" dirty="0" smtClean="0"/>
                  <a:t> = x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fName>
                      <m:e>
                        <m:r>
                          <a:rPr lang="en-US" sz="1600" b="1" i="1" smtClean="0">
                            <a:latin typeface="Cambria Math"/>
                          </a:rPr>
                          <m:t>𝟑</m:t>
                        </m:r>
                      </m:e>
                    </m:func>
                    <m:func>
                      <m:func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600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600" b="1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fName>
                      <m:e>
                        <m:r>
                          <a:rPr lang="en-US" sz="1600" b="1" i="1" smtClean="0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sz="1600" b="1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600" b="1" i="1" smtClean="0">
                            <a:latin typeface="Cambria Math"/>
                          </a:rPr>
                          <m:t>𝟑</m:t>
                        </m:r>
                      </m:e>
                    </m:func>
                  </m:oMath>
                </a14:m>
                <a:r>
                  <a:rPr lang="en-US" sz="1600" b="1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fName>
                      <m:e>
                        <m:r>
                          <a:rPr lang="en-US" sz="1600" b="1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sz="1600" b="1" dirty="0" smtClean="0"/>
              </a:p>
              <a:p>
                <a:r>
                  <a:rPr lang="en-US" sz="1600" b="1" dirty="0" smtClean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endParaRPr lang="en-US" sz="1600" b="1" dirty="0" smtClean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962400"/>
                <a:ext cx="2222468" cy="1372812"/>
              </a:xfrm>
              <a:prstGeom prst="rect">
                <a:avLst/>
              </a:prstGeom>
              <a:blipFill rotWithShape="1">
                <a:blip r:embed="rId3"/>
                <a:stretch>
                  <a:fillRect l="-1648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19600" y="52578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M(n) ≈ n</a:t>
            </a:r>
            <a:r>
              <a:rPr lang="en-US" baseline="30000" dirty="0" smtClean="0"/>
              <a:t>1.585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 bwMode="auto">
          <a:xfrm>
            <a:off x="37324" y="3736246"/>
            <a:ext cx="4991876" cy="2156554"/>
          </a:xfrm>
          <a:custGeom>
            <a:avLst/>
            <a:gdLst>
              <a:gd name="connsiteX0" fmla="*/ 33796 w 4991876"/>
              <a:gd name="connsiteY0" fmla="*/ 409034 h 2156554"/>
              <a:gd name="connsiteX1" fmla="*/ 186196 w 4991876"/>
              <a:gd name="connsiteY1" fmla="*/ 510634 h 2156554"/>
              <a:gd name="connsiteX2" fmla="*/ 1466356 w 4991876"/>
              <a:gd name="connsiteY2" fmla="*/ 439514 h 2156554"/>
              <a:gd name="connsiteX3" fmla="*/ 1669556 w 4991876"/>
              <a:gd name="connsiteY3" fmla="*/ 124554 h 2156554"/>
              <a:gd name="connsiteX4" fmla="*/ 2380756 w 4991876"/>
              <a:gd name="connsiteY4" fmla="*/ 53434 h 2156554"/>
              <a:gd name="connsiteX5" fmla="*/ 3132596 w 4991876"/>
              <a:gd name="connsiteY5" fmla="*/ 2634 h 2156554"/>
              <a:gd name="connsiteX6" fmla="*/ 4036836 w 4991876"/>
              <a:gd name="connsiteY6" fmla="*/ 33114 h 2156554"/>
              <a:gd name="connsiteX7" fmla="*/ 4341636 w 4991876"/>
              <a:gd name="connsiteY7" fmla="*/ 246474 h 2156554"/>
              <a:gd name="connsiteX8" fmla="*/ 4331476 w 4991876"/>
              <a:gd name="connsiteY8" fmla="*/ 845914 h 2156554"/>
              <a:gd name="connsiteX9" fmla="*/ 4443236 w 4991876"/>
              <a:gd name="connsiteY9" fmla="*/ 1902554 h 2156554"/>
              <a:gd name="connsiteX10" fmla="*/ 4991876 w 4991876"/>
              <a:gd name="connsiteY10" fmla="*/ 2156554 h 215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1876" h="2156554">
                <a:moveTo>
                  <a:pt x="33796" y="409034"/>
                </a:moveTo>
                <a:cubicBezTo>
                  <a:pt x="-9384" y="457294"/>
                  <a:pt x="-52564" y="505554"/>
                  <a:pt x="186196" y="510634"/>
                </a:cubicBezTo>
                <a:cubicBezTo>
                  <a:pt x="424956" y="515714"/>
                  <a:pt x="1219129" y="503861"/>
                  <a:pt x="1466356" y="439514"/>
                </a:cubicBezTo>
                <a:cubicBezTo>
                  <a:pt x="1713583" y="375167"/>
                  <a:pt x="1517156" y="188901"/>
                  <a:pt x="1669556" y="124554"/>
                </a:cubicBezTo>
                <a:cubicBezTo>
                  <a:pt x="1821956" y="60207"/>
                  <a:pt x="2136916" y="73754"/>
                  <a:pt x="2380756" y="53434"/>
                </a:cubicBezTo>
                <a:cubicBezTo>
                  <a:pt x="2624596" y="33114"/>
                  <a:pt x="2856583" y="6021"/>
                  <a:pt x="3132596" y="2634"/>
                </a:cubicBezTo>
                <a:cubicBezTo>
                  <a:pt x="3408609" y="-753"/>
                  <a:pt x="3835329" y="-7526"/>
                  <a:pt x="4036836" y="33114"/>
                </a:cubicBezTo>
                <a:cubicBezTo>
                  <a:pt x="4238343" y="73754"/>
                  <a:pt x="4292529" y="111007"/>
                  <a:pt x="4341636" y="246474"/>
                </a:cubicBezTo>
                <a:cubicBezTo>
                  <a:pt x="4390743" y="381941"/>
                  <a:pt x="4314543" y="569901"/>
                  <a:pt x="4331476" y="845914"/>
                </a:cubicBezTo>
                <a:cubicBezTo>
                  <a:pt x="4348409" y="1121927"/>
                  <a:pt x="4333169" y="1684114"/>
                  <a:pt x="4443236" y="1902554"/>
                </a:cubicBezTo>
                <a:cubicBezTo>
                  <a:pt x="4553303" y="2120994"/>
                  <a:pt x="4772589" y="2138774"/>
                  <a:pt x="4991876" y="215655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388620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many additions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And subtractions?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5556" y="121920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additions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1 subtraction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4495800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# of add/sub, </a:t>
            </a:r>
          </a:p>
          <a:p>
            <a:r>
              <a:rPr lang="en-US" sz="1600" b="1" dirty="0" smtClean="0"/>
              <a:t>A(n) = 3A(n/2)+</a:t>
            </a:r>
            <a:r>
              <a:rPr lang="en-US" sz="1600" b="1" dirty="0" err="1" smtClean="0"/>
              <a:t>cn</a:t>
            </a:r>
            <a:r>
              <a:rPr lang="en-US" sz="1600" b="1" dirty="0" smtClean="0"/>
              <a:t> for n &gt; 1</a:t>
            </a:r>
          </a:p>
          <a:p>
            <a:r>
              <a:rPr lang="en-US" sz="1600" b="1" dirty="0" smtClean="0"/>
              <a:t>A(1) = 0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81200" y="5181600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Using Master </a:t>
            </a:r>
            <a:r>
              <a:rPr lang="en-US" b="1" dirty="0" err="1" smtClean="0">
                <a:solidFill>
                  <a:srgbClr val="009900"/>
                </a:solidFill>
              </a:rPr>
              <a:t>Th</a:t>
            </a:r>
            <a:r>
              <a:rPr lang="en-US" b="1" baseline="30000" dirty="0" err="1" smtClean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A(n) </a:t>
            </a:r>
            <a:r>
              <a:rPr lang="az-Cyrl-AZ" b="1" dirty="0" smtClean="0">
                <a:solidFill>
                  <a:srgbClr val="009900"/>
                </a:solidFill>
              </a:rPr>
              <a:t>є</a:t>
            </a:r>
            <a:r>
              <a:rPr lang="en-US" b="1" dirty="0" smtClean="0">
                <a:solidFill>
                  <a:srgbClr val="009900"/>
                </a:solidFill>
              </a:rPr>
              <a:t> </a:t>
            </a:r>
            <a:r>
              <a:rPr lang="el-GR" b="1" dirty="0" smtClean="0">
                <a:solidFill>
                  <a:srgbClr val="009900"/>
                </a:solidFill>
              </a:rPr>
              <a:t>Θ</a:t>
            </a:r>
            <a:r>
              <a:rPr lang="en-US" b="1" dirty="0" smtClean="0">
                <a:solidFill>
                  <a:srgbClr val="009900"/>
                </a:solidFill>
              </a:rPr>
              <a:t>(n</a:t>
            </a:r>
            <a:r>
              <a:rPr lang="en-US" b="1" baseline="30000" dirty="0" smtClean="0">
                <a:solidFill>
                  <a:srgbClr val="009900"/>
                </a:solidFill>
              </a:rPr>
              <a:t>lg3</a:t>
            </a:r>
            <a:r>
              <a:rPr lang="en-US" b="1" dirty="0" smtClean="0">
                <a:solidFill>
                  <a:srgbClr val="009900"/>
                </a:solidFill>
              </a:rPr>
              <a:t>)</a:t>
            </a:r>
            <a:endParaRPr lang="en-US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3" grpId="0"/>
      <p:bldP spid="34" grpId="0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sz="2400" dirty="0" smtClean="0"/>
              <a:t>People used to believe that multiplying two n-digits number has complexity </a:t>
            </a:r>
            <a:r>
              <a:rPr lang="el-GR" sz="2400" dirty="0" smtClean="0"/>
              <a:t>Ω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 1960, Russian mathematician </a:t>
            </a:r>
            <a:r>
              <a:rPr lang="en-US" sz="2400" b="1" dirty="0" smtClean="0"/>
              <a:t>Anatoly </a:t>
            </a:r>
            <a:r>
              <a:rPr lang="en-US" sz="2400" b="1" dirty="0" err="1" smtClean="0"/>
              <a:t>Karatsuba</a:t>
            </a:r>
            <a:r>
              <a:rPr lang="en-US" sz="2400" dirty="0" smtClean="0"/>
              <a:t>, gave this algorithm whose asymptotic complexity is </a:t>
            </a:r>
            <a:r>
              <a:rPr lang="el-GR" sz="2400" dirty="0" smtClean="0"/>
              <a:t>Θ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1.585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A use of large number multiplication is in modern cryptography</a:t>
            </a:r>
          </a:p>
          <a:p>
            <a:r>
              <a:rPr lang="en-US" sz="2400" dirty="0" smtClean="0"/>
              <a:t>It does not generally make sense to </a:t>
            </a:r>
            <a:r>
              <a:rPr lang="en-US" sz="2400" dirty="0" err="1" smtClean="0"/>
              <a:t>recurse</a:t>
            </a:r>
            <a:r>
              <a:rPr lang="en-US" sz="2400" dirty="0" smtClean="0"/>
              <a:t> all the way down to 1 bit: for most processors 16- or 32-bit multiplication is a single operation; so by this time, the numbers should be handed over to built-in procedure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sz="2400" b="1" dirty="0" smtClean="0"/>
              <a:t>Div. &amp; </a:t>
            </a:r>
            <a:r>
              <a:rPr lang="en-US" sz="2400" b="1" dirty="0" err="1" smtClean="0"/>
              <a:t>Conq</a:t>
            </a:r>
            <a:r>
              <a:rPr lang="en-US" sz="2400" b="1" dirty="0" smtClean="0"/>
              <a:t>. : Multiplication of Large Integers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86200" y="5334000"/>
            <a:ext cx="3743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900"/>
                </a:solidFill>
              </a:rPr>
              <a:t>Next we see how to multiply</a:t>
            </a:r>
          </a:p>
          <a:p>
            <a:r>
              <a:rPr lang="en-US" sz="2000" b="1" dirty="0" smtClean="0">
                <a:solidFill>
                  <a:srgbClr val="009900"/>
                </a:solidFill>
              </a:rPr>
              <a:t>Matrices efficiently…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r>
              <a:rPr lang="en-US" sz="2800" dirty="0" smtClean="0"/>
              <a:t>How do we multiply two 2×2 matrices 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sz="2400" b="1" dirty="0" smtClean="0"/>
              <a:t>Div. &amp; </a:t>
            </a:r>
            <a:r>
              <a:rPr lang="en-US" sz="2400" b="1" dirty="0" err="1" smtClean="0"/>
              <a:t>Conq</a:t>
            </a:r>
            <a:r>
              <a:rPr lang="en-US" sz="2400" b="1" dirty="0" smtClean="0"/>
              <a:t>. : </a:t>
            </a:r>
            <a:r>
              <a:rPr lang="en-US" sz="2400" b="1" dirty="0" err="1" smtClean="0"/>
              <a:t>Strassen’s</a:t>
            </a:r>
            <a:r>
              <a:rPr lang="en-US" sz="2400" b="1" dirty="0" smtClean="0"/>
              <a:t> Matrix Multiplication</a:t>
            </a:r>
            <a:endParaRPr lang="en-US" sz="2400" b="1" dirty="0"/>
          </a:p>
        </p:txBody>
      </p:sp>
      <p:sp>
        <p:nvSpPr>
          <p:cNvPr id="5" name="Double Bracket 4"/>
          <p:cNvSpPr/>
          <p:nvPr/>
        </p:nvSpPr>
        <p:spPr bwMode="auto">
          <a:xfrm>
            <a:off x="1066800" y="16764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 2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3        4</a:t>
            </a:r>
          </a:p>
        </p:txBody>
      </p:sp>
      <p:sp>
        <p:nvSpPr>
          <p:cNvPr id="6" name="Double Bracket 5"/>
          <p:cNvSpPr/>
          <p:nvPr/>
        </p:nvSpPr>
        <p:spPr bwMode="auto">
          <a:xfrm>
            <a:off x="2362200" y="16764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3        5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1        4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 bwMode="auto">
          <a:xfrm>
            <a:off x="4343400" y="16764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5       13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13     31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1778168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many multiplications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and additions did we need?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6486" y="243840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</a:t>
            </a:r>
            <a:r>
              <a:rPr lang="en-US" b="1" dirty="0" err="1" smtClean="0"/>
              <a:t>mults</a:t>
            </a:r>
            <a:r>
              <a:rPr lang="en-US" b="1" dirty="0" smtClean="0"/>
              <a:t> and 4 adds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2819400"/>
            <a:ext cx="4993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V. </a:t>
            </a:r>
            <a:r>
              <a:rPr lang="en-US" b="1" dirty="0" err="1" smtClean="0"/>
              <a:t>Strassen</a:t>
            </a:r>
            <a:r>
              <a:rPr lang="en-US" b="1" dirty="0" smtClean="0"/>
              <a:t> in 1969 found out, he can</a:t>
            </a:r>
          </a:p>
          <a:p>
            <a:r>
              <a:rPr lang="en-US" b="1" dirty="0" smtClean="0"/>
              <a:t>do the above multiplication in the following</a:t>
            </a:r>
          </a:p>
          <a:p>
            <a:r>
              <a:rPr lang="en-US" b="1" dirty="0" smtClean="0"/>
              <a:t>way:</a:t>
            </a:r>
            <a:endParaRPr lang="en-US" b="1" dirty="0"/>
          </a:p>
        </p:txBody>
      </p:sp>
      <p:sp>
        <p:nvSpPr>
          <p:cNvPr id="13" name="Double Bracket 12"/>
          <p:cNvSpPr/>
          <p:nvPr/>
        </p:nvSpPr>
        <p:spPr bwMode="auto">
          <a:xfrm>
            <a:off x="228600" y="38100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7" name="Double Bracket 16"/>
          <p:cNvSpPr/>
          <p:nvPr/>
        </p:nvSpPr>
        <p:spPr bwMode="auto">
          <a:xfrm>
            <a:off x="1600200" y="38100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Double Bracket 17"/>
          <p:cNvSpPr/>
          <p:nvPr/>
        </p:nvSpPr>
        <p:spPr bwMode="auto">
          <a:xfrm>
            <a:off x="3048000" y="37338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Double Bracket 19"/>
          <p:cNvSpPr/>
          <p:nvPr/>
        </p:nvSpPr>
        <p:spPr bwMode="auto">
          <a:xfrm>
            <a:off x="4648200" y="3537466"/>
            <a:ext cx="3200400" cy="1263134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m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+m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4</a:t>
            </a:r>
            <a:r>
              <a:rPr lang="en-US" dirty="0" smtClean="0"/>
              <a:t>-m</a:t>
            </a:r>
            <a:r>
              <a:rPr lang="en-US" baseline="-25000" dirty="0" smtClean="0"/>
              <a:t>5</a:t>
            </a:r>
            <a:r>
              <a:rPr lang="en-US" dirty="0" smtClean="0"/>
              <a:t>+m</a:t>
            </a:r>
            <a:r>
              <a:rPr lang="en-US" baseline="-25000" dirty="0" smtClean="0"/>
              <a:t>7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m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+m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+m</a:t>
            </a:r>
            <a:r>
              <a:rPr lang="en-US" baseline="-25000" dirty="0" smtClean="0"/>
              <a:t>4               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3</a:t>
            </a:r>
            <a:r>
              <a:rPr lang="en-US" dirty="0" smtClean="0"/>
              <a:t>-m</a:t>
            </a:r>
            <a:r>
              <a:rPr lang="en-US" baseline="-25000" dirty="0" smtClean="0"/>
              <a:t>2</a:t>
            </a:r>
            <a:r>
              <a:rPr lang="en-US" dirty="0" smtClean="0"/>
              <a:t>+m</a:t>
            </a:r>
            <a:r>
              <a:rPr lang="en-US" baseline="-25000" dirty="0" smtClean="0"/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4953000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(a</a:t>
            </a:r>
            <a:r>
              <a:rPr lang="en-US" baseline="-25000" dirty="0" smtClean="0"/>
              <a:t>00</a:t>
            </a:r>
            <a:r>
              <a:rPr lang="en-US" dirty="0" smtClean="0"/>
              <a:t>+a</a:t>
            </a:r>
            <a:r>
              <a:rPr lang="en-US" baseline="-25000" dirty="0" smtClean="0"/>
              <a:t>11</a:t>
            </a:r>
            <a:r>
              <a:rPr lang="en-US" dirty="0" smtClean="0"/>
              <a:t>)*(b</a:t>
            </a:r>
            <a:r>
              <a:rPr lang="en-US" baseline="-25000" dirty="0" smtClean="0"/>
              <a:t>00</a:t>
            </a:r>
            <a:r>
              <a:rPr lang="en-US" dirty="0" smtClean="0"/>
              <a:t>+b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534566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4</a:t>
            </a:r>
            <a:r>
              <a:rPr lang="en-US" dirty="0" smtClean="0"/>
              <a:t> = a</a:t>
            </a:r>
            <a:r>
              <a:rPr lang="en-US" baseline="-25000" dirty="0" smtClean="0"/>
              <a:t>11</a:t>
            </a:r>
            <a:r>
              <a:rPr lang="en-US" dirty="0" smtClean="0"/>
              <a:t>*(b</a:t>
            </a:r>
            <a:r>
              <a:rPr lang="en-US" baseline="-25000" dirty="0" smtClean="0"/>
              <a:t>10</a:t>
            </a:r>
            <a:r>
              <a:rPr lang="en-US" dirty="0" smtClean="0"/>
              <a:t>-b</a:t>
            </a:r>
            <a:r>
              <a:rPr lang="en-US" baseline="-25000" dirty="0" smtClean="0"/>
              <a:t>00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572666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6</a:t>
            </a:r>
            <a:r>
              <a:rPr lang="en-US" dirty="0" smtClean="0"/>
              <a:t> = (a</a:t>
            </a:r>
            <a:r>
              <a:rPr lang="en-US" baseline="-25000" dirty="0" smtClean="0"/>
              <a:t>10</a:t>
            </a:r>
            <a:r>
              <a:rPr lang="en-US" dirty="0" smtClean="0"/>
              <a:t>-a</a:t>
            </a:r>
            <a:r>
              <a:rPr lang="en-US" baseline="-25000" dirty="0" smtClean="0"/>
              <a:t>00</a:t>
            </a:r>
            <a:r>
              <a:rPr lang="en-US" dirty="0" smtClean="0"/>
              <a:t>)*(b</a:t>
            </a:r>
            <a:r>
              <a:rPr lang="en-US" baseline="-25000" dirty="0" smtClean="0"/>
              <a:t>00</a:t>
            </a:r>
            <a:r>
              <a:rPr lang="en-US" dirty="0" smtClean="0"/>
              <a:t>+b</a:t>
            </a:r>
            <a:r>
              <a:rPr lang="en-US" baseline="-25000" dirty="0"/>
              <a:t>0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5132" y="494133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r>
              <a:rPr lang="en-US" dirty="0" smtClean="0"/>
              <a:t> = (a</a:t>
            </a:r>
            <a:r>
              <a:rPr lang="en-US" baseline="-25000" dirty="0" smtClean="0"/>
              <a:t>10</a:t>
            </a:r>
            <a:r>
              <a:rPr lang="en-US" dirty="0" smtClean="0"/>
              <a:t>+a</a:t>
            </a:r>
            <a:r>
              <a:rPr lang="en-US" baseline="-25000" dirty="0" smtClean="0"/>
              <a:t>11</a:t>
            </a:r>
            <a:r>
              <a:rPr lang="en-US" dirty="0" smtClean="0"/>
              <a:t>)*b</a:t>
            </a:r>
            <a:r>
              <a:rPr lang="en-US" baseline="-25000" dirty="0" smtClean="0"/>
              <a:t>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53456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5</a:t>
            </a:r>
            <a:r>
              <a:rPr lang="en-US" dirty="0" smtClean="0"/>
              <a:t> = (a</a:t>
            </a:r>
            <a:r>
              <a:rPr lang="en-US" baseline="-25000" dirty="0" smtClean="0"/>
              <a:t>00</a:t>
            </a:r>
            <a:r>
              <a:rPr lang="en-US" dirty="0" smtClean="0"/>
              <a:t>+a</a:t>
            </a:r>
            <a:r>
              <a:rPr lang="en-US" baseline="-25000" dirty="0"/>
              <a:t>0</a:t>
            </a:r>
            <a:r>
              <a:rPr lang="en-US" baseline="-25000" dirty="0" smtClean="0"/>
              <a:t>1</a:t>
            </a:r>
            <a:r>
              <a:rPr lang="en-US" dirty="0" smtClean="0"/>
              <a:t>)*b</a:t>
            </a:r>
            <a:r>
              <a:rPr lang="en-US" baseline="-25000" dirty="0" smtClean="0"/>
              <a:t>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5726668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7</a:t>
            </a:r>
            <a:r>
              <a:rPr lang="en-US" dirty="0" smtClean="0"/>
              <a:t> = (a</a:t>
            </a:r>
            <a:r>
              <a:rPr lang="en-US" baseline="-25000" dirty="0" smtClean="0"/>
              <a:t>01</a:t>
            </a:r>
            <a:r>
              <a:rPr lang="en-US" dirty="0"/>
              <a:t>-</a:t>
            </a:r>
            <a:r>
              <a:rPr lang="en-US" dirty="0" smtClean="0"/>
              <a:t>a</a:t>
            </a:r>
            <a:r>
              <a:rPr lang="en-US" baseline="-25000" dirty="0" smtClean="0"/>
              <a:t>11</a:t>
            </a:r>
            <a:r>
              <a:rPr lang="en-US" dirty="0" smtClean="0"/>
              <a:t>)*(b</a:t>
            </a:r>
            <a:r>
              <a:rPr lang="en-US" baseline="-25000" dirty="0"/>
              <a:t>1</a:t>
            </a:r>
            <a:r>
              <a:rPr lang="en-US" baseline="-25000" dirty="0" smtClean="0"/>
              <a:t>0</a:t>
            </a:r>
            <a:r>
              <a:rPr lang="en-US" dirty="0" smtClean="0"/>
              <a:t>+b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495300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/>
              <a:t> = a</a:t>
            </a:r>
            <a:r>
              <a:rPr lang="en-US" baseline="-25000" dirty="0" smtClean="0"/>
              <a:t>00</a:t>
            </a:r>
            <a:r>
              <a:rPr lang="en-US" dirty="0" smtClean="0"/>
              <a:t>*(b</a:t>
            </a:r>
            <a:r>
              <a:rPr lang="en-US" baseline="-25000" dirty="0" smtClean="0"/>
              <a:t>01</a:t>
            </a:r>
            <a:r>
              <a:rPr lang="en-US" dirty="0" smtClean="0"/>
              <a:t>-b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34200" y="5334000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 </a:t>
            </a:r>
            <a:r>
              <a:rPr lang="en-US" b="1" dirty="0" err="1" smtClean="0"/>
              <a:t>mults</a:t>
            </a:r>
            <a:endParaRPr lang="en-US" b="1" dirty="0" smtClean="0"/>
          </a:p>
          <a:p>
            <a:r>
              <a:rPr lang="en-US" b="1" dirty="0" smtClean="0"/>
              <a:t>18 adds/subs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5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/>
      <p:bldP spid="11" grpId="0"/>
      <p:bldP spid="12" grpId="0"/>
      <p:bldP spid="13" grpId="0" animBg="1"/>
      <p:bldP spid="15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r>
              <a:rPr lang="en-US" sz="2400" dirty="0" smtClean="0"/>
              <a:t>Let us see how we can apply </a:t>
            </a:r>
            <a:r>
              <a:rPr lang="en-US" sz="2400" dirty="0" err="1" smtClean="0"/>
              <a:t>Strassen’s</a:t>
            </a:r>
            <a:r>
              <a:rPr lang="en-US" sz="2400" dirty="0" smtClean="0"/>
              <a:t> idea for multiplying two </a:t>
            </a:r>
            <a:r>
              <a:rPr lang="en-US" sz="2400" dirty="0" err="1" smtClean="0"/>
              <a:t>n×n</a:t>
            </a:r>
            <a:r>
              <a:rPr lang="en-US" sz="2400" dirty="0" smtClean="0"/>
              <a:t> matrices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sz="2400" b="1" dirty="0" smtClean="0"/>
              <a:t>Div. &amp; </a:t>
            </a:r>
            <a:r>
              <a:rPr lang="en-US" sz="2400" b="1" dirty="0" err="1" smtClean="0"/>
              <a:t>Conq</a:t>
            </a:r>
            <a:r>
              <a:rPr lang="en-US" sz="2400" b="1" dirty="0" smtClean="0"/>
              <a:t>. : </a:t>
            </a:r>
            <a:r>
              <a:rPr lang="en-US" sz="2400" b="1" dirty="0" err="1" smtClean="0"/>
              <a:t>Strassen’s</a:t>
            </a:r>
            <a:r>
              <a:rPr lang="en-US" sz="2400" b="1" dirty="0" smtClean="0"/>
              <a:t> Matrix Multiplication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674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Let A and B be two </a:t>
            </a:r>
            <a:r>
              <a:rPr lang="en-US" b="1" dirty="0" err="1" smtClean="0"/>
              <a:t>n×n</a:t>
            </a:r>
            <a:r>
              <a:rPr lang="en-US" b="1" dirty="0" smtClean="0"/>
              <a:t> matrices where n is a power of 2</a:t>
            </a:r>
            <a:endParaRPr lang="en-US" b="1" dirty="0"/>
          </a:p>
        </p:txBody>
      </p:sp>
      <p:sp>
        <p:nvSpPr>
          <p:cNvPr id="6" name="Double Bracket 5"/>
          <p:cNvSpPr/>
          <p:nvPr/>
        </p:nvSpPr>
        <p:spPr bwMode="auto">
          <a:xfrm>
            <a:off x="1028700" y="24384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A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Double Bracket 6"/>
          <p:cNvSpPr/>
          <p:nvPr/>
        </p:nvSpPr>
        <p:spPr bwMode="auto">
          <a:xfrm>
            <a:off x="2400300" y="24384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/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6" idx="0"/>
            <a:endCxn id="6" idx="2"/>
          </p:cNvCxnSpPr>
          <p:nvPr/>
        </p:nvCxnSpPr>
        <p:spPr bwMode="auto">
          <a:xfrm>
            <a:off x="1600200" y="2438400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6" idx="1"/>
            <a:endCxn id="6" idx="3"/>
          </p:cNvCxnSpPr>
          <p:nvPr/>
        </p:nvCxnSpPr>
        <p:spPr bwMode="auto">
          <a:xfrm>
            <a:off x="1028700" y="2933700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2974340" y="2438400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402840" y="2933700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38200" y="3657600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Each block is (n/2)×(n/2)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957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 bwMode="auto">
          <a:xfrm>
            <a:off x="4094374" y="24384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C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686300" y="2438400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114800" y="2933700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059180" y="4267200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can treat blocks</a:t>
            </a:r>
          </a:p>
          <a:p>
            <a:r>
              <a:rPr lang="en-US" b="1" dirty="0" smtClean="0"/>
              <a:t>as if they were numbers</a:t>
            </a:r>
          </a:p>
          <a:p>
            <a:r>
              <a:rPr lang="en-US" b="1" dirty="0" smtClean="0"/>
              <a:t>to get the C = A*B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40474" y="3842266"/>
            <a:ext cx="3150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E.g., In </a:t>
            </a:r>
            <a:r>
              <a:rPr lang="en-US" b="1" dirty="0" err="1" smtClean="0"/>
              <a:t>Strassen’s</a:t>
            </a:r>
            <a:endParaRPr lang="en-US" b="1" dirty="0" smtClean="0"/>
          </a:p>
          <a:p>
            <a:r>
              <a:rPr lang="en-US" b="1" dirty="0" smtClean="0"/>
              <a:t>method,</a:t>
            </a:r>
          </a:p>
          <a:p>
            <a:r>
              <a:rPr lang="en-US" b="1" dirty="0"/>
              <a:t>M</a:t>
            </a:r>
            <a:r>
              <a:rPr lang="en-US" b="1" baseline="-25000" dirty="0" smtClean="0"/>
              <a:t>1</a:t>
            </a:r>
            <a:r>
              <a:rPr lang="en-US" b="1" dirty="0" smtClean="0"/>
              <a:t> = (A</a:t>
            </a:r>
            <a:r>
              <a:rPr lang="en-US" b="1" baseline="-25000" dirty="0" smtClean="0"/>
              <a:t>00</a:t>
            </a:r>
            <a:r>
              <a:rPr lang="en-US" b="1" dirty="0" smtClean="0"/>
              <a:t>+A</a:t>
            </a:r>
            <a:r>
              <a:rPr lang="en-US" b="1" baseline="-25000" dirty="0" smtClean="0"/>
              <a:t>11</a:t>
            </a:r>
            <a:r>
              <a:rPr lang="en-US" b="1" dirty="0" smtClean="0"/>
              <a:t>)*(B</a:t>
            </a:r>
            <a:r>
              <a:rPr lang="en-US" b="1" baseline="-25000" dirty="0" smtClean="0"/>
              <a:t>00</a:t>
            </a:r>
            <a:r>
              <a:rPr lang="en-US" b="1" dirty="0" smtClean="0"/>
              <a:t>+B</a:t>
            </a:r>
            <a:r>
              <a:rPr lang="en-US" b="1" baseline="-25000" dirty="0" smtClean="0"/>
              <a:t>11</a:t>
            </a:r>
            <a:r>
              <a:rPr lang="en-US" b="1" dirty="0" smtClean="0"/>
              <a:t>)  </a:t>
            </a:r>
          </a:p>
          <a:p>
            <a:r>
              <a:rPr lang="en-US" b="1" dirty="0" smtClean="0"/>
              <a:t>M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(A</a:t>
            </a:r>
            <a:r>
              <a:rPr lang="en-US" b="1" baseline="-25000" dirty="0" smtClean="0"/>
              <a:t>10</a:t>
            </a:r>
            <a:r>
              <a:rPr lang="en-US" b="1" dirty="0" smtClean="0"/>
              <a:t>+A</a:t>
            </a:r>
            <a:r>
              <a:rPr lang="en-US" b="1" baseline="-25000" dirty="0" smtClean="0"/>
              <a:t>11</a:t>
            </a:r>
            <a:r>
              <a:rPr lang="en-US" b="1" dirty="0" smtClean="0"/>
              <a:t>)*B</a:t>
            </a:r>
            <a:r>
              <a:rPr lang="en-US" b="1" baseline="-25000" dirty="0" smtClean="0"/>
              <a:t>00</a:t>
            </a:r>
            <a:endParaRPr lang="en-US" b="1" dirty="0"/>
          </a:p>
          <a:p>
            <a:r>
              <a:rPr lang="en-US" b="1" dirty="0" smtClean="0"/>
              <a:t>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2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4" grpId="0"/>
      <p:bldP spid="15" grpId="0"/>
      <p:bldP spid="16" grpId="0" animBg="1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7680" y="914400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Recurrence for </a:t>
            </a:r>
          </a:p>
          <a:p>
            <a:r>
              <a:rPr lang="en-US" b="1" dirty="0" smtClean="0"/>
              <a:t># of multiplications is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12580" y="1524000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M(n) = 7M(n/2) for n &gt; 1</a:t>
            </a:r>
          </a:p>
          <a:p>
            <a:r>
              <a:rPr lang="en-US" sz="1400" dirty="0" smtClean="0"/>
              <a:t>M(1) = ?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30198" y="2057400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n = 2</a:t>
            </a:r>
            <a:r>
              <a:rPr lang="en-US" sz="1400" baseline="30000" dirty="0" smtClean="0"/>
              <a:t>m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M(n) = 7M(n/2) = 7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M(n/2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590800"/>
            <a:ext cx="1978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M(n) = 7</a:t>
            </a:r>
            <a:r>
              <a:rPr lang="en-US" sz="1600" baseline="30000" dirty="0" smtClean="0"/>
              <a:t>m</a:t>
            </a:r>
            <a:r>
              <a:rPr lang="en-US" sz="1600" dirty="0" smtClean="0"/>
              <a:t> M(n/2</a:t>
            </a:r>
            <a:r>
              <a:rPr lang="en-US" sz="1600" baseline="30000" dirty="0" smtClean="0"/>
              <a:t>m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= 7</a:t>
            </a:r>
            <a:r>
              <a:rPr lang="en-US" sz="1600" baseline="30000" dirty="0" smtClean="0"/>
              <a:t>m</a:t>
            </a:r>
            <a:r>
              <a:rPr lang="en-US" sz="1600" dirty="0" smtClean="0"/>
              <a:t> = 7</a:t>
            </a:r>
            <a:r>
              <a:rPr lang="en-US" sz="1600" baseline="30000" dirty="0" smtClean="0"/>
              <a:t>lgn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= n</a:t>
            </a:r>
            <a:r>
              <a:rPr lang="en-US" sz="1600" baseline="30000" dirty="0" smtClean="0"/>
              <a:t>lg7</a:t>
            </a:r>
            <a:r>
              <a:rPr lang="en-US" sz="1600" dirty="0" smtClean="0"/>
              <a:t> ≈ n</a:t>
            </a:r>
            <a:r>
              <a:rPr lang="en-US" sz="1600" baseline="30000" dirty="0" smtClean="0"/>
              <a:t>2.807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57247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# of adds/subs,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4486870"/>
            <a:ext cx="3004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Master 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A(n) </a:t>
            </a:r>
            <a:r>
              <a:rPr lang="az-Cyrl-AZ" b="1" dirty="0" smtClean="0">
                <a:solidFill>
                  <a:srgbClr val="FF0000"/>
                </a:solidFill>
              </a:rPr>
              <a:t>є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US" b="1" dirty="0" smtClean="0">
                <a:solidFill>
                  <a:srgbClr val="FF0000"/>
                </a:solidFill>
              </a:rPr>
              <a:t>(n</a:t>
            </a:r>
            <a:r>
              <a:rPr lang="en-US" b="1" baseline="30000" dirty="0" smtClean="0">
                <a:solidFill>
                  <a:srgbClr val="FF0000"/>
                </a:solidFill>
              </a:rPr>
              <a:t>lg7</a:t>
            </a:r>
            <a:r>
              <a:rPr lang="en-US" b="1" dirty="0" smtClean="0">
                <a:solidFill>
                  <a:srgbClr val="FF0000"/>
                </a:solidFill>
              </a:rPr>
              <a:t>) better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brute-force’s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US" b="1" dirty="0" smtClean="0">
                <a:solidFill>
                  <a:srgbClr val="FF0000"/>
                </a:solidFill>
              </a:rPr>
              <a:t>(n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sz="2400" b="1" dirty="0" smtClean="0"/>
              <a:t>Div. &amp; </a:t>
            </a:r>
            <a:r>
              <a:rPr lang="en-US" sz="2400" b="1" dirty="0" err="1" smtClean="0"/>
              <a:t>Conq</a:t>
            </a:r>
            <a:r>
              <a:rPr lang="en-US" sz="2400" b="1" dirty="0" smtClean="0"/>
              <a:t>. : </a:t>
            </a:r>
            <a:r>
              <a:rPr lang="en-US" sz="2400" b="1" dirty="0" err="1" smtClean="0"/>
              <a:t>Strassen’s</a:t>
            </a:r>
            <a:r>
              <a:rPr lang="en-US" sz="2400" b="1" dirty="0" smtClean="0"/>
              <a:t> Matrix Multiplication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2215" y="762000"/>
            <a:ext cx="50047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ALGORITHM</a:t>
            </a:r>
            <a:r>
              <a:rPr lang="en-US" sz="1400" dirty="0" smtClean="0"/>
              <a:t>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(A, B, n)</a:t>
            </a:r>
          </a:p>
          <a:p>
            <a:r>
              <a:rPr lang="en-US" sz="1400" dirty="0" smtClean="0"/>
              <a:t>//Input: A and B are </a:t>
            </a:r>
            <a:r>
              <a:rPr lang="en-US" sz="1400" dirty="0" err="1" smtClean="0"/>
              <a:t>n×n</a:t>
            </a:r>
            <a:r>
              <a:rPr lang="en-US" sz="1400" dirty="0" smtClean="0"/>
              <a:t> matrices</a:t>
            </a:r>
          </a:p>
          <a:p>
            <a:r>
              <a:rPr lang="en-US" sz="1400" dirty="0" smtClean="0"/>
              <a:t>//where n is a power of two</a:t>
            </a:r>
          </a:p>
          <a:p>
            <a:r>
              <a:rPr lang="en-US" sz="1400" dirty="0" smtClean="0"/>
              <a:t>//Output: C = A*B</a:t>
            </a:r>
          </a:p>
          <a:p>
            <a:r>
              <a:rPr lang="en-US" sz="1400" b="1" dirty="0"/>
              <a:t>i</a:t>
            </a:r>
            <a:r>
              <a:rPr lang="en-US" sz="1400" b="1" dirty="0" smtClean="0"/>
              <a:t>f</a:t>
            </a:r>
            <a:r>
              <a:rPr lang="en-US" sz="1400" dirty="0" smtClean="0"/>
              <a:t> n = 1</a:t>
            </a:r>
          </a:p>
          <a:p>
            <a:r>
              <a:rPr lang="en-US" sz="1400" dirty="0"/>
              <a:t>	</a:t>
            </a:r>
            <a:r>
              <a:rPr lang="en-US" sz="1400" b="1" dirty="0" smtClean="0"/>
              <a:t>return</a:t>
            </a:r>
            <a:r>
              <a:rPr lang="en-US" sz="1400" dirty="0" smtClean="0"/>
              <a:t> C = A*B</a:t>
            </a:r>
          </a:p>
          <a:p>
            <a:r>
              <a:rPr lang="en-US" sz="1400" b="1" dirty="0" smtClean="0"/>
              <a:t>else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     Partition A = 	          and  B = </a:t>
            </a:r>
            <a:r>
              <a:rPr lang="en-US" sz="1400" dirty="0"/>
              <a:t> </a:t>
            </a:r>
            <a:r>
              <a:rPr lang="en-US" sz="1400" dirty="0" smtClean="0"/>
              <a:t>                   </a:t>
            </a:r>
          </a:p>
          <a:p>
            <a:endParaRPr lang="en-US" sz="1400" dirty="0" smtClean="0"/>
          </a:p>
          <a:p>
            <a:r>
              <a:rPr lang="en-US" sz="1400" dirty="0" smtClean="0"/>
              <a:t>where the blocks  </a:t>
            </a:r>
            <a:r>
              <a:rPr lang="en-US" sz="1400" dirty="0" err="1" smtClean="0"/>
              <a:t>A</a:t>
            </a:r>
            <a:r>
              <a:rPr lang="en-US" sz="1400" baseline="-25000" dirty="0" err="1" smtClean="0"/>
              <a:t>ij</a:t>
            </a:r>
            <a:r>
              <a:rPr lang="en-US" sz="1400" dirty="0" smtClean="0"/>
              <a:t> and </a:t>
            </a:r>
            <a:r>
              <a:rPr lang="en-US" sz="1400" dirty="0" err="1" smtClean="0"/>
              <a:t>B</a:t>
            </a:r>
            <a:r>
              <a:rPr lang="en-US" sz="1400" baseline="-25000" dirty="0" err="1" smtClean="0"/>
              <a:t>ij</a:t>
            </a:r>
            <a:r>
              <a:rPr lang="en-US" sz="1400" dirty="0" smtClean="0"/>
              <a:t> are (n/2)-by-(n/2)</a:t>
            </a:r>
          </a:p>
          <a:p>
            <a:endParaRPr lang="en-US" sz="1400" dirty="0" smtClean="0"/>
          </a:p>
          <a:p>
            <a:r>
              <a:rPr lang="en-US" sz="1400" dirty="0" smtClean="0"/>
              <a:t>M1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+A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+B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M2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+A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M3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01</a:t>
            </a:r>
            <a:r>
              <a:rPr lang="en-US" sz="1400" dirty="0" smtClean="0"/>
              <a:t>-B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M4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-B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M5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+A</a:t>
            </a:r>
            <a:r>
              <a:rPr lang="en-US" sz="1400" baseline="-25000" dirty="0" smtClean="0"/>
              <a:t>01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M6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-A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+B</a:t>
            </a:r>
            <a:r>
              <a:rPr lang="en-US" sz="1400" baseline="-25000" dirty="0" smtClean="0"/>
              <a:t>01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M7 &lt;- </a:t>
            </a:r>
            <a:r>
              <a:rPr lang="en-US" sz="1400" dirty="0" err="1" smtClean="0"/>
              <a:t>Strassen</a:t>
            </a:r>
            <a:r>
              <a:rPr lang="en-US" sz="1400" dirty="0" smtClean="0"/>
              <a:t>(A</a:t>
            </a:r>
            <a:r>
              <a:rPr lang="en-US" sz="1400" baseline="-25000" dirty="0" smtClean="0"/>
              <a:t>01</a:t>
            </a:r>
            <a:r>
              <a:rPr lang="en-US" sz="1400" dirty="0" smtClean="0"/>
              <a:t>-A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+B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n/2)</a:t>
            </a:r>
          </a:p>
          <a:p>
            <a:r>
              <a:rPr lang="en-US" sz="1400" dirty="0" smtClean="0"/>
              <a:t>C</a:t>
            </a:r>
            <a:r>
              <a:rPr lang="en-US" sz="1400" baseline="-25000" dirty="0" smtClean="0"/>
              <a:t>00</a:t>
            </a:r>
            <a:r>
              <a:rPr lang="en-US" sz="1400" dirty="0" smtClean="0"/>
              <a:t> &lt;- M1+M4-M5+M7</a:t>
            </a:r>
          </a:p>
          <a:p>
            <a:r>
              <a:rPr lang="en-US" sz="1400" dirty="0" smtClean="0"/>
              <a:t>C</a:t>
            </a:r>
            <a:r>
              <a:rPr lang="en-US" sz="1400" baseline="-25000" dirty="0" smtClean="0"/>
              <a:t>01</a:t>
            </a:r>
            <a:r>
              <a:rPr lang="en-US" sz="1400" dirty="0" smtClean="0"/>
              <a:t> &lt;- M3+M5</a:t>
            </a:r>
          </a:p>
          <a:p>
            <a:r>
              <a:rPr lang="en-US" sz="1400" dirty="0" smtClean="0"/>
              <a:t>C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 &lt;- M2+M4</a:t>
            </a:r>
          </a:p>
          <a:p>
            <a:r>
              <a:rPr lang="en-US" sz="1400" dirty="0" smtClean="0"/>
              <a:t>C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 &lt;- M1+M3-M2+M6</a:t>
            </a:r>
          </a:p>
          <a:p>
            <a:endParaRPr lang="en-US" sz="1400" dirty="0" smtClean="0"/>
          </a:p>
          <a:p>
            <a:r>
              <a:rPr lang="en-US" sz="1400" b="1" dirty="0" smtClean="0"/>
              <a:t>return</a:t>
            </a:r>
            <a:r>
              <a:rPr lang="en-US" sz="1400" dirty="0" smtClean="0"/>
              <a:t>  C = </a:t>
            </a:r>
          </a:p>
          <a:p>
            <a:endParaRPr lang="en-US" sz="1400" dirty="0"/>
          </a:p>
          <a:p>
            <a:r>
              <a:rPr lang="en-US" sz="1400" dirty="0" smtClean="0"/>
              <a:t>  </a:t>
            </a:r>
          </a:p>
        </p:txBody>
      </p:sp>
      <p:sp>
        <p:nvSpPr>
          <p:cNvPr id="12" name="Double Bracket 11"/>
          <p:cNvSpPr/>
          <p:nvPr/>
        </p:nvSpPr>
        <p:spPr bwMode="auto">
          <a:xfrm>
            <a:off x="2895600" y="2146578"/>
            <a:ext cx="971779" cy="8382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A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A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Double Bracket 13"/>
          <p:cNvSpPr/>
          <p:nvPr/>
        </p:nvSpPr>
        <p:spPr bwMode="auto">
          <a:xfrm>
            <a:off x="4585682" y="2116098"/>
            <a:ext cx="981998" cy="8382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/>
              <a:t>B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B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B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Double Bracket 14"/>
          <p:cNvSpPr/>
          <p:nvPr/>
        </p:nvSpPr>
        <p:spPr bwMode="auto">
          <a:xfrm>
            <a:off x="2590800" y="5689600"/>
            <a:ext cx="934826" cy="755035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C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C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5429597" y="772160"/>
            <a:ext cx="377452" cy="5774923"/>
          </a:xfrm>
          <a:custGeom>
            <a:avLst/>
            <a:gdLst>
              <a:gd name="connsiteX0" fmla="*/ 117763 w 377452"/>
              <a:gd name="connsiteY0" fmla="*/ 0 h 5774923"/>
              <a:gd name="connsiteX1" fmla="*/ 6003 w 377452"/>
              <a:gd name="connsiteY1" fmla="*/ 650240 h 5774923"/>
              <a:gd name="connsiteX2" fmla="*/ 280323 w 377452"/>
              <a:gd name="connsiteY2" fmla="*/ 1595120 h 5774923"/>
              <a:gd name="connsiteX3" fmla="*/ 127923 w 377452"/>
              <a:gd name="connsiteY3" fmla="*/ 2733040 h 5774923"/>
              <a:gd name="connsiteX4" fmla="*/ 168563 w 377452"/>
              <a:gd name="connsiteY4" fmla="*/ 3870960 h 5774923"/>
              <a:gd name="connsiteX5" fmla="*/ 371763 w 377452"/>
              <a:gd name="connsiteY5" fmla="*/ 4653280 h 5774923"/>
              <a:gd name="connsiteX6" fmla="*/ 300643 w 377452"/>
              <a:gd name="connsiteY6" fmla="*/ 5069840 h 5774923"/>
              <a:gd name="connsiteX7" fmla="*/ 87283 w 377452"/>
              <a:gd name="connsiteY7" fmla="*/ 5709920 h 5774923"/>
              <a:gd name="connsiteX8" fmla="*/ 66963 w 377452"/>
              <a:gd name="connsiteY8" fmla="*/ 5720080 h 577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452" h="5774923">
                <a:moveTo>
                  <a:pt x="117763" y="0"/>
                </a:moveTo>
                <a:cubicBezTo>
                  <a:pt x="48336" y="192193"/>
                  <a:pt x="-21090" y="384387"/>
                  <a:pt x="6003" y="650240"/>
                </a:cubicBezTo>
                <a:cubicBezTo>
                  <a:pt x="33096" y="916093"/>
                  <a:pt x="260003" y="1247987"/>
                  <a:pt x="280323" y="1595120"/>
                </a:cubicBezTo>
                <a:cubicBezTo>
                  <a:pt x="300643" y="1942253"/>
                  <a:pt x="146550" y="2353733"/>
                  <a:pt x="127923" y="2733040"/>
                </a:cubicBezTo>
                <a:cubicBezTo>
                  <a:pt x="109296" y="3112347"/>
                  <a:pt x="127923" y="3550920"/>
                  <a:pt x="168563" y="3870960"/>
                </a:cubicBezTo>
                <a:cubicBezTo>
                  <a:pt x="209203" y="4191000"/>
                  <a:pt x="349750" y="4453467"/>
                  <a:pt x="371763" y="4653280"/>
                </a:cubicBezTo>
                <a:cubicBezTo>
                  <a:pt x="393776" y="4853093"/>
                  <a:pt x="348056" y="4893733"/>
                  <a:pt x="300643" y="5069840"/>
                </a:cubicBezTo>
                <a:cubicBezTo>
                  <a:pt x="253230" y="5245947"/>
                  <a:pt x="126230" y="5601547"/>
                  <a:pt x="87283" y="5709920"/>
                </a:cubicBezTo>
                <a:cubicBezTo>
                  <a:pt x="48336" y="5818293"/>
                  <a:pt x="57649" y="5769186"/>
                  <a:pt x="66963" y="5720080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3953470"/>
            <a:ext cx="3201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A(n) = 7A(n/2)+18(n/2)</a:t>
            </a:r>
            <a:r>
              <a:rPr lang="en-US" sz="1400" b="1" baseline="30000" dirty="0"/>
              <a:t>2</a:t>
            </a:r>
            <a:r>
              <a:rPr lang="en-US" sz="1400" b="1" dirty="0"/>
              <a:t> for n &gt; 1</a:t>
            </a:r>
          </a:p>
          <a:p>
            <a:r>
              <a:rPr lang="en-US" sz="1400" b="1" dirty="0"/>
              <a:t>A(1) = 0</a:t>
            </a:r>
          </a:p>
          <a:p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5867400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DONE WITH STRASSEN!</a:t>
            </a:r>
            <a:endParaRPr lang="en-US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5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4953000"/>
          </a:xfrm>
        </p:spPr>
        <p:txBody>
          <a:bodyPr/>
          <a:lstStyle/>
          <a:p>
            <a:r>
              <a:rPr lang="en-US" sz="2800" dirty="0"/>
              <a:t>Find the two closest points in a set of n points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381000"/>
          </a:xfrm>
        </p:spPr>
        <p:txBody>
          <a:bodyPr/>
          <a:lstStyle/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Closest pair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600200" y="1524000"/>
                <a:ext cx="6248400" cy="259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600" b="1" dirty="0" smtClean="0"/>
                  <a:t>ALGORITHM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BruteForceClosestPair</a:t>
                </a:r>
                <a:r>
                  <a:rPr lang="en-US" sz="1600" dirty="0" smtClean="0"/>
                  <a:t>(P)</a:t>
                </a:r>
              </a:p>
              <a:p>
                <a:pPr marL="0" indent="0">
                  <a:buFontTx/>
                  <a:buNone/>
                </a:pPr>
                <a:r>
                  <a:rPr lang="en-US" sz="1600" dirty="0" smtClean="0"/>
                  <a:t>//Input: A list P of n (n≥2) points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(x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,y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), </a:t>
                </a:r>
              </a:p>
              <a:p>
                <a:pPr marL="0" indent="0">
                  <a:buFontTx/>
                  <a:buNone/>
                </a:pPr>
                <a:r>
                  <a:rPr lang="en-US" sz="1600" dirty="0" smtClean="0"/>
                  <a:t>//p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(x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,y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), …, </a:t>
                </a:r>
                <a:r>
                  <a:rPr lang="en-US" sz="1600" dirty="0" err="1" smtClean="0"/>
                  <a:t>p</a:t>
                </a:r>
                <a:r>
                  <a:rPr lang="en-US" sz="1600" baseline="-25000" dirty="0" err="1" smtClean="0"/>
                  <a:t>n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x</a:t>
                </a:r>
                <a:r>
                  <a:rPr lang="en-US" sz="1600" baseline="-25000" dirty="0" err="1" smtClean="0"/>
                  <a:t>n</a:t>
                </a:r>
                <a:r>
                  <a:rPr lang="en-US" sz="1600" dirty="0" err="1" smtClean="0"/>
                  <a:t>,y</a:t>
                </a:r>
                <a:r>
                  <a:rPr lang="en-US" sz="1600" baseline="-25000" dirty="0" err="1" smtClean="0"/>
                  <a:t>n</a:t>
                </a:r>
                <a:r>
                  <a:rPr lang="en-US" sz="1600" dirty="0" smtClean="0"/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en-US" sz="1600" dirty="0" smtClean="0"/>
                  <a:t>//Output: distance between closest pair</a:t>
                </a:r>
              </a:p>
              <a:p>
                <a:pPr marL="0" indent="0">
                  <a:buFontTx/>
                  <a:buNone/>
                </a:pPr>
                <a:r>
                  <a:rPr lang="en-US" sz="1600" dirty="0" smtClean="0"/>
                  <a:t>d &lt;- ∞</a:t>
                </a:r>
              </a:p>
              <a:p>
                <a:pPr marL="0" indent="0">
                  <a:buFontTx/>
                  <a:buNone/>
                </a:pPr>
                <a:r>
                  <a:rPr lang="en-US" sz="1600" b="1" dirty="0" smtClean="0"/>
                  <a:t>for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&lt;- 1 </a:t>
                </a:r>
                <a:r>
                  <a:rPr lang="en-US" sz="1600" b="1" dirty="0" smtClean="0"/>
                  <a:t>to</a:t>
                </a:r>
                <a:r>
                  <a:rPr lang="en-US" sz="1600" dirty="0" smtClean="0"/>
                  <a:t> n-1 </a:t>
                </a:r>
                <a:r>
                  <a:rPr lang="en-US" sz="1600" b="1" dirty="0" smtClean="0"/>
                  <a:t>do</a:t>
                </a:r>
              </a:p>
              <a:p>
                <a:pPr marL="0" indent="0">
                  <a:buFontTx/>
                  <a:buNone/>
                </a:pPr>
                <a:r>
                  <a:rPr lang="en-US" sz="1600" dirty="0"/>
                  <a:t>	</a:t>
                </a:r>
                <a:r>
                  <a:rPr lang="en-US" sz="1600" b="1" dirty="0" smtClean="0"/>
                  <a:t>for</a:t>
                </a:r>
                <a:r>
                  <a:rPr lang="en-US" sz="1600" dirty="0" smtClean="0"/>
                  <a:t> j &lt;- i+1 </a:t>
                </a:r>
                <a:r>
                  <a:rPr lang="en-US" sz="1600" b="1" dirty="0" smtClean="0"/>
                  <a:t>to</a:t>
                </a:r>
                <a:r>
                  <a:rPr lang="en-US" sz="1600" dirty="0" smtClean="0"/>
                  <a:t> n </a:t>
                </a:r>
                <a:r>
                  <a:rPr lang="en-US" sz="1600" b="1" dirty="0" smtClean="0"/>
                  <a:t>do</a:t>
                </a:r>
              </a:p>
              <a:p>
                <a:pPr marL="0" indent="0">
                  <a:buFontTx/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d &lt;- min( d, </a:t>
                </a:r>
                <a:r>
                  <a:rPr lang="en-US" sz="1600" dirty="0" err="1" smtClean="0"/>
                  <a:t>sqrt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 ) )</a:t>
                </a:r>
              </a:p>
              <a:p>
                <a:pPr marL="0" indent="0">
                  <a:buFontTx/>
                  <a:buNone/>
                </a:pPr>
                <a:r>
                  <a:rPr lang="en-US" sz="1600" b="1" dirty="0" smtClean="0"/>
                  <a:t>return</a:t>
                </a:r>
                <a:r>
                  <a:rPr lang="en-US" sz="1600" dirty="0" smtClean="0"/>
                  <a:t> d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1524000"/>
                <a:ext cx="6248400" cy="2590800"/>
              </a:xfrm>
              <a:prstGeom prst="rect">
                <a:avLst/>
              </a:prstGeom>
              <a:blipFill rotWithShape="1">
                <a:blip r:embed="rId3"/>
                <a:stretch>
                  <a:fillRect l="-585" t="-471" b="-103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71600" y="4343400"/>
            <a:ext cx="6633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Idea: consider each pair of points and keep track of the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pair having the minimum distance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18668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 bwMode="auto">
          <a:xfrm>
            <a:off x="3220720" y="5029200"/>
            <a:ext cx="340827" cy="685800"/>
          </a:xfrm>
          <a:prstGeom prst="bracketPai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720" y="5142446"/>
                <a:ext cx="1023998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720" y="5142446"/>
                <a:ext cx="1023998" cy="496354"/>
              </a:xfrm>
              <a:prstGeom prst="rect">
                <a:avLst/>
              </a:prstGeom>
              <a:blipFill rotWithShape="1">
                <a:blip r:embed="rId4"/>
                <a:stretch>
                  <a:fillRect l="-5357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592320" y="5181600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airs</a:t>
            </a:r>
            <a:r>
              <a:rPr lang="en-US" dirty="0" smtClean="0"/>
              <a:t>, so time-efficiency is in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2286000"/>
            <a:ext cx="1436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Traffic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Control:</a:t>
            </a:r>
          </a:p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etect two</a:t>
            </a:r>
          </a:p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 smtClean="0">
                <a:solidFill>
                  <a:srgbClr val="C00000"/>
                </a:solidFill>
              </a:rPr>
              <a:t>ehicles</a:t>
            </a:r>
          </a:p>
          <a:p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ost likely</a:t>
            </a:r>
          </a:p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o collide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 smtClean="0"/>
              <a:t>We shall apply “divide and conquer” technique to find a better solution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381000"/>
          </a:xfrm>
        </p:spPr>
        <p:txBody>
          <a:bodyPr/>
          <a:lstStyle/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Closest pair (contd.)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1676400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Any idea how to divide and then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conquer?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3640" y="1905000"/>
            <a:ext cx="2476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Solve right and left</a:t>
            </a:r>
          </a:p>
          <a:p>
            <a:r>
              <a:rPr lang="en-US" b="1" dirty="0">
                <a:solidFill>
                  <a:srgbClr val="0000CC"/>
                </a:solidFill>
              </a:rPr>
              <a:t>p</a:t>
            </a:r>
            <a:r>
              <a:rPr lang="en-US" b="1" dirty="0" smtClean="0">
                <a:solidFill>
                  <a:srgbClr val="0000CC"/>
                </a:solidFill>
              </a:rPr>
              <a:t>ortions recursively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and then combine 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the partial solutions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7400" y="304800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should we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combine?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67400" y="373380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d = min {d</a:t>
            </a:r>
            <a:r>
              <a:rPr lang="en-US" b="1" baseline="-25000" dirty="0" smtClean="0">
                <a:solidFill>
                  <a:srgbClr val="009900"/>
                </a:solidFill>
              </a:rPr>
              <a:t>l</a:t>
            </a:r>
            <a:r>
              <a:rPr lang="en-US" b="1" dirty="0" smtClean="0">
                <a:solidFill>
                  <a:srgbClr val="009900"/>
                </a:solidFill>
              </a:rPr>
              <a:t>, </a:t>
            </a:r>
            <a:r>
              <a:rPr lang="en-US" b="1" dirty="0" err="1" smtClean="0">
                <a:solidFill>
                  <a:srgbClr val="009900"/>
                </a:solidFill>
              </a:rPr>
              <a:t>d</a:t>
            </a:r>
            <a:r>
              <a:rPr lang="en-US" b="1" baseline="-25000" dirty="0" err="1" smtClean="0">
                <a:solidFill>
                  <a:srgbClr val="009900"/>
                </a:solidFill>
              </a:rPr>
              <a:t>r</a:t>
            </a:r>
            <a:r>
              <a:rPr lang="en-US" b="1" dirty="0" smtClean="0">
                <a:solidFill>
                  <a:srgbClr val="009900"/>
                </a:solidFill>
              </a:rPr>
              <a:t>} ?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0" y="4191000"/>
            <a:ext cx="27687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CC"/>
                </a:solidFill>
              </a:rPr>
              <a:t>Does not work,</a:t>
            </a:r>
          </a:p>
          <a:p>
            <a:r>
              <a:rPr lang="en-US" b="1" dirty="0" smtClean="0">
                <a:solidFill>
                  <a:srgbClr val="6600CC"/>
                </a:solidFill>
              </a:rPr>
              <a:t>because one point</a:t>
            </a:r>
          </a:p>
          <a:p>
            <a:r>
              <a:rPr lang="en-US" b="1" dirty="0" smtClean="0">
                <a:solidFill>
                  <a:srgbClr val="6600CC"/>
                </a:solidFill>
              </a:rPr>
              <a:t>can be in left portion</a:t>
            </a:r>
          </a:p>
          <a:p>
            <a:r>
              <a:rPr lang="en-US" b="1" dirty="0" smtClean="0">
                <a:solidFill>
                  <a:srgbClr val="6600CC"/>
                </a:solidFill>
              </a:rPr>
              <a:t>and the other could be</a:t>
            </a:r>
          </a:p>
          <a:p>
            <a:r>
              <a:rPr lang="en-US" b="1" dirty="0" smtClean="0">
                <a:solidFill>
                  <a:srgbClr val="6600CC"/>
                </a:solidFill>
              </a:rPr>
              <a:t>in right portion having</a:t>
            </a:r>
          </a:p>
          <a:p>
            <a:r>
              <a:rPr lang="en-US" b="1" dirty="0" smtClean="0">
                <a:solidFill>
                  <a:srgbClr val="6600CC"/>
                </a:solidFill>
              </a:rPr>
              <a:t>distance &lt; d between</a:t>
            </a:r>
          </a:p>
          <a:p>
            <a:r>
              <a:rPr lang="en-US" b="1" dirty="0" smtClean="0">
                <a:solidFill>
                  <a:srgbClr val="6600CC"/>
                </a:solidFill>
              </a:rPr>
              <a:t>them…</a:t>
            </a:r>
            <a:endParaRPr lang="en-US" b="1" dirty="0">
              <a:solidFill>
                <a:srgbClr val="6600CC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05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65680" y="3962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004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05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4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276600" y="2514600"/>
            <a:ext cx="76200" cy="3352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3266440" y="3276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373120" y="2895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164840" y="2819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57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038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9488" y="510540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portion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51054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portion</a:t>
            </a:r>
            <a:endParaRPr lang="en-US" dirty="0"/>
          </a:p>
        </p:txBody>
      </p:sp>
      <p:cxnSp>
        <p:nvCxnSpPr>
          <p:cNvPr id="29" name="Straight Connector 28"/>
          <p:cNvCxnSpPr>
            <a:stCxn id="17" idx="5"/>
            <a:endCxn id="18" idx="1"/>
          </p:cNvCxnSpPr>
          <p:nvPr/>
        </p:nvCxnSpPr>
        <p:spPr bwMode="auto">
          <a:xfrm>
            <a:off x="3722641" y="3875041"/>
            <a:ext cx="3271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810000" y="3730823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</a:t>
            </a:r>
            <a:r>
              <a:rPr lang="en-US" sz="1400" baseline="-25000" dirty="0" err="1" smtClean="0"/>
              <a:t>r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6" idx="6"/>
            <a:endCxn id="5" idx="3"/>
          </p:cNvCxnSpPr>
          <p:nvPr/>
        </p:nvCxnSpPr>
        <p:spPr bwMode="auto">
          <a:xfrm flipV="1">
            <a:off x="1981200" y="3417841"/>
            <a:ext cx="315959" cy="125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1963476" y="320040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2209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-22760" y="2438400"/>
            <a:ext cx="21563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Let P be the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s</a:t>
            </a:r>
            <a:r>
              <a:rPr lang="en-US" sz="1600" b="1" dirty="0" smtClean="0">
                <a:solidFill>
                  <a:srgbClr val="0000CC"/>
                </a:solidFill>
              </a:rPr>
              <a:t>et of points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sorted by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x-coordinates</a:t>
            </a:r>
          </a:p>
          <a:p>
            <a:endParaRPr lang="en-US" sz="1600" b="1" dirty="0">
              <a:solidFill>
                <a:srgbClr val="0000CC"/>
              </a:solidFill>
            </a:endParaRPr>
          </a:p>
          <a:p>
            <a:r>
              <a:rPr lang="en-US" sz="1600" b="1" dirty="0" smtClean="0">
                <a:solidFill>
                  <a:srgbClr val="0000CC"/>
                </a:solidFill>
              </a:rPr>
              <a:t>let Q be the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same </a:t>
            </a:r>
            <a:r>
              <a:rPr lang="en-US" sz="1600" b="1" dirty="0">
                <a:solidFill>
                  <a:srgbClr val="0000CC"/>
                </a:solidFill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</a:rPr>
              <a:t>oints sorted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by </a:t>
            </a:r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y-coordinates</a:t>
            </a:r>
            <a:endParaRPr lang="en-US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34" grpId="0"/>
      <p:bldP spid="35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/>
      <p:bldP spid="30" grpId="0"/>
      <p:bldP spid="33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Divide and Conquer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90800" y="762000"/>
            <a:ext cx="3505200" cy="914400"/>
            <a:chOff x="2590800" y="762000"/>
            <a:chExt cx="3505200" cy="914400"/>
          </a:xfrm>
        </p:grpSpPr>
        <p:sp>
          <p:nvSpPr>
            <p:cNvPr id="4" name="Oval 3"/>
            <p:cNvSpPr/>
            <p:nvPr/>
          </p:nvSpPr>
          <p:spPr bwMode="auto">
            <a:xfrm>
              <a:off x="2590800" y="762000"/>
              <a:ext cx="3505200" cy="914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Problem    of size n</a:t>
              </a:r>
            </a:p>
          </p:txBody>
        </p:sp>
        <p:cxnSp>
          <p:nvCxnSpPr>
            <p:cNvPr id="6" name="Straight Connector 5"/>
            <p:cNvCxnSpPr>
              <a:endCxn id="4" idx="4"/>
            </p:cNvCxnSpPr>
            <p:nvPr/>
          </p:nvCxnSpPr>
          <p:spPr bwMode="auto">
            <a:xfrm>
              <a:off x="4343400" y="762000"/>
              <a:ext cx="0" cy="914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Rounded Rectangle 8"/>
          <p:cNvSpPr/>
          <p:nvPr/>
        </p:nvSpPr>
        <p:spPr bwMode="auto">
          <a:xfrm>
            <a:off x="1371600" y="3733800"/>
            <a:ext cx="1828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Solution to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subproblem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638800" y="3733800"/>
            <a:ext cx="1828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Solution to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subproblem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29000" y="5486400"/>
            <a:ext cx="20574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Solution to the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original 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probelm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90600" y="1542489"/>
            <a:ext cx="6781800" cy="1429311"/>
            <a:chOff x="990600" y="1542489"/>
            <a:chExt cx="6781800" cy="1429311"/>
          </a:xfrm>
        </p:grpSpPr>
        <p:sp>
          <p:nvSpPr>
            <p:cNvPr id="7" name="Oval 6"/>
            <p:cNvSpPr/>
            <p:nvPr/>
          </p:nvSpPr>
          <p:spPr bwMode="auto">
            <a:xfrm>
              <a:off x="990600" y="2286000"/>
              <a:ext cx="24384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Subproblem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1 of size n/2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4000" y="2286000"/>
              <a:ext cx="24384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Subproblem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2 of size n/2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7" idx="0"/>
            </p:cNvCxnSpPr>
            <p:nvPr/>
          </p:nvCxnSpPr>
          <p:spPr bwMode="auto">
            <a:xfrm flipH="1">
              <a:off x="2209800" y="1542489"/>
              <a:ext cx="894325" cy="7435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>
              <a:stCxn id="4" idx="5"/>
              <a:endCxn id="8" idx="0"/>
            </p:cNvCxnSpPr>
            <p:nvPr/>
          </p:nvCxnSpPr>
          <p:spPr bwMode="auto">
            <a:xfrm>
              <a:off x="5582675" y="1542489"/>
              <a:ext cx="970525" cy="7435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" name="Straight Arrow Connector 17"/>
          <p:cNvCxnSpPr>
            <a:stCxn id="7" idx="4"/>
          </p:cNvCxnSpPr>
          <p:nvPr/>
        </p:nvCxnSpPr>
        <p:spPr bwMode="auto">
          <a:xfrm>
            <a:off x="2209800" y="29718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 bwMode="auto">
          <a:xfrm>
            <a:off x="6553200" y="29718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9" idx="2"/>
          </p:cNvCxnSpPr>
          <p:nvPr/>
        </p:nvCxnSpPr>
        <p:spPr bwMode="auto">
          <a:xfrm>
            <a:off x="2286000" y="4495800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2286000" y="4953000"/>
            <a:ext cx="426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553200" y="4495800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419600" y="49530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006291" y="2819400"/>
            <a:ext cx="2444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Don’t assume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always breaks up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into 2, could be &gt; 2</a:t>
            </a:r>
          </a:p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subproblems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752600" y="14572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71600" y="16096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32280" y="20668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26002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67000" y="3057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71800" y="28288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14600" y="17620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743200" y="619036"/>
            <a:ext cx="76200" cy="3352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733040" y="13810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39720" y="10000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31440" y="9238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24200" y="1914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05200" y="2295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733800" y="8476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343400" y="1533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419600" y="26002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088" y="320983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portion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320983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portion</a:t>
            </a:r>
            <a:endParaRPr lang="en-US" dirty="0"/>
          </a:p>
        </p:txBody>
      </p:sp>
      <p:cxnSp>
        <p:nvCxnSpPr>
          <p:cNvPr id="22" name="Straight Connector 21"/>
          <p:cNvCxnSpPr>
            <a:stCxn id="15" idx="5"/>
            <a:endCxn id="16" idx="1"/>
          </p:cNvCxnSpPr>
          <p:nvPr/>
        </p:nvCxnSpPr>
        <p:spPr bwMode="auto">
          <a:xfrm>
            <a:off x="3189241" y="1979477"/>
            <a:ext cx="3271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276600" y="1835259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</a:t>
            </a:r>
            <a:r>
              <a:rPr lang="en-US" sz="1400" baseline="-25000" dirty="0" err="1" smtClean="0"/>
              <a:t>r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5" idx="6"/>
            <a:endCxn id="4" idx="3"/>
          </p:cNvCxnSpPr>
          <p:nvPr/>
        </p:nvCxnSpPr>
        <p:spPr bwMode="auto">
          <a:xfrm flipV="1">
            <a:off x="1447800" y="1522277"/>
            <a:ext cx="315959" cy="125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430076" y="130483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l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209800" y="619036"/>
            <a:ext cx="76200" cy="3352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3276600" y="609600"/>
            <a:ext cx="0" cy="3362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286000" y="3971836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2839720" y="3971836"/>
            <a:ext cx="436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362200" y="397183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396885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381000"/>
          </a:xfrm>
        </p:spPr>
        <p:txBody>
          <a:bodyPr/>
          <a:lstStyle/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Closest pair (contd.)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0" y="68580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</a:t>
            </a:r>
            <a:r>
              <a:rPr lang="en-US" b="1" dirty="0" smtClean="0">
                <a:solidFill>
                  <a:srgbClr val="009900"/>
                </a:solidFill>
              </a:rPr>
              <a:t> = min{d</a:t>
            </a:r>
            <a:r>
              <a:rPr lang="en-US" b="1" baseline="-25000" dirty="0" smtClean="0">
                <a:solidFill>
                  <a:srgbClr val="009900"/>
                </a:solidFill>
              </a:rPr>
              <a:t>l</a:t>
            </a:r>
            <a:r>
              <a:rPr lang="en-US" b="1" dirty="0" smtClean="0">
                <a:solidFill>
                  <a:srgbClr val="009900"/>
                </a:solidFill>
              </a:rPr>
              <a:t>, </a:t>
            </a:r>
            <a:r>
              <a:rPr lang="en-US" b="1" dirty="0" err="1" smtClean="0">
                <a:solidFill>
                  <a:srgbClr val="009900"/>
                </a:solidFill>
              </a:rPr>
              <a:t>d</a:t>
            </a:r>
            <a:r>
              <a:rPr lang="en-US" b="1" baseline="-25000" dirty="0" err="1" smtClean="0">
                <a:solidFill>
                  <a:srgbClr val="009900"/>
                </a:solidFill>
              </a:rPr>
              <a:t>r</a:t>
            </a:r>
            <a:r>
              <a:rPr lang="en-US" b="1" dirty="0" smtClean="0">
                <a:solidFill>
                  <a:srgbClr val="009900"/>
                </a:solidFill>
              </a:rPr>
              <a:t>}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0" y="1600200"/>
            <a:ext cx="3485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It is enough to consider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</a:rPr>
              <a:t>he points inside the symmetric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vertical strip of width 2d around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the separating line!  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0" y="236220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Why?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05400" y="2667000"/>
            <a:ext cx="26629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Because the distance 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between any other pair 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of points is at least d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5400" y="1066800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 wish to find a pair</a:t>
            </a:r>
          </a:p>
          <a:p>
            <a:r>
              <a:rPr lang="en-US" sz="1600" b="1" dirty="0"/>
              <a:t>h</a:t>
            </a:r>
            <a:r>
              <a:rPr lang="en-US" sz="1600" b="1" dirty="0" smtClean="0"/>
              <a:t>aving distance &lt; d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0" y="381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419600"/>
            <a:ext cx="3414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Let S be the list of points</a:t>
            </a:r>
          </a:p>
          <a:p>
            <a:r>
              <a:rPr lang="en-US" b="1" dirty="0"/>
              <a:t>i</a:t>
            </a:r>
            <a:r>
              <a:rPr lang="en-US" b="1" dirty="0" smtClean="0"/>
              <a:t>nside the strip of width 2d</a:t>
            </a:r>
          </a:p>
          <a:p>
            <a:r>
              <a:rPr lang="en-US" b="1" dirty="0" smtClean="0"/>
              <a:t>obtained from Q, meaning ?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05609" y="3505200"/>
            <a:ext cx="388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 shall scan through S, updating</a:t>
            </a:r>
          </a:p>
          <a:p>
            <a:r>
              <a:rPr lang="en-US" sz="1600" b="1" dirty="0"/>
              <a:t>t</a:t>
            </a:r>
            <a:r>
              <a:rPr lang="en-US" sz="1600" b="1" dirty="0" smtClean="0"/>
              <a:t>he information about </a:t>
            </a:r>
            <a:r>
              <a:rPr lang="en-US" sz="1600" b="1" dirty="0" err="1" smtClean="0"/>
              <a:t>d</a:t>
            </a:r>
            <a:r>
              <a:rPr lang="en-US" sz="1600" b="1" baseline="-25000" dirty="0" err="1" smtClean="0"/>
              <a:t>min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inititially</a:t>
            </a:r>
            <a:endParaRPr lang="en-US" sz="1600" b="1" dirty="0" smtClean="0"/>
          </a:p>
          <a:p>
            <a:r>
              <a:rPr lang="en-US" sz="1600" b="1" dirty="0" err="1" smtClean="0"/>
              <a:t>d</a:t>
            </a:r>
            <a:r>
              <a:rPr lang="en-US" sz="1600" b="1" baseline="-25000" dirty="0" err="1" smtClean="0"/>
              <a:t>min</a:t>
            </a:r>
            <a:r>
              <a:rPr lang="en-US" sz="1600" b="1" dirty="0" smtClean="0"/>
              <a:t> = d using brute-force. 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648200" y="4373940"/>
            <a:ext cx="3844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Let p(x, y) be a point in S.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f</a:t>
            </a:r>
            <a:r>
              <a:rPr lang="en-US" sz="1600" b="1" dirty="0" smtClean="0">
                <a:solidFill>
                  <a:srgbClr val="0000CC"/>
                </a:solidFill>
              </a:rPr>
              <a:t>or a point p’(x’, y’) to have a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chance to be closer to p than </a:t>
            </a:r>
            <a:r>
              <a:rPr lang="en-US" sz="1600" b="1" dirty="0" err="1" smtClean="0">
                <a:solidFill>
                  <a:srgbClr val="0000CC"/>
                </a:solidFill>
              </a:rPr>
              <a:t>d</a:t>
            </a:r>
            <a:r>
              <a:rPr lang="en-US" sz="1600" b="1" baseline="-25000" dirty="0" err="1" smtClean="0">
                <a:solidFill>
                  <a:srgbClr val="0000CC"/>
                </a:solidFill>
              </a:rPr>
              <a:t>min</a:t>
            </a:r>
            <a:r>
              <a:rPr lang="en-US" sz="1600" b="1" dirty="0" smtClean="0">
                <a:solidFill>
                  <a:srgbClr val="0000CC"/>
                </a:solidFill>
              </a:rPr>
              <a:t>,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</a:rPr>
              <a:t>’ must “follow” p in S and the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difference </a:t>
            </a:r>
            <a:r>
              <a:rPr lang="en-US" sz="1600" b="1" dirty="0" err="1" smtClean="0">
                <a:solidFill>
                  <a:srgbClr val="0000CC"/>
                </a:solidFill>
              </a:rPr>
              <a:t>bewteen</a:t>
            </a:r>
            <a:r>
              <a:rPr lang="en-US" sz="1600" b="1" dirty="0" smtClean="0">
                <a:solidFill>
                  <a:srgbClr val="0000CC"/>
                </a:solidFill>
              </a:rPr>
              <a:t> their 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y</a:t>
            </a:r>
            <a:r>
              <a:rPr lang="en-US" sz="1600" b="1" dirty="0" smtClean="0">
                <a:solidFill>
                  <a:srgbClr val="0000CC"/>
                </a:solidFill>
              </a:rPr>
              <a:t>-coordinates must be less than </a:t>
            </a:r>
            <a:r>
              <a:rPr lang="en-US" sz="1600" b="1" dirty="0" err="1" smtClean="0">
                <a:solidFill>
                  <a:srgbClr val="0000CC"/>
                </a:solidFill>
              </a:rPr>
              <a:t>d</a:t>
            </a:r>
            <a:r>
              <a:rPr lang="en-US" sz="1600" b="1" baseline="-25000" dirty="0" err="1" smtClean="0">
                <a:solidFill>
                  <a:srgbClr val="0000CC"/>
                </a:solidFill>
              </a:rPr>
              <a:t>min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2800" y="3581400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But S can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ontain all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points, right?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7" grpId="0"/>
      <p:bldP spid="38" grpId="0"/>
      <p:bldP spid="39" grpId="0"/>
      <p:bldP spid="41" grpId="0"/>
      <p:bldP spid="42" grpId="0"/>
      <p:bldP spid="43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752600" y="14572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71600" y="16096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32280" y="20668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26002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67000" y="3057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71800" y="28288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14600" y="17620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743200" y="619036"/>
            <a:ext cx="76200" cy="3352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733040" y="13810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39720" y="10000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31440" y="9238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24200" y="1914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05200" y="2295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733800" y="8476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343400" y="15334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419600" y="26002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088" y="320983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portion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320983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portion</a:t>
            </a:r>
            <a:endParaRPr lang="en-US" dirty="0"/>
          </a:p>
        </p:txBody>
      </p:sp>
      <p:cxnSp>
        <p:nvCxnSpPr>
          <p:cNvPr id="22" name="Straight Connector 21"/>
          <p:cNvCxnSpPr>
            <a:stCxn id="15" idx="5"/>
            <a:endCxn id="16" idx="1"/>
          </p:cNvCxnSpPr>
          <p:nvPr/>
        </p:nvCxnSpPr>
        <p:spPr bwMode="auto">
          <a:xfrm>
            <a:off x="3189241" y="1979477"/>
            <a:ext cx="3271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276600" y="1835259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</a:t>
            </a:r>
            <a:r>
              <a:rPr lang="en-US" sz="1400" baseline="-25000" dirty="0" err="1" smtClean="0"/>
              <a:t>r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5" idx="6"/>
            <a:endCxn id="4" idx="3"/>
          </p:cNvCxnSpPr>
          <p:nvPr/>
        </p:nvCxnSpPr>
        <p:spPr bwMode="auto">
          <a:xfrm flipV="1">
            <a:off x="1447800" y="1522277"/>
            <a:ext cx="315959" cy="125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430076" y="130483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l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209800" y="619036"/>
            <a:ext cx="76200" cy="3352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3276600" y="609600"/>
            <a:ext cx="0" cy="3362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286000" y="3971836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2839720" y="3971836"/>
            <a:ext cx="436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362200" y="397183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396885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38400" y="381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x=m</a:t>
            </a: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381000"/>
          </a:xfrm>
        </p:spPr>
        <p:txBody>
          <a:bodyPr/>
          <a:lstStyle/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Closest pair (contd.)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629920"/>
            <a:ext cx="36792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Let p(x, y) is a point in S.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For a point p’(x’, y’) to have a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chance to be closer to p than </a:t>
            </a:r>
            <a:r>
              <a:rPr lang="en-US" sz="1600" b="1" dirty="0" err="1" smtClean="0">
                <a:solidFill>
                  <a:srgbClr val="0000CC"/>
                </a:solidFill>
              </a:rPr>
              <a:t>d</a:t>
            </a:r>
            <a:r>
              <a:rPr lang="en-US" sz="1600" b="1" baseline="-25000" dirty="0" err="1" smtClean="0">
                <a:solidFill>
                  <a:srgbClr val="0000CC"/>
                </a:solidFill>
              </a:rPr>
              <a:t>min</a:t>
            </a:r>
            <a:r>
              <a:rPr lang="en-US" sz="1600" b="1" dirty="0" smtClean="0">
                <a:solidFill>
                  <a:srgbClr val="0000CC"/>
                </a:solidFill>
              </a:rPr>
              <a:t>,</a:t>
            </a:r>
          </a:p>
          <a:p>
            <a:r>
              <a:rPr lang="en-US" sz="1600" b="1" dirty="0" smtClean="0"/>
              <a:t>p’ must “follow” p in S </a:t>
            </a:r>
            <a:r>
              <a:rPr lang="en-US" sz="1600" b="1" dirty="0" smtClean="0">
                <a:solidFill>
                  <a:srgbClr val="0000CC"/>
                </a:solidFill>
              </a:rPr>
              <a:t>and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the </a:t>
            </a:r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difference </a:t>
            </a:r>
            <a:r>
              <a:rPr lang="en-US" sz="1600" b="1" dirty="0" err="1" smtClean="0">
                <a:solidFill>
                  <a:srgbClr val="0000CC"/>
                </a:solidFill>
              </a:rPr>
              <a:t>bewteen</a:t>
            </a:r>
            <a:r>
              <a:rPr lang="en-US" sz="1600" b="1" dirty="0" smtClean="0">
                <a:solidFill>
                  <a:srgbClr val="0000CC"/>
                </a:solidFill>
              </a:rPr>
              <a:t> their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y-coordinates must be less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than </a:t>
            </a:r>
            <a:r>
              <a:rPr lang="en-US" sz="1600" b="1" dirty="0" err="1" smtClean="0">
                <a:solidFill>
                  <a:srgbClr val="0000CC"/>
                </a:solidFill>
              </a:rPr>
              <a:t>d</a:t>
            </a:r>
            <a:r>
              <a:rPr lang="en-US" sz="1600" b="1" baseline="-25000" dirty="0" err="1" smtClean="0">
                <a:solidFill>
                  <a:srgbClr val="0000CC"/>
                </a:solidFill>
              </a:rPr>
              <a:t>min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0" y="2133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2667000"/>
            <a:ext cx="1433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9900"/>
                </a:solidFill>
              </a:rPr>
              <a:t>Geometrically,</a:t>
            </a:r>
          </a:p>
          <a:p>
            <a:r>
              <a:rPr lang="en-US" sz="1400" b="1" dirty="0">
                <a:solidFill>
                  <a:srgbClr val="009900"/>
                </a:solidFill>
              </a:rPr>
              <a:t>p</a:t>
            </a:r>
            <a:r>
              <a:rPr lang="en-US" sz="1400" b="1" dirty="0" smtClean="0">
                <a:solidFill>
                  <a:srgbClr val="009900"/>
                </a:solidFill>
              </a:rPr>
              <a:t>’ must be in</a:t>
            </a:r>
          </a:p>
          <a:p>
            <a:r>
              <a:rPr lang="en-US" sz="1400" b="1" dirty="0" smtClean="0">
                <a:solidFill>
                  <a:srgbClr val="009900"/>
                </a:solidFill>
              </a:rPr>
              <a:t>the following</a:t>
            </a:r>
          </a:p>
          <a:p>
            <a:r>
              <a:rPr lang="en-US" sz="1400" b="1" dirty="0" smtClean="0">
                <a:solidFill>
                  <a:srgbClr val="009900"/>
                </a:solidFill>
              </a:rPr>
              <a:t>rectangle</a:t>
            </a:r>
            <a:endParaRPr lang="en-US" sz="1400" b="1" dirty="0">
              <a:solidFill>
                <a:srgbClr val="0099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7467600" y="3209836"/>
            <a:ext cx="0" cy="1438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6858000" y="37338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6858000" y="3733800"/>
            <a:ext cx="0" cy="542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6858000" y="4279613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8077200" y="3733800"/>
            <a:ext cx="0" cy="542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49"/>
          <p:cNvSpPr/>
          <p:nvPr/>
        </p:nvSpPr>
        <p:spPr bwMode="auto">
          <a:xfrm>
            <a:off x="7620000" y="423672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3800" y="42672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400800" y="381000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</a:t>
            </a:r>
            <a:r>
              <a:rPr lang="en-US" sz="1400" b="1" baseline="-25000" dirty="0" err="1" smtClean="0"/>
              <a:t>min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911782" y="34290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3800" y="34290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03440" y="2971800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x=m</a:t>
            </a:r>
            <a:endParaRPr lang="en-US" sz="1400" b="1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6640609" y="3279577"/>
            <a:ext cx="239809" cy="454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1066800" y="442108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Now comes the crucial observation,</a:t>
            </a:r>
          </a:p>
          <a:p>
            <a:r>
              <a:rPr lang="en-US" b="1" dirty="0" smtClean="0"/>
              <a:t>everything hinges on this one…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295400" y="5029200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many points can there</a:t>
            </a:r>
          </a:p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e in the d</a:t>
            </a:r>
            <a:r>
              <a:rPr lang="en-US" b="1" baseline="-25000" dirty="0" smtClean="0">
                <a:solidFill>
                  <a:srgbClr val="FF0000"/>
                </a:solidFill>
              </a:rPr>
              <a:t>min</a:t>
            </a:r>
            <a:r>
              <a:rPr lang="en-US" b="1" dirty="0" smtClean="0">
                <a:solidFill>
                  <a:srgbClr val="FF0000"/>
                </a:solidFill>
              </a:rPr>
              <a:t>-by-2d rectangle?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477000" y="4810036"/>
            <a:ext cx="0" cy="1438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5867400" y="53340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5867400" y="5334000"/>
            <a:ext cx="0" cy="542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867400" y="5879813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7086600" y="5334000"/>
            <a:ext cx="0" cy="542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5653136" y="54102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921182" y="50292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553200" y="50292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212840" y="4572000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x=m</a:t>
            </a:r>
            <a:endParaRPr lang="en-US" sz="1400" b="1" dirty="0"/>
          </a:p>
        </p:txBody>
      </p:sp>
      <p:sp>
        <p:nvSpPr>
          <p:cNvPr id="76" name="Oval 75"/>
          <p:cNvSpPr/>
          <p:nvPr/>
        </p:nvSpPr>
        <p:spPr bwMode="auto">
          <a:xfrm>
            <a:off x="5847080" y="583692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847080" y="530352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446520" y="584708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446520" y="530352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7056120" y="528828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7066280" y="5842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95600" y="5867400"/>
            <a:ext cx="2318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My claim is “this”</a:t>
            </a:r>
          </a:p>
          <a:p>
            <a:r>
              <a:rPr lang="en-US" sz="1600" b="1" dirty="0" smtClean="0"/>
              <a:t>is the most you can</a:t>
            </a:r>
          </a:p>
          <a:p>
            <a:r>
              <a:rPr lang="en-US" sz="1600" b="1" dirty="0" smtClean="0"/>
              <a:t>put in the rectangle…</a:t>
            </a:r>
            <a:endParaRPr lang="en-US" sz="1600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 flipV="1">
            <a:off x="4572000" y="5836920"/>
            <a:ext cx="1081136" cy="182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/>
          <p:cNvSpPr txBox="1"/>
          <p:nvPr/>
        </p:nvSpPr>
        <p:spPr>
          <a:xfrm>
            <a:off x="7162800" y="5080337"/>
            <a:ext cx="1624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One of these </a:t>
            </a:r>
            <a:r>
              <a:rPr lang="en-US" sz="1200" b="1" dirty="0" smtClean="0">
                <a:solidFill>
                  <a:srgbClr val="0000CC"/>
                </a:solidFill>
              </a:rPr>
              <a:t>8</a:t>
            </a:r>
            <a:endParaRPr lang="en-US" sz="1200" b="1" dirty="0" smtClean="0">
              <a:solidFill>
                <a:srgbClr val="0000CC"/>
              </a:solidFill>
            </a:endParaRPr>
          </a:p>
          <a:p>
            <a:r>
              <a:rPr lang="en-US" sz="1200" b="1" dirty="0">
                <a:solidFill>
                  <a:srgbClr val="0000CC"/>
                </a:solidFill>
              </a:rPr>
              <a:t>b</a:t>
            </a:r>
            <a:r>
              <a:rPr lang="en-US" sz="1200" b="1" dirty="0" smtClean="0">
                <a:solidFill>
                  <a:srgbClr val="0000CC"/>
                </a:solidFill>
              </a:rPr>
              <a:t>eing p, we need</a:t>
            </a:r>
          </a:p>
          <a:p>
            <a:r>
              <a:rPr lang="en-US" sz="1200" b="1" dirty="0" smtClean="0">
                <a:solidFill>
                  <a:srgbClr val="0000CC"/>
                </a:solidFill>
              </a:rPr>
              <a:t>to check 7 pairs</a:t>
            </a:r>
          </a:p>
          <a:p>
            <a:r>
              <a:rPr lang="en-US" sz="1200" b="1" dirty="0" smtClean="0">
                <a:solidFill>
                  <a:srgbClr val="0000CC"/>
                </a:solidFill>
              </a:rPr>
              <a:t>to find if any pair</a:t>
            </a:r>
          </a:p>
          <a:p>
            <a:r>
              <a:rPr lang="en-US" sz="1200" b="1" dirty="0" smtClean="0">
                <a:solidFill>
                  <a:srgbClr val="0000CC"/>
                </a:solidFill>
              </a:rPr>
              <a:t>has distance &lt; </a:t>
            </a:r>
            <a:r>
              <a:rPr lang="en-US" sz="1200" b="1" dirty="0" err="1" smtClean="0">
                <a:solidFill>
                  <a:srgbClr val="0000CC"/>
                </a:solidFill>
              </a:rPr>
              <a:t>d</a:t>
            </a:r>
            <a:r>
              <a:rPr lang="en-US" sz="1200" b="1" baseline="-25000" dirty="0" err="1" smtClean="0">
                <a:solidFill>
                  <a:srgbClr val="0000CC"/>
                </a:solidFill>
              </a:rPr>
              <a:t>min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81800" y="220980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It seems, this rectangle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c</a:t>
            </a:r>
            <a:r>
              <a:rPr lang="en-US" sz="1200" b="1" dirty="0" smtClean="0">
                <a:solidFill>
                  <a:srgbClr val="C00000"/>
                </a:solidFill>
              </a:rPr>
              <a:t>an contain many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points, may be all…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7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0" grpId="0" animBg="1"/>
      <p:bldP spid="51" grpId="0"/>
      <p:bldP spid="52" grpId="0"/>
      <p:bldP spid="53" grpId="0"/>
      <p:bldP spid="54" grpId="0"/>
      <p:bldP spid="55" grpId="0"/>
      <p:bldP spid="59" grpId="0"/>
      <p:bldP spid="60" grpId="0"/>
      <p:bldP spid="69" grpId="0"/>
      <p:bldP spid="70" grpId="0"/>
      <p:bldP spid="71" grpId="0"/>
      <p:bldP spid="72" grpId="0"/>
      <p:bldP spid="76" grpId="0" animBg="1"/>
      <p:bldP spid="77" grpId="0" animBg="1"/>
      <p:bldP spid="79" grpId="0" animBg="1"/>
      <p:bldP spid="80" grpId="0" animBg="1"/>
      <p:bldP spid="82" grpId="0" animBg="1"/>
      <p:bldP spid="83" grpId="0"/>
      <p:bldP spid="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533400"/>
                <a:ext cx="7696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400" b="1" dirty="0" smtClean="0"/>
                  <a:t>ALGORITHM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EfficientClosestPair</a:t>
                </a:r>
                <a:r>
                  <a:rPr lang="en-US" sz="1400" dirty="0" smtClean="0"/>
                  <a:t>(P, Q)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//Solves closest-pair problem by divide and conquer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//Input: An array P of n ≥ 2 points sorted by x-coordinates and another array Q of same </a:t>
                </a:r>
                <a:r>
                  <a:rPr lang="en-US" sz="1400" dirty="0" smtClean="0"/>
                  <a:t>//points </a:t>
                </a:r>
                <a:r>
                  <a:rPr lang="en-US" sz="1400" dirty="0" smtClean="0"/>
                  <a:t>sorted by y-coordinates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//Output: Distance between the closest pair</a:t>
                </a:r>
              </a:p>
              <a:p>
                <a:pPr marL="0" indent="0">
                  <a:buNone/>
                </a:pPr>
                <a:r>
                  <a:rPr lang="en-US" sz="1400" b="1" dirty="0" smtClean="0"/>
                  <a:t>if</a:t>
                </a:r>
                <a:r>
                  <a:rPr lang="en-US" sz="1400" dirty="0" smtClean="0"/>
                  <a:t> n ≤ 3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return minimal distance by brute-force</a:t>
                </a:r>
              </a:p>
              <a:p>
                <a:pPr marL="0" indent="0">
                  <a:buNone/>
                </a:pPr>
                <a:r>
                  <a:rPr lang="en-US" sz="14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copy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points of P to array P</a:t>
                </a:r>
                <a:r>
                  <a:rPr lang="en-US" sz="1400" baseline="-25000" dirty="0" smtClean="0"/>
                  <a:t>l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copy the same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points from Q to array </a:t>
                </a:r>
                <a:r>
                  <a:rPr lang="en-US" sz="1400" dirty="0" err="1" smtClean="0"/>
                  <a:t>Q</a:t>
                </a:r>
                <a:r>
                  <a:rPr lang="en-US" sz="1400" baseline="-25000" dirty="0" err="1" smtClean="0"/>
                  <a:t>l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copy the remaining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points of P to array </a:t>
                </a:r>
                <a:r>
                  <a:rPr lang="en-US" sz="1400" dirty="0" err="1" smtClean="0"/>
                  <a:t>P</a:t>
                </a:r>
                <a:r>
                  <a:rPr lang="en-US" sz="1400" baseline="-25000" dirty="0" err="1" smtClean="0"/>
                  <a:t>r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copy the same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points from Q to array </a:t>
                </a:r>
                <a:r>
                  <a:rPr lang="en-US" sz="1400" dirty="0" err="1" smtClean="0"/>
                  <a:t>Q</a:t>
                </a:r>
                <a:r>
                  <a:rPr lang="en-US" sz="1400" baseline="-25000" dirty="0" err="1" smtClean="0"/>
                  <a:t>r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d</a:t>
                </a:r>
                <a:r>
                  <a:rPr lang="en-US" sz="1400" baseline="-25000" dirty="0" smtClean="0"/>
                  <a:t>l</a:t>
                </a:r>
                <a:r>
                  <a:rPr lang="en-US" sz="1400" dirty="0" smtClean="0"/>
                  <a:t> &lt;- </a:t>
                </a:r>
                <a:r>
                  <a:rPr lang="en-US" sz="1400" dirty="0" err="1" smtClean="0"/>
                  <a:t>EfficientClosestPair</a:t>
                </a:r>
                <a:r>
                  <a:rPr lang="en-US" sz="1400" dirty="0" smtClean="0"/>
                  <a:t>( P</a:t>
                </a:r>
                <a:r>
                  <a:rPr lang="en-US" sz="1400" baseline="-25000" dirty="0" smtClean="0"/>
                  <a:t>l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Q</a:t>
                </a:r>
                <a:r>
                  <a:rPr lang="en-US" sz="1400" baseline="-25000" dirty="0" err="1" smtClean="0"/>
                  <a:t>l</a:t>
                </a:r>
                <a:r>
                  <a:rPr lang="en-US" sz="1400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err="1" smtClean="0"/>
                  <a:t>d</a:t>
                </a:r>
                <a:r>
                  <a:rPr lang="en-US" sz="1400" baseline="-25000" dirty="0" err="1" smtClean="0"/>
                  <a:t>r</a:t>
                </a:r>
                <a:r>
                  <a:rPr lang="en-US" sz="1400" dirty="0" smtClean="0"/>
                  <a:t> &lt;- </a:t>
                </a:r>
                <a:r>
                  <a:rPr lang="en-US" sz="1400" dirty="0" err="1" smtClean="0"/>
                  <a:t>EfficientClosestPair</a:t>
                </a:r>
                <a:r>
                  <a:rPr lang="en-US" sz="1400" dirty="0" smtClean="0"/>
                  <a:t>( </a:t>
                </a:r>
                <a:r>
                  <a:rPr lang="en-US" sz="1400" dirty="0" err="1" smtClean="0"/>
                  <a:t>P</a:t>
                </a:r>
                <a:r>
                  <a:rPr lang="en-US" sz="1400" baseline="-25000" dirty="0" err="1" smtClean="0"/>
                  <a:t>r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Q</a:t>
                </a:r>
                <a:r>
                  <a:rPr lang="en-US" sz="1400" baseline="-25000" dirty="0" err="1" smtClean="0"/>
                  <a:t>r</a:t>
                </a:r>
                <a:r>
                  <a:rPr lang="en-US" sz="1400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d &lt;- min{ d</a:t>
                </a:r>
                <a:r>
                  <a:rPr lang="en-US" sz="1400" baseline="-25000" dirty="0" smtClean="0"/>
                  <a:t>l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d</a:t>
                </a:r>
                <a:r>
                  <a:rPr lang="en-US" sz="1400" baseline="-25000" dirty="0" err="1" smtClean="0"/>
                  <a:t>r</a:t>
                </a:r>
                <a:r>
                  <a:rPr lang="en-US" sz="14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m &lt;- P[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-1].x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copy all points of Q for which |x-m| &lt; d into array S[0..num-1]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err="1" smtClean="0"/>
                  <a:t>dminsq</a:t>
                </a:r>
                <a:r>
                  <a:rPr lang="en-US" sz="1400" dirty="0" smtClean="0"/>
                  <a:t> &lt;- d</a:t>
                </a:r>
                <a:r>
                  <a:rPr lang="en-US" sz="1400" baseline="30000" dirty="0" smtClean="0"/>
                  <a:t>2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 smtClean="0"/>
                  <a:t>for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 &lt;- 0 </a:t>
                </a:r>
                <a:r>
                  <a:rPr lang="en-US" sz="1400" b="1" dirty="0" smtClean="0"/>
                  <a:t>to</a:t>
                </a:r>
                <a:r>
                  <a:rPr lang="en-US" sz="1400" dirty="0" smtClean="0"/>
                  <a:t> num-2 </a:t>
                </a:r>
                <a:r>
                  <a:rPr lang="en-US" sz="14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k &lt;- i+1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b="1" dirty="0" smtClean="0"/>
                  <a:t>while</a:t>
                </a:r>
                <a:r>
                  <a:rPr lang="en-US" sz="1400" dirty="0" smtClean="0"/>
                  <a:t> k ≤ num-1 </a:t>
                </a:r>
                <a:r>
                  <a:rPr lang="en-US" sz="1400" b="1" dirty="0" smtClean="0"/>
                  <a:t>and</a:t>
                </a:r>
                <a:r>
                  <a:rPr lang="en-US" sz="1400" dirty="0" smtClean="0"/>
                  <a:t> ( S[k].y – S[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].y )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 &lt; </a:t>
                </a:r>
                <a:r>
                  <a:rPr lang="en-US" sz="1400" dirty="0" err="1" smtClean="0"/>
                  <a:t>dminsq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		</a:t>
                </a:r>
                <a:r>
                  <a:rPr lang="en-US" sz="1400" dirty="0" err="1" smtClean="0"/>
                  <a:t>dminsq</a:t>
                </a:r>
                <a:r>
                  <a:rPr lang="en-US" sz="1400" dirty="0" smtClean="0"/>
                  <a:t> &lt;- min( (S[k].x-S[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].x)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+(S[k].y-S[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].y)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 , </a:t>
                </a:r>
                <a:r>
                  <a:rPr lang="en-US" sz="1400" dirty="0" err="1" smtClean="0"/>
                  <a:t>dminsq</a:t>
                </a:r>
                <a:r>
                  <a:rPr lang="en-US" sz="1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	k &lt;- k+1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en-US" sz="1400" b="1" dirty="0" smtClean="0"/>
                  <a:t>return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sqrt</a:t>
                </a:r>
                <a:r>
                  <a:rPr lang="en-US" sz="1400" dirty="0" smtClean="0"/>
                  <a:t>( </a:t>
                </a:r>
                <a:r>
                  <a:rPr lang="en-US" sz="1400" dirty="0" err="1" smtClean="0"/>
                  <a:t>dminsq</a:t>
                </a:r>
                <a:r>
                  <a:rPr lang="en-US" sz="1400" dirty="0" smtClean="0"/>
                  <a:t> ) // could easily keep track of the pair of points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533400"/>
                <a:ext cx="7696200" cy="4876800"/>
              </a:xfrm>
              <a:blipFill rotWithShape="1">
                <a:blip r:embed="rId2"/>
                <a:stretch>
                  <a:fillRect l="-238" t="-125" b="-27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381000"/>
          </a:xfrm>
        </p:spPr>
        <p:txBody>
          <a:bodyPr/>
          <a:lstStyle/>
          <a:p>
            <a:r>
              <a:rPr lang="en-US" sz="2800" b="1" dirty="0" smtClean="0"/>
              <a:t>Div. &amp; </a:t>
            </a:r>
            <a:r>
              <a:rPr lang="en-US" sz="2800" b="1" dirty="0" err="1" smtClean="0"/>
              <a:t>Conq</a:t>
            </a:r>
            <a:r>
              <a:rPr lang="en-US" sz="2800" b="1" dirty="0" smtClean="0"/>
              <a:t>.: Closest pair (contd.)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295400"/>
            <a:ext cx="3496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The algorithm spends linear time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in dividing and merging, so assuming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n = 2</a:t>
            </a:r>
            <a:r>
              <a:rPr lang="en-US" sz="1400" b="1" baseline="30000" dirty="0" smtClean="0">
                <a:solidFill>
                  <a:srgbClr val="C00000"/>
                </a:solidFill>
              </a:rPr>
              <a:t>m</a:t>
            </a:r>
            <a:r>
              <a:rPr lang="en-US" sz="1400" b="1" dirty="0" smtClean="0">
                <a:solidFill>
                  <a:srgbClr val="C00000"/>
                </a:solidFill>
              </a:rPr>
              <a:t>, we have the following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r</a:t>
            </a:r>
            <a:r>
              <a:rPr lang="en-US" sz="1400" b="1" dirty="0" smtClean="0">
                <a:solidFill>
                  <a:srgbClr val="C00000"/>
                </a:solidFill>
              </a:rPr>
              <a:t>ecurrence for </a:t>
            </a:r>
            <a:r>
              <a:rPr lang="en-US" sz="1400" b="1" dirty="0" err="1" smtClean="0">
                <a:solidFill>
                  <a:srgbClr val="C00000"/>
                </a:solidFill>
              </a:rPr>
              <a:t>runnning</a:t>
            </a:r>
            <a:r>
              <a:rPr lang="en-US" sz="1400" b="1" dirty="0" smtClean="0">
                <a:solidFill>
                  <a:srgbClr val="C00000"/>
                </a:solidFill>
              </a:rPr>
              <a:t>-time,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dirty="0" smtClean="0">
                <a:solidFill>
                  <a:srgbClr val="C00000"/>
                </a:solidFill>
              </a:rPr>
              <a:t>T(n) = 2T(n/2)+f(n) where f(n) </a:t>
            </a:r>
            <a:r>
              <a:rPr lang="az-Cyrl-AZ" sz="1400" b="1" dirty="0" smtClean="0">
                <a:solidFill>
                  <a:srgbClr val="C00000"/>
                </a:solidFill>
              </a:rPr>
              <a:t>є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Θ</a:t>
            </a:r>
            <a:r>
              <a:rPr lang="en-US" sz="1400" b="1" dirty="0" smtClean="0">
                <a:solidFill>
                  <a:srgbClr val="C00000"/>
                </a:solidFill>
              </a:rPr>
              <a:t>(n)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5592" y="304800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Applying Master Theorem,</a:t>
            </a:r>
          </a:p>
          <a:p>
            <a:r>
              <a:rPr lang="en-US" sz="1400" b="1" dirty="0" smtClean="0">
                <a:solidFill>
                  <a:srgbClr val="0000CC"/>
                </a:solidFill>
              </a:rPr>
              <a:t>T(n) </a:t>
            </a:r>
            <a:r>
              <a:rPr lang="az-Cyrl-AZ" sz="1400" b="1" dirty="0" smtClean="0">
                <a:solidFill>
                  <a:srgbClr val="0000CC"/>
                </a:solidFill>
              </a:rPr>
              <a:t>є</a:t>
            </a:r>
            <a:r>
              <a:rPr lang="en-US" sz="1400" b="1" dirty="0" smtClean="0">
                <a:solidFill>
                  <a:srgbClr val="0000CC"/>
                </a:solidFill>
              </a:rPr>
              <a:t> </a:t>
            </a:r>
            <a:r>
              <a:rPr lang="el-GR" sz="1400" b="1" dirty="0" smtClean="0">
                <a:solidFill>
                  <a:srgbClr val="0000CC"/>
                </a:solidFill>
              </a:rPr>
              <a:t>Θ</a:t>
            </a:r>
            <a:r>
              <a:rPr lang="en-US" sz="1400" b="1" dirty="0" smtClean="0">
                <a:solidFill>
                  <a:srgbClr val="0000CC"/>
                </a:solidFill>
              </a:rPr>
              <a:t>(</a:t>
            </a:r>
            <a:r>
              <a:rPr lang="en-US" sz="1400" b="1" dirty="0" err="1" smtClean="0">
                <a:solidFill>
                  <a:srgbClr val="0000CC"/>
                </a:solidFill>
              </a:rPr>
              <a:t>nlgn</a:t>
            </a:r>
            <a:r>
              <a:rPr lang="en-US" sz="1400" b="1" dirty="0" smtClean="0">
                <a:solidFill>
                  <a:srgbClr val="0000CC"/>
                </a:solidFill>
              </a:rPr>
              <a:t>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114800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Dividing line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367682" y="4284077"/>
            <a:ext cx="3087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0" y="4538246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Points in 2*d</a:t>
            </a:r>
          </a:p>
          <a:p>
            <a:r>
              <a:rPr lang="en-US" sz="1600" b="1" dirty="0" smtClean="0"/>
              <a:t>width strip</a:t>
            </a:r>
            <a:endParaRPr lang="en-US" sz="1600" b="1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 bwMode="auto">
          <a:xfrm flipV="1">
            <a:off x="1460656" y="4724400"/>
            <a:ext cx="215744" cy="1062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ight Brace 11"/>
          <p:cNvSpPr/>
          <p:nvPr/>
        </p:nvSpPr>
        <p:spPr bwMode="auto">
          <a:xfrm>
            <a:off x="8215790" y="5318760"/>
            <a:ext cx="304800" cy="1097280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00" y="4191000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Brute </a:t>
            </a:r>
            <a:r>
              <a:rPr lang="en-US" sz="1600" b="1" dirty="0" err="1" smtClean="0">
                <a:solidFill>
                  <a:srgbClr val="C00000"/>
                </a:solidFill>
              </a:rPr>
              <a:t>froce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Inside the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2*d width strip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8473440" y="4582160"/>
            <a:ext cx="558950" cy="1239520"/>
          </a:xfrm>
          <a:custGeom>
            <a:avLst/>
            <a:gdLst>
              <a:gd name="connsiteX0" fmla="*/ 0 w 558950"/>
              <a:gd name="connsiteY0" fmla="*/ 0 h 1239520"/>
              <a:gd name="connsiteX1" fmla="*/ 558800 w 558950"/>
              <a:gd name="connsiteY1" fmla="*/ 314960 h 1239520"/>
              <a:gd name="connsiteX2" fmla="*/ 60960 w 558950"/>
              <a:gd name="connsiteY2" fmla="*/ 1239520 h 123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950" h="1239520">
                <a:moveTo>
                  <a:pt x="0" y="0"/>
                </a:moveTo>
                <a:cubicBezTo>
                  <a:pt x="274320" y="54186"/>
                  <a:pt x="548640" y="108373"/>
                  <a:pt x="558800" y="314960"/>
                </a:cubicBezTo>
                <a:cubicBezTo>
                  <a:pt x="568960" y="521547"/>
                  <a:pt x="60960" y="1239520"/>
                  <a:pt x="60960" y="12395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9" grpId="0"/>
      <p:bldP spid="12" grpId="0" animBg="1"/>
      <p:bldP spid="13" grpId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0036" y="2967335"/>
            <a:ext cx="406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you…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3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Divide and Conquer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In “politics” </a:t>
            </a:r>
            <a:r>
              <a:rPr lang="en-US" b="1" dirty="0" smtClean="0"/>
              <a:t>divide and rule</a:t>
            </a:r>
            <a:r>
              <a:rPr lang="en-US" dirty="0" smtClean="0"/>
              <a:t> (</a:t>
            </a:r>
            <a:r>
              <a:rPr lang="en-US" dirty="0" err="1" smtClean="0"/>
              <a:t>latin</a:t>
            </a:r>
            <a:r>
              <a:rPr lang="en-US" dirty="0" smtClean="0"/>
              <a:t>: divide et </a:t>
            </a:r>
            <a:r>
              <a:rPr lang="en-US" dirty="0" err="1" smtClean="0"/>
              <a:t>impera</a:t>
            </a:r>
            <a:r>
              <a:rPr lang="en-US" dirty="0" smtClean="0"/>
              <a:t>) is a combination of political, military, and economic strategy of gaining and maintaining power by </a:t>
            </a:r>
            <a:r>
              <a:rPr lang="en-US" i="1" u="sng" dirty="0" smtClean="0"/>
              <a:t>breaking up larger concentrations of power into chunks </a:t>
            </a:r>
            <a:r>
              <a:rPr lang="en-US" dirty="0" smtClean="0"/>
              <a:t>that individually have less power than the one who is implementing the strategy. (read more on wiki: “Divide and rule”)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Divide and Conquer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Let us add n numbers using divide and conquer technique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905000"/>
            <a:ext cx="308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+ a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+ …… + a</a:t>
            </a:r>
            <a:r>
              <a:rPr lang="en-US" sz="2400" b="1" baseline="-25000" dirty="0" smtClean="0"/>
              <a:t>n-1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8901" y="3172018"/>
                <a:ext cx="2803524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sz="2400" b="1" dirty="0" smtClean="0"/>
                  <a:t> + …… + a</a:t>
                </a:r>
                <a:r>
                  <a:rPr lang="en-US" sz="2400" b="1" baseline="-25000" dirty="0" smtClean="0"/>
                  <a:t>n-1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901" y="3172018"/>
                <a:ext cx="2803524" cy="485582"/>
              </a:xfrm>
              <a:prstGeom prst="rect">
                <a:avLst/>
              </a:prstGeom>
              <a:blipFill rotWithShape="1">
                <a:blip r:embed="rId2"/>
                <a:stretch>
                  <a:fillRect t="-53750" b="-13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3172018"/>
                <a:ext cx="2869247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0</a:t>
                </a:r>
                <a:r>
                  <a:rPr lang="en-US" sz="2400" b="1" dirty="0" smtClean="0"/>
                  <a:t> + ……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72018"/>
                <a:ext cx="2869247" cy="485582"/>
              </a:xfrm>
              <a:prstGeom prst="rect">
                <a:avLst/>
              </a:prstGeom>
              <a:blipFill rotWithShape="1">
                <a:blip r:embed="rId3"/>
                <a:stretch>
                  <a:fillRect l="-3185" t="-53750" r="-2760" b="-13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6" idx="0"/>
          </p:cNvCxnSpPr>
          <p:nvPr/>
        </p:nvCxnSpPr>
        <p:spPr bwMode="auto">
          <a:xfrm flipH="1">
            <a:off x="2044224" y="2366665"/>
            <a:ext cx="1232376" cy="8053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endCxn id="5" idx="0"/>
          </p:cNvCxnSpPr>
          <p:nvPr/>
        </p:nvCxnSpPr>
        <p:spPr bwMode="auto">
          <a:xfrm>
            <a:off x="5068901" y="2366665"/>
            <a:ext cx="1401762" cy="8053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86000" y="4114800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it more efficient than brute force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480060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Let’s see with an example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Div.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 (add n numbers)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39118"/>
              </p:ext>
            </p:extLst>
          </p:nvPr>
        </p:nvGraphicFramePr>
        <p:xfrm>
          <a:off x="304800" y="1066800"/>
          <a:ext cx="769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167157"/>
              </p:ext>
            </p:extLst>
          </p:nvPr>
        </p:nvGraphicFramePr>
        <p:xfrm>
          <a:off x="304800" y="609600"/>
          <a:ext cx="769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  <a:gridCol w="769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6449"/>
              </p:ext>
            </p:extLst>
          </p:nvPr>
        </p:nvGraphicFramePr>
        <p:xfrm>
          <a:off x="304800" y="214376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65094"/>
              </p:ext>
            </p:extLst>
          </p:nvPr>
        </p:nvGraphicFramePr>
        <p:xfrm>
          <a:off x="4876800" y="213360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71860"/>
              </p:ext>
            </p:extLst>
          </p:nvPr>
        </p:nvGraphicFramePr>
        <p:xfrm>
          <a:off x="304800" y="175260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40752"/>
              </p:ext>
            </p:extLst>
          </p:nvPr>
        </p:nvGraphicFramePr>
        <p:xfrm>
          <a:off x="4876800" y="182880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30410"/>
              </p:ext>
            </p:extLst>
          </p:nvPr>
        </p:nvGraphicFramePr>
        <p:xfrm>
          <a:off x="304800" y="3200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3357"/>
              </p:ext>
            </p:extLst>
          </p:nvPr>
        </p:nvGraphicFramePr>
        <p:xfrm>
          <a:off x="1600200" y="3200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3547"/>
              </p:ext>
            </p:extLst>
          </p:nvPr>
        </p:nvGraphicFramePr>
        <p:xfrm>
          <a:off x="16002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01054"/>
              </p:ext>
            </p:extLst>
          </p:nvPr>
        </p:nvGraphicFramePr>
        <p:xfrm>
          <a:off x="2362200" y="389636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71897"/>
              </p:ext>
            </p:extLst>
          </p:nvPr>
        </p:nvGraphicFramePr>
        <p:xfrm>
          <a:off x="2667000" y="4582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68822"/>
              </p:ext>
            </p:extLst>
          </p:nvPr>
        </p:nvGraphicFramePr>
        <p:xfrm>
          <a:off x="1981200" y="5267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7706"/>
              </p:ext>
            </p:extLst>
          </p:nvPr>
        </p:nvGraphicFramePr>
        <p:xfrm>
          <a:off x="533400" y="38862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70804"/>
              </p:ext>
            </p:extLst>
          </p:nvPr>
        </p:nvGraphicFramePr>
        <p:xfrm>
          <a:off x="914400" y="5725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7025"/>
              </p:ext>
            </p:extLst>
          </p:nvPr>
        </p:nvGraphicFramePr>
        <p:xfrm>
          <a:off x="4876800" y="3200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43854"/>
              </p:ext>
            </p:extLst>
          </p:nvPr>
        </p:nvGraphicFramePr>
        <p:xfrm>
          <a:off x="6172200" y="3200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58565"/>
              </p:ext>
            </p:extLst>
          </p:nvPr>
        </p:nvGraphicFramePr>
        <p:xfrm>
          <a:off x="6096000" y="38862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59281"/>
              </p:ext>
            </p:extLst>
          </p:nvPr>
        </p:nvGraphicFramePr>
        <p:xfrm>
          <a:off x="6934200" y="389636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05728"/>
              </p:ext>
            </p:extLst>
          </p:nvPr>
        </p:nvGraphicFramePr>
        <p:xfrm>
          <a:off x="7239000" y="4582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15316"/>
              </p:ext>
            </p:extLst>
          </p:nvPr>
        </p:nvGraphicFramePr>
        <p:xfrm>
          <a:off x="6553200" y="5257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17486"/>
              </p:ext>
            </p:extLst>
          </p:nvPr>
        </p:nvGraphicFramePr>
        <p:xfrm>
          <a:off x="5105400" y="38862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75725"/>
              </p:ext>
            </p:extLst>
          </p:nvPr>
        </p:nvGraphicFramePr>
        <p:xfrm>
          <a:off x="5486400" y="5638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21088"/>
              </p:ext>
            </p:extLst>
          </p:nvPr>
        </p:nvGraphicFramePr>
        <p:xfrm>
          <a:off x="3429000" y="6172200"/>
          <a:ext cx="762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48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8" idx="0"/>
          </p:cNvCxnSpPr>
          <p:nvPr/>
        </p:nvCxnSpPr>
        <p:spPr bwMode="auto">
          <a:xfrm flipH="1">
            <a:off x="1866900" y="1447800"/>
            <a:ext cx="495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48400" y="1447800"/>
            <a:ext cx="685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685800" y="2590800"/>
            <a:ext cx="228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362200" y="2590800"/>
            <a:ext cx="304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5334000" y="2590800"/>
            <a:ext cx="228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781800" y="2590800"/>
            <a:ext cx="304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endCxn id="18" idx="0"/>
          </p:cNvCxnSpPr>
          <p:nvPr/>
        </p:nvCxnSpPr>
        <p:spPr bwMode="auto">
          <a:xfrm>
            <a:off x="800100" y="36576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endCxn id="13" idx="0"/>
          </p:cNvCxnSpPr>
          <p:nvPr/>
        </p:nvCxnSpPr>
        <p:spPr bwMode="auto">
          <a:xfrm flipH="1">
            <a:off x="1790700" y="3657600"/>
            <a:ext cx="1905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667000" y="365760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819400" y="42672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1790700" y="4267200"/>
            <a:ext cx="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2819400" y="48768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1790700" y="5029200"/>
            <a:ext cx="1028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2247900" y="5019040"/>
            <a:ext cx="0" cy="3149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800100" y="42672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800100" y="5334000"/>
            <a:ext cx="1181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endCxn id="19" idx="0"/>
          </p:cNvCxnSpPr>
          <p:nvPr/>
        </p:nvCxnSpPr>
        <p:spPr bwMode="auto">
          <a:xfrm>
            <a:off x="800100" y="5334000"/>
            <a:ext cx="381000" cy="391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endCxn id="27" idx="1"/>
          </p:cNvCxnSpPr>
          <p:nvPr/>
        </p:nvCxnSpPr>
        <p:spPr bwMode="auto">
          <a:xfrm flipV="1">
            <a:off x="1390650" y="5824220"/>
            <a:ext cx="4095750" cy="43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733800" y="5824220"/>
            <a:ext cx="0" cy="424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endCxn id="24" idx="0"/>
          </p:cNvCxnSpPr>
          <p:nvPr/>
        </p:nvCxnSpPr>
        <p:spPr bwMode="auto">
          <a:xfrm>
            <a:off x="7467600" y="4267200"/>
            <a:ext cx="38100" cy="3149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324600" y="4267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6324600" y="4876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6781800" y="48768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5334000" y="42672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5334000" y="5334000"/>
            <a:ext cx="1257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5715000" y="5334000"/>
            <a:ext cx="0" cy="391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5334000" y="35052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endCxn id="22" idx="0"/>
          </p:cNvCxnSpPr>
          <p:nvPr/>
        </p:nvCxnSpPr>
        <p:spPr bwMode="auto">
          <a:xfrm flipH="1">
            <a:off x="6362700" y="3505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endCxn id="23" idx="0"/>
          </p:cNvCxnSpPr>
          <p:nvPr/>
        </p:nvCxnSpPr>
        <p:spPr bwMode="auto">
          <a:xfrm>
            <a:off x="7239000" y="3505200"/>
            <a:ext cx="190500" cy="391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3276600" y="2485072"/>
            <a:ext cx="1803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# of additions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is same as in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brute force,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needs stack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 recursion…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76600" y="4038600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</a:rPr>
              <a:t>Bad!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not all divide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and conquer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works!!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86043" y="5983069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Could be efficient</a:t>
            </a:r>
          </a:p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for parallel processors though….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Div.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696200" cy="4876800"/>
          </a:xfrm>
        </p:spPr>
        <p:txBody>
          <a:bodyPr/>
          <a:lstStyle/>
          <a:p>
            <a:r>
              <a:rPr lang="en-US" sz="2400" dirty="0" smtClean="0"/>
              <a:t>Usually in div. &amp; </a:t>
            </a:r>
            <a:r>
              <a:rPr lang="en-US" sz="2400" dirty="0" err="1" smtClean="0"/>
              <a:t>conq</a:t>
            </a:r>
            <a:r>
              <a:rPr lang="en-US" sz="2400" dirty="0" smtClean="0"/>
              <a:t>., a problem instance of size n is divided into two instances of size n/2</a:t>
            </a:r>
          </a:p>
          <a:p>
            <a:r>
              <a:rPr lang="en-US" sz="2400" dirty="0" smtClean="0"/>
              <a:t>More generally, an instance of size n can be divided into b instances of size n/b, with a of them needing to be solved</a:t>
            </a:r>
          </a:p>
          <a:p>
            <a:r>
              <a:rPr lang="en-US" sz="2400" dirty="0" smtClean="0"/>
              <a:t>Assuming that n is a power of b (n = 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), we get</a:t>
            </a:r>
          </a:p>
          <a:p>
            <a:pPr lvl="1"/>
            <a:r>
              <a:rPr lang="en-US" sz="2000" dirty="0" smtClean="0"/>
              <a:t>T(n) = </a:t>
            </a:r>
            <a:r>
              <a:rPr lang="en-US" sz="2000" dirty="0" err="1" smtClean="0"/>
              <a:t>aT</a:t>
            </a:r>
            <a:r>
              <a:rPr lang="en-US" sz="2000" dirty="0" smtClean="0"/>
              <a:t>(n/b) + f(n)</a:t>
            </a:r>
          </a:p>
          <a:p>
            <a:pPr lvl="1"/>
            <a:r>
              <a:rPr lang="en-US" sz="2000" dirty="0" smtClean="0"/>
              <a:t>Here, f(n) accounts for the time spent in dividing an instance of size n into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of size n/b </a:t>
            </a:r>
            <a:r>
              <a:rPr lang="en-US" sz="2000" b="1" dirty="0" smtClean="0"/>
              <a:t>and</a:t>
            </a:r>
            <a:r>
              <a:rPr lang="en-US" sz="2000" dirty="0" smtClean="0"/>
              <a:t> combining their solution</a:t>
            </a:r>
          </a:p>
          <a:p>
            <a:pPr lvl="1"/>
            <a:r>
              <a:rPr lang="en-US" sz="2000" dirty="0" smtClean="0"/>
              <a:t>For adding n numbers, a = b = 2 and f(n) = 1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49027" y="3316069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</a:rPr>
              <a:t>general divide-and-conquer 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recurrence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 flipV="1">
            <a:off x="3810000" y="3639234"/>
            <a:ext cx="153902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731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533400"/>
          </a:xfrm>
        </p:spPr>
        <p:txBody>
          <a:bodyPr/>
          <a:lstStyle/>
          <a:p>
            <a:r>
              <a:rPr lang="en-US" sz="3600" b="1" dirty="0" err="1" smtClean="0"/>
              <a:t>Div</a:t>
            </a:r>
            <a:r>
              <a:rPr lang="en-US" sz="3600" b="1" dirty="0" smtClean="0"/>
              <a:t>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4953000"/>
          </a:xfrm>
        </p:spPr>
        <p:txBody>
          <a:bodyPr/>
          <a:lstStyle/>
          <a:p>
            <a:r>
              <a:rPr lang="en-US" dirty="0" smtClean="0"/>
              <a:t>T(n) = </a:t>
            </a:r>
            <a:r>
              <a:rPr lang="en-US" dirty="0" err="1" smtClean="0"/>
              <a:t>aT</a:t>
            </a:r>
            <a:r>
              <a:rPr lang="en-US" dirty="0" smtClean="0"/>
              <a:t>(n/b)+f(n), a ≥ 1, b &gt; 1</a:t>
            </a:r>
          </a:p>
          <a:p>
            <a:r>
              <a:rPr lang="en-US" dirty="0" smtClean="0"/>
              <a:t>Master Theorem:</a:t>
            </a:r>
          </a:p>
          <a:p>
            <a:pPr marL="457200" lvl="1" indent="0">
              <a:buNone/>
            </a:pPr>
            <a:r>
              <a:rPr lang="en-US" dirty="0" smtClean="0"/>
              <a:t>If f(n)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d</a:t>
            </a:r>
            <a:r>
              <a:rPr lang="en-US" dirty="0" smtClean="0"/>
              <a:t>) where d ≥ 0 then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Left Brace 3"/>
          <p:cNvSpPr/>
          <p:nvPr/>
        </p:nvSpPr>
        <p:spPr bwMode="auto">
          <a:xfrm>
            <a:off x="1600200" y="2362200"/>
            <a:ext cx="685800" cy="17526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89560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T(n) </a:t>
            </a:r>
            <a:r>
              <a:rPr lang="az-Cyrl-AZ" sz="2800" b="1" dirty="0" smtClean="0"/>
              <a:t>є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46785" y="2362200"/>
            <a:ext cx="357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Θ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</a:t>
            </a:r>
            <a:r>
              <a:rPr lang="en-US" sz="2400" b="1" baseline="30000" dirty="0" err="1" smtClean="0"/>
              <a:t>d</a:t>
            </a:r>
            <a:r>
              <a:rPr lang="en-US" sz="2400" b="1" dirty="0" smtClean="0"/>
              <a:t>)          if a &lt; </a:t>
            </a:r>
            <a:r>
              <a:rPr lang="en-US" sz="2400" b="1" dirty="0" err="1" smtClean="0"/>
              <a:t>b</a:t>
            </a:r>
            <a:r>
              <a:rPr lang="en-US" sz="2400" b="1" baseline="30000" dirty="0" err="1" smtClean="0"/>
              <a:t>d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967335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Θ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</a:t>
            </a:r>
            <a:r>
              <a:rPr lang="en-US" sz="2400" b="1" baseline="30000" dirty="0" err="1" smtClean="0"/>
              <a:t>d</a:t>
            </a:r>
            <a:r>
              <a:rPr lang="en-US" sz="2400" b="1" dirty="0" err="1" smtClean="0"/>
              <a:t>lgn</a:t>
            </a:r>
            <a:r>
              <a:rPr lang="en-US" sz="2400" b="1" dirty="0" smtClean="0"/>
              <a:t>)       if a = </a:t>
            </a:r>
            <a:r>
              <a:rPr lang="en-US" sz="2400" b="1" dirty="0" err="1" smtClean="0"/>
              <a:t>b</a:t>
            </a:r>
            <a:r>
              <a:rPr lang="en-US" sz="2400" b="1" baseline="30000" dirty="0" err="1" smtClean="0"/>
              <a:t>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3653135"/>
                <a:ext cx="3615477" cy="475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b="1" dirty="0" smtClean="0"/>
                  <a:t>Θ</a:t>
                </a:r>
                <a:r>
                  <a:rPr lang="en-US" sz="24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b="1" dirty="0" smtClean="0"/>
                  <a:t>)      if a &gt; </a:t>
                </a:r>
                <a:r>
                  <a:rPr lang="en-US" sz="2400" b="1" dirty="0" err="1" smtClean="0"/>
                  <a:t>b</a:t>
                </a:r>
                <a:r>
                  <a:rPr lang="en-US" sz="2400" b="1" baseline="30000" dirty="0" err="1" smtClean="0"/>
                  <a:t>d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53135"/>
                <a:ext cx="3615477" cy="47557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4267200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adding n numbers with divide and conquer technique, the number</a:t>
            </a:r>
          </a:p>
          <a:p>
            <a:r>
              <a:rPr lang="en-US" b="1" dirty="0" smtClean="0"/>
              <a:t>of additions A(n) is: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A(n) = 2A(n/2)+1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541020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Here,  a = ?, b = ?, d =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542186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a = 2, b = 2, d = 0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8674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Which of the 3 cases holds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58674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a = 2 &gt; </a:t>
            </a:r>
            <a:r>
              <a:rPr lang="en-US" b="1" dirty="0" err="1" smtClean="0">
                <a:solidFill>
                  <a:srgbClr val="009900"/>
                </a:solidFill>
              </a:rPr>
              <a:t>b</a:t>
            </a:r>
            <a:r>
              <a:rPr lang="en-US" b="1" baseline="30000" dirty="0" err="1" smtClean="0">
                <a:solidFill>
                  <a:srgbClr val="009900"/>
                </a:solidFill>
              </a:rPr>
              <a:t>d</a:t>
            </a:r>
            <a:r>
              <a:rPr lang="en-US" b="1" dirty="0">
                <a:solidFill>
                  <a:srgbClr val="009900"/>
                </a:solidFill>
              </a:rPr>
              <a:t> </a:t>
            </a:r>
            <a:r>
              <a:rPr lang="en-US" b="1" dirty="0" smtClean="0">
                <a:solidFill>
                  <a:srgbClr val="009900"/>
                </a:solidFill>
              </a:rPr>
              <a:t>= 2</a:t>
            </a:r>
            <a:r>
              <a:rPr lang="en-US" b="1" baseline="30000" dirty="0" smtClean="0">
                <a:solidFill>
                  <a:srgbClr val="009900"/>
                </a:solidFill>
              </a:rPr>
              <a:t>0</a:t>
            </a:r>
            <a:r>
              <a:rPr lang="en-US" b="1" dirty="0" smtClean="0">
                <a:solidFill>
                  <a:srgbClr val="009900"/>
                </a:solidFill>
              </a:rPr>
              <a:t>, case 3</a:t>
            </a:r>
            <a:endParaRPr lang="en-US" b="1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400" y="2238817"/>
                <a:ext cx="2434321" cy="656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9900"/>
                    </a:solidFill>
                  </a:rPr>
                  <a:t>So, A(n) </a:t>
                </a:r>
                <a:r>
                  <a:rPr lang="az-Cyrl-AZ" b="1" dirty="0" smtClean="0">
                    <a:solidFill>
                      <a:srgbClr val="009900"/>
                    </a:solidFill>
                  </a:rPr>
                  <a:t>є</a:t>
                </a:r>
                <a:r>
                  <a:rPr lang="en-US" b="1" dirty="0" smtClean="0">
                    <a:solidFill>
                      <a:srgbClr val="009900"/>
                    </a:solidFill>
                  </a:rPr>
                  <a:t> </a:t>
                </a:r>
                <a:r>
                  <a:rPr lang="el-GR" b="1" dirty="0" smtClean="0">
                    <a:solidFill>
                      <a:srgbClr val="0099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0099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9900"/>
                    </a:solidFill>
                  </a:rPr>
                  <a:t>)</a:t>
                </a:r>
              </a:p>
              <a:p>
                <a:pPr algn="ctr"/>
                <a:r>
                  <a:rPr lang="en-US" b="1" dirty="0" smtClean="0">
                    <a:solidFill>
                      <a:srgbClr val="009900"/>
                    </a:solidFill>
                  </a:rPr>
                  <a:t>Or, A(n) </a:t>
                </a:r>
                <a:r>
                  <a:rPr lang="az-Cyrl-AZ" b="1" dirty="0" smtClean="0">
                    <a:solidFill>
                      <a:srgbClr val="009900"/>
                    </a:solidFill>
                  </a:rPr>
                  <a:t>є</a:t>
                </a:r>
                <a:r>
                  <a:rPr lang="en-US" b="1" dirty="0" smtClean="0">
                    <a:solidFill>
                      <a:srgbClr val="009900"/>
                    </a:solidFill>
                  </a:rPr>
                  <a:t> </a:t>
                </a:r>
                <a:r>
                  <a:rPr lang="el-GR" b="1" dirty="0" smtClean="0">
                    <a:solidFill>
                      <a:srgbClr val="0099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009900"/>
                    </a:solidFill>
                  </a:rPr>
                  <a:t>(n)</a:t>
                </a:r>
                <a:endParaRPr lang="en-US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238817"/>
                <a:ext cx="2434321" cy="656783"/>
              </a:xfrm>
              <a:prstGeom prst="rect">
                <a:avLst/>
              </a:prstGeom>
              <a:blipFill rotWithShape="1">
                <a:blip r:embed="rId3"/>
                <a:stretch>
                  <a:fillRect l="-1754" t="-1852" r="-175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13774" y="2971800"/>
            <a:ext cx="272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Without going through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back-subs. we got it,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not quite…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990600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What if a = 1?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Have we seen it?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10203765">
  <a:themeElements>
    <a:clrScheme name="Office Theme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Them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10203765</Template>
  <TotalTime>1573</TotalTime>
  <Words>4890</Words>
  <Application>Microsoft Office PowerPoint</Application>
  <PresentationFormat>On-screen Show (4:3)</PresentationFormat>
  <Paragraphs>1289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10203765</vt:lpstr>
      <vt:lpstr>COSC 3100 Divide and Conquer</vt:lpstr>
      <vt:lpstr>What is Divide and Conquer ?</vt:lpstr>
      <vt:lpstr>Divide and Conquer</vt:lpstr>
      <vt:lpstr>Divide and Conquer (contd.)</vt:lpstr>
      <vt:lpstr>Divide and Conquer (contd.)</vt:lpstr>
      <vt:lpstr>Divide and Conquer (contd.)</vt:lpstr>
      <vt:lpstr>Div. &amp; Conq. (add n numbers)</vt:lpstr>
      <vt:lpstr>Div. &amp; Conq. (contd.)</vt:lpstr>
      <vt:lpstr>Div &amp; Conq. (contd.)</vt:lpstr>
      <vt:lpstr>Div. &amp; Conq. (contd.)</vt:lpstr>
      <vt:lpstr>Div. &amp; Conq.: Mergesort</vt:lpstr>
      <vt:lpstr>Div. &amp; Conq.: Mergesort(contd.)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Div. &amp; Conqr.: Quicksort (contd.)</vt:lpstr>
      <vt:lpstr>Div. &amp; Conqr.: Quicksort (contd.)</vt:lpstr>
      <vt:lpstr>Div. &amp; Conqr.: Quicksort (contd.)</vt:lpstr>
      <vt:lpstr>Div. &amp; Conqr.: Quicksort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Div. &amp; Conq. : Multiplication of Large Integers</vt:lpstr>
      <vt:lpstr>Div. &amp; Conq. : Multiplication of Large Integers</vt:lpstr>
      <vt:lpstr>Div. &amp; Conq. : Multiplication of Large Integers</vt:lpstr>
      <vt:lpstr>Div. &amp; Conq. : Multiplication of Large Integers</vt:lpstr>
      <vt:lpstr>Div. &amp; Conq. : Multiplication of Large Integers</vt:lpstr>
      <vt:lpstr>Div. &amp; Conq. : Strassen’s Matrix Multiplication</vt:lpstr>
      <vt:lpstr>Div. &amp; Conq. : Strassen’s Matrix Multiplication</vt:lpstr>
      <vt:lpstr>Div. &amp; Conq. : Strassen’s Matrix Multiplication</vt:lpstr>
      <vt:lpstr>Div. &amp; Conq.: Closest pair</vt:lpstr>
      <vt:lpstr>Div. &amp; Conq.: Closest pair (contd.)</vt:lpstr>
      <vt:lpstr>Div. &amp; Conq.: Closest pair (contd.)</vt:lpstr>
      <vt:lpstr>Div. &amp; Conq.: Closest pair (contd.)</vt:lpstr>
      <vt:lpstr>Div. &amp; Conq.: Closest pair (contd.)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Seeker</dc:creator>
  <cp:lastModifiedBy>Seeker</cp:lastModifiedBy>
  <cp:revision>483</cp:revision>
  <cp:lastPrinted>1601-01-01T00:00:00Z</cp:lastPrinted>
  <dcterms:created xsi:type="dcterms:W3CDTF">2012-02-23T01:12:43Z</dcterms:created>
  <dcterms:modified xsi:type="dcterms:W3CDTF">2012-03-01T17:38:25Z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