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66B77-4CB5-471D-AA8E-92EF06A6BE76}" type="datetimeFigureOut">
              <a:rPr lang="en-US" smtClean="0"/>
              <a:t>8/11/2012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F7BAC-C0D9-499C-8C53-8DFD6807B3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C7BEC-7EE4-4483-97E6-671A847DEABF}" type="datetimeFigureOut">
              <a:rPr lang="en-US" smtClean="0"/>
              <a:pPr/>
              <a:t>8/11/2012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0240-9B7B-464B-8CF3-9AE05F8E0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1102-A6D4-4A75-ADAC-92E1BB0938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5/8/2012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104D-9F47-4DE8-845B-4AEF6D3B5BB5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2D25-923A-4BEC-B301-162D4E5E59CB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2B32-7C69-4375-A1A8-EE09051C2D69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FA30-3108-47C3-B2E2-17E6A7071561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8C0C-ED23-4099-BB45-82B717641BCF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96AF-BFDE-411B-B48F-6056AD716933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15CE-AB35-4339-ADCC-46D7835939DF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1CDE-7AA6-4C65-A934-A7F501F4E5FA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0C29-0747-4ABA-B644-9282AAD8DC74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B4D-738B-4D1B-ABF9-42F0DF78A4B4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07B3-F1BC-416B-B362-A4AE5BA1E211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578AB-53EE-4BA1-971A-32E81A11D9DA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00C12-FFC5-4D17-B1F0-E4097EFDD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Comparison of function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1054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Many of the properties of real number apply to asymptotic comparison. Assume that </a:t>
            </a:r>
            <a:r>
              <a:rPr lang="en-US" sz="20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and </a:t>
            </a:r>
            <a:r>
              <a:rPr lang="en-US" sz="2000" i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g(n)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are asymptotically positive, then following exists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TRANSITIVITY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(g(n)) and g(n)=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 h(n)) imply  f(n) = 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(h(n))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Ω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(g(n)) and g(n)=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Ω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 h(n)) imply  f(n) =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Ω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(h(n))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O(g(n)) and g(n)=O ( h(n)) imply  f(n) =O (h(n)) 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REFLEXIVITY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(f(n))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Ω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(f(n))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O(f(n))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F728-68B8-4472-AD87-C16F6219E260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Worst case partitioning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5626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worst case will occur when the partitioning routine produce one sub problem with n -1 elements and one with 0 elements.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Let us assume that worst case partitioning arises in each recursive call.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 partitioning cost </a:t>
            </a:r>
            <a:r>
              <a:rPr lang="el-GR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(n) time.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recursive call on array of size 0 returns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T(0)= </a:t>
            </a:r>
            <a:r>
              <a:rPr lang="el-GR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(1)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the recurrence for the running time is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T(n)= T(n-1) + T(0) + </a:t>
            </a:r>
            <a:r>
              <a:rPr lang="el-GR" sz="24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(n) = T(n-1) + </a:t>
            </a:r>
            <a:r>
              <a:rPr lang="el-GR" sz="24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(n)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 sum of the cost incurred at each level we get arithmetic series.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If partition is maximally unbalanced at every recursive level  running time is </a:t>
            </a:r>
            <a:r>
              <a:rPr lang="el-GR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(n</a:t>
            </a:r>
            <a:r>
              <a:rPr lang="en-US" sz="2400" baseline="30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)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9F40-5801-4493-BAC6-9CF770BA90F5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best case partitioning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5626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best case occur when PARTITION produce two sub problems, each of size not more than n/2.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So the size of one of them will be [n/2] and [n/2 -1].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recurrence for the running time will be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T(n) ≤ 2T(n/2) + </a:t>
            </a:r>
            <a:r>
              <a:rPr lang="el-GR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(n)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Using Master theorem T(n) = O(n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n)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Thus, the equal partitioning of two sides of partition at each level of the recursion produce an asymptotically faster algorithm.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7A75-78D3-4B92-9520-38BF9B584C6C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balanced case partitioning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5626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average case running of quick sort is closer to the worst case. The partition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algo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produce  split which seems to be unbalance 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obtain recurrence is as follows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T(n) ≤ T (9n/10) +T(n/10) +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cn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At every level cost of tree is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represented in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nxt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slide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So the total cost of quick sort is 0(n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n)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586E-3D27-4753-95D7-161D42C08F83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smtClean="0">
                <a:solidFill>
                  <a:srgbClr val="782C2A"/>
                </a:solidFill>
                <a:latin typeface="Algerian" pitchFamily="82" charset="0"/>
              </a:rPr>
              <a:t>Tree structure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5626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average case running of quick sort is closer to the worst case. The partition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algo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produce  split which seems to be unbalance 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obtain recurrence is as follows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T(n) ≤ T (9n/10) +T(n/10) +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cn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At every level cost of tree is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represented in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nxt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slide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So the total cost of quick sort is 0(n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lg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n)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1840-DA74-400A-99F2-56914385384B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DABC-98FD-4465-B229-C4757EEA323C}" type="datetime2">
              <a:rPr lang="en-US" smtClean="0"/>
              <a:t>Saturday, August 11,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 dirty="0"/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0532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0533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0534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0535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0536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0537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0538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0539" name="AutoShape 11"/>
          <p:cNvCxnSpPr>
            <a:cxnSpLocks noChangeShapeType="1"/>
            <a:stCxn id="1430532" idx="6"/>
            <a:endCxn id="1430533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0" name="AutoShape 12"/>
          <p:cNvCxnSpPr>
            <a:cxnSpLocks noChangeShapeType="1"/>
            <a:stCxn id="1430533" idx="6"/>
            <a:endCxn id="1430534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1" name="AutoShape 13"/>
          <p:cNvCxnSpPr>
            <a:cxnSpLocks noChangeShapeType="1"/>
            <a:stCxn id="1430534" idx="3"/>
            <a:endCxn id="1430537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2" name="AutoShape 14"/>
          <p:cNvCxnSpPr>
            <a:cxnSpLocks noChangeShapeType="1"/>
            <a:stCxn id="1430537" idx="2"/>
            <a:endCxn id="1430538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3" name="AutoShape 15"/>
          <p:cNvCxnSpPr>
            <a:cxnSpLocks noChangeShapeType="1"/>
            <a:stCxn id="1430538" idx="0"/>
            <a:endCxn id="1430532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4" name="AutoShape 16"/>
          <p:cNvCxnSpPr>
            <a:cxnSpLocks noChangeShapeType="1"/>
            <a:stCxn id="1430532" idx="5"/>
            <a:endCxn id="1430537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5" name="AutoShape 17"/>
          <p:cNvCxnSpPr>
            <a:cxnSpLocks noChangeShapeType="1"/>
            <a:stCxn id="1430537" idx="0"/>
            <a:endCxn id="1430533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6" name="AutoShape 18"/>
          <p:cNvCxnSpPr>
            <a:cxnSpLocks noChangeShapeType="1"/>
            <a:stCxn id="1430537" idx="6"/>
            <a:endCxn id="1430535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7" name="AutoShape 19"/>
          <p:cNvCxnSpPr>
            <a:cxnSpLocks noChangeShapeType="1"/>
            <a:stCxn id="1430535" idx="0"/>
            <a:endCxn id="1430534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8" name="AutoShape 20"/>
          <p:cNvCxnSpPr>
            <a:cxnSpLocks noChangeShapeType="1"/>
            <a:stCxn id="1430534" idx="5"/>
            <a:endCxn id="1430536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0549" name="AutoShape 21"/>
          <p:cNvCxnSpPr>
            <a:cxnSpLocks noChangeShapeType="1"/>
            <a:stCxn id="1430535" idx="7"/>
            <a:endCxn id="1430536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430550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0551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0552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0553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0554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0555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0556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0557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0558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0559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0560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0561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0FA6-ACA2-4938-8EB5-C2BCABDCE24C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1556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1557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1558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1559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1560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1561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1562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1563" name="AutoShape 11"/>
          <p:cNvCxnSpPr>
            <a:cxnSpLocks noChangeShapeType="1"/>
            <a:stCxn id="1431556" idx="6"/>
            <a:endCxn id="1431557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4" name="AutoShape 12"/>
          <p:cNvCxnSpPr>
            <a:cxnSpLocks noChangeShapeType="1"/>
            <a:stCxn id="1431557" idx="6"/>
            <a:endCxn id="1431558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5" name="AutoShape 13"/>
          <p:cNvCxnSpPr>
            <a:cxnSpLocks noChangeShapeType="1"/>
            <a:stCxn id="1431558" idx="3"/>
            <a:endCxn id="1431561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6" name="AutoShape 14"/>
          <p:cNvCxnSpPr>
            <a:cxnSpLocks noChangeShapeType="1"/>
            <a:stCxn id="1431561" idx="2"/>
            <a:endCxn id="1431562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7" name="AutoShape 15"/>
          <p:cNvCxnSpPr>
            <a:cxnSpLocks noChangeShapeType="1"/>
            <a:stCxn id="1431562" idx="0"/>
            <a:endCxn id="1431556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8" name="AutoShape 16"/>
          <p:cNvCxnSpPr>
            <a:cxnSpLocks noChangeShapeType="1"/>
            <a:stCxn id="1431556" idx="5"/>
            <a:endCxn id="1431561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69" name="AutoShape 17"/>
          <p:cNvCxnSpPr>
            <a:cxnSpLocks noChangeShapeType="1"/>
            <a:stCxn id="1431561" idx="0"/>
            <a:endCxn id="1431557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70" name="AutoShape 18"/>
          <p:cNvCxnSpPr>
            <a:cxnSpLocks noChangeShapeType="1"/>
            <a:stCxn id="1431561" idx="6"/>
            <a:endCxn id="1431559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71" name="AutoShape 19"/>
          <p:cNvCxnSpPr>
            <a:cxnSpLocks noChangeShapeType="1"/>
            <a:stCxn id="1431559" idx="0"/>
            <a:endCxn id="1431558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72" name="AutoShape 20"/>
          <p:cNvCxnSpPr>
            <a:cxnSpLocks noChangeShapeType="1"/>
            <a:stCxn id="1431558" idx="5"/>
            <a:endCxn id="1431560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1573" name="AutoShape 21"/>
          <p:cNvCxnSpPr>
            <a:cxnSpLocks noChangeShapeType="1"/>
            <a:stCxn id="1431559" idx="7"/>
            <a:endCxn id="1431560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431574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1575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1576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1577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1578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1579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1580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1581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1582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1583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1584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1585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1586" name="AutoShape 34"/>
          <p:cNvSpPr>
            <a:spLocks/>
          </p:cNvSpPr>
          <p:nvPr/>
        </p:nvSpPr>
        <p:spPr bwMode="auto">
          <a:xfrm>
            <a:off x="762000" y="2895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37-25EC-4E32-B2B1-8F722BE70E88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 dirty="0" err="1">
                <a:latin typeface="Courier New" pitchFamily="49" charset="0"/>
              </a:rPr>
              <a:t>Kruskal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</a:rPr>
              <a:t>   T =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</a:rPr>
              <a:t>   for each v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 err="1">
                <a:latin typeface="Courier New" pitchFamily="49" charset="0"/>
              </a:rPr>
              <a:t>MakeSet</a:t>
            </a:r>
            <a:r>
              <a:rPr lang="en-US" sz="2400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</a:rPr>
              <a:t>   for each (</a:t>
            </a:r>
            <a:r>
              <a:rPr lang="en-US" sz="2400" b="1" dirty="0" err="1">
                <a:latin typeface="Courier New" pitchFamily="49" charset="0"/>
              </a:rPr>
              <a:t>u,v</a:t>
            </a:r>
            <a:r>
              <a:rPr lang="en-US" sz="2400" b="1" dirty="0">
                <a:latin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</a:rPr>
              <a:t>      if </a:t>
            </a:r>
            <a:r>
              <a:rPr lang="en-US" sz="2400" b="1" dirty="0" err="1">
                <a:latin typeface="Courier New" pitchFamily="49" charset="0"/>
              </a:rPr>
              <a:t>FindSet</a:t>
            </a:r>
            <a:r>
              <a:rPr lang="en-US" sz="2400" b="1" dirty="0">
                <a:latin typeface="Courier New" pitchFamily="49" charset="0"/>
              </a:rPr>
              <a:t>(u)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sz="24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sz="24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sz="24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sz="24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sz="24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2580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2581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2582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2583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2584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2585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2586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2587" name="AutoShape 11"/>
          <p:cNvCxnSpPr>
            <a:cxnSpLocks noChangeShapeType="1"/>
            <a:stCxn id="1432580" idx="6"/>
            <a:endCxn id="1432581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88" name="AutoShape 12"/>
          <p:cNvCxnSpPr>
            <a:cxnSpLocks noChangeShapeType="1"/>
            <a:stCxn id="1432581" idx="6"/>
            <a:endCxn id="1432582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89" name="AutoShape 13"/>
          <p:cNvCxnSpPr>
            <a:cxnSpLocks noChangeShapeType="1"/>
            <a:stCxn id="1432582" idx="3"/>
            <a:endCxn id="1432585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0" name="AutoShape 14"/>
          <p:cNvCxnSpPr>
            <a:cxnSpLocks noChangeShapeType="1"/>
            <a:stCxn id="1432585" idx="2"/>
            <a:endCxn id="1432586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1" name="AutoShape 15"/>
          <p:cNvCxnSpPr>
            <a:cxnSpLocks noChangeShapeType="1"/>
            <a:stCxn id="1432586" idx="0"/>
            <a:endCxn id="1432580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2" name="AutoShape 16"/>
          <p:cNvCxnSpPr>
            <a:cxnSpLocks noChangeShapeType="1"/>
            <a:stCxn id="1432580" idx="5"/>
            <a:endCxn id="1432585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3" name="AutoShape 17"/>
          <p:cNvCxnSpPr>
            <a:cxnSpLocks noChangeShapeType="1"/>
            <a:stCxn id="1432585" idx="0"/>
            <a:endCxn id="1432581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4" name="AutoShape 18"/>
          <p:cNvCxnSpPr>
            <a:cxnSpLocks noChangeShapeType="1"/>
            <a:stCxn id="1432585" idx="6"/>
            <a:endCxn id="1432583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5" name="AutoShape 19"/>
          <p:cNvCxnSpPr>
            <a:cxnSpLocks noChangeShapeType="1"/>
            <a:stCxn id="1432583" idx="0"/>
            <a:endCxn id="1432582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6" name="AutoShape 20"/>
          <p:cNvCxnSpPr>
            <a:cxnSpLocks noChangeShapeType="1"/>
            <a:stCxn id="1432582" idx="5"/>
            <a:endCxn id="1432584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2597" name="AutoShape 21"/>
          <p:cNvCxnSpPr>
            <a:cxnSpLocks noChangeShapeType="1"/>
            <a:stCxn id="1432583" idx="7"/>
            <a:endCxn id="1432584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432598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2599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2600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2601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2602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2603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2604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2605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2606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2607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2608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2609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2610" name="AutoShape 34"/>
          <p:cNvSpPr>
            <a:spLocks/>
          </p:cNvSpPr>
          <p:nvPr/>
        </p:nvSpPr>
        <p:spPr bwMode="auto">
          <a:xfrm>
            <a:off x="762000" y="3746500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2829-199B-4122-B8C7-801CFFDBB981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3604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05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06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07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08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09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10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3611" name="AutoShape 11"/>
          <p:cNvCxnSpPr>
            <a:cxnSpLocks noChangeShapeType="1"/>
            <a:stCxn id="1433604" idx="6"/>
            <a:endCxn id="1433605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2" name="AutoShape 12"/>
          <p:cNvCxnSpPr>
            <a:cxnSpLocks noChangeShapeType="1"/>
            <a:stCxn id="1433605" idx="6"/>
            <a:endCxn id="1433606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3" name="AutoShape 13"/>
          <p:cNvCxnSpPr>
            <a:cxnSpLocks noChangeShapeType="1"/>
            <a:stCxn id="1433606" idx="3"/>
            <a:endCxn id="1433609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4" name="AutoShape 14"/>
          <p:cNvCxnSpPr>
            <a:cxnSpLocks noChangeShapeType="1"/>
            <a:stCxn id="1433609" idx="2"/>
            <a:endCxn id="1433610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5" name="AutoShape 15"/>
          <p:cNvCxnSpPr>
            <a:cxnSpLocks noChangeShapeType="1"/>
            <a:stCxn id="1433610" idx="0"/>
            <a:endCxn id="1433604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6" name="AutoShape 16"/>
          <p:cNvCxnSpPr>
            <a:cxnSpLocks noChangeShapeType="1"/>
            <a:stCxn id="1433604" idx="5"/>
            <a:endCxn id="1433609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7" name="AutoShape 17"/>
          <p:cNvCxnSpPr>
            <a:cxnSpLocks noChangeShapeType="1"/>
            <a:stCxn id="1433609" idx="0"/>
            <a:endCxn id="1433605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8" name="AutoShape 18"/>
          <p:cNvCxnSpPr>
            <a:cxnSpLocks noChangeShapeType="1"/>
            <a:stCxn id="1433609" idx="6"/>
            <a:endCxn id="1433607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19" name="AutoShape 19"/>
          <p:cNvCxnSpPr>
            <a:cxnSpLocks noChangeShapeType="1"/>
            <a:stCxn id="1433607" idx="0"/>
            <a:endCxn id="1433606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20" name="AutoShape 20"/>
          <p:cNvCxnSpPr>
            <a:cxnSpLocks noChangeShapeType="1"/>
            <a:stCxn id="1433606" idx="5"/>
            <a:endCxn id="1433608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3621" name="AutoShape 21"/>
          <p:cNvCxnSpPr>
            <a:cxnSpLocks noChangeShapeType="1"/>
            <a:stCxn id="1433607" idx="7"/>
            <a:endCxn id="1433608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3622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3623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3624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3625" name="Text Box 25"/>
          <p:cNvSpPr txBox="1">
            <a:spLocks noChangeArrowheads="1"/>
          </p:cNvSpPr>
          <p:nvPr/>
        </p:nvSpPr>
        <p:spPr bwMode="auto">
          <a:xfrm>
            <a:off x="7862888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1?</a:t>
            </a:r>
          </a:p>
        </p:txBody>
      </p:sp>
      <p:sp>
        <p:nvSpPr>
          <p:cNvPr id="1433626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3627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3628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3629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3630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3631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3632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3633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3634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08A4-D20B-4ADF-A5B5-BBB4BEA03755}" type="datetime2">
              <a:rPr lang="en-US" smtClean="0"/>
              <a:t>Saturday, August 11, 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462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2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3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3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3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3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3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4635" name="AutoShape 11"/>
          <p:cNvCxnSpPr>
            <a:cxnSpLocks noChangeShapeType="1"/>
            <a:stCxn id="1434628" idx="6"/>
            <a:endCxn id="143462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36" name="AutoShape 12"/>
          <p:cNvCxnSpPr>
            <a:cxnSpLocks noChangeShapeType="1"/>
            <a:stCxn id="1434629" idx="6"/>
            <a:endCxn id="143463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37" name="AutoShape 13"/>
          <p:cNvCxnSpPr>
            <a:cxnSpLocks noChangeShapeType="1"/>
            <a:stCxn id="1434630" idx="3"/>
            <a:endCxn id="143463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38" name="AutoShape 14"/>
          <p:cNvCxnSpPr>
            <a:cxnSpLocks noChangeShapeType="1"/>
            <a:stCxn id="1434633" idx="2"/>
            <a:endCxn id="143463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39" name="AutoShape 15"/>
          <p:cNvCxnSpPr>
            <a:cxnSpLocks noChangeShapeType="1"/>
            <a:stCxn id="1434634" idx="0"/>
            <a:endCxn id="143462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0" name="AutoShape 16"/>
          <p:cNvCxnSpPr>
            <a:cxnSpLocks noChangeShapeType="1"/>
            <a:stCxn id="1434628" idx="5"/>
            <a:endCxn id="143463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1" name="AutoShape 17"/>
          <p:cNvCxnSpPr>
            <a:cxnSpLocks noChangeShapeType="1"/>
            <a:stCxn id="1434633" idx="0"/>
            <a:endCxn id="143462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2" name="AutoShape 18"/>
          <p:cNvCxnSpPr>
            <a:cxnSpLocks noChangeShapeType="1"/>
            <a:stCxn id="1434633" idx="6"/>
            <a:endCxn id="143463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3" name="AutoShape 19"/>
          <p:cNvCxnSpPr>
            <a:cxnSpLocks noChangeShapeType="1"/>
            <a:stCxn id="1434631" idx="0"/>
            <a:endCxn id="143463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4" name="AutoShape 20"/>
          <p:cNvCxnSpPr>
            <a:cxnSpLocks noChangeShapeType="1"/>
            <a:stCxn id="1434630" idx="5"/>
            <a:endCxn id="143463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4645" name="AutoShape 21"/>
          <p:cNvCxnSpPr>
            <a:cxnSpLocks noChangeShapeType="1"/>
            <a:stCxn id="1434631" idx="7"/>
            <a:endCxn id="143463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464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464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464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464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465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465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465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465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465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4655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4656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4657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4658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E09-9BA5-4CB4-85D8-E9E0E8A0B091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Comparison of function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1054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SYMMETRY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f(n)= 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(g(n))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iff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g(n)=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Θ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(f(n))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TRANSPOSE SYMMETRY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O(g(n))  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iff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g(n)= O(f(n))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Because the property hold for asymptotic notation, one can draw analogy between asymptotic comparison of two function f and g and then comparison of two real number a and b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Θ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(g(n))       a=b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</a:t>
            </a:r>
            <a:r>
              <a:rPr lang="el-GR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Ω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(g(n))      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a≥b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f(n)= O(g(n))      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a≤b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D555-63EC-47BA-B1A3-141E73341868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5652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53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54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55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56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57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58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5659" name="AutoShape 11"/>
          <p:cNvCxnSpPr>
            <a:cxnSpLocks noChangeShapeType="1"/>
            <a:stCxn id="1435652" idx="6"/>
            <a:endCxn id="1435653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5660" name="AutoShape 12"/>
          <p:cNvCxnSpPr>
            <a:cxnSpLocks noChangeShapeType="1"/>
            <a:stCxn id="1435653" idx="6"/>
            <a:endCxn id="1435654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1" name="AutoShape 13"/>
          <p:cNvCxnSpPr>
            <a:cxnSpLocks noChangeShapeType="1"/>
            <a:stCxn id="1435654" idx="3"/>
            <a:endCxn id="1435657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2" name="AutoShape 14"/>
          <p:cNvCxnSpPr>
            <a:cxnSpLocks noChangeShapeType="1"/>
            <a:stCxn id="1435657" idx="2"/>
            <a:endCxn id="1435658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3" name="AutoShape 15"/>
          <p:cNvCxnSpPr>
            <a:cxnSpLocks noChangeShapeType="1"/>
            <a:stCxn id="1435658" idx="0"/>
            <a:endCxn id="1435652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4" name="AutoShape 16"/>
          <p:cNvCxnSpPr>
            <a:cxnSpLocks noChangeShapeType="1"/>
            <a:stCxn id="1435652" idx="5"/>
            <a:endCxn id="1435657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5" name="AutoShape 17"/>
          <p:cNvCxnSpPr>
            <a:cxnSpLocks noChangeShapeType="1"/>
            <a:stCxn id="1435657" idx="0"/>
            <a:endCxn id="1435653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6" name="AutoShape 18"/>
          <p:cNvCxnSpPr>
            <a:cxnSpLocks noChangeShapeType="1"/>
            <a:stCxn id="1435657" idx="6"/>
            <a:endCxn id="1435655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7" name="AutoShape 19"/>
          <p:cNvCxnSpPr>
            <a:cxnSpLocks noChangeShapeType="1"/>
            <a:stCxn id="1435655" idx="0"/>
            <a:endCxn id="1435654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8" name="AutoShape 20"/>
          <p:cNvCxnSpPr>
            <a:cxnSpLocks noChangeShapeType="1"/>
            <a:stCxn id="1435654" idx="5"/>
            <a:endCxn id="1435656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5669" name="AutoShape 21"/>
          <p:cNvCxnSpPr>
            <a:cxnSpLocks noChangeShapeType="1"/>
            <a:stCxn id="1435655" idx="7"/>
            <a:endCxn id="1435656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5670" name="Text Box 22"/>
          <p:cNvSpPr txBox="1">
            <a:spLocks noChangeArrowheads="1"/>
          </p:cNvSpPr>
          <p:nvPr/>
        </p:nvSpPr>
        <p:spPr bwMode="auto">
          <a:xfrm>
            <a:off x="4662488" y="17287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2?</a:t>
            </a:r>
          </a:p>
        </p:txBody>
      </p:sp>
      <p:sp>
        <p:nvSpPr>
          <p:cNvPr id="1435671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5672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5673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5674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5676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5677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5678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5679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5680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5681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5682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F1C-B0B2-43BD-BC24-7108C01D2672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6676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677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678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679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680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681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682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683" name="AutoShape 11"/>
          <p:cNvCxnSpPr>
            <a:cxnSpLocks noChangeShapeType="1"/>
            <a:stCxn id="1436676" idx="6"/>
            <a:endCxn id="1436677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6684" name="AutoShape 12"/>
          <p:cNvCxnSpPr>
            <a:cxnSpLocks noChangeShapeType="1"/>
            <a:stCxn id="1436677" idx="6"/>
            <a:endCxn id="1436678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5" name="AutoShape 13"/>
          <p:cNvCxnSpPr>
            <a:cxnSpLocks noChangeShapeType="1"/>
            <a:stCxn id="1436678" idx="3"/>
            <a:endCxn id="1436681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6" name="AutoShape 14"/>
          <p:cNvCxnSpPr>
            <a:cxnSpLocks noChangeShapeType="1"/>
            <a:stCxn id="1436681" idx="2"/>
            <a:endCxn id="1436682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7" name="AutoShape 15"/>
          <p:cNvCxnSpPr>
            <a:cxnSpLocks noChangeShapeType="1"/>
            <a:stCxn id="1436682" idx="0"/>
            <a:endCxn id="1436676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8" name="AutoShape 16"/>
          <p:cNvCxnSpPr>
            <a:cxnSpLocks noChangeShapeType="1"/>
            <a:stCxn id="1436676" idx="5"/>
            <a:endCxn id="1436681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89" name="AutoShape 17"/>
          <p:cNvCxnSpPr>
            <a:cxnSpLocks noChangeShapeType="1"/>
            <a:stCxn id="1436681" idx="0"/>
            <a:endCxn id="1436677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90" name="AutoShape 18"/>
          <p:cNvCxnSpPr>
            <a:cxnSpLocks noChangeShapeType="1"/>
            <a:stCxn id="1436681" idx="6"/>
            <a:endCxn id="1436679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91" name="AutoShape 19"/>
          <p:cNvCxnSpPr>
            <a:cxnSpLocks noChangeShapeType="1"/>
            <a:stCxn id="1436679" idx="0"/>
            <a:endCxn id="1436678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92" name="AutoShape 20"/>
          <p:cNvCxnSpPr>
            <a:cxnSpLocks noChangeShapeType="1"/>
            <a:stCxn id="1436678" idx="5"/>
            <a:endCxn id="1436680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6693" name="AutoShape 21"/>
          <p:cNvCxnSpPr>
            <a:cxnSpLocks noChangeShapeType="1"/>
            <a:stCxn id="1436679" idx="7"/>
            <a:endCxn id="1436680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6694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6695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6696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6697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6698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6699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6700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6701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6702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6703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6704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6705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6706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1BD3-DA50-457A-8AC0-5D5B13D22E31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7700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01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02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03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04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05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06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7707" name="AutoShape 11"/>
          <p:cNvCxnSpPr>
            <a:cxnSpLocks noChangeShapeType="1"/>
            <a:stCxn id="1437700" idx="6"/>
            <a:endCxn id="1437701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7708" name="AutoShape 12"/>
          <p:cNvCxnSpPr>
            <a:cxnSpLocks noChangeShapeType="1"/>
            <a:stCxn id="1437701" idx="6"/>
            <a:endCxn id="1437702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09" name="AutoShape 13"/>
          <p:cNvCxnSpPr>
            <a:cxnSpLocks noChangeShapeType="1"/>
            <a:stCxn id="1437702" idx="3"/>
            <a:endCxn id="1437705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0" name="AutoShape 14"/>
          <p:cNvCxnSpPr>
            <a:cxnSpLocks noChangeShapeType="1"/>
            <a:stCxn id="1437705" idx="2"/>
            <a:endCxn id="1437706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1" name="AutoShape 15"/>
          <p:cNvCxnSpPr>
            <a:cxnSpLocks noChangeShapeType="1"/>
            <a:stCxn id="1437706" idx="0"/>
            <a:endCxn id="1437700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2" name="AutoShape 16"/>
          <p:cNvCxnSpPr>
            <a:cxnSpLocks noChangeShapeType="1"/>
            <a:stCxn id="1437700" idx="5"/>
            <a:endCxn id="1437705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3" name="AutoShape 17"/>
          <p:cNvCxnSpPr>
            <a:cxnSpLocks noChangeShapeType="1"/>
            <a:stCxn id="1437705" idx="0"/>
            <a:endCxn id="1437701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4" name="AutoShape 18"/>
          <p:cNvCxnSpPr>
            <a:cxnSpLocks noChangeShapeType="1"/>
            <a:stCxn id="1437705" idx="6"/>
            <a:endCxn id="1437703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5" name="AutoShape 19"/>
          <p:cNvCxnSpPr>
            <a:cxnSpLocks noChangeShapeType="1"/>
            <a:stCxn id="1437703" idx="0"/>
            <a:endCxn id="1437702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7716" name="AutoShape 20"/>
          <p:cNvCxnSpPr>
            <a:cxnSpLocks noChangeShapeType="1"/>
            <a:stCxn id="1437702" idx="5"/>
            <a:endCxn id="1437704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7717" name="AutoShape 21"/>
          <p:cNvCxnSpPr>
            <a:cxnSpLocks noChangeShapeType="1"/>
            <a:stCxn id="1437703" idx="7"/>
            <a:endCxn id="1437704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7718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7719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7720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7721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7722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5?</a:t>
            </a:r>
          </a:p>
        </p:txBody>
      </p:sp>
      <p:sp>
        <p:nvSpPr>
          <p:cNvPr id="1437723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7724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7725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7726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7727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7728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7729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7730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EBB-F392-4DFB-AA0D-8D454C98686E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8724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25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26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27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28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29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30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8731" name="AutoShape 11"/>
          <p:cNvCxnSpPr>
            <a:cxnSpLocks noChangeShapeType="1"/>
            <a:stCxn id="1438724" idx="6"/>
            <a:endCxn id="1438725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8732" name="AutoShape 12"/>
          <p:cNvCxnSpPr>
            <a:cxnSpLocks noChangeShapeType="1"/>
            <a:stCxn id="1438725" idx="6"/>
            <a:endCxn id="1438726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3" name="AutoShape 13"/>
          <p:cNvCxnSpPr>
            <a:cxnSpLocks noChangeShapeType="1"/>
            <a:stCxn id="1438726" idx="3"/>
            <a:endCxn id="1438729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4" name="AutoShape 14"/>
          <p:cNvCxnSpPr>
            <a:cxnSpLocks noChangeShapeType="1"/>
            <a:stCxn id="1438729" idx="2"/>
            <a:endCxn id="1438730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5" name="AutoShape 15"/>
          <p:cNvCxnSpPr>
            <a:cxnSpLocks noChangeShapeType="1"/>
            <a:stCxn id="1438730" idx="0"/>
            <a:endCxn id="1438724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6" name="AutoShape 16"/>
          <p:cNvCxnSpPr>
            <a:cxnSpLocks noChangeShapeType="1"/>
            <a:stCxn id="1438724" idx="5"/>
            <a:endCxn id="1438729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7" name="AutoShape 17"/>
          <p:cNvCxnSpPr>
            <a:cxnSpLocks noChangeShapeType="1"/>
            <a:stCxn id="1438729" idx="0"/>
            <a:endCxn id="1438725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8" name="AutoShape 18"/>
          <p:cNvCxnSpPr>
            <a:cxnSpLocks noChangeShapeType="1"/>
            <a:stCxn id="1438729" idx="6"/>
            <a:endCxn id="1438727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39" name="AutoShape 19"/>
          <p:cNvCxnSpPr>
            <a:cxnSpLocks noChangeShapeType="1"/>
            <a:stCxn id="1438727" idx="0"/>
            <a:endCxn id="1438726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8740" name="AutoShape 20"/>
          <p:cNvCxnSpPr>
            <a:cxnSpLocks noChangeShapeType="1"/>
            <a:stCxn id="1438726" idx="5"/>
            <a:endCxn id="1438728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8741" name="AutoShape 21"/>
          <p:cNvCxnSpPr>
            <a:cxnSpLocks noChangeShapeType="1"/>
            <a:stCxn id="1438727" idx="7"/>
            <a:endCxn id="1438728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8742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8743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8744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8745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8746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8747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8748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8749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8750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8751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38752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8753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8754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9F22-85F9-4019-A18B-2A6E7525E4F2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3974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74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75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75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75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75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75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9755" name="AutoShape 11"/>
          <p:cNvCxnSpPr>
            <a:cxnSpLocks noChangeShapeType="1"/>
            <a:stCxn id="1439748" idx="6"/>
            <a:endCxn id="143974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9756" name="AutoShape 12"/>
          <p:cNvCxnSpPr>
            <a:cxnSpLocks noChangeShapeType="1"/>
            <a:stCxn id="1439749" idx="6"/>
            <a:endCxn id="143975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57" name="AutoShape 13"/>
          <p:cNvCxnSpPr>
            <a:cxnSpLocks noChangeShapeType="1"/>
            <a:stCxn id="1439750" idx="3"/>
            <a:endCxn id="143975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58" name="AutoShape 14"/>
          <p:cNvCxnSpPr>
            <a:cxnSpLocks noChangeShapeType="1"/>
            <a:stCxn id="1439753" idx="2"/>
            <a:endCxn id="143975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59" name="AutoShape 15"/>
          <p:cNvCxnSpPr>
            <a:cxnSpLocks noChangeShapeType="1"/>
            <a:stCxn id="1439754" idx="0"/>
            <a:endCxn id="143974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9760" name="AutoShape 16"/>
          <p:cNvCxnSpPr>
            <a:cxnSpLocks noChangeShapeType="1"/>
            <a:stCxn id="1439748" idx="5"/>
            <a:endCxn id="143975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61" name="AutoShape 17"/>
          <p:cNvCxnSpPr>
            <a:cxnSpLocks noChangeShapeType="1"/>
            <a:stCxn id="1439753" idx="0"/>
            <a:endCxn id="143974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62" name="AutoShape 18"/>
          <p:cNvCxnSpPr>
            <a:cxnSpLocks noChangeShapeType="1"/>
            <a:stCxn id="1439753" idx="6"/>
            <a:endCxn id="143975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63" name="AutoShape 19"/>
          <p:cNvCxnSpPr>
            <a:cxnSpLocks noChangeShapeType="1"/>
            <a:stCxn id="1439751" idx="0"/>
            <a:endCxn id="143975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39764" name="AutoShape 20"/>
          <p:cNvCxnSpPr>
            <a:cxnSpLocks noChangeShapeType="1"/>
            <a:stCxn id="1439750" idx="5"/>
            <a:endCxn id="143975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39765" name="AutoShape 21"/>
          <p:cNvCxnSpPr>
            <a:cxnSpLocks noChangeShapeType="1"/>
            <a:stCxn id="1439751" idx="7"/>
            <a:endCxn id="143975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3976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3976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3976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3976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3977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3977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3977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3977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3977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9775" name="Text Box 31"/>
          <p:cNvSpPr txBox="1">
            <a:spLocks noChangeArrowheads="1"/>
          </p:cNvSpPr>
          <p:nvPr/>
        </p:nvSpPr>
        <p:spPr bwMode="auto">
          <a:xfrm>
            <a:off x="3670300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8?</a:t>
            </a:r>
          </a:p>
        </p:txBody>
      </p:sp>
      <p:sp>
        <p:nvSpPr>
          <p:cNvPr id="1439776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39777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39778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C45F-C2B2-4785-8A39-6D76902BC75B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0772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773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774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775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776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777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778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0779" name="AutoShape 11"/>
          <p:cNvCxnSpPr>
            <a:cxnSpLocks noChangeShapeType="1"/>
            <a:stCxn id="1440772" idx="6"/>
            <a:endCxn id="1440773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0780" name="AutoShape 12"/>
          <p:cNvCxnSpPr>
            <a:cxnSpLocks noChangeShapeType="1"/>
            <a:stCxn id="1440773" idx="6"/>
            <a:endCxn id="1440774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1" name="AutoShape 13"/>
          <p:cNvCxnSpPr>
            <a:cxnSpLocks noChangeShapeType="1"/>
            <a:stCxn id="1440774" idx="3"/>
            <a:endCxn id="1440777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2" name="AutoShape 14"/>
          <p:cNvCxnSpPr>
            <a:cxnSpLocks noChangeShapeType="1"/>
            <a:stCxn id="1440777" idx="2"/>
            <a:endCxn id="1440778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3" name="AutoShape 15"/>
          <p:cNvCxnSpPr>
            <a:cxnSpLocks noChangeShapeType="1"/>
            <a:stCxn id="1440778" idx="0"/>
            <a:endCxn id="1440772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0784" name="AutoShape 16"/>
          <p:cNvCxnSpPr>
            <a:cxnSpLocks noChangeShapeType="1"/>
            <a:stCxn id="1440772" idx="5"/>
            <a:endCxn id="1440777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5" name="AutoShape 17"/>
          <p:cNvCxnSpPr>
            <a:cxnSpLocks noChangeShapeType="1"/>
            <a:stCxn id="1440777" idx="0"/>
            <a:endCxn id="1440773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6" name="AutoShape 18"/>
          <p:cNvCxnSpPr>
            <a:cxnSpLocks noChangeShapeType="1"/>
            <a:stCxn id="1440777" idx="6"/>
            <a:endCxn id="1440775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7" name="AutoShape 19"/>
          <p:cNvCxnSpPr>
            <a:cxnSpLocks noChangeShapeType="1"/>
            <a:stCxn id="1440775" idx="0"/>
            <a:endCxn id="1440774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0788" name="AutoShape 20"/>
          <p:cNvCxnSpPr>
            <a:cxnSpLocks noChangeShapeType="1"/>
            <a:stCxn id="1440774" idx="5"/>
            <a:endCxn id="1440776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0789" name="AutoShape 21"/>
          <p:cNvCxnSpPr>
            <a:cxnSpLocks noChangeShapeType="1"/>
            <a:stCxn id="1440775" idx="7"/>
            <a:endCxn id="1440776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0790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0791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0792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0793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0794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0795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0796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0797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0798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0799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0800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0801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0802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655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1796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797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798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799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800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801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802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1803" name="AutoShape 11"/>
          <p:cNvCxnSpPr>
            <a:cxnSpLocks noChangeShapeType="1"/>
            <a:stCxn id="1441796" idx="6"/>
            <a:endCxn id="1441797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1804" name="AutoShape 12"/>
          <p:cNvCxnSpPr>
            <a:cxnSpLocks noChangeShapeType="1"/>
            <a:stCxn id="1441797" idx="6"/>
            <a:endCxn id="1441798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05" name="AutoShape 13"/>
          <p:cNvCxnSpPr>
            <a:cxnSpLocks noChangeShapeType="1"/>
            <a:stCxn id="1441798" idx="3"/>
            <a:endCxn id="1441801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06" name="AutoShape 14"/>
          <p:cNvCxnSpPr>
            <a:cxnSpLocks noChangeShapeType="1"/>
            <a:stCxn id="1441801" idx="2"/>
            <a:endCxn id="1441802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07" name="AutoShape 15"/>
          <p:cNvCxnSpPr>
            <a:cxnSpLocks noChangeShapeType="1"/>
            <a:stCxn id="1441802" idx="0"/>
            <a:endCxn id="1441796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1808" name="AutoShape 16"/>
          <p:cNvCxnSpPr>
            <a:cxnSpLocks noChangeShapeType="1"/>
            <a:stCxn id="1441796" idx="5"/>
            <a:endCxn id="1441801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09" name="AutoShape 17"/>
          <p:cNvCxnSpPr>
            <a:cxnSpLocks noChangeShapeType="1"/>
            <a:stCxn id="1441801" idx="0"/>
            <a:endCxn id="1441797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10" name="AutoShape 18"/>
          <p:cNvCxnSpPr>
            <a:cxnSpLocks noChangeShapeType="1"/>
            <a:stCxn id="1441801" idx="6"/>
            <a:endCxn id="1441799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1811" name="AutoShape 19"/>
          <p:cNvCxnSpPr>
            <a:cxnSpLocks noChangeShapeType="1"/>
            <a:stCxn id="1441799" idx="0"/>
            <a:endCxn id="1441798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1812" name="AutoShape 20"/>
          <p:cNvCxnSpPr>
            <a:cxnSpLocks noChangeShapeType="1"/>
            <a:stCxn id="1441798" idx="5"/>
            <a:endCxn id="1441800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1813" name="AutoShape 21"/>
          <p:cNvCxnSpPr>
            <a:cxnSpLocks noChangeShapeType="1"/>
            <a:stCxn id="1441799" idx="7"/>
            <a:endCxn id="1441800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1814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1815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1816" name="Text Box 24"/>
          <p:cNvSpPr txBox="1">
            <a:spLocks noChangeArrowheads="1"/>
          </p:cNvSpPr>
          <p:nvPr/>
        </p:nvSpPr>
        <p:spPr bwMode="auto">
          <a:xfrm>
            <a:off x="7861300" y="2119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9?</a:t>
            </a:r>
          </a:p>
        </p:txBody>
      </p:sp>
      <p:sp>
        <p:nvSpPr>
          <p:cNvPr id="1441817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1818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1819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1820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1821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1822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1823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1824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1825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1826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8530-F8F2-4DA5-ADC0-3D5A723FB85C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2820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821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822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823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824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825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826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2827" name="AutoShape 11"/>
          <p:cNvCxnSpPr>
            <a:cxnSpLocks noChangeShapeType="1"/>
            <a:stCxn id="1442820" idx="6"/>
            <a:endCxn id="1442821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2828" name="AutoShape 12"/>
          <p:cNvCxnSpPr>
            <a:cxnSpLocks noChangeShapeType="1"/>
            <a:stCxn id="1442821" idx="6"/>
            <a:endCxn id="1442822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29" name="AutoShape 13"/>
          <p:cNvCxnSpPr>
            <a:cxnSpLocks noChangeShapeType="1"/>
            <a:stCxn id="1442822" idx="3"/>
            <a:endCxn id="1442825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0" name="AutoShape 14"/>
          <p:cNvCxnSpPr>
            <a:cxnSpLocks noChangeShapeType="1"/>
            <a:stCxn id="1442825" idx="2"/>
            <a:endCxn id="1442826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1" name="AutoShape 15"/>
          <p:cNvCxnSpPr>
            <a:cxnSpLocks noChangeShapeType="1"/>
            <a:stCxn id="1442826" idx="0"/>
            <a:endCxn id="1442820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2832" name="AutoShape 16"/>
          <p:cNvCxnSpPr>
            <a:cxnSpLocks noChangeShapeType="1"/>
            <a:stCxn id="1442820" idx="5"/>
            <a:endCxn id="1442825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3" name="AutoShape 17"/>
          <p:cNvCxnSpPr>
            <a:cxnSpLocks noChangeShapeType="1"/>
            <a:stCxn id="1442825" idx="0"/>
            <a:endCxn id="1442821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4" name="AutoShape 18"/>
          <p:cNvCxnSpPr>
            <a:cxnSpLocks noChangeShapeType="1"/>
            <a:stCxn id="1442825" idx="6"/>
            <a:endCxn id="1442823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5" name="AutoShape 19"/>
          <p:cNvCxnSpPr>
            <a:cxnSpLocks noChangeShapeType="1"/>
            <a:stCxn id="1442823" idx="0"/>
            <a:endCxn id="1442822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2836" name="AutoShape 20"/>
          <p:cNvCxnSpPr>
            <a:cxnSpLocks noChangeShapeType="1"/>
            <a:stCxn id="1442822" idx="5"/>
            <a:endCxn id="1442824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2837" name="AutoShape 21"/>
          <p:cNvCxnSpPr>
            <a:cxnSpLocks noChangeShapeType="1"/>
            <a:stCxn id="1442823" idx="7"/>
            <a:endCxn id="1442824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2838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2839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2840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2841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2842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2843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2844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2845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2846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2847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2848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2849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2850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B7F8-35FA-4FE3-96FC-1E44B85D0759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3844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45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46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47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48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49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50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3851" name="AutoShape 11"/>
          <p:cNvCxnSpPr>
            <a:cxnSpLocks noChangeShapeType="1"/>
            <a:stCxn id="1443844" idx="6"/>
            <a:endCxn id="1443845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3852" name="AutoShape 12"/>
          <p:cNvCxnSpPr>
            <a:cxnSpLocks noChangeShapeType="1"/>
            <a:stCxn id="1443845" idx="6"/>
            <a:endCxn id="1443846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3" name="AutoShape 13"/>
          <p:cNvCxnSpPr>
            <a:cxnSpLocks noChangeShapeType="1"/>
            <a:stCxn id="1443846" idx="3"/>
            <a:endCxn id="1443849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4" name="AutoShape 14"/>
          <p:cNvCxnSpPr>
            <a:cxnSpLocks noChangeShapeType="1"/>
            <a:stCxn id="1443849" idx="2"/>
            <a:endCxn id="1443850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5" name="AutoShape 15"/>
          <p:cNvCxnSpPr>
            <a:cxnSpLocks noChangeShapeType="1"/>
            <a:stCxn id="1443850" idx="0"/>
            <a:endCxn id="1443844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3856" name="AutoShape 16"/>
          <p:cNvCxnSpPr>
            <a:cxnSpLocks noChangeShapeType="1"/>
            <a:stCxn id="1443844" idx="5"/>
            <a:endCxn id="1443849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7" name="AutoShape 17"/>
          <p:cNvCxnSpPr>
            <a:cxnSpLocks noChangeShapeType="1"/>
            <a:stCxn id="1443849" idx="0"/>
            <a:endCxn id="1443845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58" name="AutoShape 18"/>
          <p:cNvCxnSpPr>
            <a:cxnSpLocks noChangeShapeType="1"/>
            <a:stCxn id="1443849" idx="6"/>
            <a:endCxn id="1443847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3859" name="AutoShape 19"/>
          <p:cNvCxnSpPr>
            <a:cxnSpLocks noChangeShapeType="1"/>
            <a:stCxn id="1443847" idx="0"/>
            <a:endCxn id="1443846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3860" name="AutoShape 20"/>
          <p:cNvCxnSpPr>
            <a:cxnSpLocks noChangeShapeType="1"/>
            <a:stCxn id="1443846" idx="5"/>
            <a:endCxn id="1443848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3861" name="AutoShape 21"/>
          <p:cNvCxnSpPr>
            <a:cxnSpLocks noChangeShapeType="1"/>
            <a:stCxn id="1443847" idx="7"/>
            <a:endCxn id="1443848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3862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3863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3864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3865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3866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3867" name="Text Box 27"/>
          <p:cNvSpPr txBox="1">
            <a:spLocks noChangeArrowheads="1"/>
          </p:cNvSpPr>
          <p:nvPr/>
        </p:nvSpPr>
        <p:spPr bwMode="auto">
          <a:xfrm>
            <a:off x="6492875" y="3186113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13?</a:t>
            </a:r>
          </a:p>
        </p:txBody>
      </p:sp>
      <p:sp>
        <p:nvSpPr>
          <p:cNvPr id="1443868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3869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3870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3871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3872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3873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3874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676A-9016-4669-AD6C-D053699B57D1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486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86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87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87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87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87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87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4875" name="AutoShape 11"/>
          <p:cNvCxnSpPr>
            <a:cxnSpLocks noChangeShapeType="1"/>
            <a:stCxn id="1444868" idx="6"/>
            <a:endCxn id="144486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4876" name="AutoShape 12"/>
          <p:cNvCxnSpPr>
            <a:cxnSpLocks noChangeShapeType="1"/>
            <a:stCxn id="1444869" idx="6"/>
            <a:endCxn id="144487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77" name="AutoShape 13"/>
          <p:cNvCxnSpPr>
            <a:cxnSpLocks noChangeShapeType="1"/>
            <a:stCxn id="1444870" idx="3"/>
            <a:endCxn id="144487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78" name="AutoShape 14"/>
          <p:cNvCxnSpPr>
            <a:cxnSpLocks noChangeShapeType="1"/>
            <a:stCxn id="1444873" idx="2"/>
            <a:endCxn id="144487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79" name="AutoShape 15"/>
          <p:cNvCxnSpPr>
            <a:cxnSpLocks noChangeShapeType="1"/>
            <a:stCxn id="1444874" idx="0"/>
            <a:endCxn id="144486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4880" name="AutoShape 16"/>
          <p:cNvCxnSpPr>
            <a:cxnSpLocks noChangeShapeType="1"/>
            <a:stCxn id="1444868" idx="5"/>
            <a:endCxn id="144487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81" name="AutoShape 17"/>
          <p:cNvCxnSpPr>
            <a:cxnSpLocks noChangeShapeType="1"/>
            <a:stCxn id="1444873" idx="0"/>
            <a:endCxn id="144486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82" name="AutoShape 18"/>
          <p:cNvCxnSpPr>
            <a:cxnSpLocks noChangeShapeType="1"/>
            <a:stCxn id="1444873" idx="6"/>
            <a:endCxn id="144487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4883" name="AutoShape 19"/>
          <p:cNvCxnSpPr>
            <a:cxnSpLocks noChangeShapeType="1"/>
            <a:stCxn id="1444871" idx="0"/>
            <a:endCxn id="144487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4884" name="AutoShape 20"/>
          <p:cNvCxnSpPr>
            <a:cxnSpLocks noChangeShapeType="1"/>
            <a:stCxn id="1444870" idx="5"/>
            <a:endCxn id="144487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4885" name="AutoShape 21"/>
          <p:cNvCxnSpPr>
            <a:cxnSpLocks noChangeShapeType="1"/>
            <a:stCxn id="1444871" idx="7"/>
            <a:endCxn id="144487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488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488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488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488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489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489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489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489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489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4895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4896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4897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4898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A6F8-9320-4D7E-BFC9-B7C15BAE0416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Comparison of function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1054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FLOOR and CEILING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A function f(n) is monotonically increasing if m ≤ n implies f(m) ≤ f(n)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A function f(n) is monotonically decreasing if m ≥ n implies f(m) ≥ f(n)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For any real number x we denote the greatest integer less than or equal to x by |x| (floor) or |x| (ceiling)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Any integer n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Floor((n/2) + (n/2)) =n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Refer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Cormen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Pg.51- 56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C470-3C27-4831-A47D-E917B926915A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5892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3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4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5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6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7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8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5899" name="AutoShape 11"/>
          <p:cNvCxnSpPr>
            <a:cxnSpLocks noChangeShapeType="1"/>
            <a:stCxn id="1445892" idx="6"/>
            <a:endCxn id="1445893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0" name="AutoShape 12"/>
          <p:cNvCxnSpPr>
            <a:cxnSpLocks noChangeShapeType="1"/>
            <a:stCxn id="1445893" idx="6"/>
            <a:endCxn id="1445894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1" name="AutoShape 13"/>
          <p:cNvCxnSpPr>
            <a:cxnSpLocks noChangeShapeType="1"/>
            <a:stCxn id="1445894" idx="3"/>
            <a:endCxn id="1445897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2" name="AutoShape 14"/>
          <p:cNvCxnSpPr>
            <a:cxnSpLocks noChangeShapeType="1"/>
            <a:stCxn id="1445897" idx="2"/>
            <a:endCxn id="1445898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3" name="AutoShape 15"/>
          <p:cNvCxnSpPr>
            <a:cxnSpLocks noChangeShapeType="1"/>
            <a:stCxn id="1445898" idx="0"/>
            <a:endCxn id="1445892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4" name="AutoShape 16"/>
          <p:cNvCxnSpPr>
            <a:cxnSpLocks noChangeShapeType="1"/>
            <a:stCxn id="1445892" idx="5"/>
            <a:endCxn id="1445897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5" name="AutoShape 17"/>
          <p:cNvCxnSpPr>
            <a:cxnSpLocks noChangeShapeType="1"/>
            <a:stCxn id="1445897" idx="0"/>
            <a:endCxn id="1445893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6" name="AutoShape 18"/>
          <p:cNvCxnSpPr>
            <a:cxnSpLocks noChangeShapeType="1"/>
            <a:stCxn id="1445897" idx="6"/>
            <a:endCxn id="1445895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7" name="AutoShape 19"/>
          <p:cNvCxnSpPr>
            <a:cxnSpLocks noChangeShapeType="1"/>
            <a:stCxn id="1445895" idx="0"/>
            <a:endCxn id="1445894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5908" name="AutoShape 20"/>
          <p:cNvCxnSpPr>
            <a:cxnSpLocks noChangeShapeType="1"/>
            <a:stCxn id="1445894" idx="5"/>
            <a:endCxn id="1445896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5909" name="AutoShape 21"/>
          <p:cNvCxnSpPr>
            <a:cxnSpLocks noChangeShapeType="1"/>
            <a:stCxn id="1445895" idx="7"/>
            <a:endCxn id="1445896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5910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5911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5912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5913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5914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5915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5916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5917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5918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14?</a:t>
            </a:r>
          </a:p>
        </p:txBody>
      </p:sp>
      <p:sp>
        <p:nvSpPr>
          <p:cNvPr id="1445919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5920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5921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5922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DB31-E5C2-4B8D-BBC9-D7384F91EBDD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6916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917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918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919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920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921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922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6923" name="AutoShape 11"/>
          <p:cNvCxnSpPr>
            <a:cxnSpLocks noChangeShapeType="1"/>
            <a:stCxn id="1446916" idx="6"/>
            <a:endCxn id="1446917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24" name="AutoShape 12"/>
          <p:cNvCxnSpPr>
            <a:cxnSpLocks noChangeShapeType="1"/>
            <a:stCxn id="1446917" idx="6"/>
            <a:endCxn id="1446918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25" name="AutoShape 13"/>
          <p:cNvCxnSpPr>
            <a:cxnSpLocks noChangeShapeType="1"/>
            <a:stCxn id="1446918" idx="3"/>
            <a:endCxn id="1446921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26" name="AutoShape 14"/>
          <p:cNvCxnSpPr>
            <a:cxnSpLocks noChangeShapeType="1"/>
            <a:stCxn id="1446921" idx="2"/>
            <a:endCxn id="1446922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27" name="AutoShape 15"/>
          <p:cNvCxnSpPr>
            <a:cxnSpLocks noChangeShapeType="1"/>
            <a:stCxn id="1446922" idx="0"/>
            <a:endCxn id="1446916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28" name="AutoShape 16"/>
          <p:cNvCxnSpPr>
            <a:cxnSpLocks noChangeShapeType="1"/>
            <a:stCxn id="1446916" idx="5"/>
            <a:endCxn id="1446921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29" name="AutoShape 17"/>
          <p:cNvCxnSpPr>
            <a:cxnSpLocks noChangeShapeType="1"/>
            <a:stCxn id="1446921" idx="0"/>
            <a:endCxn id="1446917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30" name="AutoShape 18"/>
          <p:cNvCxnSpPr>
            <a:cxnSpLocks noChangeShapeType="1"/>
            <a:stCxn id="1446921" idx="6"/>
            <a:endCxn id="1446919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31" name="AutoShape 19"/>
          <p:cNvCxnSpPr>
            <a:cxnSpLocks noChangeShapeType="1"/>
            <a:stCxn id="1446919" idx="0"/>
            <a:endCxn id="1446918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6932" name="AutoShape 20"/>
          <p:cNvCxnSpPr>
            <a:cxnSpLocks noChangeShapeType="1"/>
            <a:stCxn id="1446918" idx="5"/>
            <a:endCxn id="1446920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6933" name="AutoShape 21"/>
          <p:cNvCxnSpPr>
            <a:cxnSpLocks noChangeShapeType="1"/>
            <a:stCxn id="1446919" idx="7"/>
            <a:endCxn id="1446920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6934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6935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6936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6937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6938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6939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6940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6941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6942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6943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6944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6945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6946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30B-A153-4EB1-8636-9B5737E534F7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7940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1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2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3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4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5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6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7947" name="AutoShape 11"/>
          <p:cNvCxnSpPr>
            <a:cxnSpLocks noChangeShapeType="1"/>
            <a:stCxn id="1447940" idx="6"/>
            <a:endCxn id="1447941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48" name="AutoShape 12"/>
          <p:cNvCxnSpPr>
            <a:cxnSpLocks noChangeShapeType="1"/>
            <a:stCxn id="1447941" idx="6"/>
            <a:endCxn id="1447942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7949" name="AutoShape 13"/>
          <p:cNvCxnSpPr>
            <a:cxnSpLocks noChangeShapeType="1"/>
            <a:stCxn id="1447942" idx="3"/>
            <a:endCxn id="1447945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0" name="AutoShape 14"/>
          <p:cNvCxnSpPr>
            <a:cxnSpLocks noChangeShapeType="1"/>
            <a:stCxn id="1447945" idx="2"/>
            <a:endCxn id="1447946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7951" name="AutoShape 15"/>
          <p:cNvCxnSpPr>
            <a:cxnSpLocks noChangeShapeType="1"/>
            <a:stCxn id="1447946" idx="0"/>
            <a:endCxn id="1447940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2" name="AutoShape 16"/>
          <p:cNvCxnSpPr>
            <a:cxnSpLocks noChangeShapeType="1"/>
            <a:stCxn id="1447940" idx="5"/>
            <a:endCxn id="1447945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3" name="AutoShape 17"/>
          <p:cNvCxnSpPr>
            <a:cxnSpLocks noChangeShapeType="1"/>
            <a:stCxn id="1447945" idx="0"/>
            <a:endCxn id="1447941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7954" name="AutoShape 18"/>
          <p:cNvCxnSpPr>
            <a:cxnSpLocks noChangeShapeType="1"/>
            <a:stCxn id="1447945" idx="6"/>
            <a:endCxn id="1447943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5" name="AutoShape 19"/>
          <p:cNvCxnSpPr>
            <a:cxnSpLocks noChangeShapeType="1"/>
            <a:stCxn id="1447943" idx="0"/>
            <a:endCxn id="1447942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7956" name="AutoShape 20"/>
          <p:cNvCxnSpPr>
            <a:cxnSpLocks noChangeShapeType="1"/>
            <a:stCxn id="1447942" idx="5"/>
            <a:endCxn id="1447944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7957" name="AutoShape 21"/>
          <p:cNvCxnSpPr>
            <a:cxnSpLocks noChangeShapeType="1"/>
            <a:stCxn id="1447943" idx="7"/>
            <a:endCxn id="1447944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7958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7959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47960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7961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7962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7963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7964" name="Text Box 28"/>
          <p:cNvSpPr txBox="1">
            <a:spLocks noChangeArrowheads="1"/>
          </p:cNvSpPr>
          <p:nvPr/>
        </p:nvSpPr>
        <p:spPr bwMode="auto">
          <a:xfrm>
            <a:off x="6369050" y="2287588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17?</a:t>
            </a:r>
          </a:p>
        </p:txBody>
      </p:sp>
      <p:sp>
        <p:nvSpPr>
          <p:cNvPr id="1447965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7966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7967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7968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7969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7970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4367-674B-4820-8643-552347FE97D1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8964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65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66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67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68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69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70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8971" name="AutoShape 11"/>
          <p:cNvCxnSpPr>
            <a:cxnSpLocks noChangeShapeType="1"/>
            <a:stCxn id="1448964" idx="6"/>
            <a:endCxn id="1448965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2" name="AutoShape 12"/>
          <p:cNvCxnSpPr>
            <a:cxnSpLocks noChangeShapeType="1"/>
            <a:stCxn id="1448965" idx="6"/>
            <a:endCxn id="1448966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3" name="AutoShape 13"/>
          <p:cNvCxnSpPr>
            <a:cxnSpLocks noChangeShapeType="1"/>
            <a:stCxn id="1448966" idx="3"/>
            <a:endCxn id="1448969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8974" name="AutoShape 14"/>
          <p:cNvCxnSpPr>
            <a:cxnSpLocks noChangeShapeType="1"/>
            <a:stCxn id="1448969" idx="2"/>
            <a:endCxn id="1448970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8975" name="AutoShape 15"/>
          <p:cNvCxnSpPr>
            <a:cxnSpLocks noChangeShapeType="1"/>
            <a:stCxn id="1448970" idx="0"/>
            <a:endCxn id="1448964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6" name="AutoShape 16"/>
          <p:cNvCxnSpPr>
            <a:cxnSpLocks noChangeShapeType="1"/>
            <a:stCxn id="1448964" idx="5"/>
            <a:endCxn id="1448969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7" name="AutoShape 17"/>
          <p:cNvCxnSpPr>
            <a:cxnSpLocks noChangeShapeType="1"/>
            <a:stCxn id="1448969" idx="0"/>
            <a:endCxn id="1448965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8978" name="AutoShape 18"/>
          <p:cNvCxnSpPr>
            <a:cxnSpLocks noChangeShapeType="1"/>
            <a:stCxn id="1448969" idx="6"/>
            <a:endCxn id="1448967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79" name="AutoShape 19"/>
          <p:cNvCxnSpPr>
            <a:cxnSpLocks noChangeShapeType="1"/>
            <a:stCxn id="1448967" idx="0"/>
            <a:endCxn id="1448966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8980" name="AutoShape 20"/>
          <p:cNvCxnSpPr>
            <a:cxnSpLocks noChangeShapeType="1"/>
            <a:stCxn id="1448966" idx="5"/>
            <a:endCxn id="1448968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8981" name="AutoShape 21"/>
          <p:cNvCxnSpPr>
            <a:cxnSpLocks noChangeShapeType="1"/>
            <a:stCxn id="1448967" idx="7"/>
            <a:endCxn id="1448968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48982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48983" name="Text Box 23"/>
          <p:cNvSpPr txBox="1">
            <a:spLocks noChangeArrowheads="1"/>
          </p:cNvSpPr>
          <p:nvPr/>
        </p:nvSpPr>
        <p:spPr bwMode="auto">
          <a:xfrm>
            <a:off x="6278563" y="1738313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19?</a:t>
            </a:r>
          </a:p>
        </p:txBody>
      </p:sp>
      <p:sp>
        <p:nvSpPr>
          <p:cNvPr id="1448984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48985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48986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48987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48988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48989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48990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8991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48992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48993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48994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6A48-58A7-4922-881E-2BF5196331A5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4998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98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99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99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99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99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99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49995" name="AutoShape 11"/>
          <p:cNvCxnSpPr>
            <a:cxnSpLocks noChangeShapeType="1"/>
            <a:stCxn id="1449988" idx="6"/>
            <a:endCxn id="144998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9996" name="AutoShape 12"/>
          <p:cNvCxnSpPr>
            <a:cxnSpLocks noChangeShapeType="1"/>
            <a:stCxn id="1449989" idx="6"/>
            <a:endCxn id="144999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9997" name="AutoShape 13"/>
          <p:cNvCxnSpPr>
            <a:cxnSpLocks noChangeShapeType="1"/>
            <a:stCxn id="1449990" idx="3"/>
            <a:endCxn id="144999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49998" name="AutoShape 14"/>
          <p:cNvCxnSpPr>
            <a:cxnSpLocks noChangeShapeType="1"/>
            <a:stCxn id="1449993" idx="2"/>
            <a:endCxn id="144999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49999" name="AutoShape 15"/>
          <p:cNvCxnSpPr>
            <a:cxnSpLocks noChangeShapeType="1"/>
            <a:stCxn id="1449994" idx="0"/>
            <a:endCxn id="144998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0000" name="AutoShape 16"/>
          <p:cNvCxnSpPr>
            <a:cxnSpLocks noChangeShapeType="1"/>
            <a:stCxn id="1449988" idx="5"/>
            <a:endCxn id="144999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0001" name="AutoShape 17"/>
          <p:cNvCxnSpPr>
            <a:cxnSpLocks noChangeShapeType="1"/>
            <a:stCxn id="1449993" idx="0"/>
            <a:endCxn id="144998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0002" name="AutoShape 18"/>
          <p:cNvCxnSpPr>
            <a:cxnSpLocks noChangeShapeType="1"/>
            <a:stCxn id="1449993" idx="6"/>
            <a:endCxn id="144999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0003" name="AutoShape 19"/>
          <p:cNvCxnSpPr>
            <a:cxnSpLocks noChangeShapeType="1"/>
            <a:stCxn id="1449991" idx="0"/>
            <a:endCxn id="144999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0004" name="AutoShape 20"/>
          <p:cNvCxnSpPr>
            <a:cxnSpLocks noChangeShapeType="1"/>
            <a:stCxn id="1449990" idx="5"/>
            <a:endCxn id="144999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0005" name="AutoShape 21"/>
          <p:cNvCxnSpPr>
            <a:cxnSpLocks noChangeShapeType="1"/>
            <a:stCxn id="1449991" idx="7"/>
            <a:endCxn id="144999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5000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000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000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000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001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001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001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001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5001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0015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0016" name="Text Box 32"/>
          <p:cNvSpPr txBox="1">
            <a:spLocks noChangeArrowheads="1"/>
          </p:cNvSpPr>
          <p:nvPr/>
        </p:nvSpPr>
        <p:spPr bwMode="auto">
          <a:xfrm>
            <a:off x="4435475" y="3186113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21?</a:t>
            </a:r>
          </a:p>
        </p:txBody>
      </p:sp>
      <p:sp>
        <p:nvSpPr>
          <p:cNvPr id="1450017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50018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62CC-7D14-4FC5-A5D6-5DFA246E70F0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1012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1013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1014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1015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1016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1017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1018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1019" name="AutoShape 11"/>
          <p:cNvCxnSpPr>
            <a:cxnSpLocks noChangeShapeType="1"/>
            <a:stCxn id="1451012" idx="6"/>
            <a:endCxn id="1451013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0" name="AutoShape 12"/>
          <p:cNvCxnSpPr>
            <a:cxnSpLocks noChangeShapeType="1"/>
            <a:stCxn id="1451013" idx="6"/>
            <a:endCxn id="1451014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1021" name="AutoShape 13"/>
          <p:cNvCxnSpPr>
            <a:cxnSpLocks noChangeShapeType="1"/>
            <a:stCxn id="1451014" idx="3"/>
            <a:endCxn id="1451017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1022" name="AutoShape 14"/>
          <p:cNvCxnSpPr>
            <a:cxnSpLocks noChangeShapeType="1"/>
            <a:stCxn id="1451017" idx="2"/>
            <a:endCxn id="1451018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1023" name="AutoShape 15"/>
          <p:cNvCxnSpPr>
            <a:cxnSpLocks noChangeShapeType="1"/>
            <a:stCxn id="1451018" idx="0"/>
            <a:endCxn id="1451012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4" name="AutoShape 16"/>
          <p:cNvCxnSpPr>
            <a:cxnSpLocks noChangeShapeType="1"/>
            <a:stCxn id="1451012" idx="5"/>
            <a:endCxn id="1451017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5" name="AutoShape 17"/>
          <p:cNvCxnSpPr>
            <a:cxnSpLocks noChangeShapeType="1"/>
            <a:stCxn id="1451017" idx="0"/>
            <a:endCxn id="1451013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6" name="AutoShape 18"/>
          <p:cNvCxnSpPr>
            <a:cxnSpLocks noChangeShapeType="1"/>
            <a:stCxn id="1451017" idx="6"/>
            <a:endCxn id="1451015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7" name="AutoShape 19"/>
          <p:cNvCxnSpPr>
            <a:cxnSpLocks noChangeShapeType="1"/>
            <a:stCxn id="1451015" idx="0"/>
            <a:endCxn id="1451014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1028" name="AutoShape 20"/>
          <p:cNvCxnSpPr>
            <a:cxnSpLocks noChangeShapeType="1"/>
            <a:stCxn id="1451014" idx="5"/>
            <a:endCxn id="1451016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1029" name="AutoShape 21"/>
          <p:cNvCxnSpPr>
            <a:cxnSpLocks noChangeShapeType="1"/>
            <a:stCxn id="1451015" idx="7"/>
            <a:endCxn id="1451016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51030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1031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1032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1033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1034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1035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1036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1037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641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25?</a:t>
            </a:r>
          </a:p>
        </p:txBody>
      </p:sp>
      <p:sp>
        <p:nvSpPr>
          <p:cNvPr id="1451038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1039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1040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51041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51042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1A55-C48A-4C01-B33F-EA9EDBC88839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2036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37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38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39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40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41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42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2043" name="AutoShape 11"/>
          <p:cNvCxnSpPr>
            <a:cxnSpLocks noChangeShapeType="1"/>
            <a:stCxn id="1452036" idx="6"/>
            <a:endCxn id="1452037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44" name="AutoShape 12"/>
          <p:cNvCxnSpPr>
            <a:cxnSpLocks noChangeShapeType="1"/>
            <a:stCxn id="1452037" idx="6"/>
            <a:endCxn id="1452038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45" name="AutoShape 13"/>
          <p:cNvCxnSpPr>
            <a:cxnSpLocks noChangeShapeType="1"/>
            <a:stCxn id="1452038" idx="3"/>
            <a:endCxn id="1452041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46" name="AutoShape 14"/>
          <p:cNvCxnSpPr>
            <a:cxnSpLocks noChangeShapeType="1"/>
            <a:stCxn id="1452041" idx="2"/>
            <a:endCxn id="1452042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47" name="AutoShape 15"/>
          <p:cNvCxnSpPr>
            <a:cxnSpLocks noChangeShapeType="1"/>
            <a:stCxn id="1452042" idx="0"/>
            <a:endCxn id="1452036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48" name="AutoShape 16"/>
          <p:cNvCxnSpPr>
            <a:cxnSpLocks noChangeShapeType="1"/>
            <a:stCxn id="1452036" idx="5"/>
            <a:endCxn id="1452041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49" name="AutoShape 17"/>
          <p:cNvCxnSpPr>
            <a:cxnSpLocks noChangeShapeType="1"/>
            <a:stCxn id="1452041" idx="0"/>
            <a:endCxn id="1452037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50" name="AutoShape 18"/>
          <p:cNvCxnSpPr>
            <a:cxnSpLocks noChangeShapeType="1"/>
            <a:stCxn id="1452041" idx="6"/>
            <a:endCxn id="1452039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51" name="AutoShape 19"/>
          <p:cNvCxnSpPr>
            <a:cxnSpLocks noChangeShapeType="1"/>
            <a:stCxn id="1452039" idx="0"/>
            <a:endCxn id="1452038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2052" name="AutoShape 20"/>
          <p:cNvCxnSpPr>
            <a:cxnSpLocks noChangeShapeType="1"/>
            <a:stCxn id="1452038" idx="5"/>
            <a:endCxn id="1452040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2053" name="AutoShape 21"/>
          <p:cNvCxnSpPr>
            <a:cxnSpLocks noChangeShapeType="1"/>
            <a:stCxn id="1452039" idx="7"/>
            <a:endCxn id="1452040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52054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2055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2056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2057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2058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2059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2060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2061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52062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2063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2064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52065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1452066" name="AutoShape 34"/>
          <p:cNvSpPr>
            <a:spLocks/>
          </p:cNvSpPr>
          <p:nvPr/>
        </p:nvSpPr>
        <p:spPr bwMode="auto">
          <a:xfrm>
            <a:off x="762000" y="4267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0278-ABDC-4AFA-AD42-D93E6A110B1D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Kruskal()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T =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v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MakeSet(v);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for each (u,v)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</a:rPr>
              <a:t>      if FindSet(u)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4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4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Times New Roman" pitchFamily="18" charset="0"/>
              <a:buNone/>
            </a:pPr>
            <a:r>
              <a:rPr lang="en-US" sz="24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3060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3061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3062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3063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3064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3065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3066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3067" name="AutoShape 11"/>
          <p:cNvCxnSpPr>
            <a:cxnSpLocks noChangeShapeType="1"/>
            <a:stCxn id="1453060" idx="6"/>
            <a:endCxn id="1453061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68" name="AutoShape 12"/>
          <p:cNvCxnSpPr>
            <a:cxnSpLocks noChangeShapeType="1"/>
            <a:stCxn id="1453061" idx="6"/>
            <a:endCxn id="1453062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69" name="AutoShape 13"/>
          <p:cNvCxnSpPr>
            <a:cxnSpLocks noChangeShapeType="1"/>
            <a:stCxn id="1453062" idx="3"/>
            <a:endCxn id="1453065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70" name="AutoShape 14"/>
          <p:cNvCxnSpPr>
            <a:cxnSpLocks noChangeShapeType="1"/>
            <a:stCxn id="1453065" idx="2"/>
            <a:endCxn id="1453066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71" name="AutoShape 15"/>
          <p:cNvCxnSpPr>
            <a:cxnSpLocks noChangeShapeType="1"/>
            <a:stCxn id="1453066" idx="0"/>
            <a:endCxn id="1453060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72" name="AutoShape 16"/>
          <p:cNvCxnSpPr>
            <a:cxnSpLocks noChangeShapeType="1"/>
            <a:stCxn id="1453060" idx="5"/>
            <a:endCxn id="1453065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73" name="AutoShape 17"/>
          <p:cNvCxnSpPr>
            <a:cxnSpLocks noChangeShapeType="1"/>
            <a:stCxn id="1453065" idx="0"/>
            <a:endCxn id="1453061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74" name="AutoShape 18"/>
          <p:cNvCxnSpPr>
            <a:cxnSpLocks noChangeShapeType="1"/>
            <a:stCxn id="1453065" idx="6"/>
            <a:endCxn id="1453063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75" name="AutoShape 19"/>
          <p:cNvCxnSpPr>
            <a:cxnSpLocks noChangeShapeType="1"/>
            <a:stCxn id="1453063" idx="0"/>
            <a:endCxn id="1453062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53076" name="AutoShape 20"/>
          <p:cNvCxnSpPr>
            <a:cxnSpLocks noChangeShapeType="1"/>
            <a:stCxn id="1453062" idx="5"/>
            <a:endCxn id="1453064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453077" name="AutoShape 21"/>
          <p:cNvCxnSpPr>
            <a:cxnSpLocks noChangeShapeType="1"/>
            <a:stCxn id="1453063" idx="7"/>
            <a:endCxn id="1453064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53078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453079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1453080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453081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453082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453083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1453084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1453085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1453086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3087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453088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1453089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668B-F09F-4731-989A-406400877661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Kruskal’s Algorithm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Sketch of a proof that this algorithm produces an MST for </a:t>
            </a:r>
            <a:r>
              <a:rPr lang="en-US" i="1"/>
              <a:t>T</a:t>
            </a:r>
            <a:r>
              <a:rPr lang="en-US"/>
              <a:t>:</a:t>
            </a:r>
          </a:p>
          <a:p>
            <a:pPr lvl="1"/>
            <a:r>
              <a:rPr lang="en-US"/>
              <a:t>Assume algorithm is wrong: result is not an MST</a:t>
            </a:r>
          </a:p>
          <a:p>
            <a:pPr lvl="1"/>
            <a:r>
              <a:rPr lang="en-US"/>
              <a:t>Then algorithm adds a wrong edge at some point</a:t>
            </a:r>
          </a:p>
          <a:p>
            <a:pPr lvl="1"/>
            <a:r>
              <a:rPr lang="en-US"/>
              <a:t>If it adds a wrong edge, there must be a lower weight edge (cut and paste argument)</a:t>
            </a:r>
          </a:p>
          <a:p>
            <a:pPr lvl="1"/>
            <a:r>
              <a:rPr lang="en-US"/>
              <a:t>But algorithm chooses lowest weight edge at each step.  Contradiction</a:t>
            </a:r>
          </a:p>
          <a:p>
            <a:r>
              <a:rPr lang="en-US"/>
              <a:t>Again, important to be comfortable with cut and paste arguments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5660-4D35-4229-B6A1-E0CDD770F36A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55107" name="Rectangle 3"/>
          <p:cNvSpPr>
            <a:spLocks noChangeArrowheads="1"/>
          </p:cNvSpPr>
          <p:nvPr/>
        </p:nvSpPr>
        <p:spPr bwMode="auto">
          <a:xfrm>
            <a:off x="609600" y="1676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Kruskal()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T = </a:t>
            </a:r>
            <a:r>
              <a:rPr lang="en-US" sz="2400" b="1" i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 i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for each v </a:t>
            </a:r>
            <a:r>
              <a:rPr lang="en-US" sz="2400" i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400" b="1" i="0">
                <a:latin typeface="Courier New" pitchFamily="49" charset="0"/>
              </a:rPr>
              <a:t> V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   MakeSet(v);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sort E by increasing edge weight w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for each (u,v) </a:t>
            </a:r>
            <a:r>
              <a:rPr lang="en-US" sz="2400" b="1" i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 i="0">
                <a:latin typeface="Courier New" pitchFamily="49" charset="0"/>
              </a:rPr>
              <a:t> E (in sorted order)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   if FindSet(u) </a:t>
            </a:r>
            <a:r>
              <a:rPr lang="en-US" sz="2400" b="1" i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b="1" i="0">
                <a:sym typeface="Math B" pitchFamily="2" charset="2"/>
              </a:rPr>
              <a:t>U</a:t>
            </a:r>
            <a:r>
              <a:rPr lang="en-US" sz="2400" b="1" i="0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5108" name="Text Box 4"/>
          <p:cNvSpPr txBox="1">
            <a:spLocks noChangeArrowheads="1"/>
          </p:cNvSpPr>
          <p:nvPr/>
        </p:nvSpPr>
        <p:spPr bwMode="auto">
          <a:xfrm>
            <a:off x="4457700" y="1565275"/>
            <a:ext cx="45243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will affect the running time?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0302-9EA6-4F13-822E-0BED51BEBE78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Analysis of insertion sort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1054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INSERTION_SORT(A)                                  COST                 TIME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For j &lt;-- 2 to length [A]                           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            n     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do key &lt;-- A[j]                                    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          n-1  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insert A[j] in to sorted sequence              0                      n-1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&lt;-- j-1                                              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                     n-1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While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&gt;0 and A[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] &gt; key                          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                                 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do A [i+1] &lt;-- A[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]                                  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6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 I &lt;-- i-1                                                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7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A [i+1] &lt;-- key                                       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8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                       n-1</a:t>
            </a:r>
          </a:p>
          <a:p>
            <a:pPr marL="457200" indent="-457200" algn="just"/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  <a:sym typeface="Wingdings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The runnin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/>
              </a:rPr>
              <a:t>g time of algorithm is sum of running time for each statement executed. To compute T(n) the running time of this sort we sum the product of cost and time </a:t>
            </a:r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67600" y="3124200"/>
          <a:ext cx="685800" cy="342900"/>
        </p:xfrm>
        <a:graphic>
          <a:graphicData uri="http://schemas.openxmlformats.org/presentationml/2006/ole">
            <p:oleObj spid="_x0000_s2050" name="Equation" r:id="rId4" imgW="431640" imgH="3045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467600" y="3429000"/>
          <a:ext cx="723900" cy="304800"/>
        </p:xfrm>
        <a:graphic>
          <a:graphicData uri="http://schemas.openxmlformats.org/presentationml/2006/ole">
            <p:oleObj spid="_x0000_s2051" name="Equation" r:id="rId5" imgW="723600" imgH="30456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467600" y="3810000"/>
          <a:ext cx="723900" cy="304800"/>
        </p:xfrm>
        <a:graphic>
          <a:graphicData uri="http://schemas.openxmlformats.org/presentationml/2006/ole">
            <p:oleObj spid="_x0000_s2052" name="Equation" r:id="rId6" imgW="723600" imgH="30456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2BA-5C5B-48B9-B472-EFBE64493956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1456131" name="Rectangle 3"/>
          <p:cNvSpPr>
            <a:spLocks noChangeArrowheads="1"/>
          </p:cNvSpPr>
          <p:nvPr/>
        </p:nvSpPr>
        <p:spPr bwMode="auto">
          <a:xfrm>
            <a:off x="609600" y="16764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Kruskal()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T = </a:t>
            </a:r>
            <a:r>
              <a:rPr lang="en-US" sz="2400" b="1" i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400" b="1" i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for each v </a:t>
            </a:r>
            <a:r>
              <a:rPr lang="en-US" sz="2400" i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400" b="1" i="0">
                <a:latin typeface="Courier New" pitchFamily="49" charset="0"/>
              </a:rPr>
              <a:t> V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   MakeSet(v);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sort E by increasing edge weight w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for each (u,v) </a:t>
            </a:r>
            <a:r>
              <a:rPr lang="en-US" sz="2400" b="1" i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400" b="1" i="0">
                <a:latin typeface="Courier New" pitchFamily="49" charset="0"/>
              </a:rPr>
              <a:t> E (in sorted order)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</a:rPr>
              <a:t>      if FindSet(u) </a:t>
            </a:r>
            <a:r>
              <a:rPr lang="en-US" sz="2400" b="1" i="0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b="1" i="0">
                <a:sym typeface="Math B" pitchFamily="2" charset="2"/>
              </a:rPr>
              <a:t>U</a:t>
            </a:r>
            <a:r>
              <a:rPr lang="en-US" sz="2400" b="1" i="0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i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1456132" name="Text Box 4"/>
          <p:cNvSpPr txBox="1">
            <a:spLocks noChangeArrowheads="1"/>
          </p:cNvSpPr>
          <p:nvPr/>
        </p:nvSpPr>
        <p:spPr bwMode="auto">
          <a:xfrm>
            <a:off x="4457700" y="1565275"/>
            <a:ext cx="4524375" cy="2282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will affect the running time?</a:t>
            </a:r>
          </a:p>
          <a:p>
            <a:pPr algn="r"/>
            <a:r>
              <a:rPr lang="en-US" sz="2400" b="1" i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400" b="1" i="0">
                <a:latin typeface="Times New Roman" pitchFamily="18" charset="0"/>
              </a:rPr>
              <a:t>1 Sort</a:t>
            </a:r>
          </a:p>
          <a:p>
            <a:pPr algn="r"/>
            <a:r>
              <a:rPr lang="en-US" sz="2400" b="1" i="0">
                <a:latin typeface="Times New Roman" pitchFamily="18" charset="0"/>
              </a:rPr>
              <a:t>O(V) MakeSet() calls</a:t>
            </a:r>
          </a:p>
          <a:p>
            <a:pPr algn="r"/>
            <a:r>
              <a:rPr lang="en-US" sz="2400" b="1" i="0">
                <a:latin typeface="Times New Roman" pitchFamily="18" charset="0"/>
              </a:rPr>
              <a:t>O(E) FindSet() calls</a:t>
            </a:r>
            <a:br>
              <a:rPr lang="en-US" sz="2400" b="1" i="0">
                <a:latin typeface="Times New Roman" pitchFamily="18" charset="0"/>
              </a:rPr>
            </a:br>
            <a:r>
              <a:rPr lang="en-US" sz="2400" b="1" i="0">
                <a:latin typeface="Times New Roman" pitchFamily="18" charset="0"/>
              </a:rPr>
              <a:t>O(V) Union() calls  </a:t>
            </a:r>
          </a:p>
          <a:p>
            <a:pPr algn="r"/>
            <a:r>
              <a:rPr lang="en-US" sz="2400" b="1" i="0">
                <a:latin typeface="Times New Roman" pitchFamily="18" charset="0"/>
              </a:rPr>
              <a:t>(</a:t>
            </a: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Exactly how many Union()s?</a:t>
            </a:r>
            <a:r>
              <a:rPr lang="en-US" sz="2400" b="1" i="0">
                <a:latin typeface="Times New Roman" pitchFamily="18" charset="0"/>
              </a:rPr>
              <a:t>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E1AF-0EFB-4737-B4E5-6DC6AFFF70CC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Kruskal’s Algorithm: Running Time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To summarize: </a:t>
            </a:r>
          </a:p>
          <a:p>
            <a:pPr lvl="1"/>
            <a:r>
              <a:rPr lang="en-US"/>
              <a:t>Sort edges: O(E lg E) </a:t>
            </a:r>
          </a:p>
          <a:p>
            <a:pPr lvl="1"/>
            <a:r>
              <a:rPr lang="en-US"/>
              <a:t>O(V) MakeSet()’s</a:t>
            </a:r>
          </a:p>
          <a:p>
            <a:pPr lvl="1"/>
            <a:r>
              <a:rPr lang="en-US"/>
              <a:t>O(E) FindSet()’s</a:t>
            </a:r>
          </a:p>
          <a:p>
            <a:pPr lvl="1"/>
            <a:r>
              <a:rPr lang="en-US"/>
              <a:t>O(V) Union()’s </a:t>
            </a:r>
          </a:p>
          <a:p>
            <a:r>
              <a:rPr lang="en-US"/>
              <a:t>Upshot: </a:t>
            </a:r>
          </a:p>
          <a:p>
            <a:pPr lvl="1"/>
            <a:r>
              <a:rPr lang="en-US"/>
              <a:t>Best disjoint-set union algorithm makes above 3 operations take O(E</a:t>
            </a:r>
            <a:r>
              <a:rPr lang="en-US">
                <a:sym typeface="Symbol" pitchFamily="18" charset="2"/>
              </a:rPr>
              <a:t></a:t>
            </a:r>
            <a:r>
              <a:rPr lang="en-US"/>
              <a:t>(E,V)), </a:t>
            </a:r>
            <a:r>
              <a:rPr lang="en-US">
                <a:sym typeface="Symbol" pitchFamily="18" charset="2"/>
              </a:rPr>
              <a:t> almost constant</a:t>
            </a:r>
            <a:endParaRPr lang="en-US"/>
          </a:p>
          <a:p>
            <a:pPr lvl="1"/>
            <a:r>
              <a:rPr lang="en-US"/>
              <a:t>Overall thus O(E lg E), almost linear w/o sorting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590-63F3-4A03-A12A-4E963008C4E7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Analysis of insertion sort…..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1054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Even for inputs of given size an algorithm running time may depend upon which input of that size is given.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best case occur if the array is already sorted. In that case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T(n)= 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(n)+c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(n-1)+ 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(n-1)+c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(n-1)+c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8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(n-1)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= (c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+c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+c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+c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5+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8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)n – (c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+c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+c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+c</a:t>
            </a:r>
            <a:r>
              <a:rPr lang="en-US" sz="2000" baseline="-25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8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 =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an+b</a:t>
            </a:r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worst case running time is expressed as an</a:t>
            </a:r>
            <a:r>
              <a:rPr lang="en-US" sz="2000" baseline="30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+bn+c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5C2A-A6CF-402B-ACCE-25D26DAD20CC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Question on quick sort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5626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Show how Quick sort can be made to run in O(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nlogn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 time in worst case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Solution: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Quick sort is based on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Divide and conquer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method. Three steps are followed for sorting an subarray A [p,……..r]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DIVIDE: Partition the array A[p,………….r] into two subarrays 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A[p……q-1] &amp; A[q+1,……r] such that each element of A[p……q-1] ≤ A[q]</a:t>
            </a:r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A[p……q-1] ≤ A[q] ≤ A[q+1,……r]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CONQUER: Sort the two subarrays A[p……q-1] &amp; A[q+1,……r] by recursive call to quick sort.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COMBINE: since subarrays are sorted in place we don’t need to combine them. The entire array is sorted now.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D1E-4FC7-4A32-91C5-E91714104550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Solution for quick sort………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5626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QUICKSORT(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A,p,r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p&lt;r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then q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 PARTITION(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A,p,r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        QUICKSORT(A,p,q-1)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       QUICKSORT(A,q+1,r)</a:t>
            </a:r>
          </a:p>
          <a:p>
            <a:pPr marL="457200" indent="-457200" algn="just"/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To sort an entire array the initial call is QUICKSORT(A , l, length [A] )</a:t>
            </a:r>
          </a:p>
          <a:p>
            <a:pPr marL="457200" indent="-457200"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Partitioning the array</a:t>
            </a:r>
          </a:p>
          <a:p>
            <a:pPr marL="457200" indent="-457200" algn="just"/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PARTITION (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A,p,r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x 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A[r]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 p-1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For j  p to r-1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 do if A[j] ≤ x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       then 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 i+1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Exchange A[</a:t>
            </a:r>
            <a:r>
              <a:rPr lang="en-US" sz="20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] &gt; A[j]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end 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Exchange A[i+1]  A[r]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return  i+1` </a:t>
            </a:r>
            <a:endParaRPr lang="en-US" sz="20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DAD3-DA70-4110-8C66-86E9BB994693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Solution for quick sort………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6858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PARTITION always select an element x=A[r] as pivot element around which partition of array is done.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16865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2133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 err="1" smtClean="0"/>
              <a:t>p,j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667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first step 2 is exchange with 2. Now  A[j]=8  not less than 4 so do not exchange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32867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62800" y="2133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X=4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47800" y="40487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47800" y="46583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447800" y="53441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47800" y="58775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AD4B-82AE-431F-B9D2-747623067F11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82C2A"/>
                </a:solidFill>
                <a:latin typeface="Algerian" pitchFamily="82" charset="0"/>
              </a:rPr>
              <a:t>Performance of quick sort</a:t>
            </a:r>
            <a:endParaRPr lang="en-US" sz="3600" dirty="0">
              <a:solidFill>
                <a:srgbClr val="782C2A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5626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running time of quick sort depend upon the whether the partition is </a:t>
            </a:r>
            <a:r>
              <a:rPr lang="en-US" sz="24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balanced, unbalanced and this in turn depends upon the pivot element that is chosen.</a:t>
            </a:r>
          </a:p>
          <a:p>
            <a:pPr algn="just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the partition is balanced then algorithm runs asymptotically as fast as merge sort</a:t>
            </a:r>
          </a:p>
          <a:p>
            <a:pPr algn="just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the partition is unbalanced then the algorithm runs asymptotically as slow as insertion sort</a:t>
            </a:r>
            <a:r>
              <a:rPr lang="en-US" sz="2400" b="1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4ABB-7250-4F47-A460-FF4697389B23}" type="datetime2">
              <a:rPr lang="en-US" smtClean="0"/>
              <a:t>Saturday, August 11,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0C12-FFC5-4D17-B1F0-E4097EFDD65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Searching and Sorting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3565</Words>
  <Application>Microsoft Office PowerPoint</Application>
  <PresentationFormat>On-screen Show (4:3)</PresentationFormat>
  <Paragraphs>958</Paragraphs>
  <Slides>41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Equation</vt:lpstr>
      <vt:lpstr>Comparison of function</vt:lpstr>
      <vt:lpstr>Comparison of function</vt:lpstr>
      <vt:lpstr>Comparison of function</vt:lpstr>
      <vt:lpstr>Analysis of insertion sort</vt:lpstr>
      <vt:lpstr>Analysis of insertion sort…..</vt:lpstr>
      <vt:lpstr>Question on quick sort</vt:lpstr>
      <vt:lpstr>Solution for quick sort………</vt:lpstr>
      <vt:lpstr>Solution for quick sort………</vt:lpstr>
      <vt:lpstr>Performance of quick sort</vt:lpstr>
      <vt:lpstr>Worst case partitioning</vt:lpstr>
      <vt:lpstr>best case partitioning</vt:lpstr>
      <vt:lpstr>balanced case partitioning</vt:lpstr>
      <vt:lpstr>Tree structure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 Algorithm</vt:lpstr>
      <vt:lpstr>Kruskal’s Algorithm</vt:lpstr>
      <vt:lpstr>Kruskal’s Algorithm</vt:lpstr>
      <vt:lpstr>Kruskal’s Algorithm: Running 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question on hashing</dc:title>
  <dc:creator>Nikhilesh Joshi</dc:creator>
  <cp:lastModifiedBy>Nikhilesh Joshi</cp:lastModifiedBy>
  <cp:revision>35</cp:revision>
  <dcterms:created xsi:type="dcterms:W3CDTF">2012-07-26T08:03:59Z</dcterms:created>
  <dcterms:modified xsi:type="dcterms:W3CDTF">2012-08-11T07:10:51Z</dcterms:modified>
</cp:coreProperties>
</file>