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handoutMasterIdLst>
    <p:handoutMasterId r:id="rId35"/>
  </p:handoutMasterIdLst>
  <p:sldIdLst>
    <p:sldId id="299" r:id="rId2"/>
    <p:sldId id="303" r:id="rId3"/>
    <p:sldId id="304" r:id="rId4"/>
    <p:sldId id="302" r:id="rId5"/>
    <p:sldId id="301" r:id="rId6"/>
    <p:sldId id="305" r:id="rId7"/>
    <p:sldId id="300" r:id="rId8"/>
    <p:sldId id="290" r:id="rId9"/>
    <p:sldId id="291" r:id="rId10"/>
    <p:sldId id="298" r:id="rId11"/>
    <p:sldId id="292" r:id="rId12"/>
    <p:sldId id="293" r:id="rId13"/>
    <p:sldId id="296" r:id="rId14"/>
    <p:sldId id="294" r:id="rId15"/>
    <p:sldId id="297" r:id="rId16"/>
    <p:sldId id="289" r:id="rId17"/>
    <p:sldId id="307" r:id="rId18"/>
    <p:sldId id="308" r:id="rId19"/>
    <p:sldId id="309" r:id="rId20"/>
    <p:sldId id="326" r:id="rId21"/>
    <p:sldId id="311" r:id="rId22"/>
    <p:sldId id="312" r:id="rId23"/>
    <p:sldId id="313" r:id="rId24"/>
    <p:sldId id="314" r:id="rId25"/>
    <p:sldId id="315" r:id="rId26"/>
    <p:sldId id="316" r:id="rId27"/>
    <p:sldId id="317" r:id="rId28"/>
    <p:sldId id="318" r:id="rId29"/>
    <p:sldId id="325" r:id="rId30"/>
    <p:sldId id="320" r:id="rId31"/>
    <p:sldId id="321" r:id="rId32"/>
    <p:sldId id="323" r:id="rId33"/>
    <p:sldId id="324" r:id="rId34"/>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CC66"/>
    <a:srgbClr val="FF9933"/>
    <a:srgbClr val="FF9900"/>
    <a:srgbClr val="FF6699"/>
    <a:srgbClr val="0066FF"/>
    <a:srgbClr val="008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94660"/>
  </p:normalViewPr>
  <p:slideViewPr>
    <p:cSldViewPr>
      <p:cViewPr>
        <p:scale>
          <a:sx n="66" d="100"/>
          <a:sy n="66" d="100"/>
        </p:scale>
        <p:origin x="-151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26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vl1pPr>
          </a:lstStyle>
          <a:p>
            <a:fld id="{DE2F8BFA-5665-4BEB-B8F4-AC808C83E2FB}" type="slidenum">
              <a:rPr lang="en-US"/>
              <a:pPr/>
              <a:t>‹#›</a:t>
            </a:fld>
            <a:endParaRPr lang="en-US"/>
          </a:p>
        </p:txBody>
      </p:sp>
    </p:spTree>
    <p:extLst>
      <p:ext uri="{BB962C8B-B14F-4D97-AF65-F5344CB8AC3E}">
        <p14:creationId xmlns:p14="http://schemas.microsoft.com/office/powerpoint/2010/main" val="387364989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46D2A703-7569-4497-BA30-104EAD2ACD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DB218-92F9-4BC4-85EB-8842A37780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F33DE-6B62-467F-B5DC-7A0D34FB3B8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1052513"/>
            <a:ext cx="864235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0825" y="1773238"/>
            <a:ext cx="8642350" cy="233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0825" y="4260850"/>
            <a:ext cx="8642350" cy="233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79388" y="6619875"/>
            <a:ext cx="2133600" cy="476250"/>
          </a:xfrm>
          <a:prstGeom prst="rect">
            <a:avLst/>
          </a:prstGeom>
        </p:spPr>
        <p:txBody>
          <a:bodyPr/>
          <a:lstStyle>
            <a:lvl1pPr>
              <a:defRPr/>
            </a:lvl1pPr>
          </a:lstStyle>
          <a:p>
            <a:r>
              <a:rPr lang="en-US"/>
              <a:t>Bina Nusantara</a:t>
            </a:r>
          </a:p>
        </p:txBody>
      </p:sp>
      <p:sp>
        <p:nvSpPr>
          <p:cNvPr id="6" name="Footer Placeholder 5"/>
          <p:cNvSpPr>
            <a:spLocks noGrp="1"/>
          </p:cNvSpPr>
          <p:nvPr>
            <p:ph type="ftr" sz="quarter" idx="11"/>
          </p:nvPr>
        </p:nvSpPr>
        <p:spPr>
          <a:xfrm>
            <a:off x="3124200" y="6597650"/>
            <a:ext cx="2895600" cy="360363"/>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597650"/>
            <a:ext cx="2133600" cy="360363"/>
          </a:xfrm>
        </p:spPr>
        <p:txBody>
          <a:bodyPr/>
          <a:lstStyle>
            <a:lvl1pPr>
              <a:defRPr/>
            </a:lvl1pPr>
          </a:lstStyle>
          <a:p>
            <a:fld id="{A7355BD9-5DEC-4328-98BB-4FB4A2C05F77}" type="slidenum">
              <a:rPr lang="en-US"/>
              <a:pPr/>
              <a:t>‹#›</a:t>
            </a:fld>
            <a:endParaRPr lang="en-US"/>
          </a:p>
        </p:txBody>
      </p:sp>
    </p:spTree>
    <p:extLst>
      <p:ext uri="{BB962C8B-B14F-4D97-AF65-F5344CB8AC3E}">
        <p14:creationId xmlns:p14="http://schemas.microsoft.com/office/powerpoint/2010/main" val="2903581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0" y="6381750"/>
            <a:ext cx="2133600" cy="476250"/>
          </a:xfrm>
          <a:prstGeom prst="rect">
            <a:avLst/>
          </a:prstGeom>
          <a:ln/>
        </p:spPr>
        <p:txBody>
          <a:bodyPr/>
          <a:lstStyle>
            <a:lvl1pPr>
              <a:defRPr/>
            </a:lvl1pPr>
          </a:lstStyle>
          <a:p>
            <a:pPr>
              <a:defRPr/>
            </a:pPr>
            <a:r>
              <a:rPr lang="en-US"/>
              <a:t>November 2003 </a:t>
            </a:r>
          </a:p>
          <a:p>
            <a:pPr>
              <a:defRPr/>
            </a:pPr>
            <a:r>
              <a:rPr lang="en-US"/>
              <a:t>Sanath Jayasena</a:t>
            </a:r>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t>11-</a:t>
            </a:r>
            <a:fld id="{3FE132A9-7024-4CC7-A32D-EF54317A36A6}" type="slidenum">
              <a:rPr lang="en-US"/>
              <a:pPr/>
              <a:t>‹#›</a:t>
            </a:fld>
            <a:endParaRPr lang="en-US"/>
          </a:p>
        </p:txBody>
      </p:sp>
    </p:spTree>
    <p:extLst>
      <p:ext uri="{BB962C8B-B14F-4D97-AF65-F5344CB8AC3E}">
        <p14:creationId xmlns:p14="http://schemas.microsoft.com/office/powerpoint/2010/main" val="133487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9B31FE48-C95E-4585-9E31-20F80590B7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C3112ABF-69F4-4AEA-97C0-34E0C8230C12}"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B299DDB-7866-4C1C-A5FF-CFEE384A59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7DD0623E-41E8-4DDC-A509-F011CCA4F7BE}"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4A300-B0D5-4EC0-8270-89D70EF1A8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F8C04-E5DB-49EC-9CA1-99D64719FA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7EE7B-C55B-4F61-8510-23A049BF7E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ECE6C90-B16F-44B1-86D7-0FFD67D9BB1D}"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DC126D4-D6C8-4066-8B01-3DEF22AC6FEF}"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DYNAMIC PROGRAMMING </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8582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t>DP PADA MULTISTAGE GRAPH PROBLEM</a:t>
            </a:r>
          </a:p>
        </p:txBody>
      </p:sp>
      <p:sp>
        <p:nvSpPr>
          <p:cNvPr id="330755" name="Rectangle 3"/>
          <p:cNvSpPr>
            <a:spLocks noGrp="1" noChangeArrowheads="1"/>
          </p:cNvSpPr>
          <p:nvPr>
            <p:ph idx="1"/>
          </p:nvPr>
        </p:nvSpPr>
        <p:spPr/>
        <p:txBody>
          <a:bodyPr>
            <a:normAutofit lnSpcReduction="10000"/>
          </a:bodyPr>
          <a:lstStyle/>
          <a:p>
            <a:r>
              <a:rPr lang="en-US" sz="2400"/>
              <a:t>Teknik penyelesaian Multistage Graph Problem dengan Dynamic Programming berdasar pada sebuah prinsip bahwa jalur terpendek dari satu node (awal atau akhir) ke node lain di stage tertentu merupakan jalur terpendek dari stage sebelumnya ditambah panjang salah satu edge penghubung stage.</a:t>
            </a:r>
          </a:p>
          <a:p>
            <a:endParaRPr lang="en-US" sz="2400"/>
          </a:p>
          <a:p>
            <a:r>
              <a:rPr lang="en-US" sz="2400"/>
              <a:t>Metode Forward</a:t>
            </a:r>
          </a:p>
          <a:p>
            <a:pPr lvl="1"/>
            <a:r>
              <a:rPr lang="en-US" sz="2000"/>
              <a:t>Menghitung jarak ke depan (menuju sink)</a:t>
            </a:r>
          </a:p>
          <a:p>
            <a:endParaRPr lang="en-US" sz="2400"/>
          </a:p>
          <a:p>
            <a:r>
              <a:rPr lang="en-US" sz="2400"/>
              <a:t>Metode Backward</a:t>
            </a:r>
          </a:p>
          <a:p>
            <a:pPr lvl="1"/>
            <a:r>
              <a:rPr lang="en-US" sz="2000"/>
              <a:t>Menghitung jarak ke belakang (dari source)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t>METODE FORWARD</a:t>
            </a:r>
          </a:p>
        </p:txBody>
      </p:sp>
      <p:sp>
        <p:nvSpPr>
          <p:cNvPr id="323587" name="Rectangle 3"/>
          <p:cNvSpPr>
            <a:spLocks noGrp="1" noChangeArrowheads="1"/>
          </p:cNvSpPr>
          <p:nvPr>
            <p:ph idx="1"/>
          </p:nvPr>
        </p:nvSpPr>
        <p:spPr/>
        <p:txBody>
          <a:bodyPr>
            <a:normAutofit fontScale="92500" lnSpcReduction="20000"/>
          </a:bodyPr>
          <a:lstStyle/>
          <a:p>
            <a:pPr marL="533400" indent="-533400">
              <a:lnSpc>
                <a:spcPct val="90000"/>
              </a:lnSpc>
            </a:pPr>
            <a:r>
              <a:rPr lang="sv-SE"/>
              <a:t>Prinsip : analisis dilakukan dengan menghitung </a:t>
            </a:r>
            <a:r>
              <a:rPr lang="sv-SE" i="1"/>
              <a:t>path</a:t>
            </a:r>
            <a:r>
              <a:rPr lang="sv-SE"/>
              <a:t> (jalur) dari suatu </a:t>
            </a:r>
            <a:r>
              <a:rPr lang="sv-SE" i="1"/>
              <a:t>node</a:t>
            </a:r>
            <a:r>
              <a:rPr lang="sv-SE"/>
              <a:t> ke </a:t>
            </a:r>
            <a:r>
              <a:rPr lang="sv-SE" i="1"/>
              <a:t>sink</a:t>
            </a:r>
            <a:endParaRPr lang="en-US"/>
          </a:p>
          <a:p>
            <a:pPr marL="533400" indent="-533400">
              <a:lnSpc>
                <a:spcPct val="90000"/>
              </a:lnSpc>
            </a:pPr>
            <a:r>
              <a:rPr lang="en-US"/>
              <a:t>Rumus : </a:t>
            </a:r>
            <a:r>
              <a:rPr lang="en-US" b="1"/>
              <a:t>cost(i,j) = min{c(j,k) + cost(i+1,k)}</a:t>
            </a:r>
            <a:endParaRPr lang="en-US"/>
          </a:p>
          <a:p>
            <a:pPr marL="533400" indent="-533400">
              <a:lnSpc>
                <a:spcPct val="90000"/>
              </a:lnSpc>
            </a:pPr>
            <a:r>
              <a:rPr lang="sv-SE"/>
              <a:t>Perhitungan dimulai dari </a:t>
            </a:r>
            <a:r>
              <a:rPr lang="sv-SE" i="1"/>
              <a:t>node</a:t>
            </a:r>
            <a:r>
              <a:rPr lang="sv-SE"/>
              <a:t>-</a:t>
            </a:r>
            <a:r>
              <a:rPr lang="sv-SE" i="1"/>
              <a:t>node</a:t>
            </a:r>
            <a:r>
              <a:rPr lang="sv-SE"/>
              <a:t> di </a:t>
            </a:r>
            <a:r>
              <a:rPr lang="sv-SE" i="1"/>
              <a:t>stage</a:t>
            </a:r>
            <a:r>
              <a:rPr lang="sv-SE"/>
              <a:t> k–2</a:t>
            </a:r>
            <a:endParaRPr lang="en-US"/>
          </a:p>
          <a:p>
            <a:pPr marL="533400" indent="-533400">
              <a:lnSpc>
                <a:spcPct val="90000"/>
              </a:lnSpc>
            </a:pPr>
            <a:r>
              <a:rPr lang="sv-SE"/>
              <a:t>cost(i,j) artinya panjang lintasan dari </a:t>
            </a:r>
            <a:r>
              <a:rPr lang="sv-SE" i="1"/>
              <a:t>node</a:t>
            </a:r>
            <a:r>
              <a:rPr lang="sv-SE"/>
              <a:t> j di </a:t>
            </a:r>
            <a:r>
              <a:rPr lang="sv-SE" i="1"/>
              <a:t>stage</a:t>
            </a:r>
            <a:r>
              <a:rPr lang="sv-SE"/>
              <a:t> i menuju sink (t)</a:t>
            </a:r>
            <a:endParaRPr lang="en-US"/>
          </a:p>
          <a:p>
            <a:pPr marL="533400" indent="-533400">
              <a:lnSpc>
                <a:spcPct val="90000"/>
              </a:lnSpc>
            </a:pPr>
            <a:r>
              <a:rPr lang="sv-SE"/>
              <a:t>c(j,l) artinya panjang lintasan dari </a:t>
            </a:r>
            <a:r>
              <a:rPr lang="sv-SE" i="1"/>
              <a:t>node</a:t>
            </a:r>
            <a:r>
              <a:rPr lang="sv-SE"/>
              <a:t> j ke </a:t>
            </a:r>
            <a:r>
              <a:rPr lang="sv-SE" i="1"/>
              <a:t>node</a:t>
            </a:r>
            <a:r>
              <a:rPr lang="sv-SE"/>
              <a:t> l</a:t>
            </a:r>
          </a:p>
          <a:p>
            <a:pPr marL="533400" indent="-533400">
              <a:lnSpc>
                <a:spcPct val="90000"/>
              </a:lnSpc>
            </a:pPr>
            <a:endParaRPr lang="sv-SE"/>
          </a:p>
          <a:p>
            <a:pPr marL="533400" indent="-533400">
              <a:lnSpc>
                <a:spcPct val="90000"/>
              </a:lnSpc>
            </a:pPr>
            <a:r>
              <a:rPr lang="sv-SE"/>
              <a:t>Pelajari langkah-langkah algoritma secara detil pada ilustrasi 7.8 dan ilustrasi 7.9</a:t>
            </a:r>
            <a:endParaRPr lang="en-US"/>
          </a:p>
          <a:p>
            <a:pPr marL="533400" indent="-533400">
              <a:lnSpc>
                <a:spcPct val="90000"/>
              </a:lnSpc>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t>METODE FORWARD</a:t>
            </a:r>
          </a:p>
        </p:txBody>
      </p:sp>
      <p:sp>
        <p:nvSpPr>
          <p:cNvPr id="324611" name="Rectangle 3"/>
          <p:cNvSpPr>
            <a:spLocks noGrp="1" noChangeArrowheads="1"/>
          </p:cNvSpPr>
          <p:nvPr>
            <p:ph idx="1"/>
          </p:nvPr>
        </p:nvSpPr>
        <p:spPr/>
        <p:txBody>
          <a:bodyPr>
            <a:noAutofit/>
          </a:bodyPr>
          <a:lstStyle/>
          <a:p>
            <a:pPr algn="just">
              <a:lnSpc>
                <a:spcPct val="80000"/>
              </a:lnSpc>
              <a:buFontTx/>
              <a:buNone/>
            </a:pPr>
            <a:endParaRPr lang="en-US" sz="1200" b="1" dirty="0" smtClean="0">
              <a:solidFill>
                <a:srgbClr val="008000"/>
              </a:solidFill>
              <a:latin typeface="Courier New" pitchFamily="49" charset="0"/>
              <a:ea typeface="Times New Roman" pitchFamily="18" charset="0"/>
              <a:cs typeface="Tahoma" pitchFamily="34" charset="0"/>
            </a:endParaRPr>
          </a:p>
          <a:p>
            <a:pPr algn="just">
              <a:lnSpc>
                <a:spcPct val="80000"/>
              </a:lnSpc>
              <a:buFontTx/>
              <a:buNone/>
            </a:pPr>
            <a:endParaRPr lang="en-US" sz="1200" b="1" dirty="0">
              <a:solidFill>
                <a:srgbClr val="008000"/>
              </a:solidFill>
              <a:latin typeface="Courier New" pitchFamily="49" charset="0"/>
              <a:ea typeface="Times New Roman" pitchFamily="18" charset="0"/>
              <a:cs typeface="Tahoma" pitchFamily="34" charset="0"/>
            </a:endParaRPr>
          </a:p>
          <a:p>
            <a:pPr algn="just">
              <a:lnSpc>
                <a:spcPct val="80000"/>
              </a:lnSpc>
              <a:buFontTx/>
              <a:buNone/>
            </a:pPr>
            <a:r>
              <a:rPr lang="en-US" sz="1200" b="1" dirty="0" smtClean="0">
                <a:solidFill>
                  <a:srgbClr val="008000"/>
                </a:solidFill>
                <a:latin typeface="Courier New" pitchFamily="49" charset="0"/>
                <a:ea typeface="Times New Roman" pitchFamily="18" charset="0"/>
                <a:cs typeface="Tahoma" pitchFamily="34" charset="0"/>
              </a:rPr>
              <a:t>cost(4,I</a:t>
            </a:r>
            <a:r>
              <a:rPr lang="en-US" sz="1200" b="1" dirty="0">
                <a:solidFill>
                  <a:srgbClr val="008000"/>
                </a:solidFill>
                <a:latin typeface="Courier New" pitchFamily="49" charset="0"/>
                <a:ea typeface="Times New Roman" pitchFamily="18" charset="0"/>
                <a:cs typeface="Tahoma" pitchFamily="34" charset="0"/>
              </a:rPr>
              <a:t>)</a:t>
            </a:r>
            <a:r>
              <a:rPr lang="en-US" sz="1200" b="1" dirty="0">
                <a:solidFill>
                  <a:srgbClr val="000000"/>
                </a:solidFill>
                <a:latin typeface="Courier New" pitchFamily="49" charset="0"/>
                <a:ea typeface="Times New Roman" pitchFamily="18" charset="0"/>
                <a:cs typeface="Tahoma" pitchFamily="34" charset="0"/>
              </a:rPr>
              <a:t> =  </a:t>
            </a:r>
            <a:r>
              <a:rPr lang="en-US" sz="1200" b="1" dirty="0">
                <a:solidFill>
                  <a:srgbClr val="0000FF"/>
                </a:solidFill>
                <a:latin typeface="Courier New" pitchFamily="49" charset="0"/>
                <a:ea typeface="Times New Roman" pitchFamily="18" charset="0"/>
                <a:cs typeface="Tahoma" pitchFamily="34" charset="0"/>
              </a:rPr>
              <a:t>c(I,L)</a:t>
            </a:r>
            <a:r>
              <a:rPr lang="en-US" sz="1200" b="1" dirty="0">
                <a:solidFill>
                  <a:srgbClr val="000000"/>
                </a:solidFill>
                <a:latin typeface="Courier New" pitchFamily="49" charset="0"/>
                <a:ea typeface="Times New Roman" pitchFamily="18" charset="0"/>
                <a:cs typeface="Tahoma" pitchFamily="34" charset="0"/>
              </a:rPr>
              <a:t> = 7</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cost(4,J) =  c(J,L) = 8</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cost(4,K) =  c(K,L) = </a:t>
            </a:r>
            <a:r>
              <a:rPr lang="en-US" sz="1200" b="1" dirty="0" smtClean="0">
                <a:solidFill>
                  <a:srgbClr val="000000"/>
                </a:solidFill>
                <a:latin typeface="Courier New" pitchFamily="49" charset="0"/>
                <a:ea typeface="Times New Roman" pitchFamily="18" charset="0"/>
                <a:cs typeface="Tahoma" pitchFamily="34" charset="0"/>
              </a:rPr>
              <a:t>11</a:t>
            </a:r>
          </a:p>
          <a:p>
            <a:pPr algn="just">
              <a:lnSpc>
                <a:spcPct val="80000"/>
              </a:lnSpc>
              <a:buFontTx/>
              <a:buNone/>
            </a:pPr>
            <a:endParaRPr lang="en-US" sz="1200" b="1" dirty="0">
              <a:solidFill>
                <a:srgbClr val="000000"/>
              </a:solidFill>
              <a:latin typeface="Courier New" pitchFamily="49" charset="0"/>
              <a:ea typeface="Times New Roman" pitchFamily="18" charset="0"/>
              <a:cs typeface="Tahoma" pitchFamily="34" charset="0"/>
            </a:endParaRPr>
          </a:p>
          <a:p>
            <a:pPr algn="just">
              <a:lnSpc>
                <a:spcPct val="80000"/>
              </a:lnSpc>
              <a:buFontTx/>
              <a:buNone/>
            </a:pPr>
            <a:r>
              <a:rPr lang="en-US" sz="1200" b="1" dirty="0" smtClean="0">
                <a:solidFill>
                  <a:srgbClr val="000000"/>
                </a:solidFill>
                <a:latin typeface="Courier New" pitchFamily="49" charset="0"/>
                <a:ea typeface="Times New Roman" pitchFamily="18" charset="0"/>
                <a:cs typeface="Tahoma" pitchFamily="34" charset="0"/>
              </a:rPr>
              <a:t>cost(3,F</a:t>
            </a:r>
            <a:r>
              <a:rPr lang="en-US" sz="1200" b="1" dirty="0">
                <a:solidFill>
                  <a:srgbClr val="000000"/>
                </a:solidFill>
                <a:latin typeface="Courier New" pitchFamily="49" charset="0"/>
                <a:ea typeface="Times New Roman" pitchFamily="18" charset="0"/>
                <a:cs typeface="Tahoma" pitchFamily="34" charset="0"/>
              </a:rPr>
              <a:t>) =  min { c(F,I) + cost(4,I) | c(F,J) + cost(4,J) }</a:t>
            </a:r>
          </a:p>
          <a:p>
            <a:pPr algn="just">
              <a:lnSpc>
                <a:spcPct val="80000"/>
              </a:lnSpc>
              <a:buFontTx/>
              <a:buNone/>
            </a:pPr>
            <a:r>
              <a:rPr lang="en-US" sz="1200" b="1" dirty="0" smtClean="0">
                <a:solidFill>
                  <a:srgbClr val="000000"/>
                </a:solidFill>
                <a:latin typeface="Courier New" pitchFamily="49" charset="0"/>
                <a:ea typeface="Times New Roman" pitchFamily="18" charset="0"/>
                <a:cs typeface="Tahoma" pitchFamily="34" charset="0"/>
              </a:rPr>
              <a:t>cost(3,F) =  </a:t>
            </a:r>
            <a:r>
              <a:rPr lang="en-US" sz="1200" b="1" dirty="0">
                <a:solidFill>
                  <a:srgbClr val="000000"/>
                </a:solidFill>
                <a:latin typeface="Courier New" pitchFamily="49" charset="0"/>
                <a:ea typeface="Times New Roman" pitchFamily="18" charset="0"/>
                <a:cs typeface="Tahoma" pitchFamily="34" charset="0"/>
              </a:rPr>
              <a:t>min { 12 + 7  |  9 + 8 } = 17</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cost(3,G) =  min { </a:t>
            </a:r>
            <a:r>
              <a:rPr lang="en-US" sz="1200" b="1" dirty="0">
                <a:solidFill>
                  <a:srgbClr val="0000FF"/>
                </a:solidFill>
                <a:latin typeface="Courier New" pitchFamily="49" charset="0"/>
                <a:ea typeface="Times New Roman" pitchFamily="18" charset="0"/>
                <a:cs typeface="Tahoma" pitchFamily="34" charset="0"/>
              </a:rPr>
              <a:t>c(G,I)</a:t>
            </a:r>
            <a:r>
              <a:rPr lang="en-US" sz="1200" b="1" dirty="0">
                <a:solidFill>
                  <a:srgbClr val="000000"/>
                </a:solidFill>
                <a:latin typeface="Courier New" pitchFamily="49" charset="0"/>
                <a:ea typeface="Times New Roman" pitchFamily="18" charset="0"/>
                <a:cs typeface="Tahoma" pitchFamily="34" charset="0"/>
              </a:rPr>
              <a:t> + </a:t>
            </a:r>
            <a:r>
              <a:rPr lang="en-US" sz="1200" b="1" dirty="0">
                <a:solidFill>
                  <a:srgbClr val="008000"/>
                </a:solidFill>
                <a:latin typeface="Courier New" pitchFamily="49" charset="0"/>
                <a:ea typeface="Times New Roman" pitchFamily="18" charset="0"/>
                <a:cs typeface="Tahoma" pitchFamily="34" charset="0"/>
              </a:rPr>
              <a:t>cost(4,I)</a:t>
            </a:r>
            <a:r>
              <a:rPr lang="en-US" sz="1200" b="1" dirty="0">
                <a:solidFill>
                  <a:srgbClr val="000000"/>
                </a:solidFill>
                <a:latin typeface="Courier New" pitchFamily="49" charset="0"/>
                <a:ea typeface="Times New Roman" pitchFamily="18" charset="0"/>
                <a:cs typeface="Tahoma" pitchFamily="34" charset="0"/>
              </a:rPr>
              <a:t> | c(G,J) + cost(4,J) }</a:t>
            </a:r>
            <a:endParaRPr lang="en-US" sz="1200" b="1" dirty="0">
              <a:solidFill>
                <a:srgbClr val="FF6600"/>
              </a:solidFill>
              <a:latin typeface="Courier New" pitchFamily="49" charset="0"/>
              <a:ea typeface="Times New Roman" pitchFamily="18" charset="0"/>
              <a:cs typeface="Tahoma" pitchFamily="34" charset="0"/>
            </a:endParaRPr>
          </a:p>
          <a:p>
            <a:pPr algn="just">
              <a:lnSpc>
                <a:spcPct val="80000"/>
              </a:lnSpc>
              <a:buFontTx/>
              <a:buNone/>
            </a:pPr>
            <a:r>
              <a:rPr lang="en-US" sz="1200" b="1" dirty="0">
                <a:solidFill>
                  <a:srgbClr val="FF6600"/>
                </a:solidFill>
                <a:latin typeface="Courier New" pitchFamily="49" charset="0"/>
                <a:ea typeface="Times New Roman" pitchFamily="18" charset="0"/>
                <a:cs typeface="Tahoma" pitchFamily="34" charset="0"/>
              </a:rPr>
              <a:t>cost(3,G)</a:t>
            </a:r>
            <a:r>
              <a:rPr lang="en-US" sz="1200" b="1" dirty="0">
                <a:solidFill>
                  <a:srgbClr val="000000"/>
                </a:solidFill>
                <a:latin typeface="Courier New" pitchFamily="49" charset="0"/>
                <a:ea typeface="Times New Roman" pitchFamily="18" charset="0"/>
                <a:cs typeface="Tahoma" pitchFamily="34" charset="0"/>
              </a:rPr>
              <a:t> =  min { </a:t>
            </a:r>
            <a:r>
              <a:rPr lang="en-US" sz="1200" b="1" dirty="0">
                <a:solidFill>
                  <a:srgbClr val="0000FF"/>
                </a:solidFill>
                <a:latin typeface="Courier New" pitchFamily="49" charset="0"/>
                <a:ea typeface="Times New Roman" pitchFamily="18" charset="0"/>
                <a:cs typeface="Tahoma" pitchFamily="34" charset="0"/>
              </a:rPr>
              <a:t>5</a:t>
            </a:r>
            <a:r>
              <a:rPr lang="en-US" sz="1200" b="1" dirty="0">
                <a:solidFill>
                  <a:srgbClr val="000000"/>
                </a:solidFill>
                <a:latin typeface="Courier New" pitchFamily="49" charset="0"/>
                <a:ea typeface="Times New Roman" pitchFamily="18" charset="0"/>
                <a:cs typeface="Tahoma" pitchFamily="34" charset="0"/>
              </a:rPr>
              <a:t> + </a:t>
            </a:r>
            <a:r>
              <a:rPr lang="en-US" sz="1200" b="1" dirty="0">
                <a:solidFill>
                  <a:srgbClr val="008000"/>
                </a:solidFill>
                <a:latin typeface="Courier New" pitchFamily="49" charset="0"/>
                <a:ea typeface="Times New Roman" pitchFamily="18" charset="0"/>
                <a:cs typeface="Tahoma" pitchFamily="34" charset="0"/>
              </a:rPr>
              <a:t>7</a:t>
            </a:r>
            <a:r>
              <a:rPr lang="en-US" sz="1200" b="1" dirty="0">
                <a:solidFill>
                  <a:srgbClr val="000000"/>
                </a:solidFill>
                <a:latin typeface="Courier New" pitchFamily="49" charset="0"/>
                <a:ea typeface="Times New Roman" pitchFamily="18" charset="0"/>
                <a:cs typeface="Tahoma" pitchFamily="34" charset="0"/>
              </a:rPr>
              <a:t>  |  7 + 8 } = 12</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cost(3,H) =  min { c(H,J) + cost(4,J) | c(H,K) + cost(4,K) }</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cost(3,H) =  min { 10 + 8  |  8 + 11 } = 18</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cost(2,B) =  min { c(B,F) + cost(3,F) | c(B,G) + cost(3,G) | c(B,H) + cost(3,H) }</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cost(2,B) =  min { 4 + 17  |  8 + 12  |  11 + 18 }   =   20</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cost(2,C) =  min { c(C,F) + cost(3,F) | </a:t>
            </a:r>
            <a:r>
              <a:rPr lang="en-US" sz="1200" b="1" dirty="0">
                <a:solidFill>
                  <a:srgbClr val="0000FF"/>
                </a:solidFill>
                <a:latin typeface="Courier New" pitchFamily="49" charset="0"/>
                <a:ea typeface="Times New Roman" pitchFamily="18" charset="0"/>
                <a:cs typeface="Tahoma" pitchFamily="34" charset="0"/>
              </a:rPr>
              <a:t>c(C,G)</a:t>
            </a:r>
            <a:r>
              <a:rPr lang="en-US" sz="1200" b="1" dirty="0">
                <a:solidFill>
                  <a:srgbClr val="000000"/>
                </a:solidFill>
                <a:latin typeface="Courier New" pitchFamily="49" charset="0"/>
                <a:ea typeface="Times New Roman" pitchFamily="18" charset="0"/>
                <a:cs typeface="Tahoma" pitchFamily="34" charset="0"/>
              </a:rPr>
              <a:t> + </a:t>
            </a:r>
            <a:r>
              <a:rPr lang="en-US" sz="1200" b="1" dirty="0">
                <a:solidFill>
                  <a:srgbClr val="FF6600"/>
                </a:solidFill>
                <a:latin typeface="Courier New" pitchFamily="49" charset="0"/>
                <a:ea typeface="Times New Roman" pitchFamily="18" charset="0"/>
                <a:cs typeface="Tahoma" pitchFamily="34" charset="0"/>
              </a:rPr>
              <a:t>cost(3,G)</a:t>
            </a:r>
            <a:r>
              <a:rPr lang="en-US" sz="1200" b="1" dirty="0">
                <a:solidFill>
                  <a:srgbClr val="000000"/>
                </a:solidFill>
                <a:latin typeface="Courier New" pitchFamily="49" charset="0"/>
                <a:ea typeface="Times New Roman" pitchFamily="18" charset="0"/>
                <a:cs typeface="Tahoma" pitchFamily="34" charset="0"/>
              </a:rPr>
              <a:t> }</a:t>
            </a:r>
            <a:endParaRPr lang="en-US" sz="1200" b="1" dirty="0">
              <a:solidFill>
                <a:srgbClr val="FF0000"/>
              </a:solidFill>
              <a:latin typeface="Courier New" pitchFamily="49" charset="0"/>
              <a:ea typeface="Times New Roman" pitchFamily="18" charset="0"/>
              <a:cs typeface="Tahoma" pitchFamily="34" charset="0"/>
            </a:endParaRPr>
          </a:p>
          <a:p>
            <a:pPr algn="just">
              <a:lnSpc>
                <a:spcPct val="80000"/>
              </a:lnSpc>
              <a:buFontTx/>
              <a:buNone/>
            </a:pPr>
            <a:r>
              <a:rPr lang="en-US" sz="1200" b="1" dirty="0">
                <a:solidFill>
                  <a:srgbClr val="FF0000"/>
                </a:solidFill>
                <a:latin typeface="Courier New" pitchFamily="49" charset="0"/>
                <a:ea typeface="Times New Roman" pitchFamily="18" charset="0"/>
                <a:cs typeface="Tahoma" pitchFamily="34" charset="0"/>
              </a:rPr>
              <a:t>cost(2,C)</a:t>
            </a:r>
            <a:r>
              <a:rPr lang="en-US" sz="1200" b="1" dirty="0">
                <a:solidFill>
                  <a:srgbClr val="000000"/>
                </a:solidFill>
                <a:latin typeface="Courier New" pitchFamily="49" charset="0"/>
                <a:ea typeface="Times New Roman" pitchFamily="18" charset="0"/>
                <a:cs typeface="Tahoma" pitchFamily="34" charset="0"/>
              </a:rPr>
              <a:t> =  min { 10 + 17  |  </a:t>
            </a:r>
            <a:r>
              <a:rPr lang="en-US" sz="1200" b="1" dirty="0">
                <a:solidFill>
                  <a:srgbClr val="0000FF"/>
                </a:solidFill>
                <a:latin typeface="Courier New" pitchFamily="49" charset="0"/>
                <a:ea typeface="Times New Roman" pitchFamily="18" charset="0"/>
                <a:cs typeface="Tahoma" pitchFamily="34" charset="0"/>
              </a:rPr>
              <a:t>3</a:t>
            </a:r>
            <a:r>
              <a:rPr lang="en-US" sz="1200" b="1" dirty="0">
                <a:solidFill>
                  <a:srgbClr val="000000"/>
                </a:solidFill>
                <a:latin typeface="Courier New" pitchFamily="49" charset="0"/>
                <a:ea typeface="Times New Roman" pitchFamily="18" charset="0"/>
                <a:cs typeface="Tahoma" pitchFamily="34" charset="0"/>
              </a:rPr>
              <a:t> + </a:t>
            </a:r>
            <a:r>
              <a:rPr lang="en-US" sz="1200" b="1" dirty="0">
                <a:solidFill>
                  <a:srgbClr val="FF6600"/>
                </a:solidFill>
                <a:latin typeface="Courier New" pitchFamily="49" charset="0"/>
                <a:ea typeface="Times New Roman" pitchFamily="18" charset="0"/>
                <a:cs typeface="Tahoma" pitchFamily="34" charset="0"/>
              </a:rPr>
              <a:t>12</a:t>
            </a:r>
            <a:r>
              <a:rPr lang="en-US" sz="1200" b="1" dirty="0">
                <a:solidFill>
                  <a:srgbClr val="000000"/>
                </a:solidFill>
                <a:latin typeface="Courier New" pitchFamily="49" charset="0"/>
                <a:ea typeface="Times New Roman" pitchFamily="18" charset="0"/>
                <a:cs typeface="Tahoma" pitchFamily="34" charset="0"/>
              </a:rPr>
              <a:t> } = 15</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cost(2,D) =  min { c(D,H) + cost(3,H) }</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cost(2,D) =  min { 9 + 18 }   =   27</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cost(2,E) =  min { c(E,G) + cost(3,G) | c(E,H) + cost(3,H) }</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cost(2,E) =  min { 6 + 12  |  12 + 18 } = 18</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cost(1,A) =  min { c(A,B) + cost(2,B) | </a:t>
            </a:r>
            <a:r>
              <a:rPr lang="en-US" sz="1200" b="1" dirty="0">
                <a:solidFill>
                  <a:srgbClr val="0000FF"/>
                </a:solidFill>
                <a:latin typeface="Courier New" pitchFamily="49" charset="0"/>
                <a:ea typeface="Times New Roman" pitchFamily="18" charset="0"/>
                <a:cs typeface="Tahoma" pitchFamily="34" charset="0"/>
              </a:rPr>
              <a:t>c(A,C)</a:t>
            </a:r>
            <a:r>
              <a:rPr lang="en-US" sz="1200" b="1" dirty="0">
                <a:solidFill>
                  <a:srgbClr val="000000"/>
                </a:solidFill>
                <a:latin typeface="Courier New" pitchFamily="49" charset="0"/>
                <a:ea typeface="Times New Roman" pitchFamily="18" charset="0"/>
                <a:cs typeface="Tahoma" pitchFamily="34" charset="0"/>
              </a:rPr>
              <a:t> + </a:t>
            </a:r>
            <a:r>
              <a:rPr lang="en-US" sz="1200" b="1" dirty="0">
                <a:solidFill>
                  <a:srgbClr val="FF0000"/>
                </a:solidFill>
                <a:latin typeface="Courier New" pitchFamily="49" charset="0"/>
                <a:ea typeface="Times New Roman" pitchFamily="18" charset="0"/>
                <a:cs typeface="Tahoma" pitchFamily="34" charset="0"/>
              </a:rPr>
              <a:t>cost(2,C)</a:t>
            </a:r>
            <a:r>
              <a:rPr lang="en-US" sz="1200" b="1" dirty="0">
                <a:solidFill>
                  <a:srgbClr val="000000"/>
                </a:solidFill>
                <a:latin typeface="Courier New" pitchFamily="49" charset="0"/>
                <a:ea typeface="Times New Roman" pitchFamily="18" charset="0"/>
                <a:cs typeface="Tahoma" pitchFamily="34" charset="0"/>
              </a:rPr>
              <a:t> | c(A,D) + cost(2,D) | c(A,E) + cost(2,E) }</a:t>
            </a:r>
          </a:p>
          <a:p>
            <a:pPr algn="just">
              <a:lnSpc>
                <a:spcPct val="80000"/>
              </a:lnSpc>
              <a:buFontTx/>
              <a:buNone/>
            </a:pPr>
            <a:r>
              <a:rPr lang="en-US" sz="1200" b="1" dirty="0">
                <a:solidFill>
                  <a:srgbClr val="000000"/>
                </a:solidFill>
                <a:latin typeface="Courier New" pitchFamily="49" charset="0"/>
                <a:ea typeface="Times New Roman" pitchFamily="18" charset="0"/>
                <a:cs typeface="Tahoma" pitchFamily="34" charset="0"/>
              </a:rPr>
              <a:t>cost(1,A) =  min { 7 + 20  |  </a:t>
            </a:r>
            <a:r>
              <a:rPr lang="en-US" sz="1200" b="1" dirty="0">
                <a:solidFill>
                  <a:srgbClr val="0000FF"/>
                </a:solidFill>
                <a:latin typeface="Courier New" pitchFamily="49" charset="0"/>
                <a:ea typeface="Times New Roman" pitchFamily="18" charset="0"/>
                <a:cs typeface="Tahoma" pitchFamily="34" charset="0"/>
              </a:rPr>
              <a:t>6</a:t>
            </a:r>
            <a:r>
              <a:rPr lang="en-US" sz="1200" b="1" dirty="0">
                <a:solidFill>
                  <a:srgbClr val="000000"/>
                </a:solidFill>
                <a:latin typeface="Courier New" pitchFamily="49" charset="0"/>
                <a:ea typeface="Times New Roman" pitchFamily="18" charset="0"/>
                <a:cs typeface="Tahoma" pitchFamily="34" charset="0"/>
              </a:rPr>
              <a:t> + </a:t>
            </a:r>
            <a:r>
              <a:rPr lang="en-US" sz="1200" b="1" dirty="0">
                <a:solidFill>
                  <a:srgbClr val="FF0000"/>
                </a:solidFill>
                <a:latin typeface="Courier New" pitchFamily="49" charset="0"/>
                <a:ea typeface="Times New Roman" pitchFamily="18" charset="0"/>
                <a:cs typeface="Tahoma" pitchFamily="34" charset="0"/>
              </a:rPr>
              <a:t>15</a:t>
            </a:r>
            <a:r>
              <a:rPr lang="en-US" sz="1200" b="1" dirty="0">
                <a:solidFill>
                  <a:srgbClr val="000000"/>
                </a:solidFill>
                <a:latin typeface="Courier New" pitchFamily="49" charset="0"/>
                <a:ea typeface="Times New Roman" pitchFamily="18" charset="0"/>
                <a:cs typeface="Tahoma" pitchFamily="34" charset="0"/>
              </a:rPr>
              <a:t>  |  5 + 27  |  9 + 18 } = 21</a:t>
            </a:r>
          </a:p>
          <a:p>
            <a:pPr algn="just">
              <a:lnSpc>
                <a:spcPct val="80000"/>
              </a:lnSpc>
              <a:buFontTx/>
              <a:buNone/>
            </a:pPr>
            <a:endParaRPr lang="en-US" sz="1800" dirty="0">
              <a:latin typeface="Courier New" pitchFamily="49" charset="0"/>
              <a:ea typeface="Times New Roman" pitchFamily="18" charset="0"/>
              <a:cs typeface="Tahoma" pitchFamily="34" charset="0"/>
            </a:endParaRPr>
          </a:p>
          <a:p>
            <a:pPr algn="just">
              <a:lnSpc>
                <a:spcPct val="80000"/>
              </a:lnSpc>
              <a:buFontTx/>
              <a:buNone/>
            </a:pPr>
            <a:r>
              <a:rPr lang="en-US" sz="1200" b="1" dirty="0" err="1">
                <a:latin typeface="Courier New" pitchFamily="49" charset="0"/>
                <a:ea typeface="Times New Roman" pitchFamily="18" charset="0"/>
                <a:cs typeface="Tahoma" pitchFamily="34" charset="0"/>
              </a:rPr>
              <a:t>Rute</a:t>
            </a:r>
            <a:r>
              <a:rPr lang="en-US" sz="1200" b="1" dirty="0">
                <a:latin typeface="Courier New" pitchFamily="49" charset="0"/>
                <a:ea typeface="Times New Roman" pitchFamily="18" charset="0"/>
                <a:cs typeface="Tahoma" pitchFamily="34" charset="0"/>
              </a:rPr>
              <a:t> </a:t>
            </a:r>
            <a:r>
              <a:rPr lang="en-US" sz="1200" b="1" dirty="0" err="1">
                <a:latin typeface="Courier New" pitchFamily="49" charset="0"/>
                <a:ea typeface="Times New Roman" pitchFamily="18" charset="0"/>
                <a:cs typeface="Tahoma" pitchFamily="34" charset="0"/>
              </a:rPr>
              <a:t>terpendek</a:t>
            </a:r>
            <a:r>
              <a:rPr lang="en-US" sz="1200" b="1" dirty="0">
                <a:latin typeface="Courier New" pitchFamily="49" charset="0"/>
                <a:ea typeface="Times New Roman" pitchFamily="18" charset="0"/>
                <a:cs typeface="Tahoma" pitchFamily="34" charset="0"/>
              </a:rPr>
              <a:t> </a:t>
            </a:r>
            <a:r>
              <a:rPr lang="en-US" sz="1200" b="1" dirty="0" err="1">
                <a:latin typeface="Courier New" pitchFamily="49" charset="0"/>
                <a:ea typeface="Times New Roman" pitchFamily="18" charset="0"/>
                <a:cs typeface="Tahoma" pitchFamily="34" charset="0"/>
              </a:rPr>
              <a:t>adalah</a:t>
            </a:r>
            <a:r>
              <a:rPr lang="en-US" sz="1200" b="1" dirty="0">
                <a:latin typeface="Courier New" pitchFamily="49" charset="0"/>
                <a:ea typeface="Times New Roman" pitchFamily="18" charset="0"/>
                <a:cs typeface="Tahoma" pitchFamily="34" charset="0"/>
              </a:rPr>
              <a:t> A-C-G-I-L </a:t>
            </a:r>
            <a:r>
              <a:rPr lang="en-US" sz="1200" b="1" dirty="0" err="1">
                <a:latin typeface="Courier New" pitchFamily="49" charset="0"/>
                <a:ea typeface="Times New Roman" pitchFamily="18" charset="0"/>
                <a:cs typeface="Tahoma" pitchFamily="34" charset="0"/>
              </a:rPr>
              <a:t>dengan</a:t>
            </a:r>
            <a:r>
              <a:rPr lang="en-US" sz="1200" b="1" dirty="0">
                <a:latin typeface="Courier New" pitchFamily="49" charset="0"/>
                <a:ea typeface="Times New Roman" pitchFamily="18" charset="0"/>
                <a:cs typeface="Tahoma" pitchFamily="34" charset="0"/>
              </a:rPr>
              <a:t> </a:t>
            </a:r>
            <a:r>
              <a:rPr lang="en-US" sz="1200" b="1" dirty="0" err="1">
                <a:latin typeface="Courier New" pitchFamily="49" charset="0"/>
                <a:ea typeface="Times New Roman" pitchFamily="18" charset="0"/>
                <a:cs typeface="Tahoma" pitchFamily="34" charset="0"/>
              </a:rPr>
              <a:t>panjang</a:t>
            </a:r>
            <a:r>
              <a:rPr lang="en-US" sz="1200" b="1" dirty="0">
                <a:latin typeface="Courier New" pitchFamily="49" charset="0"/>
                <a:ea typeface="Times New Roman" pitchFamily="18" charset="0"/>
                <a:cs typeface="Tahoma" pitchFamily="34" charset="0"/>
              </a:rPr>
              <a:t> 21</a:t>
            </a:r>
            <a:endParaRPr lang="en-US" sz="2800" dirty="0">
              <a:ea typeface="Times New Roman" pitchFamily="18" charset="0"/>
              <a:cs typeface="Tahoma" pitchFamily="34" charset="0"/>
            </a:endParaRPr>
          </a:p>
        </p:txBody>
      </p:sp>
      <p:pic>
        <p:nvPicPr>
          <p:cNvPr id="324612" name="Picture 4" descr="ilustrasi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242" y="188640"/>
            <a:ext cx="4764254" cy="23899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METODE BACKWARD</a:t>
            </a:r>
          </a:p>
        </p:txBody>
      </p:sp>
      <p:sp>
        <p:nvSpPr>
          <p:cNvPr id="327683" name="Rectangle 3"/>
          <p:cNvSpPr>
            <a:spLocks noGrp="1" noChangeArrowheads="1"/>
          </p:cNvSpPr>
          <p:nvPr>
            <p:ph idx="1"/>
          </p:nvPr>
        </p:nvSpPr>
        <p:spPr/>
        <p:txBody>
          <a:bodyPr>
            <a:normAutofit fontScale="92500" lnSpcReduction="20000"/>
          </a:bodyPr>
          <a:lstStyle/>
          <a:p>
            <a:pPr marL="533400" indent="-533400">
              <a:lnSpc>
                <a:spcPct val="90000"/>
              </a:lnSpc>
            </a:pPr>
            <a:r>
              <a:rPr lang="sv-SE"/>
              <a:t>Prinsip : analisis dilakukan dengan menghitung </a:t>
            </a:r>
            <a:r>
              <a:rPr lang="sv-SE" i="1"/>
              <a:t>path</a:t>
            </a:r>
            <a:r>
              <a:rPr lang="sv-SE"/>
              <a:t> (jalur) dari </a:t>
            </a:r>
            <a:r>
              <a:rPr lang="sv-SE" i="1"/>
              <a:t>source</a:t>
            </a:r>
            <a:r>
              <a:rPr lang="sv-SE"/>
              <a:t> ke suatu </a:t>
            </a:r>
            <a:r>
              <a:rPr lang="sv-SE" i="1"/>
              <a:t>node</a:t>
            </a:r>
            <a:endParaRPr lang="en-US"/>
          </a:p>
          <a:p>
            <a:pPr marL="533400" indent="-533400">
              <a:lnSpc>
                <a:spcPct val="90000"/>
              </a:lnSpc>
            </a:pPr>
            <a:r>
              <a:rPr lang="sv-SE"/>
              <a:t>Rumus : </a:t>
            </a:r>
            <a:r>
              <a:rPr lang="sv-SE" b="1"/>
              <a:t>bcost(i,j) = min{bcost(i–1,l) + c(l,j)}</a:t>
            </a:r>
            <a:endParaRPr lang="en-US"/>
          </a:p>
          <a:p>
            <a:pPr marL="533400" indent="-533400">
              <a:lnSpc>
                <a:spcPct val="90000"/>
              </a:lnSpc>
            </a:pPr>
            <a:r>
              <a:rPr lang="sv-SE"/>
              <a:t>Perhitungan dimulai dari </a:t>
            </a:r>
            <a:r>
              <a:rPr lang="sv-SE" i="1"/>
              <a:t>node</a:t>
            </a:r>
            <a:r>
              <a:rPr lang="sv-SE"/>
              <a:t>-</a:t>
            </a:r>
            <a:r>
              <a:rPr lang="sv-SE" i="1"/>
              <a:t>node</a:t>
            </a:r>
            <a:r>
              <a:rPr lang="sv-SE"/>
              <a:t> di </a:t>
            </a:r>
            <a:r>
              <a:rPr lang="sv-SE" i="1"/>
              <a:t>stage</a:t>
            </a:r>
            <a:r>
              <a:rPr lang="sv-SE"/>
              <a:t> 3</a:t>
            </a:r>
            <a:endParaRPr lang="en-US"/>
          </a:p>
          <a:p>
            <a:pPr marL="533400" indent="-533400">
              <a:lnSpc>
                <a:spcPct val="90000"/>
              </a:lnSpc>
            </a:pPr>
            <a:r>
              <a:rPr lang="en-US"/>
              <a:t>bcost(i,j) artinya panjang lintasan </a:t>
            </a:r>
            <a:r>
              <a:rPr lang="en-US" i="1"/>
              <a:t>backward</a:t>
            </a:r>
            <a:r>
              <a:rPr lang="en-US"/>
              <a:t> dari </a:t>
            </a:r>
            <a:r>
              <a:rPr lang="en-US" i="1"/>
              <a:t>source</a:t>
            </a:r>
            <a:r>
              <a:rPr lang="en-US"/>
              <a:t> (s) menuju </a:t>
            </a:r>
            <a:r>
              <a:rPr lang="en-US" i="1"/>
              <a:t>node</a:t>
            </a:r>
            <a:r>
              <a:rPr lang="en-US"/>
              <a:t> j di </a:t>
            </a:r>
            <a:r>
              <a:rPr lang="en-US" i="1"/>
              <a:t>stage</a:t>
            </a:r>
            <a:r>
              <a:rPr lang="en-US"/>
              <a:t> i</a:t>
            </a:r>
          </a:p>
          <a:p>
            <a:pPr marL="533400" indent="-533400">
              <a:lnSpc>
                <a:spcPct val="90000"/>
              </a:lnSpc>
            </a:pPr>
            <a:r>
              <a:rPr lang="sv-SE"/>
              <a:t>c(j,l) artinya panjang lintasan dari </a:t>
            </a:r>
            <a:r>
              <a:rPr lang="sv-SE" i="1"/>
              <a:t>node</a:t>
            </a:r>
            <a:r>
              <a:rPr lang="sv-SE"/>
              <a:t> j ke </a:t>
            </a:r>
            <a:r>
              <a:rPr lang="sv-SE" i="1"/>
              <a:t>node</a:t>
            </a:r>
            <a:r>
              <a:rPr lang="sv-SE"/>
              <a:t> l</a:t>
            </a:r>
          </a:p>
          <a:p>
            <a:pPr marL="533400" indent="-533400">
              <a:lnSpc>
                <a:spcPct val="90000"/>
              </a:lnSpc>
            </a:pPr>
            <a:endParaRPr lang="sv-SE"/>
          </a:p>
          <a:p>
            <a:pPr marL="533400" indent="-533400">
              <a:lnSpc>
                <a:spcPct val="90000"/>
              </a:lnSpc>
            </a:pPr>
            <a:r>
              <a:rPr lang="sv-SE"/>
              <a:t>Pelajari langkah-langkah algoritma secara detil pada ilustrasi 7.11 dan ilustrasi 7.12</a:t>
            </a:r>
            <a:endParaRPr lang="en-US"/>
          </a:p>
          <a:p>
            <a:pPr marL="533400" indent="-533400">
              <a:lnSpc>
                <a:spcPct val="90000"/>
              </a:lnSpc>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t>METODE BACKWARD</a:t>
            </a:r>
          </a:p>
        </p:txBody>
      </p:sp>
      <p:sp>
        <p:nvSpPr>
          <p:cNvPr id="325635" name="Rectangle 3"/>
          <p:cNvSpPr>
            <a:spLocks noGrp="1" noChangeArrowheads="1"/>
          </p:cNvSpPr>
          <p:nvPr>
            <p:ph idx="1"/>
          </p:nvPr>
        </p:nvSpPr>
        <p:spPr/>
        <p:txBody>
          <a:bodyPr>
            <a:normAutofit lnSpcReduction="10000"/>
          </a:bodyPr>
          <a:lstStyle/>
          <a:p>
            <a:pPr algn="just">
              <a:lnSpc>
                <a:spcPct val="80000"/>
              </a:lnSpc>
              <a:buFontTx/>
              <a:buNone/>
            </a:pPr>
            <a:endParaRPr lang="en-US" sz="1000" b="1">
              <a:solidFill>
                <a:srgbClr val="008000"/>
              </a:solidFill>
              <a:ea typeface="Times New Roman" pitchFamily="18" charset="0"/>
              <a:cs typeface="Tahoma" pitchFamily="34" charset="0"/>
            </a:endParaRPr>
          </a:p>
          <a:p>
            <a:pPr algn="just">
              <a:lnSpc>
                <a:spcPct val="80000"/>
              </a:lnSpc>
              <a:buFontTx/>
              <a:buNone/>
            </a:pPr>
            <a:endParaRPr lang="en-US" sz="1000" b="1">
              <a:solidFill>
                <a:srgbClr val="008000"/>
              </a:solidFill>
              <a:ea typeface="Times New Roman" pitchFamily="18" charset="0"/>
              <a:cs typeface="Tahoma" pitchFamily="34" charset="0"/>
            </a:endParaRPr>
          </a:p>
          <a:p>
            <a:pPr algn="just">
              <a:lnSpc>
                <a:spcPct val="80000"/>
              </a:lnSpc>
              <a:buFontTx/>
              <a:buNone/>
            </a:pPr>
            <a:endParaRPr lang="en-US" sz="1000" b="1">
              <a:solidFill>
                <a:srgbClr val="008000"/>
              </a:solidFill>
              <a:ea typeface="Times New Roman" pitchFamily="18" charset="0"/>
              <a:cs typeface="Tahoma" pitchFamily="34" charset="0"/>
            </a:endParaRPr>
          </a:p>
          <a:p>
            <a:pPr algn="just">
              <a:lnSpc>
                <a:spcPct val="80000"/>
              </a:lnSpc>
              <a:buFontTx/>
              <a:buNone/>
            </a:pPr>
            <a:endParaRPr lang="en-US" sz="1000" b="1">
              <a:solidFill>
                <a:srgbClr val="008000"/>
              </a:solidFill>
              <a:ea typeface="Times New Roman" pitchFamily="18" charset="0"/>
              <a:cs typeface="Tahoma" pitchFamily="34" charset="0"/>
            </a:endParaRPr>
          </a:p>
          <a:p>
            <a:pPr algn="just">
              <a:lnSpc>
                <a:spcPct val="80000"/>
              </a:lnSpc>
              <a:buFontTx/>
              <a:buNone/>
            </a:pPr>
            <a:endParaRPr lang="en-US" sz="1000" b="1">
              <a:solidFill>
                <a:srgbClr val="008000"/>
              </a:solidFill>
              <a:ea typeface="Times New Roman" pitchFamily="18" charset="0"/>
              <a:cs typeface="Tahoma" pitchFamily="34" charset="0"/>
            </a:endParaRPr>
          </a:p>
          <a:p>
            <a:pPr algn="just">
              <a:lnSpc>
                <a:spcPct val="80000"/>
              </a:lnSpc>
              <a:buFontTx/>
              <a:buNone/>
            </a:pPr>
            <a:endParaRPr lang="en-US" sz="1000" b="1">
              <a:solidFill>
                <a:srgbClr val="008000"/>
              </a:solidFill>
              <a:ea typeface="Times New Roman" pitchFamily="18" charset="0"/>
              <a:cs typeface="Tahoma" pitchFamily="34" charset="0"/>
            </a:endParaRPr>
          </a:p>
          <a:p>
            <a:pPr algn="just">
              <a:lnSpc>
                <a:spcPct val="80000"/>
              </a:lnSpc>
              <a:buFontTx/>
              <a:buNone/>
            </a:pPr>
            <a:endParaRPr lang="en-US" sz="1000" b="1">
              <a:solidFill>
                <a:srgbClr val="008000"/>
              </a:solidFill>
              <a:ea typeface="Times New Roman" pitchFamily="18" charset="0"/>
              <a:cs typeface="Tahoma" pitchFamily="34" charset="0"/>
            </a:endParaRPr>
          </a:p>
          <a:p>
            <a:pPr algn="just">
              <a:lnSpc>
                <a:spcPct val="80000"/>
              </a:lnSpc>
              <a:buFontTx/>
              <a:buNone/>
            </a:pPr>
            <a:endParaRPr lang="en-US" sz="1000" b="1">
              <a:solidFill>
                <a:srgbClr val="008000"/>
              </a:solidFill>
              <a:ea typeface="Times New Roman" pitchFamily="18" charset="0"/>
              <a:cs typeface="Tahoma" pitchFamily="34" charset="0"/>
            </a:endParaRPr>
          </a:p>
          <a:p>
            <a:pPr algn="just">
              <a:lnSpc>
                <a:spcPct val="80000"/>
              </a:lnSpc>
              <a:buFontTx/>
              <a:buNone/>
            </a:pPr>
            <a:endParaRPr lang="en-US" sz="1000" b="1">
              <a:solidFill>
                <a:srgbClr val="008000"/>
              </a:solidFill>
              <a:ea typeface="Times New Roman" pitchFamily="18" charset="0"/>
              <a:cs typeface="Tahoma" pitchFamily="34" charset="0"/>
            </a:endParaRPr>
          </a:p>
          <a:p>
            <a:pPr algn="just">
              <a:lnSpc>
                <a:spcPct val="80000"/>
              </a:lnSpc>
              <a:buFontTx/>
              <a:buNone/>
            </a:pPr>
            <a:endParaRPr lang="en-US" sz="1000" b="1">
              <a:solidFill>
                <a:srgbClr val="008000"/>
              </a:solidFill>
              <a:ea typeface="Times New Roman" pitchFamily="18" charset="0"/>
              <a:cs typeface="Tahoma" pitchFamily="34" charset="0"/>
            </a:endParaRPr>
          </a:p>
          <a:p>
            <a:pPr algn="just">
              <a:lnSpc>
                <a:spcPct val="80000"/>
              </a:lnSpc>
              <a:buFontTx/>
              <a:buNone/>
            </a:pPr>
            <a:endParaRPr lang="en-US" sz="1000" b="1">
              <a:solidFill>
                <a:srgbClr val="008000"/>
              </a:solidFill>
              <a:ea typeface="Times New Roman" pitchFamily="18" charset="0"/>
              <a:cs typeface="Tahoma" pitchFamily="34" charset="0"/>
            </a:endParaRPr>
          </a:p>
          <a:p>
            <a:pPr algn="just">
              <a:lnSpc>
                <a:spcPct val="80000"/>
              </a:lnSpc>
              <a:buFontTx/>
              <a:buNone/>
            </a:pPr>
            <a:r>
              <a:rPr lang="en-US" sz="1000" b="1">
                <a:solidFill>
                  <a:srgbClr val="000000"/>
                </a:solidFill>
                <a:latin typeface="Courier New" pitchFamily="49" charset="0"/>
                <a:ea typeface="Times New Roman" pitchFamily="18" charset="0"/>
                <a:cs typeface="Tahoma" pitchFamily="34" charset="0"/>
              </a:rPr>
              <a:t>bcost(2,B) = c(A,B) = 7</a:t>
            </a:r>
            <a:endParaRPr lang="en-US" sz="1000" b="1">
              <a:solidFill>
                <a:srgbClr val="008000"/>
              </a:solidFill>
              <a:latin typeface="Courier New" pitchFamily="49" charset="0"/>
              <a:ea typeface="Times New Roman" pitchFamily="18" charset="0"/>
              <a:cs typeface="Tahoma" pitchFamily="34" charset="0"/>
            </a:endParaRPr>
          </a:p>
          <a:p>
            <a:pPr algn="just">
              <a:lnSpc>
                <a:spcPct val="80000"/>
              </a:lnSpc>
              <a:buFontTx/>
              <a:buNone/>
            </a:pPr>
            <a:r>
              <a:rPr lang="en-US" sz="1000" b="1">
                <a:solidFill>
                  <a:srgbClr val="008000"/>
                </a:solidFill>
                <a:latin typeface="Courier New" pitchFamily="49" charset="0"/>
                <a:ea typeface="Times New Roman" pitchFamily="18" charset="0"/>
                <a:cs typeface="Tahoma" pitchFamily="34" charset="0"/>
              </a:rPr>
              <a:t>bcost(2,C)</a:t>
            </a:r>
            <a:r>
              <a:rPr lang="en-US" sz="1000" b="1">
                <a:solidFill>
                  <a:srgbClr val="000000"/>
                </a:solidFill>
                <a:latin typeface="Courier New" pitchFamily="49" charset="0"/>
                <a:ea typeface="Times New Roman" pitchFamily="18" charset="0"/>
                <a:cs typeface="Tahoma" pitchFamily="34" charset="0"/>
              </a:rPr>
              <a:t> = </a:t>
            </a:r>
            <a:r>
              <a:rPr lang="en-US" sz="1000" b="1">
                <a:solidFill>
                  <a:srgbClr val="0000FF"/>
                </a:solidFill>
                <a:latin typeface="Courier New" pitchFamily="49" charset="0"/>
                <a:ea typeface="Times New Roman" pitchFamily="18" charset="0"/>
                <a:cs typeface="Tahoma" pitchFamily="34" charset="0"/>
              </a:rPr>
              <a:t>c(A,C)</a:t>
            </a:r>
            <a:r>
              <a:rPr lang="en-US" sz="1000" b="1">
                <a:solidFill>
                  <a:srgbClr val="000000"/>
                </a:solidFill>
                <a:latin typeface="Courier New" pitchFamily="49" charset="0"/>
                <a:ea typeface="Times New Roman" pitchFamily="18" charset="0"/>
                <a:cs typeface="Tahoma" pitchFamily="34" charset="0"/>
              </a:rPr>
              <a:t> = 6</a:t>
            </a:r>
          </a:p>
          <a:p>
            <a:pPr algn="just">
              <a:lnSpc>
                <a:spcPct val="80000"/>
              </a:lnSpc>
              <a:buFontTx/>
              <a:buNone/>
            </a:pPr>
            <a:r>
              <a:rPr lang="en-US" sz="1000" b="1">
                <a:solidFill>
                  <a:srgbClr val="000000"/>
                </a:solidFill>
                <a:latin typeface="Courier New" pitchFamily="49" charset="0"/>
                <a:ea typeface="Times New Roman" pitchFamily="18" charset="0"/>
                <a:cs typeface="Tahoma" pitchFamily="34" charset="0"/>
              </a:rPr>
              <a:t>bcost(2,D) = c(A,D) = 5</a:t>
            </a:r>
          </a:p>
          <a:p>
            <a:pPr algn="just">
              <a:lnSpc>
                <a:spcPct val="80000"/>
              </a:lnSpc>
              <a:buFontTx/>
              <a:buNone/>
            </a:pPr>
            <a:r>
              <a:rPr lang="en-US" sz="1000" b="1">
                <a:solidFill>
                  <a:srgbClr val="000000"/>
                </a:solidFill>
                <a:latin typeface="Courier New" pitchFamily="49" charset="0"/>
                <a:ea typeface="Times New Roman" pitchFamily="18" charset="0"/>
                <a:cs typeface="Tahoma" pitchFamily="34" charset="0"/>
              </a:rPr>
              <a:t>bcost(2,E) = c(A,E) = 9.</a:t>
            </a:r>
          </a:p>
          <a:p>
            <a:pPr algn="just">
              <a:lnSpc>
                <a:spcPct val="80000"/>
              </a:lnSpc>
              <a:buFontTx/>
              <a:buNone/>
            </a:pPr>
            <a:r>
              <a:rPr lang="en-US" sz="1000" b="1">
                <a:solidFill>
                  <a:srgbClr val="000000"/>
                </a:solidFill>
                <a:latin typeface="Courier New" pitchFamily="49" charset="0"/>
                <a:ea typeface="Times New Roman" pitchFamily="18" charset="0"/>
                <a:cs typeface="Tahoma" pitchFamily="34" charset="0"/>
              </a:rPr>
              <a:t>bcost(3,F) = min { c(B,F) + bcost(2,B) | c(C,F) + bcost(2,C) }</a:t>
            </a:r>
          </a:p>
          <a:p>
            <a:pPr algn="just">
              <a:lnSpc>
                <a:spcPct val="80000"/>
              </a:lnSpc>
              <a:buFontTx/>
              <a:buNone/>
            </a:pPr>
            <a:r>
              <a:rPr lang="en-US" sz="1000" b="1">
                <a:solidFill>
                  <a:srgbClr val="000000"/>
                </a:solidFill>
                <a:latin typeface="Courier New" pitchFamily="49" charset="0"/>
                <a:ea typeface="Times New Roman" pitchFamily="18" charset="0"/>
                <a:cs typeface="Tahoma" pitchFamily="34" charset="0"/>
              </a:rPr>
              <a:t>bcost(3,F) = min { 4 + 7 | 10 + 6 }  =  11</a:t>
            </a:r>
          </a:p>
          <a:p>
            <a:pPr algn="just">
              <a:lnSpc>
                <a:spcPct val="80000"/>
              </a:lnSpc>
              <a:buFontTx/>
              <a:buNone/>
            </a:pPr>
            <a:r>
              <a:rPr lang="en-US" sz="1000" b="1">
                <a:solidFill>
                  <a:srgbClr val="000000"/>
                </a:solidFill>
                <a:latin typeface="Courier New" pitchFamily="49" charset="0"/>
                <a:ea typeface="Times New Roman" pitchFamily="18" charset="0"/>
                <a:cs typeface="Tahoma" pitchFamily="34" charset="0"/>
              </a:rPr>
              <a:t>bcost(3,G) = min { c(B,G) + bcost(2,B) | </a:t>
            </a:r>
            <a:r>
              <a:rPr lang="en-US" sz="1000" b="1">
                <a:solidFill>
                  <a:srgbClr val="0000FF"/>
                </a:solidFill>
                <a:latin typeface="Courier New" pitchFamily="49" charset="0"/>
                <a:ea typeface="Times New Roman" pitchFamily="18" charset="0"/>
                <a:cs typeface="Tahoma" pitchFamily="34" charset="0"/>
              </a:rPr>
              <a:t>c(C,G)</a:t>
            </a:r>
            <a:r>
              <a:rPr lang="en-US" sz="1000" b="1">
                <a:solidFill>
                  <a:srgbClr val="000000"/>
                </a:solidFill>
                <a:latin typeface="Courier New" pitchFamily="49" charset="0"/>
                <a:ea typeface="Times New Roman" pitchFamily="18" charset="0"/>
                <a:cs typeface="Tahoma" pitchFamily="34" charset="0"/>
              </a:rPr>
              <a:t> + </a:t>
            </a:r>
            <a:r>
              <a:rPr lang="en-US" sz="1000" b="1">
                <a:solidFill>
                  <a:srgbClr val="008000"/>
                </a:solidFill>
                <a:latin typeface="Courier New" pitchFamily="49" charset="0"/>
                <a:ea typeface="Times New Roman" pitchFamily="18" charset="0"/>
                <a:cs typeface="Tahoma" pitchFamily="34" charset="0"/>
              </a:rPr>
              <a:t>bcost(2,C)</a:t>
            </a:r>
            <a:r>
              <a:rPr lang="en-US" sz="1000" b="1">
                <a:solidFill>
                  <a:srgbClr val="000000"/>
                </a:solidFill>
                <a:latin typeface="Courier New" pitchFamily="49" charset="0"/>
                <a:ea typeface="Times New Roman" pitchFamily="18" charset="0"/>
                <a:cs typeface="Tahoma" pitchFamily="34" charset="0"/>
              </a:rPr>
              <a:t> | c(E,G) + bcost(2,E) }</a:t>
            </a:r>
            <a:endParaRPr lang="en-US" sz="1000" b="1">
              <a:solidFill>
                <a:srgbClr val="FF6600"/>
              </a:solidFill>
              <a:latin typeface="Courier New" pitchFamily="49" charset="0"/>
              <a:ea typeface="Times New Roman" pitchFamily="18" charset="0"/>
              <a:cs typeface="Tahoma" pitchFamily="34" charset="0"/>
            </a:endParaRPr>
          </a:p>
          <a:p>
            <a:pPr algn="just">
              <a:lnSpc>
                <a:spcPct val="80000"/>
              </a:lnSpc>
              <a:buFontTx/>
              <a:buNone/>
            </a:pPr>
            <a:r>
              <a:rPr lang="en-US" sz="1000" b="1">
                <a:solidFill>
                  <a:srgbClr val="FF6600"/>
                </a:solidFill>
                <a:latin typeface="Courier New" pitchFamily="49" charset="0"/>
                <a:ea typeface="Times New Roman" pitchFamily="18" charset="0"/>
                <a:cs typeface="Tahoma" pitchFamily="34" charset="0"/>
              </a:rPr>
              <a:t>bcost(3,G)</a:t>
            </a:r>
            <a:r>
              <a:rPr lang="en-US" sz="1000" b="1">
                <a:solidFill>
                  <a:srgbClr val="000000"/>
                </a:solidFill>
                <a:latin typeface="Courier New" pitchFamily="49" charset="0"/>
                <a:ea typeface="Times New Roman" pitchFamily="18" charset="0"/>
                <a:cs typeface="Tahoma" pitchFamily="34" charset="0"/>
              </a:rPr>
              <a:t> = min { 8 + 7 | </a:t>
            </a:r>
            <a:r>
              <a:rPr lang="en-US" sz="1000" b="1">
                <a:solidFill>
                  <a:srgbClr val="0000FF"/>
                </a:solidFill>
                <a:latin typeface="Courier New" pitchFamily="49" charset="0"/>
                <a:ea typeface="Times New Roman" pitchFamily="18" charset="0"/>
                <a:cs typeface="Tahoma" pitchFamily="34" charset="0"/>
              </a:rPr>
              <a:t>3</a:t>
            </a:r>
            <a:r>
              <a:rPr lang="en-US" sz="1000" b="1">
                <a:solidFill>
                  <a:srgbClr val="000000"/>
                </a:solidFill>
                <a:latin typeface="Courier New" pitchFamily="49" charset="0"/>
                <a:ea typeface="Times New Roman" pitchFamily="18" charset="0"/>
                <a:cs typeface="Tahoma" pitchFamily="34" charset="0"/>
              </a:rPr>
              <a:t> + </a:t>
            </a:r>
            <a:r>
              <a:rPr lang="en-US" sz="1000" b="1">
                <a:solidFill>
                  <a:srgbClr val="008000"/>
                </a:solidFill>
                <a:latin typeface="Courier New" pitchFamily="49" charset="0"/>
                <a:ea typeface="Times New Roman" pitchFamily="18" charset="0"/>
                <a:cs typeface="Tahoma" pitchFamily="34" charset="0"/>
              </a:rPr>
              <a:t>6</a:t>
            </a:r>
            <a:r>
              <a:rPr lang="en-US" sz="1000" b="1">
                <a:solidFill>
                  <a:srgbClr val="000000"/>
                </a:solidFill>
                <a:latin typeface="Courier New" pitchFamily="49" charset="0"/>
                <a:ea typeface="Times New Roman" pitchFamily="18" charset="0"/>
                <a:cs typeface="Tahoma" pitchFamily="34" charset="0"/>
              </a:rPr>
              <a:t> | 6 + 9 }  =  9</a:t>
            </a:r>
          </a:p>
          <a:p>
            <a:pPr algn="just">
              <a:lnSpc>
                <a:spcPct val="80000"/>
              </a:lnSpc>
              <a:buFontTx/>
              <a:buNone/>
            </a:pPr>
            <a:r>
              <a:rPr lang="en-US" sz="1000" b="1">
                <a:solidFill>
                  <a:srgbClr val="000000"/>
                </a:solidFill>
                <a:latin typeface="Courier New" pitchFamily="49" charset="0"/>
                <a:ea typeface="Times New Roman" pitchFamily="18" charset="0"/>
                <a:cs typeface="Tahoma" pitchFamily="34" charset="0"/>
              </a:rPr>
              <a:t>bcost(3,H) = min { c(B,H) + bcost(2,B) | c(D,H) + bcost(2,D) | c(E,H) + bcost(2,E) }</a:t>
            </a:r>
            <a:endParaRPr lang="sv-SE" sz="1000" b="1">
              <a:solidFill>
                <a:srgbClr val="000000"/>
              </a:solidFill>
              <a:latin typeface="Courier New" pitchFamily="49" charset="0"/>
              <a:ea typeface="Times New Roman" pitchFamily="18" charset="0"/>
              <a:cs typeface="Tahoma" pitchFamily="34" charset="0"/>
            </a:endParaRPr>
          </a:p>
          <a:p>
            <a:pPr algn="just">
              <a:lnSpc>
                <a:spcPct val="80000"/>
              </a:lnSpc>
              <a:buFontTx/>
              <a:buNone/>
            </a:pPr>
            <a:r>
              <a:rPr lang="sv-SE" sz="1000" b="1">
                <a:solidFill>
                  <a:srgbClr val="000000"/>
                </a:solidFill>
                <a:latin typeface="Courier New" pitchFamily="49" charset="0"/>
                <a:ea typeface="Times New Roman" pitchFamily="18" charset="0"/>
                <a:cs typeface="Tahoma" pitchFamily="34" charset="0"/>
              </a:rPr>
              <a:t>bcost(3,H) = min { 11 + 7 | 9 + 5 | 12 + 9 }  =  14</a:t>
            </a:r>
          </a:p>
          <a:p>
            <a:pPr algn="just">
              <a:lnSpc>
                <a:spcPct val="80000"/>
              </a:lnSpc>
              <a:buFontTx/>
              <a:buNone/>
            </a:pPr>
            <a:r>
              <a:rPr lang="sv-SE" sz="1000" b="1">
                <a:solidFill>
                  <a:srgbClr val="000000"/>
                </a:solidFill>
                <a:latin typeface="Courier New" pitchFamily="49" charset="0"/>
                <a:ea typeface="Times New Roman" pitchFamily="18" charset="0"/>
                <a:cs typeface="Tahoma" pitchFamily="34" charset="0"/>
              </a:rPr>
              <a:t>bcost(4,I) = min { c(F,I) + bcost(3,F) | </a:t>
            </a:r>
            <a:r>
              <a:rPr lang="sv-SE" sz="1000" b="1">
                <a:solidFill>
                  <a:srgbClr val="0000FF"/>
                </a:solidFill>
                <a:latin typeface="Courier New" pitchFamily="49" charset="0"/>
                <a:ea typeface="Times New Roman" pitchFamily="18" charset="0"/>
                <a:cs typeface="Tahoma" pitchFamily="34" charset="0"/>
              </a:rPr>
              <a:t>c(G,I)</a:t>
            </a:r>
            <a:r>
              <a:rPr lang="sv-SE" sz="1000" b="1">
                <a:solidFill>
                  <a:srgbClr val="000000"/>
                </a:solidFill>
                <a:latin typeface="Courier New" pitchFamily="49" charset="0"/>
                <a:ea typeface="Times New Roman" pitchFamily="18" charset="0"/>
                <a:cs typeface="Tahoma" pitchFamily="34" charset="0"/>
              </a:rPr>
              <a:t> + </a:t>
            </a:r>
            <a:r>
              <a:rPr lang="sv-SE" sz="1000" b="1">
                <a:solidFill>
                  <a:srgbClr val="FF6600"/>
                </a:solidFill>
                <a:latin typeface="Courier New" pitchFamily="49" charset="0"/>
                <a:ea typeface="Times New Roman" pitchFamily="18" charset="0"/>
                <a:cs typeface="Tahoma" pitchFamily="34" charset="0"/>
              </a:rPr>
              <a:t>bcost(3,G)</a:t>
            </a:r>
            <a:r>
              <a:rPr lang="sv-SE" sz="1000" b="1">
                <a:solidFill>
                  <a:srgbClr val="000000"/>
                </a:solidFill>
                <a:latin typeface="Courier New" pitchFamily="49" charset="0"/>
                <a:ea typeface="Times New Roman" pitchFamily="18" charset="0"/>
                <a:cs typeface="Tahoma" pitchFamily="34" charset="0"/>
              </a:rPr>
              <a:t> }</a:t>
            </a:r>
            <a:endParaRPr lang="sv-SE" sz="1000" b="1">
              <a:solidFill>
                <a:srgbClr val="FF0000"/>
              </a:solidFill>
              <a:latin typeface="Courier New" pitchFamily="49" charset="0"/>
              <a:ea typeface="Times New Roman" pitchFamily="18" charset="0"/>
              <a:cs typeface="Tahoma" pitchFamily="34" charset="0"/>
            </a:endParaRPr>
          </a:p>
          <a:p>
            <a:pPr algn="just">
              <a:lnSpc>
                <a:spcPct val="80000"/>
              </a:lnSpc>
              <a:buFontTx/>
              <a:buNone/>
            </a:pPr>
            <a:r>
              <a:rPr lang="sv-SE" sz="1000" b="1">
                <a:solidFill>
                  <a:srgbClr val="FF0000"/>
                </a:solidFill>
                <a:latin typeface="Courier New" pitchFamily="49" charset="0"/>
                <a:ea typeface="Times New Roman" pitchFamily="18" charset="0"/>
                <a:cs typeface="Tahoma" pitchFamily="34" charset="0"/>
              </a:rPr>
              <a:t>bcost(4,I)</a:t>
            </a:r>
            <a:r>
              <a:rPr lang="sv-SE" sz="1000" b="1">
                <a:solidFill>
                  <a:srgbClr val="000000"/>
                </a:solidFill>
                <a:latin typeface="Courier New" pitchFamily="49" charset="0"/>
                <a:ea typeface="Times New Roman" pitchFamily="18" charset="0"/>
                <a:cs typeface="Tahoma" pitchFamily="34" charset="0"/>
              </a:rPr>
              <a:t> = min { 12 + 11 | </a:t>
            </a:r>
            <a:r>
              <a:rPr lang="sv-SE" sz="1000" b="1">
                <a:solidFill>
                  <a:srgbClr val="0000FF"/>
                </a:solidFill>
                <a:latin typeface="Courier New" pitchFamily="49" charset="0"/>
                <a:ea typeface="Times New Roman" pitchFamily="18" charset="0"/>
                <a:cs typeface="Tahoma" pitchFamily="34" charset="0"/>
              </a:rPr>
              <a:t>5</a:t>
            </a:r>
            <a:r>
              <a:rPr lang="sv-SE" sz="1000" b="1">
                <a:solidFill>
                  <a:srgbClr val="000000"/>
                </a:solidFill>
                <a:latin typeface="Courier New" pitchFamily="49" charset="0"/>
                <a:ea typeface="Times New Roman" pitchFamily="18" charset="0"/>
                <a:cs typeface="Tahoma" pitchFamily="34" charset="0"/>
              </a:rPr>
              <a:t> + </a:t>
            </a:r>
            <a:r>
              <a:rPr lang="sv-SE" sz="1000" b="1">
                <a:solidFill>
                  <a:srgbClr val="FF6600"/>
                </a:solidFill>
                <a:latin typeface="Courier New" pitchFamily="49" charset="0"/>
                <a:ea typeface="Times New Roman" pitchFamily="18" charset="0"/>
                <a:cs typeface="Tahoma" pitchFamily="34" charset="0"/>
              </a:rPr>
              <a:t>9</a:t>
            </a:r>
            <a:r>
              <a:rPr lang="sv-SE" sz="1000" b="1">
                <a:solidFill>
                  <a:srgbClr val="000000"/>
                </a:solidFill>
                <a:latin typeface="Courier New" pitchFamily="49" charset="0"/>
                <a:ea typeface="Times New Roman" pitchFamily="18" charset="0"/>
                <a:cs typeface="Tahoma" pitchFamily="34" charset="0"/>
              </a:rPr>
              <a:t> }  =  14</a:t>
            </a:r>
          </a:p>
          <a:p>
            <a:pPr algn="just">
              <a:lnSpc>
                <a:spcPct val="80000"/>
              </a:lnSpc>
              <a:buFontTx/>
              <a:buNone/>
            </a:pPr>
            <a:r>
              <a:rPr lang="sv-SE" sz="1000" b="1">
                <a:solidFill>
                  <a:srgbClr val="000000"/>
                </a:solidFill>
                <a:latin typeface="Courier New" pitchFamily="49" charset="0"/>
                <a:ea typeface="Times New Roman" pitchFamily="18" charset="0"/>
                <a:cs typeface="Tahoma" pitchFamily="34" charset="0"/>
              </a:rPr>
              <a:t>bcost(4,J) = min { c(F,J) + bcost(3,F) | c(G,J) + bcost(3,G) | c(H,J) + bcost(3,H) }</a:t>
            </a:r>
          </a:p>
          <a:p>
            <a:pPr algn="just">
              <a:lnSpc>
                <a:spcPct val="80000"/>
              </a:lnSpc>
              <a:buFontTx/>
              <a:buNone/>
            </a:pPr>
            <a:r>
              <a:rPr lang="sv-SE" sz="1000" b="1">
                <a:solidFill>
                  <a:srgbClr val="000000"/>
                </a:solidFill>
                <a:latin typeface="Courier New" pitchFamily="49" charset="0"/>
                <a:ea typeface="Times New Roman" pitchFamily="18" charset="0"/>
                <a:cs typeface="Tahoma" pitchFamily="34" charset="0"/>
              </a:rPr>
              <a:t>bcost(4,J) = min { 9 + 11 | 7 + 9 | 10 + 14 }  =  16</a:t>
            </a:r>
          </a:p>
          <a:p>
            <a:pPr algn="just">
              <a:lnSpc>
                <a:spcPct val="80000"/>
              </a:lnSpc>
              <a:buFontTx/>
              <a:buNone/>
            </a:pPr>
            <a:r>
              <a:rPr lang="sv-SE" sz="1000" b="1">
                <a:solidFill>
                  <a:srgbClr val="000000"/>
                </a:solidFill>
                <a:latin typeface="Courier New" pitchFamily="49" charset="0"/>
                <a:ea typeface="Times New Roman" pitchFamily="18" charset="0"/>
                <a:cs typeface="Tahoma" pitchFamily="34" charset="0"/>
              </a:rPr>
              <a:t>bcost(4,K) = min { c(H,K) + cost(3,H) }</a:t>
            </a:r>
          </a:p>
          <a:p>
            <a:pPr algn="just">
              <a:lnSpc>
                <a:spcPct val="80000"/>
              </a:lnSpc>
              <a:buFontTx/>
              <a:buNone/>
            </a:pPr>
            <a:r>
              <a:rPr lang="sv-SE" sz="1000" b="1">
                <a:solidFill>
                  <a:srgbClr val="000000"/>
                </a:solidFill>
                <a:latin typeface="Courier New" pitchFamily="49" charset="0"/>
                <a:ea typeface="Times New Roman" pitchFamily="18" charset="0"/>
                <a:cs typeface="Tahoma" pitchFamily="34" charset="0"/>
              </a:rPr>
              <a:t>bcost(4,K) = min { 8 + 14 }  =  22</a:t>
            </a:r>
          </a:p>
          <a:p>
            <a:pPr algn="just">
              <a:lnSpc>
                <a:spcPct val="80000"/>
              </a:lnSpc>
              <a:buFontTx/>
              <a:buNone/>
            </a:pPr>
            <a:r>
              <a:rPr lang="sv-SE" sz="1000" b="1">
                <a:solidFill>
                  <a:srgbClr val="000000"/>
                </a:solidFill>
                <a:latin typeface="Courier New" pitchFamily="49" charset="0"/>
                <a:ea typeface="Times New Roman" pitchFamily="18" charset="0"/>
                <a:cs typeface="Tahoma" pitchFamily="34" charset="0"/>
              </a:rPr>
              <a:t>bcost(5,L) = min { </a:t>
            </a:r>
            <a:r>
              <a:rPr lang="sv-SE" sz="1000" b="1">
                <a:solidFill>
                  <a:srgbClr val="0000FF"/>
                </a:solidFill>
                <a:latin typeface="Courier New" pitchFamily="49" charset="0"/>
                <a:ea typeface="Times New Roman" pitchFamily="18" charset="0"/>
                <a:cs typeface="Tahoma" pitchFamily="34" charset="0"/>
              </a:rPr>
              <a:t>c(I,L)</a:t>
            </a:r>
            <a:r>
              <a:rPr lang="sv-SE" sz="1000" b="1">
                <a:solidFill>
                  <a:srgbClr val="000000"/>
                </a:solidFill>
                <a:latin typeface="Courier New" pitchFamily="49" charset="0"/>
                <a:ea typeface="Times New Roman" pitchFamily="18" charset="0"/>
                <a:cs typeface="Tahoma" pitchFamily="34" charset="0"/>
              </a:rPr>
              <a:t> + </a:t>
            </a:r>
            <a:r>
              <a:rPr lang="sv-SE" sz="1000" b="1">
                <a:solidFill>
                  <a:srgbClr val="FF0000"/>
                </a:solidFill>
                <a:latin typeface="Courier New" pitchFamily="49" charset="0"/>
                <a:ea typeface="Times New Roman" pitchFamily="18" charset="0"/>
                <a:cs typeface="Tahoma" pitchFamily="34" charset="0"/>
              </a:rPr>
              <a:t>bcost(4,I)</a:t>
            </a:r>
            <a:r>
              <a:rPr lang="sv-SE" sz="1000" b="1">
                <a:solidFill>
                  <a:srgbClr val="000000"/>
                </a:solidFill>
                <a:latin typeface="Courier New" pitchFamily="49" charset="0"/>
                <a:ea typeface="Times New Roman" pitchFamily="18" charset="0"/>
                <a:cs typeface="Tahoma" pitchFamily="34" charset="0"/>
              </a:rPr>
              <a:t> | c(J,L) + bcost(4,J) | c(K,L) + bcost(4,K) }</a:t>
            </a:r>
            <a:endParaRPr lang="en-US" sz="1000" b="1">
              <a:solidFill>
                <a:srgbClr val="000000"/>
              </a:solidFill>
              <a:latin typeface="Courier New" pitchFamily="49" charset="0"/>
              <a:ea typeface="Times New Roman" pitchFamily="18" charset="0"/>
              <a:cs typeface="Tahoma" pitchFamily="34" charset="0"/>
            </a:endParaRPr>
          </a:p>
          <a:p>
            <a:pPr algn="just">
              <a:lnSpc>
                <a:spcPct val="80000"/>
              </a:lnSpc>
              <a:buFontTx/>
              <a:buNone/>
            </a:pPr>
            <a:r>
              <a:rPr lang="en-US" sz="1000" b="1">
                <a:solidFill>
                  <a:srgbClr val="000000"/>
                </a:solidFill>
                <a:latin typeface="Courier New" pitchFamily="49" charset="0"/>
                <a:ea typeface="Times New Roman" pitchFamily="18" charset="0"/>
                <a:cs typeface="Tahoma" pitchFamily="34" charset="0"/>
              </a:rPr>
              <a:t>bcost(5,L) = min { </a:t>
            </a:r>
            <a:r>
              <a:rPr lang="en-US" sz="1000" b="1">
                <a:solidFill>
                  <a:srgbClr val="0000FF"/>
                </a:solidFill>
                <a:latin typeface="Courier New" pitchFamily="49" charset="0"/>
                <a:ea typeface="Times New Roman" pitchFamily="18" charset="0"/>
                <a:cs typeface="Tahoma" pitchFamily="34" charset="0"/>
              </a:rPr>
              <a:t>7</a:t>
            </a:r>
            <a:r>
              <a:rPr lang="en-US" sz="1000" b="1">
                <a:solidFill>
                  <a:srgbClr val="000000"/>
                </a:solidFill>
                <a:latin typeface="Courier New" pitchFamily="49" charset="0"/>
                <a:ea typeface="Times New Roman" pitchFamily="18" charset="0"/>
                <a:cs typeface="Tahoma" pitchFamily="34" charset="0"/>
              </a:rPr>
              <a:t> + </a:t>
            </a:r>
            <a:r>
              <a:rPr lang="en-US" sz="1000" b="1">
                <a:solidFill>
                  <a:srgbClr val="FF0000"/>
                </a:solidFill>
                <a:latin typeface="Courier New" pitchFamily="49" charset="0"/>
                <a:ea typeface="Times New Roman" pitchFamily="18" charset="0"/>
                <a:cs typeface="Tahoma" pitchFamily="34" charset="0"/>
              </a:rPr>
              <a:t>14</a:t>
            </a:r>
            <a:r>
              <a:rPr lang="en-US" sz="1000" b="1">
                <a:solidFill>
                  <a:srgbClr val="000000"/>
                </a:solidFill>
                <a:latin typeface="Courier New" pitchFamily="49" charset="0"/>
                <a:ea typeface="Times New Roman" pitchFamily="18" charset="0"/>
                <a:cs typeface="Tahoma" pitchFamily="34" charset="0"/>
              </a:rPr>
              <a:t> | 8 + 16 | 11 + 22 }  =  21</a:t>
            </a:r>
          </a:p>
          <a:p>
            <a:pPr algn="just">
              <a:lnSpc>
                <a:spcPct val="80000"/>
              </a:lnSpc>
              <a:buFontTx/>
              <a:buNone/>
            </a:pPr>
            <a:endParaRPr lang="en-US" sz="1000" b="1">
              <a:solidFill>
                <a:srgbClr val="008000"/>
              </a:solidFill>
              <a:latin typeface="Courier New" pitchFamily="49" charset="0"/>
              <a:ea typeface="Times New Roman" pitchFamily="18" charset="0"/>
              <a:cs typeface="Tahoma" pitchFamily="34" charset="0"/>
            </a:endParaRPr>
          </a:p>
          <a:p>
            <a:pPr algn="just">
              <a:lnSpc>
                <a:spcPct val="80000"/>
              </a:lnSpc>
              <a:buFontTx/>
              <a:buNone/>
            </a:pPr>
            <a:r>
              <a:rPr lang="en-US" sz="1000" b="1">
                <a:latin typeface="Courier New" pitchFamily="49" charset="0"/>
                <a:ea typeface="Times New Roman" pitchFamily="18" charset="0"/>
                <a:cs typeface="Tahoma" pitchFamily="34" charset="0"/>
              </a:rPr>
              <a:t>Rute terpendek adalah A-C-G-I-L dengan panjang 21</a:t>
            </a:r>
          </a:p>
        </p:txBody>
      </p:sp>
      <p:pic>
        <p:nvPicPr>
          <p:cNvPr id="325636" name="Picture 4" descr="ilustrasi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628775"/>
            <a:ext cx="4360862" cy="2187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RUTE TERPENDEK MULTISTAGE GRAPH</a:t>
            </a:r>
          </a:p>
        </p:txBody>
      </p:sp>
      <p:pic>
        <p:nvPicPr>
          <p:cNvPr id="328709" name="Picture 5" descr="ilustrasi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3350" y="2060575"/>
            <a:ext cx="6264275" cy="3241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LATIHAN</a:t>
            </a:r>
          </a:p>
        </p:txBody>
      </p:sp>
      <p:sp>
        <p:nvSpPr>
          <p:cNvPr id="90123" name="Rectangle 11"/>
          <p:cNvSpPr>
            <a:spLocks noGrp="1" noChangeArrowheads="1"/>
          </p:cNvSpPr>
          <p:nvPr>
            <p:ph idx="1"/>
          </p:nvPr>
        </p:nvSpPr>
        <p:spPr/>
        <p:txBody>
          <a:bodyPr>
            <a:normAutofit fontScale="92500" lnSpcReduction="10000"/>
          </a:bodyPr>
          <a:lstStyle/>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r>
              <a:rPr lang="en-US"/>
              <a:t>Tentukan jalur terpendek dari node A ke node L dengan Dynamic Programming (metode forward dan metode backward) !</a:t>
            </a:r>
          </a:p>
        </p:txBody>
      </p:sp>
      <p:pic>
        <p:nvPicPr>
          <p:cNvPr id="90125" name="Picture 13" descr="Soal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3238"/>
            <a:ext cx="5795962" cy="298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mtClean="0"/>
              <a:t>Matrix-chain Multiplication  </a:t>
            </a:r>
          </a:p>
        </p:txBody>
      </p:sp>
      <p:sp>
        <p:nvSpPr>
          <p:cNvPr id="3076" name="Rectangle 3"/>
          <p:cNvSpPr>
            <a:spLocks noGrp="1" noChangeArrowheads="1"/>
          </p:cNvSpPr>
          <p:nvPr>
            <p:ph type="body" idx="1"/>
          </p:nvPr>
        </p:nvSpPr>
        <p:spPr/>
        <p:txBody>
          <a:bodyPr/>
          <a:lstStyle/>
          <a:p>
            <a:pPr marL="609600" indent="-609600" eaLnBrk="1" hangingPunct="1">
              <a:lnSpc>
                <a:spcPct val="90000"/>
              </a:lnSpc>
            </a:pPr>
            <a:r>
              <a:rPr lang="en-US" smtClean="0"/>
              <a:t>Suppose we have a sequence or chain A</a:t>
            </a:r>
            <a:r>
              <a:rPr lang="en-US" baseline="-25000" smtClean="0"/>
              <a:t>1</a:t>
            </a:r>
            <a:r>
              <a:rPr lang="en-US" smtClean="0"/>
              <a:t>, A</a:t>
            </a:r>
            <a:r>
              <a:rPr lang="en-US" baseline="-25000" smtClean="0"/>
              <a:t>2</a:t>
            </a:r>
            <a:r>
              <a:rPr lang="en-US" smtClean="0"/>
              <a:t>, …, A</a:t>
            </a:r>
            <a:r>
              <a:rPr lang="en-US" i="1" baseline="-25000" smtClean="0"/>
              <a:t>n</a:t>
            </a:r>
            <a:r>
              <a:rPr lang="en-US" smtClean="0"/>
              <a:t> of </a:t>
            </a:r>
            <a:r>
              <a:rPr lang="en-US" i="1" smtClean="0"/>
              <a:t>n</a:t>
            </a:r>
            <a:r>
              <a:rPr lang="en-US" smtClean="0"/>
              <a:t> matrices to be multiplied</a:t>
            </a:r>
          </a:p>
          <a:p>
            <a:pPr marL="990600" lvl="1" indent="-533400" eaLnBrk="1" hangingPunct="1">
              <a:lnSpc>
                <a:spcPct val="90000"/>
              </a:lnSpc>
            </a:pPr>
            <a:r>
              <a:rPr lang="en-US" smtClean="0"/>
              <a:t>That is, we want to compute the product A</a:t>
            </a:r>
            <a:r>
              <a:rPr lang="en-US" baseline="-25000" smtClean="0"/>
              <a:t>1</a:t>
            </a:r>
            <a:r>
              <a:rPr lang="en-US" smtClean="0"/>
              <a:t>A</a:t>
            </a:r>
            <a:r>
              <a:rPr lang="en-US" baseline="-25000" smtClean="0"/>
              <a:t>2</a:t>
            </a:r>
            <a:r>
              <a:rPr lang="en-US" smtClean="0"/>
              <a:t>…A</a:t>
            </a:r>
            <a:r>
              <a:rPr lang="en-US" i="1" baseline="-25000" smtClean="0"/>
              <a:t>n</a:t>
            </a:r>
          </a:p>
          <a:p>
            <a:pPr marL="609600" indent="-609600" eaLnBrk="1" hangingPunct="1">
              <a:lnSpc>
                <a:spcPct val="90000"/>
              </a:lnSpc>
            </a:pPr>
            <a:endParaRPr lang="en-US" smtClean="0"/>
          </a:p>
          <a:p>
            <a:pPr marL="609600" indent="-609600" eaLnBrk="1" hangingPunct="1">
              <a:lnSpc>
                <a:spcPct val="90000"/>
              </a:lnSpc>
            </a:pPr>
            <a:r>
              <a:rPr lang="en-US" smtClean="0"/>
              <a:t>There are many possible ways (parenthesizations) to compute the product</a:t>
            </a:r>
            <a:endParaRPr lang="en-US" i="1" smtClean="0">
              <a:solidFill>
                <a:srgbClr val="009900"/>
              </a:solidFill>
            </a:endParaRPr>
          </a:p>
        </p:txBody>
      </p:sp>
    </p:spTree>
    <p:extLst>
      <p:ext uri="{BB962C8B-B14F-4D97-AF65-F5344CB8AC3E}">
        <p14:creationId xmlns:p14="http://schemas.microsoft.com/office/powerpoint/2010/main" val="4032738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smtClean="0"/>
              <a:t>Matrix-chain </a:t>
            </a:r>
            <a:r>
              <a:rPr lang="en-US" dirty="0" smtClean="0"/>
              <a:t>Multiplication</a:t>
            </a:r>
            <a:endParaRPr lang="en-US" dirty="0" smtClean="0"/>
          </a:p>
        </p:txBody>
      </p:sp>
      <p:sp>
        <p:nvSpPr>
          <p:cNvPr id="211971" name="Rectangle 3"/>
          <p:cNvSpPr>
            <a:spLocks noGrp="1" noChangeArrowheads="1"/>
          </p:cNvSpPr>
          <p:nvPr>
            <p:ph type="body" idx="1"/>
          </p:nvPr>
        </p:nvSpPr>
        <p:spPr>
          <a:xfrm>
            <a:off x="457200" y="1600200"/>
            <a:ext cx="8229600" cy="4800600"/>
          </a:xfrm>
        </p:spPr>
        <p:txBody>
          <a:bodyPr/>
          <a:lstStyle/>
          <a:p>
            <a:pPr marL="609600" indent="-609600" eaLnBrk="1" hangingPunct="1"/>
            <a:r>
              <a:rPr lang="en-US" smtClean="0"/>
              <a:t>Example: consider the chain A</a:t>
            </a:r>
            <a:r>
              <a:rPr lang="en-US" baseline="-25000" smtClean="0"/>
              <a:t>1</a:t>
            </a:r>
            <a:r>
              <a:rPr lang="en-US" smtClean="0"/>
              <a:t>, A</a:t>
            </a:r>
            <a:r>
              <a:rPr lang="en-US" baseline="-25000" smtClean="0"/>
              <a:t>2</a:t>
            </a:r>
            <a:r>
              <a:rPr lang="en-US" smtClean="0"/>
              <a:t>, A</a:t>
            </a:r>
            <a:r>
              <a:rPr lang="en-US" baseline="-25000" smtClean="0"/>
              <a:t>3</a:t>
            </a:r>
            <a:r>
              <a:rPr lang="en-US" smtClean="0"/>
              <a:t>, A</a:t>
            </a:r>
            <a:r>
              <a:rPr lang="en-US" baseline="-25000" smtClean="0"/>
              <a:t>4</a:t>
            </a:r>
            <a:r>
              <a:rPr lang="en-US" smtClean="0"/>
              <a:t> of 4 matrices</a:t>
            </a:r>
          </a:p>
          <a:p>
            <a:pPr marL="990600" lvl="1" indent="-533400" eaLnBrk="1" hangingPunct="1"/>
            <a:r>
              <a:rPr lang="en-US" smtClean="0"/>
              <a:t>Let us compute the product A</a:t>
            </a:r>
            <a:r>
              <a:rPr lang="en-US" baseline="-25000" smtClean="0"/>
              <a:t>1</a:t>
            </a:r>
            <a:r>
              <a:rPr lang="en-US" smtClean="0"/>
              <a:t>A</a:t>
            </a:r>
            <a:r>
              <a:rPr lang="en-US" baseline="-25000" smtClean="0"/>
              <a:t>2</a:t>
            </a:r>
            <a:r>
              <a:rPr lang="en-US" smtClean="0"/>
              <a:t>A</a:t>
            </a:r>
            <a:r>
              <a:rPr lang="en-US" baseline="-25000" smtClean="0"/>
              <a:t>3</a:t>
            </a:r>
            <a:r>
              <a:rPr lang="en-US" smtClean="0"/>
              <a:t>A</a:t>
            </a:r>
            <a:r>
              <a:rPr lang="en-US" baseline="-25000" smtClean="0"/>
              <a:t>4</a:t>
            </a:r>
            <a:endParaRPr lang="en-US" smtClean="0"/>
          </a:p>
          <a:p>
            <a:pPr marL="609600" indent="-609600" eaLnBrk="1" hangingPunct="1"/>
            <a:r>
              <a:rPr lang="en-US" smtClean="0"/>
              <a:t>There are 5 possible ways:</a:t>
            </a:r>
          </a:p>
          <a:p>
            <a:pPr marL="990600" lvl="1" indent="-533400" eaLnBrk="1" hangingPunct="1">
              <a:buFontTx/>
              <a:buAutoNum type="arabicPeriod"/>
            </a:pPr>
            <a:r>
              <a:rPr lang="en-US" smtClean="0">
                <a:solidFill>
                  <a:srgbClr val="CC6600"/>
                </a:solidFill>
              </a:rPr>
              <a:t>(A</a:t>
            </a:r>
            <a:r>
              <a:rPr lang="en-US" baseline="-25000" smtClean="0">
                <a:solidFill>
                  <a:srgbClr val="CC6600"/>
                </a:solidFill>
              </a:rPr>
              <a:t>1</a:t>
            </a:r>
            <a:r>
              <a:rPr lang="en-US" smtClean="0">
                <a:solidFill>
                  <a:srgbClr val="CC6600"/>
                </a:solidFill>
              </a:rPr>
              <a:t>(A</a:t>
            </a:r>
            <a:r>
              <a:rPr lang="en-US" baseline="-25000" smtClean="0">
                <a:solidFill>
                  <a:srgbClr val="CC6600"/>
                </a:solidFill>
              </a:rPr>
              <a:t>2</a:t>
            </a:r>
            <a:r>
              <a:rPr lang="en-US" smtClean="0">
                <a:solidFill>
                  <a:srgbClr val="CC6600"/>
                </a:solidFill>
              </a:rPr>
              <a:t>(A</a:t>
            </a:r>
            <a:r>
              <a:rPr lang="en-US" baseline="-25000" smtClean="0">
                <a:solidFill>
                  <a:srgbClr val="CC6600"/>
                </a:solidFill>
              </a:rPr>
              <a:t>3</a:t>
            </a:r>
            <a:r>
              <a:rPr lang="en-US" smtClean="0">
                <a:solidFill>
                  <a:srgbClr val="CC6600"/>
                </a:solidFill>
              </a:rPr>
              <a:t>A</a:t>
            </a:r>
            <a:r>
              <a:rPr lang="en-US" baseline="-25000" smtClean="0">
                <a:solidFill>
                  <a:srgbClr val="CC6600"/>
                </a:solidFill>
              </a:rPr>
              <a:t>4</a:t>
            </a:r>
            <a:r>
              <a:rPr lang="en-US" smtClean="0">
                <a:solidFill>
                  <a:srgbClr val="CC6600"/>
                </a:solidFill>
              </a:rPr>
              <a:t>)))</a:t>
            </a:r>
            <a:endParaRPr lang="en-US" baseline="-25000" smtClean="0">
              <a:solidFill>
                <a:srgbClr val="CC6600"/>
              </a:solidFill>
            </a:endParaRPr>
          </a:p>
          <a:p>
            <a:pPr marL="990600" lvl="1" indent="-533400" eaLnBrk="1" hangingPunct="1">
              <a:buFontTx/>
              <a:buAutoNum type="arabicPeriod"/>
            </a:pPr>
            <a:r>
              <a:rPr lang="en-US" smtClean="0">
                <a:solidFill>
                  <a:srgbClr val="009900"/>
                </a:solidFill>
              </a:rPr>
              <a:t>(A</a:t>
            </a:r>
            <a:r>
              <a:rPr lang="en-US" baseline="-25000" smtClean="0">
                <a:solidFill>
                  <a:srgbClr val="009900"/>
                </a:solidFill>
              </a:rPr>
              <a:t>1</a:t>
            </a:r>
            <a:r>
              <a:rPr lang="en-US" smtClean="0">
                <a:solidFill>
                  <a:srgbClr val="009900"/>
                </a:solidFill>
              </a:rPr>
              <a:t>((A</a:t>
            </a:r>
            <a:r>
              <a:rPr lang="en-US" baseline="-25000" smtClean="0">
                <a:solidFill>
                  <a:srgbClr val="009900"/>
                </a:solidFill>
              </a:rPr>
              <a:t>2</a:t>
            </a:r>
            <a:r>
              <a:rPr lang="en-US" smtClean="0">
                <a:solidFill>
                  <a:srgbClr val="009900"/>
                </a:solidFill>
              </a:rPr>
              <a:t>A</a:t>
            </a:r>
            <a:r>
              <a:rPr lang="en-US" baseline="-25000" smtClean="0">
                <a:solidFill>
                  <a:srgbClr val="009900"/>
                </a:solidFill>
              </a:rPr>
              <a:t>3</a:t>
            </a:r>
            <a:r>
              <a:rPr lang="en-US" smtClean="0">
                <a:solidFill>
                  <a:srgbClr val="009900"/>
                </a:solidFill>
              </a:rPr>
              <a:t>)A</a:t>
            </a:r>
            <a:r>
              <a:rPr lang="en-US" baseline="-25000" smtClean="0">
                <a:solidFill>
                  <a:srgbClr val="009900"/>
                </a:solidFill>
              </a:rPr>
              <a:t>4</a:t>
            </a:r>
            <a:r>
              <a:rPr lang="en-US" smtClean="0">
                <a:solidFill>
                  <a:srgbClr val="009900"/>
                </a:solidFill>
              </a:rPr>
              <a:t>))</a:t>
            </a:r>
            <a:endParaRPr lang="en-US" baseline="-25000" smtClean="0">
              <a:solidFill>
                <a:srgbClr val="009900"/>
              </a:solidFill>
            </a:endParaRPr>
          </a:p>
          <a:p>
            <a:pPr marL="990600" lvl="1" indent="-533400" eaLnBrk="1" hangingPunct="1">
              <a:buFontTx/>
              <a:buAutoNum type="arabicPeriod"/>
            </a:pPr>
            <a:r>
              <a:rPr lang="en-US" smtClean="0">
                <a:solidFill>
                  <a:srgbClr val="FF0000"/>
                </a:solidFill>
              </a:rPr>
              <a:t>((A</a:t>
            </a:r>
            <a:r>
              <a:rPr lang="en-US" baseline="-25000" smtClean="0">
                <a:solidFill>
                  <a:srgbClr val="FF0000"/>
                </a:solidFill>
              </a:rPr>
              <a:t>1</a:t>
            </a:r>
            <a:r>
              <a:rPr lang="en-US" smtClean="0">
                <a:solidFill>
                  <a:srgbClr val="FF0000"/>
                </a:solidFill>
              </a:rPr>
              <a:t>A</a:t>
            </a:r>
            <a:r>
              <a:rPr lang="en-US" baseline="-25000" smtClean="0">
                <a:solidFill>
                  <a:srgbClr val="FF0000"/>
                </a:solidFill>
              </a:rPr>
              <a:t>2</a:t>
            </a:r>
            <a:r>
              <a:rPr lang="en-US" smtClean="0">
                <a:solidFill>
                  <a:srgbClr val="FF0000"/>
                </a:solidFill>
              </a:rPr>
              <a:t>)(A</a:t>
            </a:r>
            <a:r>
              <a:rPr lang="en-US" baseline="-25000" smtClean="0">
                <a:solidFill>
                  <a:srgbClr val="FF0000"/>
                </a:solidFill>
              </a:rPr>
              <a:t>3</a:t>
            </a:r>
            <a:r>
              <a:rPr lang="en-US" smtClean="0">
                <a:solidFill>
                  <a:srgbClr val="FF0000"/>
                </a:solidFill>
              </a:rPr>
              <a:t>A</a:t>
            </a:r>
            <a:r>
              <a:rPr lang="en-US" baseline="-25000" smtClean="0">
                <a:solidFill>
                  <a:srgbClr val="FF0000"/>
                </a:solidFill>
              </a:rPr>
              <a:t>4</a:t>
            </a:r>
            <a:r>
              <a:rPr lang="en-US" smtClean="0">
                <a:solidFill>
                  <a:srgbClr val="FF0000"/>
                </a:solidFill>
              </a:rPr>
              <a:t>))</a:t>
            </a:r>
            <a:endParaRPr lang="en-US" baseline="-25000" smtClean="0">
              <a:solidFill>
                <a:srgbClr val="FF0000"/>
              </a:solidFill>
            </a:endParaRPr>
          </a:p>
          <a:p>
            <a:pPr marL="990600" lvl="1" indent="-533400" eaLnBrk="1" hangingPunct="1">
              <a:buFontTx/>
              <a:buAutoNum type="arabicPeriod"/>
            </a:pPr>
            <a:r>
              <a:rPr lang="en-US" smtClean="0">
                <a:solidFill>
                  <a:srgbClr val="3333FF"/>
                </a:solidFill>
              </a:rPr>
              <a:t>((A</a:t>
            </a:r>
            <a:r>
              <a:rPr lang="en-US" baseline="-25000" smtClean="0">
                <a:solidFill>
                  <a:srgbClr val="3333FF"/>
                </a:solidFill>
              </a:rPr>
              <a:t>1</a:t>
            </a:r>
            <a:r>
              <a:rPr lang="en-US" smtClean="0">
                <a:solidFill>
                  <a:srgbClr val="3333FF"/>
                </a:solidFill>
              </a:rPr>
              <a:t>(A</a:t>
            </a:r>
            <a:r>
              <a:rPr lang="en-US" baseline="-25000" smtClean="0">
                <a:solidFill>
                  <a:srgbClr val="3333FF"/>
                </a:solidFill>
              </a:rPr>
              <a:t>2</a:t>
            </a:r>
            <a:r>
              <a:rPr lang="en-US" smtClean="0">
                <a:solidFill>
                  <a:srgbClr val="3333FF"/>
                </a:solidFill>
              </a:rPr>
              <a:t>A</a:t>
            </a:r>
            <a:r>
              <a:rPr lang="en-US" baseline="-25000" smtClean="0">
                <a:solidFill>
                  <a:srgbClr val="3333FF"/>
                </a:solidFill>
              </a:rPr>
              <a:t>3</a:t>
            </a:r>
            <a:r>
              <a:rPr lang="en-US" smtClean="0">
                <a:solidFill>
                  <a:srgbClr val="3333FF"/>
                </a:solidFill>
              </a:rPr>
              <a:t>))A</a:t>
            </a:r>
            <a:r>
              <a:rPr lang="en-US" baseline="-25000" smtClean="0">
                <a:solidFill>
                  <a:srgbClr val="3333FF"/>
                </a:solidFill>
              </a:rPr>
              <a:t>4</a:t>
            </a:r>
            <a:r>
              <a:rPr lang="en-US" smtClean="0">
                <a:solidFill>
                  <a:srgbClr val="3333FF"/>
                </a:solidFill>
              </a:rPr>
              <a:t>)</a:t>
            </a:r>
            <a:endParaRPr lang="en-US" baseline="-25000" smtClean="0">
              <a:solidFill>
                <a:srgbClr val="3333FF"/>
              </a:solidFill>
            </a:endParaRPr>
          </a:p>
          <a:p>
            <a:pPr marL="990600" lvl="1" indent="-533400" eaLnBrk="1" hangingPunct="1">
              <a:buFontTx/>
              <a:buAutoNum type="arabicPeriod"/>
            </a:pPr>
            <a:r>
              <a:rPr lang="en-US" smtClean="0">
                <a:solidFill>
                  <a:srgbClr val="D60093"/>
                </a:solidFill>
              </a:rPr>
              <a:t>(((A</a:t>
            </a:r>
            <a:r>
              <a:rPr lang="en-US" baseline="-25000" smtClean="0">
                <a:solidFill>
                  <a:srgbClr val="D60093"/>
                </a:solidFill>
              </a:rPr>
              <a:t>1</a:t>
            </a:r>
            <a:r>
              <a:rPr lang="en-US" smtClean="0">
                <a:solidFill>
                  <a:srgbClr val="D60093"/>
                </a:solidFill>
              </a:rPr>
              <a:t>A</a:t>
            </a:r>
            <a:r>
              <a:rPr lang="en-US" baseline="-25000" smtClean="0">
                <a:solidFill>
                  <a:srgbClr val="D60093"/>
                </a:solidFill>
              </a:rPr>
              <a:t>2</a:t>
            </a:r>
            <a:r>
              <a:rPr lang="en-US" smtClean="0">
                <a:solidFill>
                  <a:srgbClr val="D60093"/>
                </a:solidFill>
              </a:rPr>
              <a:t>)A</a:t>
            </a:r>
            <a:r>
              <a:rPr lang="en-US" baseline="-25000" smtClean="0">
                <a:solidFill>
                  <a:srgbClr val="D60093"/>
                </a:solidFill>
              </a:rPr>
              <a:t>3</a:t>
            </a:r>
            <a:r>
              <a:rPr lang="en-US" smtClean="0">
                <a:solidFill>
                  <a:srgbClr val="D60093"/>
                </a:solidFill>
              </a:rPr>
              <a:t>)A</a:t>
            </a:r>
            <a:r>
              <a:rPr lang="en-US" baseline="-25000" smtClean="0">
                <a:solidFill>
                  <a:srgbClr val="D60093"/>
                </a:solidFill>
              </a:rPr>
              <a:t>4</a:t>
            </a:r>
            <a:r>
              <a:rPr lang="en-US" smtClean="0">
                <a:solidFill>
                  <a:srgbClr val="D60093"/>
                </a:solidFill>
              </a:rPr>
              <a:t>)</a:t>
            </a:r>
          </a:p>
        </p:txBody>
      </p:sp>
    </p:spTree>
    <p:extLst>
      <p:ext uri="{BB962C8B-B14F-4D97-AF65-F5344CB8AC3E}">
        <p14:creationId xmlns:p14="http://schemas.microsoft.com/office/powerpoint/2010/main" val="947904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1971">
                                            <p:txEl>
                                              <p:pRg st="3" end="3"/>
                                            </p:txEl>
                                          </p:spTgt>
                                        </p:tgtEl>
                                        <p:attrNameLst>
                                          <p:attrName>style.visibility</p:attrName>
                                        </p:attrNameLst>
                                      </p:cBhvr>
                                      <p:to>
                                        <p:strVal val="visible"/>
                                      </p:to>
                                    </p:set>
                                    <p:anim calcmode="lin" valueType="num">
                                      <p:cBhvr additive="base">
                                        <p:cTn id="7" dur="500" fill="hold"/>
                                        <p:tgtEl>
                                          <p:spTgt spid="2119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1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1971">
                                            <p:txEl>
                                              <p:pRg st="4" end="4"/>
                                            </p:txEl>
                                          </p:spTgt>
                                        </p:tgtEl>
                                        <p:attrNameLst>
                                          <p:attrName>style.visibility</p:attrName>
                                        </p:attrNameLst>
                                      </p:cBhvr>
                                      <p:to>
                                        <p:strVal val="visible"/>
                                      </p:to>
                                    </p:set>
                                    <p:anim calcmode="lin" valueType="num">
                                      <p:cBhvr additive="base">
                                        <p:cTn id="13" dur="500" fill="hold"/>
                                        <p:tgtEl>
                                          <p:spTgt spid="2119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19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1971">
                                            <p:txEl>
                                              <p:pRg st="5" end="5"/>
                                            </p:txEl>
                                          </p:spTgt>
                                        </p:tgtEl>
                                        <p:attrNameLst>
                                          <p:attrName>style.visibility</p:attrName>
                                        </p:attrNameLst>
                                      </p:cBhvr>
                                      <p:to>
                                        <p:strVal val="visible"/>
                                      </p:to>
                                    </p:set>
                                    <p:anim calcmode="lin" valueType="num">
                                      <p:cBhvr additive="base">
                                        <p:cTn id="19" dur="500" fill="hold"/>
                                        <p:tgtEl>
                                          <p:spTgt spid="2119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19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1971">
                                            <p:txEl>
                                              <p:pRg st="6" end="6"/>
                                            </p:txEl>
                                          </p:spTgt>
                                        </p:tgtEl>
                                        <p:attrNameLst>
                                          <p:attrName>style.visibility</p:attrName>
                                        </p:attrNameLst>
                                      </p:cBhvr>
                                      <p:to>
                                        <p:strVal val="visible"/>
                                      </p:to>
                                    </p:set>
                                    <p:anim calcmode="lin" valueType="num">
                                      <p:cBhvr additive="base">
                                        <p:cTn id="25" dur="500" fill="hold"/>
                                        <p:tgtEl>
                                          <p:spTgt spid="21197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19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1971">
                                            <p:txEl>
                                              <p:pRg st="7" end="7"/>
                                            </p:txEl>
                                          </p:spTgt>
                                        </p:tgtEl>
                                        <p:attrNameLst>
                                          <p:attrName>style.visibility</p:attrName>
                                        </p:attrNameLst>
                                      </p:cBhvr>
                                      <p:to>
                                        <p:strVal val="visible"/>
                                      </p:to>
                                    </p:set>
                                    <p:anim calcmode="lin" valueType="num">
                                      <p:cBhvr additive="base">
                                        <p:cTn id="31" dur="500" fill="hold"/>
                                        <p:tgtEl>
                                          <p:spTgt spid="21197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19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smtClean="0"/>
              <a:t>Matrix-chain </a:t>
            </a:r>
            <a:r>
              <a:rPr lang="en-US" dirty="0" smtClean="0"/>
              <a:t>Multiplication</a:t>
            </a:r>
            <a:endParaRPr lang="en-US" dirty="0" smtClean="0"/>
          </a:p>
        </p:txBody>
      </p:sp>
      <p:sp>
        <p:nvSpPr>
          <p:cNvPr id="5124" name="Rectangle 3"/>
          <p:cNvSpPr>
            <a:spLocks noGrp="1" noChangeArrowheads="1"/>
          </p:cNvSpPr>
          <p:nvPr>
            <p:ph type="body" idx="1"/>
          </p:nvPr>
        </p:nvSpPr>
        <p:spPr>
          <a:xfrm>
            <a:off x="457200" y="1600200"/>
            <a:ext cx="8229600" cy="4800600"/>
          </a:xfrm>
        </p:spPr>
        <p:txBody>
          <a:bodyPr/>
          <a:lstStyle/>
          <a:p>
            <a:pPr marL="609600" indent="-609600" eaLnBrk="1" hangingPunct="1"/>
            <a:r>
              <a:rPr lang="en-US" smtClean="0"/>
              <a:t>To compute the number of scalar multiplications necessary, we must know:</a:t>
            </a:r>
          </a:p>
          <a:p>
            <a:pPr marL="990600" lvl="1" indent="-533400" eaLnBrk="1" hangingPunct="1"/>
            <a:r>
              <a:rPr lang="en-US" smtClean="0">
                <a:solidFill>
                  <a:srgbClr val="CC6600"/>
                </a:solidFill>
              </a:rPr>
              <a:t>Algorithm to multiply two matrices</a:t>
            </a:r>
          </a:p>
          <a:p>
            <a:pPr marL="990600" lvl="1" indent="-533400" eaLnBrk="1" hangingPunct="1"/>
            <a:r>
              <a:rPr lang="en-US" smtClean="0">
                <a:solidFill>
                  <a:srgbClr val="CC6600"/>
                </a:solidFill>
              </a:rPr>
              <a:t>Matrix dimensions</a:t>
            </a:r>
          </a:p>
          <a:p>
            <a:pPr marL="609600" indent="-609600" eaLnBrk="1" hangingPunct="1"/>
            <a:endParaRPr lang="en-US" smtClean="0">
              <a:solidFill>
                <a:srgbClr val="CC6600"/>
              </a:solidFill>
            </a:endParaRPr>
          </a:p>
          <a:p>
            <a:pPr marL="609600" indent="-609600" eaLnBrk="1" hangingPunct="1"/>
            <a:r>
              <a:rPr lang="en-US" smtClean="0">
                <a:solidFill>
                  <a:srgbClr val="009900"/>
                </a:solidFill>
              </a:rPr>
              <a:t>Can you write the algorithm to multiply two matrices?</a:t>
            </a:r>
          </a:p>
        </p:txBody>
      </p:sp>
    </p:spTree>
    <p:extLst>
      <p:ext uri="{BB962C8B-B14F-4D97-AF65-F5344CB8AC3E}">
        <p14:creationId xmlns:p14="http://schemas.microsoft.com/office/powerpoint/2010/main" val="1800472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Dynamic </a:t>
            </a:r>
            <a:r>
              <a:rPr lang="en-US" dirty="0"/>
              <a:t>Programming is an algorithm design technique for </a:t>
            </a:r>
            <a:r>
              <a:rPr lang="en-US" b="1" i="1" dirty="0"/>
              <a:t>optimization problems: </a:t>
            </a:r>
            <a:r>
              <a:rPr lang="en-US" dirty="0"/>
              <a:t>often minimizing or maximizing.</a:t>
            </a:r>
          </a:p>
          <a:p>
            <a:endParaRPr lang="en-US" dirty="0"/>
          </a:p>
          <a:p>
            <a:r>
              <a:rPr lang="en-US" dirty="0"/>
              <a:t>Solves problems by combining the solutions to </a:t>
            </a:r>
            <a:r>
              <a:rPr lang="en-US" dirty="0" err="1"/>
              <a:t>subproblems</a:t>
            </a:r>
            <a:r>
              <a:rPr lang="en-US" dirty="0"/>
              <a:t> that contain common sub-sub-problems.</a:t>
            </a:r>
          </a:p>
          <a:p>
            <a:endParaRPr lang="en-US" dirty="0"/>
          </a:p>
        </p:txBody>
      </p:sp>
    </p:spTree>
    <p:extLst>
      <p:ext uri="{BB962C8B-B14F-4D97-AF65-F5344CB8AC3E}">
        <p14:creationId xmlns:p14="http://schemas.microsoft.com/office/powerpoint/2010/main" val="2263099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to Multiply 2 Matrices </a:t>
            </a:r>
          </a:p>
        </p:txBody>
      </p:sp>
      <p:sp>
        <p:nvSpPr>
          <p:cNvPr id="3" name="Content Placeholder 2"/>
          <p:cNvSpPr>
            <a:spLocks noGrp="1"/>
          </p:cNvSpPr>
          <p:nvPr>
            <p:ph idx="1"/>
          </p:nvPr>
        </p:nvSpPr>
        <p:spPr/>
        <p:txBody>
          <a:bodyPr>
            <a:normAutofit fontScale="85000" lnSpcReduction="10000"/>
          </a:bodyPr>
          <a:lstStyle/>
          <a:p>
            <a:pPr marL="609600" indent="-609600">
              <a:lnSpc>
                <a:spcPct val="90000"/>
              </a:lnSpc>
              <a:buNone/>
            </a:pPr>
            <a:r>
              <a:rPr lang="en-US" b="1" dirty="0">
                <a:latin typeface="Times New Roman" pitchFamily="18" charset="0"/>
              </a:rPr>
              <a:t>Input</a:t>
            </a:r>
            <a:r>
              <a:rPr lang="en-US" dirty="0">
                <a:latin typeface="Times New Roman" pitchFamily="18" charset="0"/>
              </a:rPr>
              <a:t>: Matrices </a:t>
            </a:r>
            <a:r>
              <a:rPr lang="en-US" i="1" dirty="0" err="1">
                <a:latin typeface="Times New Roman" pitchFamily="18" charset="0"/>
              </a:rPr>
              <a:t>A</a:t>
            </a:r>
            <a:r>
              <a:rPr lang="en-US" i="1" baseline="-25000" dirty="0" err="1">
                <a:latin typeface="Times New Roman" pitchFamily="18" charset="0"/>
              </a:rPr>
              <a:t>p</a:t>
            </a:r>
            <a:r>
              <a:rPr lang="en-US" baseline="-25000" dirty="0" err="1">
                <a:latin typeface="Times New Roman" pitchFamily="18" charset="0"/>
                <a:cs typeface="Times New Roman" pitchFamily="18" charset="0"/>
              </a:rPr>
              <a:t>×</a:t>
            </a:r>
            <a:r>
              <a:rPr lang="en-US" i="1" baseline="-25000" dirty="0" err="1">
                <a:latin typeface="Times New Roman" pitchFamily="18" charset="0"/>
              </a:rPr>
              <a:t>q</a:t>
            </a:r>
            <a:r>
              <a:rPr lang="en-US" dirty="0">
                <a:latin typeface="Times New Roman" pitchFamily="18" charset="0"/>
              </a:rPr>
              <a:t> and </a:t>
            </a:r>
            <a:r>
              <a:rPr lang="en-US" i="1" dirty="0" err="1">
                <a:latin typeface="Times New Roman" pitchFamily="18" charset="0"/>
              </a:rPr>
              <a:t>B</a:t>
            </a:r>
            <a:r>
              <a:rPr lang="en-US" i="1" baseline="-25000" dirty="0" err="1">
                <a:latin typeface="Times New Roman" pitchFamily="18" charset="0"/>
              </a:rPr>
              <a:t>q</a:t>
            </a:r>
            <a:r>
              <a:rPr lang="en-US" baseline="-25000" dirty="0" err="1">
                <a:latin typeface="Times New Roman" pitchFamily="18" charset="0"/>
                <a:cs typeface="Times New Roman" pitchFamily="18" charset="0"/>
              </a:rPr>
              <a:t>×</a:t>
            </a:r>
            <a:r>
              <a:rPr lang="en-US" i="1" baseline="-25000" dirty="0" err="1">
                <a:latin typeface="Times New Roman" pitchFamily="18" charset="0"/>
              </a:rPr>
              <a:t>r</a:t>
            </a:r>
            <a:r>
              <a:rPr lang="en-US" dirty="0">
                <a:latin typeface="Times New Roman" pitchFamily="18" charset="0"/>
              </a:rPr>
              <a:t> (with dimensions </a:t>
            </a:r>
            <a:r>
              <a:rPr lang="en-US" i="1" dirty="0" err="1">
                <a:latin typeface="Times New Roman" pitchFamily="18" charset="0"/>
              </a:rPr>
              <a:t>p</a:t>
            </a:r>
            <a:r>
              <a:rPr lang="en-US" dirty="0" err="1">
                <a:latin typeface="Times New Roman" pitchFamily="18" charset="0"/>
                <a:cs typeface="Times New Roman" pitchFamily="18" charset="0"/>
              </a:rPr>
              <a:t>×</a:t>
            </a:r>
            <a:r>
              <a:rPr lang="en-US" i="1" dirty="0" err="1">
                <a:latin typeface="Times New Roman" pitchFamily="18" charset="0"/>
              </a:rPr>
              <a:t>q</a:t>
            </a:r>
            <a:r>
              <a:rPr lang="en-US" dirty="0">
                <a:latin typeface="Times New Roman" pitchFamily="18" charset="0"/>
              </a:rPr>
              <a:t> and </a:t>
            </a:r>
            <a:r>
              <a:rPr lang="en-US" i="1" dirty="0" err="1">
                <a:latin typeface="Times New Roman" pitchFamily="18" charset="0"/>
              </a:rPr>
              <a:t>q</a:t>
            </a:r>
            <a:r>
              <a:rPr lang="en-US" dirty="0" err="1">
                <a:latin typeface="Times New Roman" pitchFamily="18" charset="0"/>
                <a:cs typeface="Times New Roman" pitchFamily="18" charset="0"/>
              </a:rPr>
              <a:t>×</a:t>
            </a:r>
            <a:r>
              <a:rPr lang="en-US" i="1" dirty="0" err="1">
                <a:latin typeface="Times New Roman" pitchFamily="18" charset="0"/>
              </a:rPr>
              <a:t>r</a:t>
            </a:r>
            <a:r>
              <a:rPr lang="en-US" dirty="0">
                <a:latin typeface="Times New Roman" pitchFamily="18" charset="0"/>
              </a:rPr>
              <a:t>)</a:t>
            </a:r>
            <a:endParaRPr lang="en-US" dirty="0">
              <a:solidFill>
                <a:srgbClr val="3333FF"/>
              </a:solidFill>
            </a:endParaRPr>
          </a:p>
          <a:p>
            <a:pPr marL="609600" indent="-609600">
              <a:lnSpc>
                <a:spcPct val="90000"/>
              </a:lnSpc>
              <a:buNone/>
            </a:pPr>
            <a:r>
              <a:rPr lang="en-US" b="1" dirty="0">
                <a:latin typeface="Times New Roman" pitchFamily="18" charset="0"/>
              </a:rPr>
              <a:t>Result</a:t>
            </a:r>
            <a:r>
              <a:rPr lang="en-US" dirty="0">
                <a:latin typeface="Times New Roman" pitchFamily="18" charset="0"/>
              </a:rPr>
              <a:t>: Matrix </a:t>
            </a:r>
            <a:r>
              <a:rPr lang="en-US" i="1" dirty="0" err="1">
                <a:latin typeface="Times New Roman" pitchFamily="18" charset="0"/>
              </a:rPr>
              <a:t>C</a:t>
            </a:r>
            <a:r>
              <a:rPr lang="en-US" i="1" baseline="-25000" dirty="0" err="1">
                <a:latin typeface="Times New Roman" pitchFamily="18" charset="0"/>
              </a:rPr>
              <a:t>p</a:t>
            </a:r>
            <a:r>
              <a:rPr lang="en-US" baseline="-25000" dirty="0" err="1">
                <a:latin typeface="Times New Roman" pitchFamily="18" charset="0"/>
                <a:cs typeface="Times New Roman" pitchFamily="18" charset="0"/>
              </a:rPr>
              <a:t>×</a:t>
            </a:r>
            <a:r>
              <a:rPr lang="en-US" i="1" baseline="-25000" dirty="0" err="1">
                <a:latin typeface="Times New Roman" pitchFamily="18" charset="0"/>
              </a:rPr>
              <a:t>r</a:t>
            </a:r>
            <a:r>
              <a:rPr lang="en-US" dirty="0">
                <a:latin typeface="Times New Roman" pitchFamily="18" charset="0"/>
              </a:rPr>
              <a:t> resulting from the product </a:t>
            </a:r>
            <a:r>
              <a:rPr lang="en-US" i="1" dirty="0">
                <a:latin typeface="Times New Roman" pitchFamily="18" charset="0"/>
              </a:rPr>
              <a:t>A</a:t>
            </a:r>
            <a:r>
              <a:rPr lang="en-US" i="1" dirty="0">
                <a:latin typeface="Times New Roman" pitchFamily="18" charset="0"/>
                <a:cs typeface="Times New Roman" pitchFamily="18" charset="0"/>
              </a:rPr>
              <a:t>·</a:t>
            </a:r>
            <a:r>
              <a:rPr lang="en-US" i="1" dirty="0">
                <a:latin typeface="Times New Roman" pitchFamily="18" charset="0"/>
              </a:rPr>
              <a:t>B</a:t>
            </a:r>
          </a:p>
          <a:p>
            <a:pPr marL="609600" indent="-609600">
              <a:lnSpc>
                <a:spcPct val="90000"/>
              </a:lnSpc>
              <a:buNone/>
            </a:pPr>
            <a:endParaRPr lang="en-US" i="1" dirty="0">
              <a:latin typeface="Times New Roman" pitchFamily="18" charset="0"/>
            </a:endParaRPr>
          </a:p>
          <a:p>
            <a:pPr marL="609600" indent="-609600">
              <a:lnSpc>
                <a:spcPct val="90000"/>
              </a:lnSpc>
              <a:buNone/>
            </a:pPr>
            <a:r>
              <a:rPr lang="en-US" b="1" dirty="0">
                <a:solidFill>
                  <a:srgbClr val="2619CB"/>
                </a:solidFill>
                <a:latin typeface="Times New Roman" pitchFamily="18" charset="0"/>
              </a:rPr>
              <a:t>MATRIX-MULTIPLY</a:t>
            </a:r>
            <a:r>
              <a:rPr lang="en-US" dirty="0">
                <a:latin typeface="Times New Roman" pitchFamily="18" charset="0"/>
              </a:rPr>
              <a:t>(</a:t>
            </a:r>
            <a:r>
              <a:rPr lang="en-US" i="1" dirty="0" err="1">
                <a:latin typeface="Times New Roman" pitchFamily="18" charset="0"/>
              </a:rPr>
              <a:t>A</a:t>
            </a:r>
            <a:r>
              <a:rPr lang="en-US" i="1" baseline="-25000" dirty="0" err="1">
                <a:latin typeface="Times New Roman" pitchFamily="18" charset="0"/>
              </a:rPr>
              <a:t>p</a:t>
            </a:r>
            <a:r>
              <a:rPr lang="en-US" baseline="-25000" dirty="0" err="1">
                <a:latin typeface="Times New Roman" pitchFamily="18" charset="0"/>
                <a:cs typeface="Times New Roman" pitchFamily="18" charset="0"/>
              </a:rPr>
              <a:t>×</a:t>
            </a:r>
            <a:r>
              <a:rPr lang="en-US" i="1" baseline="-25000" dirty="0" err="1">
                <a:latin typeface="Times New Roman" pitchFamily="18" charset="0"/>
              </a:rPr>
              <a:t>q</a:t>
            </a:r>
            <a:r>
              <a:rPr lang="en-US" i="1" baseline="-25000" dirty="0">
                <a:latin typeface="Times New Roman" pitchFamily="18" charset="0"/>
              </a:rPr>
              <a:t> </a:t>
            </a:r>
            <a:r>
              <a:rPr lang="en-US" i="1" dirty="0">
                <a:latin typeface="Times New Roman" pitchFamily="18" charset="0"/>
              </a:rPr>
              <a:t>, </a:t>
            </a:r>
            <a:r>
              <a:rPr lang="en-US" i="1" dirty="0" err="1">
                <a:latin typeface="Times New Roman" pitchFamily="18" charset="0"/>
              </a:rPr>
              <a:t>B</a:t>
            </a:r>
            <a:r>
              <a:rPr lang="en-US" i="1" baseline="-25000" dirty="0" err="1">
                <a:latin typeface="Times New Roman" pitchFamily="18" charset="0"/>
              </a:rPr>
              <a:t>q</a:t>
            </a:r>
            <a:r>
              <a:rPr lang="en-US" baseline="-25000" dirty="0" err="1">
                <a:latin typeface="Times New Roman" pitchFamily="18" charset="0"/>
                <a:cs typeface="Times New Roman" pitchFamily="18" charset="0"/>
              </a:rPr>
              <a:t>×</a:t>
            </a:r>
            <a:r>
              <a:rPr lang="en-US" i="1" baseline="-25000" dirty="0" err="1">
                <a:latin typeface="Times New Roman" pitchFamily="18" charset="0"/>
              </a:rPr>
              <a:t>r</a:t>
            </a:r>
            <a:r>
              <a:rPr lang="en-US" dirty="0">
                <a:latin typeface="Times New Roman" pitchFamily="18" charset="0"/>
              </a:rPr>
              <a:t>)</a:t>
            </a:r>
          </a:p>
          <a:p>
            <a:pPr marL="609600" indent="-609600">
              <a:lnSpc>
                <a:spcPct val="90000"/>
              </a:lnSpc>
              <a:buNone/>
            </a:pPr>
            <a:r>
              <a:rPr lang="en-US" dirty="0">
                <a:latin typeface="Times New Roman" pitchFamily="18" charset="0"/>
              </a:rPr>
              <a:t>1.</a:t>
            </a:r>
            <a:r>
              <a:rPr lang="en-US" b="1" dirty="0">
                <a:latin typeface="Times New Roman" pitchFamily="18" charset="0"/>
              </a:rPr>
              <a:t>	for </a:t>
            </a:r>
            <a:r>
              <a:rPr lang="en-US" i="1" dirty="0">
                <a:latin typeface="Times New Roman" pitchFamily="18" charset="0"/>
              </a:rPr>
              <a:t>i </a:t>
            </a:r>
            <a:r>
              <a:rPr lang="en-US" dirty="0">
                <a:latin typeface="Times New Roman" pitchFamily="18" charset="0"/>
              </a:rPr>
              <a:t>← 1 </a:t>
            </a:r>
            <a:r>
              <a:rPr lang="en-US" b="1" dirty="0">
                <a:latin typeface="Times New Roman" pitchFamily="18" charset="0"/>
              </a:rPr>
              <a:t>to</a:t>
            </a:r>
            <a:r>
              <a:rPr lang="en-US" dirty="0">
                <a:latin typeface="Times New Roman" pitchFamily="18" charset="0"/>
              </a:rPr>
              <a:t> </a:t>
            </a:r>
            <a:r>
              <a:rPr lang="en-US" i="1" dirty="0">
                <a:latin typeface="Times New Roman" pitchFamily="18" charset="0"/>
              </a:rPr>
              <a:t>p</a:t>
            </a:r>
          </a:p>
          <a:p>
            <a:pPr marL="609600" indent="-609600">
              <a:lnSpc>
                <a:spcPct val="90000"/>
              </a:lnSpc>
              <a:buNone/>
            </a:pPr>
            <a:r>
              <a:rPr lang="en-US" dirty="0">
                <a:latin typeface="Times New Roman" pitchFamily="18" charset="0"/>
              </a:rPr>
              <a:t>2.			</a:t>
            </a:r>
            <a:r>
              <a:rPr lang="en-US" b="1" dirty="0">
                <a:latin typeface="Times New Roman" pitchFamily="18" charset="0"/>
              </a:rPr>
              <a:t>for </a:t>
            </a:r>
            <a:r>
              <a:rPr lang="en-US" i="1" dirty="0">
                <a:latin typeface="Times New Roman" pitchFamily="18" charset="0"/>
              </a:rPr>
              <a:t>j </a:t>
            </a:r>
            <a:r>
              <a:rPr lang="en-US" dirty="0">
                <a:latin typeface="Times New Roman" pitchFamily="18" charset="0"/>
              </a:rPr>
              <a:t>← 1 </a:t>
            </a:r>
            <a:r>
              <a:rPr lang="en-US" b="1" dirty="0">
                <a:latin typeface="Times New Roman" pitchFamily="18" charset="0"/>
              </a:rPr>
              <a:t>to</a:t>
            </a:r>
            <a:r>
              <a:rPr lang="en-US" dirty="0">
                <a:latin typeface="Times New Roman" pitchFamily="18" charset="0"/>
              </a:rPr>
              <a:t> </a:t>
            </a:r>
            <a:r>
              <a:rPr lang="en-US" i="1" dirty="0">
                <a:latin typeface="Times New Roman" pitchFamily="18" charset="0"/>
              </a:rPr>
              <a:t>r</a:t>
            </a:r>
            <a:endParaRPr lang="en-US" dirty="0">
              <a:latin typeface="Times New Roman" pitchFamily="18" charset="0"/>
            </a:endParaRPr>
          </a:p>
          <a:p>
            <a:pPr marL="609600" indent="-609600">
              <a:lnSpc>
                <a:spcPct val="90000"/>
              </a:lnSpc>
              <a:buNone/>
            </a:pPr>
            <a:r>
              <a:rPr lang="en-US" dirty="0">
                <a:latin typeface="Times New Roman" pitchFamily="18" charset="0"/>
              </a:rPr>
              <a:t>3.				</a:t>
            </a:r>
            <a:r>
              <a:rPr lang="en-US" i="1" dirty="0">
                <a:latin typeface="Times New Roman" pitchFamily="18" charset="0"/>
              </a:rPr>
              <a:t>C</a:t>
            </a:r>
            <a:r>
              <a:rPr lang="en-US" dirty="0">
                <a:latin typeface="Times New Roman" pitchFamily="18" charset="0"/>
              </a:rPr>
              <a:t>[</a:t>
            </a:r>
            <a:r>
              <a:rPr lang="en-US" i="1" dirty="0">
                <a:latin typeface="Times New Roman" pitchFamily="18" charset="0"/>
              </a:rPr>
              <a:t>i</a:t>
            </a:r>
            <a:r>
              <a:rPr lang="en-US" dirty="0">
                <a:latin typeface="Times New Roman" pitchFamily="18" charset="0"/>
              </a:rPr>
              <a:t>, </a:t>
            </a:r>
            <a:r>
              <a:rPr lang="en-US" i="1" dirty="0">
                <a:latin typeface="Times New Roman" pitchFamily="18" charset="0"/>
              </a:rPr>
              <a:t>j</a:t>
            </a:r>
            <a:r>
              <a:rPr lang="en-US" dirty="0">
                <a:latin typeface="Times New Roman" pitchFamily="18" charset="0"/>
              </a:rPr>
              <a:t>] ← 0</a:t>
            </a:r>
          </a:p>
          <a:p>
            <a:pPr marL="609600" indent="-609600">
              <a:lnSpc>
                <a:spcPct val="90000"/>
              </a:lnSpc>
              <a:buNone/>
            </a:pPr>
            <a:r>
              <a:rPr lang="en-US" dirty="0">
                <a:latin typeface="Times New Roman" pitchFamily="18" charset="0"/>
              </a:rPr>
              <a:t>4.				</a:t>
            </a:r>
            <a:r>
              <a:rPr lang="en-US" b="1" dirty="0">
                <a:latin typeface="Times New Roman" pitchFamily="18" charset="0"/>
              </a:rPr>
              <a:t>for </a:t>
            </a:r>
            <a:r>
              <a:rPr lang="en-US" i="1" dirty="0">
                <a:latin typeface="Times New Roman" pitchFamily="18" charset="0"/>
              </a:rPr>
              <a:t>k </a:t>
            </a:r>
            <a:r>
              <a:rPr lang="en-US" dirty="0">
                <a:latin typeface="Times New Roman" pitchFamily="18" charset="0"/>
              </a:rPr>
              <a:t>← 1 </a:t>
            </a:r>
            <a:r>
              <a:rPr lang="en-US" b="1" dirty="0">
                <a:latin typeface="Times New Roman" pitchFamily="18" charset="0"/>
              </a:rPr>
              <a:t>to</a:t>
            </a:r>
            <a:r>
              <a:rPr lang="en-US" dirty="0">
                <a:latin typeface="Times New Roman" pitchFamily="18" charset="0"/>
              </a:rPr>
              <a:t> </a:t>
            </a:r>
            <a:r>
              <a:rPr lang="en-US" i="1" dirty="0">
                <a:latin typeface="Times New Roman" pitchFamily="18" charset="0"/>
              </a:rPr>
              <a:t>q</a:t>
            </a:r>
            <a:endParaRPr lang="en-US" dirty="0">
              <a:latin typeface="Times New Roman" pitchFamily="18" charset="0"/>
            </a:endParaRPr>
          </a:p>
          <a:p>
            <a:pPr marL="609600" indent="-609600">
              <a:lnSpc>
                <a:spcPct val="90000"/>
              </a:lnSpc>
              <a:buNone/>
            </a:pPr>
            <a:r>
              <a:rPr lang="en-US" dirty="0">
                <a:latin typeface="Times New Roman" pitchFamily="18" charset="0"/>
              </a:rPr>
              <a:t>5.					</a:t>
            </a:r>
            <a:r>
              <a:rPr lang="en-US" i="1" dirty="0">
                <a:latin typeface="Times New Roman" pitchFamily="18" charset="0"/>
              </a:rPr>
              <a:t>C</a:t>
            </a:r>
            <a:r>
              <a:rPr lang="en-US" dirty="0">
                <a:latin typeface="Times New Roman" pitchFamily="18" charset="0"/>
              </a:rPr>
              <a:t>[</a:t>
            </a:r>
            <a:r>
              <a:rPr lang="en-US" i="1" dirty="0">
                <a:latin typeface="Times New Roman" pitchFamily="18" charset="0"/>
              </a:rPr>
              <a:t>i</a:t>
            </a:r>
            <a:r>
              <a:rPr lang="en-US" dirty="0">
                <a:latin typeface="Times New Roman" pitchFamily="18" charset="0"/>
              </a:rPr>
              <a:t>, </a:t>
            </a:r>
            <a:r>
              <a:rPr lang="en-US" i="1" dirty="0">
                <a:latin typeface="Times New Roman" pitchFamily="18" charset="0"/>
              </a:rPr>
              <a:t>j</a:t>
            </a:r>
            <a:r>
              <a:rPr lang="en-US" dirty="0">
                <a:latin typeface="Times New Roman" pitchFamily="18" charset="0"/>
              </a:rPr>
              <a:t>] ← </a:t>
            </a:r>
            <a:r>
              <a:rPr lang="en-US" i="1" dirty="0">
                <a:latin typeface="Times New Roman" pitchFamily="18" charset="0"/>
              </a:rPr>
              <a:t>C</a:t>
            </a:r>
            <a:r>
              <a:rPr lang="en-US" dirty="0">
                <a:latin typeface="Times New Roman" pitchFamily="18" charset="0"/>
              </a:rPr>
              <a:t>[</a:t>
            </a:r>
            <a:r>
              <a:rPr lang="en-US" i="1" dirty="0">
                <a:latin typeface="Times New Roman" pitchFamily="18" charset="0"/>
              </a:rPr>
              <a:t>i</a:t>
            </a:r>
            <a:r>
              <a:rPr lang="en-US" dirty="0">
                <a:latin typeface="Times New Roman" pitchFamily="18" charset="0"/>
              </a:rPr>
              <a:t>, </a:t>
            </a:r>
            <a:r>
              <a:rPr lang="en-US" i="1" dirty="0">
                <a:latin typeface="Times New Roman" pitchFamily="18" charset="0"/>
              </a:rPr>
              <a:t>j</a:t>
            </a:r>
            <a:r>
              <a:rPr lang="en-US" dirty="0">
                <a:latin typeface="Times New Roman" pitchFamily="18" charset="0"/>
              </a:rPr>
              <a:t>] + </a:t>
            </a:r>
            <a:r>
              <a:rPr lang="en-US" i="1" dirty="0">
                <a:latin typeface="Times New Roman" pitchFamily="18" charset="0"/>
              </a:rPr>
              <a:t>A</a:t>
            </a:r>
            <a:r>
              <a:rPr lang="en-US" dirty="0">
                <a:latin typeface="Times New Roman" pitchFamily="18" charset="0"/>
              </a:rPr>
              <a:t>[</a:t>
            </a:r>
            <a:r>
              <a:rPr lang="en-US" i="1" dirty="0">
                <a:latin typeface="Times New Roman" pitchFamily="18" charset="0"/>
              </a:rPr>
              <a:t>i</a:t>
            </a:r>
            <a:r>
              <a:rPr lang="en-US" dirty="0">
                <a:latin typeface="Times New Roman" pitchFamily="18" charset="0"/>
              </a:rPr>
              <a:t>, </a:t>
            </a:r>
            <a:r>
              <a:rPr lang="en-US" i="1" dirty="0">
                <a:latin typeface="Times New Roman" pitchFamily="18" charset="0"/>
              </a:rPr>
              <a:t>k</a:t>
            </a:r>
            <a:r>
              <a:rPr lang="en-US" dirty="0">
                <a:latin typeface="Times New Roman" pitchFamily="18" charset="0"/>
              </a:rPr>
              <a:t>] </a:t>
            </a:r>
            <a:r>
              <a:rPr lang="en-US" dirty="0">
                <a:latin typeface="Times New Roman" pitchFamily="18" charset="0"/>
                <a:cs typeface="Times New Roman" pitchFamily="18" charset="0"/>
              </a:rPr>
              <a:t>· </a:t>
            </a:r>
            <a:r>
              <a:rPr lang="en-US" i="1" dirty="0">
                <a:latin typeface="Times New Roman" pitchFamily="18" charset="0"/>
              </a:rPr>
              <a:t>B</a:t>
            </a:r>
            <a:r>
              <a:rPr lang="en-US" dirty="0">
                <a:latin typeface="Times New Roman" pitchFamily="18" charset="0"/>
              </a:rPr>
              <a:t>[</a:t>
            </a:r>
            <a:r>
              <a:rPr lang="en-US" i="1" dirty="0">
                <a:latin typeface="Times New Roman" pitchFamily="18" charset="0"/>
              </a:rPr>
              <a:t>k</a:t>
            </a:r>
            <a:r>
              <a:rPr lang="en-US" dirty="0">
                <a:latin typeface="Times New Roman" pitchFamily="18" charset="0"/>
              </a:rPr>
              <a:t>, </a:t>
            </a:r>
            <a:r>
              <a:rPr lang="en-US" i="1" dirty="0">
                <a:latin typeface="Times New Roman" pitchFamily="18" charset="0"/>
              </a:rPr>
              <a:t>j</a:t>
            </a:r>
            <a:r>
              <a:rPr lang="en-US" dirty="0">
                <a:latin typeface="Times New Roman" pitchFamily="18" charset="0"/>
              </a:rPr>
              <a:t>] </a:t>
            </a:r>
          </a:p>
          <a:p>
            <a:pPr marL="609600" indent="-609600">
              <a:lnSpc>
                <a:spcPct val="90000"/>
              </a:lnSpc>
              <a:buNone/>
            </a:pPr>
            <a:r>
              <a:rPr lang="en-US" dirty="0">
                <a:latin typeface="Times New Roman" pitchFamily="18" charset="0"/>
              </a:rPr>
              <a:t>6.	</a:t>
            </a:r>
            <a:r>
              <a:rPr lang="en-US" b="1" dirty="0">
                <a:latin typeface="Times New Roman" pitchFamily="18" charset="0"/>
              </a:rPr>
              <a:t>return</a:t>
            </a:r>
            <a:r>
              <a:rPr lang="en-US" dirty="0">
                <a:latin typeface="Times New Roman" pitchFamily="18" charset="0"/>
              </a:rPr>
              <a:t> </a:t>
            </a:r>
            <a:r>
              <a:rPr lang="en-US" i="1" dirty="0">
                <a:latin typeface="Times New Roman" pitchFamily="18" charset="0"/>
              </a:rPr>
              <a:t>C</a:t>
            </a:r>
            <a:endParaRPr lang="en-US" dirty="0">
              <a:latin typeface="Times New Roman" pitchFamily="18" charset="0"/>
            </a:endParaRPr>
          </a:p>
          <a:p>
            <a:endParaRPr lang="en-US" dirty="0"/>
          </a:p>
        </p:txBody>
      </p:sp>
      <p:sp>
        <p:nvSpPr>
          <p:cNvPr id="4" name="Text Box 4"/>
          <p:cNvSpPr txBox="1">
            <a:spLocks noChangeArrowheads="1"/>
          </p:cNvSpPr>
          <p:nvPr/>
        </p:nvSpPr>
        <p:spPr bwMode="auto">
          <a:xfrm>
            <a:off x="413409" y="5949280"/>
            <a:ext cx="8305800" cy="682625"/>
          </a:xfrm>
          <a:prstGeom prst="rect">
            <a:avLst/>
          </a:prstGeom>
          <a:solidFill>
            <a:srgbClr val="FFFF99"/>
          </a:solidFill>
          <a:ln w="9525">
            <a:solidFill>
              <a:schemeClr val="tx1"/>
            </a:solidFill>
            <a:miter lim="800000"/>
            <a:headEnd/>
            <a:tailEnd type="none" w="lg" len="lg"/>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80000"/>
              </a:lnSpc>
              <a:spcBef>
                <a:spcPct val="20000"/>
              </a:spcBef>
            </a:pPr>
            <a:r>
              <a:rPr lang="en-US" sz="2400" dirty="0">
                <a:solidFill>
                  <a:srgbClr val="FF0000"/>
                </a:solidFill>
              </a:rPr>
              <a:t>Scalar multiplication in line 5 dominates time to compute </a:t>
            </a:r>
            <a:r>
              <a:rPr lang="en-US" sz="2400" i="1" dirty="0" err="1">
                <a:solidFill>
                  <a:srgbClr val="FF0000"/>
                </a:solidFill>
              </a:rPr>
              <a:t>C</a:t>
            </a:r>
            <a:r>
              <a:rPr lang="en-US" sz="2400" dirty="0" err="1">
                <a:solidFill>
                  <a:srgbClr val="FF0000"/>
                </a:solidFill>
              </a:rPr>
              <a:t>Number</a:t>
            </a:r>
            <a:r>
              <a:rPr lang="en-US" sz="2400" dirty="0">
                <a:solidFill>
                  <a:srgbClr val="FF0000"/>
                </a:solidFill>
              </a:rPr>
              <a:t> of scalar multiplications = </a:t>
            </a:r>
            <a:r>
              <a:rPr lang="en-US" sz="2400" i="1" dirty="0" err="1">
                <a:solidFill>
                  <a:srgbClr val="FF0000"/>
                </a:solidFill>
              </a:rPr>
              <a:t>pqr</a:t>
            </a:r>
            <a:r>
              <a:rPr lang="en-US" sz="2400" dirty="0">
                <a:solidFill>
                  <a:srgbClr val="FF0000"/>
                </a:solidFill>
              </a:rPr>
              <a:t> </a:t>
            </a:r>
          </a:p>
        </p:txBody>
      </p:sp>
    </p:spTree>
    <p:extLst>
      <p:ext uri="{BB962C8B-B14F-4D97-AF65-F5344CB8AC3E}">
        <p14:creationId xmlns:p14="http://schemas.microsoft.com/office/powerpoint/2010/main" val="29613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dirty="0" smtClean="0"/>
              <a:t>Matrix-chain </a:t>
            </a:r>
            <a:r>
              <a:rPr lang="en-US" dirty="0" smtClean="0"/>
              <a:t>Multiplication</a:t>
            </a:r>
            <a:endParaRPr lang="en-US" dirty="0" smtClean="0"/>
          </a:p>
        </p:txBody>
      </p:sp>
      <p:sp>
        <p:nvSpPr>
          <p:cNvPr id="214019" name="Rectangle 3"/>
          <p:cNvSpPr>
            <a:spLocks noGrp="1" noChangeArrowheads="1"/>
          </p:cNvSpPr>
          <p:nvPr>
            <p:ph type="body" idx="1"/>
          </p:nvPr>
        </p:nvSpPr>
        <p:spPr>
          <a:xfrm>
            <a:off x="457200" y="1600200"/>
            <a:ext cx="8229600" cy="4800600"/>
          </a:xfrm>
        </p:spPr>
        <p:txBody>
          <a:bodyPr/>
          <a:lstStyle/>
          <a:p>
            <a:pPr marL="609600" indent="-609600" eaLnBrk="1" hangingPunct="1"/>
            <a:r>
              <a:rPr lang="en-US" smtClean="0"/>
              <a:t>Example: Consider three matrices A</a:t>
            </a:r>
            <a:r>
              <a:rPr lang="en-US" baseline="-25000" smtClean="0"/>
              <a:t>10</a:t>
            </a:r>
            <a:r>
              <a:rPr lang="en-US" baseline="-25000" smtClean="0">
                <a:sym typeface="Symbol" pitchFamily="18" charset="2"/>
              </a:rPr>
              <a:t></a:t>
            </a:r>
            <a:r>
              <a:rPr lang="en-US" baseline="-25000" smtClean="0"/>
              <a:t>100</a:t>
            </a:r>
            <a:r>
              <a:rPr lang="en-US" smtClean="0"/>
              <a:t>, B</a:t>
            </a:r>
            <a:r>
              <a:rPr lang="en-US" baseline="-25000" smtClean="0"/>
              <a:t>100</a:t>
            </a:r>
            <a:r>
              <a:rPr lang="en-US" baseline="-25000" smtClean="0">
                <a:sym typeface="Symbol" pitchFamily="18" charset="2"/>
              </a:rPr>
              <a:t></a:t>
            </a:r>
            <a:r>
              <a:rPr lang="en-US" baseline="-25000" smtClean="0"/>
              <a:t>5</a:t>
            </a:r>
            <a:r>
              <a:rPr lang="en-US" smtClean="0"/>
              <a:t>, and C</a:t>
            </a:r>
            <a:r>
              <a:rPr lang="en-US" baseline="-25000" smtClean="0"/>
              <a:t>5</a:t>
            </a:r>
            <a:r>
              <a:rPr lang="en-US" baseline="-25000" smtClean="0">
                <a:sym typeface="Symbol" pitchFamily="18" charset="2"/>
              </a:rPr>
              <a:t></a:t>
            </a:r>
            <a:r>
              <a:rPr lang="en-US" baseline="-25000" smtClean="0"/>
              <a:t>50</a:t>
            </a:r>
          </a:p>
          <a:p>
            <a:pPr marL="609600" indent="-609600" eaLnBrk="1" hangingPunct="1"/>
            <a:r>
              <a:rPr lang="en-US" smtClean="0"/>
              <a:t>There are 2 ways to parenthesize </a:t>
            </a:r>
          </a:p>
          <a:p>
            <a:pPr marL="990600" lvl="1" indent="-533400" eaLnBrk="1" hangingPunct="1"/>
            <a:r>
              <a:rPr lang="en-US" smtClean="0">
                <a:solidFill>
                  <a:srgbClr val="3333FF"/>
                </a:solidFill>
              </a:rPr>
              <a:t>((AB)C) = D</a:t>
            </a:r>
            <a:r>
              <a:rPr lang="en-US" baseline="-25000" smtClean="0">
                <a:solidFill>
                  <a:srgbClr val="3333FF"/>
                </a:solidFill>
              </a:rPr>
              <a:t>10</a:t>
            </a:r>
            <a:r>
              <a:rPr lang="en-US" baseline="-25000" smtClean="0">
                <a:solidFill>
                  <a:srgbClr val="3333FF"/>
                </a:solidFill>
                <a:sym typeface="Symbol" pitchFamily="18" charset="2"/>
              </a:rPr>
              <a:t></a:t>
            </a:r>
            <a:r>
              <a:rPr lang="en-US" baseline="-25000" smtClean="0">
                <a:solidFill>
                  <a:srgbClr val="3333FF"/>
                </a:solidFill>
              </a:rPr>
              <a:t>5</a:t>
            </a:r>
            <a:r>
              <a:rPr lang="en-US" smtClean="0">
                <a:solidFill>
                  <a:srgbClr val="3333FF"/>
                </a:solidFill>
              </a:rPr>
              <a:t> </a:t>
            </a:r>
            <a:r>
              <a:rPr lang="en-US" smtClean="0">
                <a:solidFill>
                  <a:srgbClr val="3333FF"/>
                </a:solidFill>
                <a:latin typeface="Times New Roman" pitchFamily="18" charset="0"/>
                <a:cs typeface="Times New Roman" pitchFamily="18" charset="0"/>
              </a:rPr>
              <a:t>·</a:t>
            </a:r>
            <a:r>
              <a:rPr lang="en-US" smtClean="0">
                <a:solidFill>
                  <a:srgbClr val="3333FF"/>
                </a:solidFill>
                <a:sym typeface="Symbol" pitchFamily="18" charset="2"/>
              </a:rPr>
              <a:t> </a:t>
            </a:r>
            <a:r>
              <a:rPr lang="en-US" smtClean="0">
                <a:solidFill>
                  <a:srgbClr val="3333FF"/>
                </a:solidFill>
              </a:rPr>
              <a:t>C</a:t>
            </a:r>
            <a:r>
              <a:rPr lang="en-US" baseline="-25000" smtClean="0">
                <a:solidFill>
                  <a:srgbClr val="3333FF"/>
                </a:solidFill>
              </a:rPr>
              <a:t>5</a:t>
            </a:r>
            <a:r>
              <a:rPr lang="en-US" baseline="-25000" smtClean="0">
                <a:solidFill>
                  <a:srgbClr val="3333FF"/>
                </a:solidFill>
                <a:sym typeface="Symbol" pitchFamily="18" charset="2"/>
              </a:rPr>
              <a:t></a:t>
            </a:r>
            <a:r>
              <a:rPr lang="en-US" baseline="-25000" smtClean="0">
                <a:solidFill>
                  <a:srgbClr val="3333FF"/>
                </a:solidFill>
              </a:rPr>
              <a:t>50</a:t>
            </a:r>
            <a:endParaRPr lang="en-US" smtClean="0">
              <a:solidFill>
                <a:srgbClr val="3333FF"/>
              </a:solidFill>
            </a:endParaRPr>
          </a:p>
          <a:p>
            <a:pPr marL="1371600" lvl="2" indent="-457200" eaLnBrk="1" hangingPunct="1"/>
            <a:r>
              <a:rPr lang="en-US" smtClean="0">
                <a:solidFill>
                  <a:srgbClr val="CC6600"/>
                </a:solidFill>
              </a:rPr>
              <a:t>AB </a:t>
            </a:r>
            <a:r>
              <a:rPr lang="en-US" smtClean="0">
                <a:solidFill>
                  <a:srgbClr val="CC6600"/>
                </a:solidFill>
                <a:sym typeface="Symbol" pitchFamily="18" charset="2"/>
              </a:rPr>
              <a:t></a:t>
            </a:r>
            <a:r>
              <a:rPr lang="en-US" smtClean="0">
                <a:solidFill>
                  <a:srgbClr val="CC6600"/>
                </a:solidFill>
              </a:rPr>
              <a:t> 10</a:t>
            </a:r>
            <a:r>
              <a:rPr lang="en-US" smtClean="0">
                <a:solidFill>
                  <a:srgbClr val="CC6600"/>
                </a:solidFill>
                <a:latin typeface="Times New Roman" pitchFamily="18" charset="0"/>
                <a:cs typeface="Times New Roman" pitchFamily="18" charset="0"/>
              </a:rPr>
              <a:t>·</a:t>
            </a:r>
            <a:r>
              <a:rPr lang="en-US" smtClean="0">
                <a:solidFill>
                  <a:srgbClr val="CC6600"/>
                </a:solidFill>
                <a:cs typeface="Times New Roman" pitchFamily="18" charset="0"/>
              </a:rPr>
              <a:t>100</a:t>
            </a:r>
            <a:r>
              <a:rPr lang="en-US" smtClean="0">
                <a:solidFill>
                  <a:srgbClr val="CC6600"/>
                </a:solidFill>
                <a:latin typeface="Times New Roman" pitchFamily="18" charset="0"/>
                <a:cs typeface="Times New Roman" pitchFamily="18" charset="0"/>
              </a:rPr>
              <a:t>·</a:t>
            </a:r>
            <a:r>
              <a:rPr lang="en-US" smtClean="0">
                <a:solidFill>
                  <a:srgbClr val="CC6600"/>
                </a:solidFill>
                <a:cs typeface="Times New Roman" pitchFamily="18" charset="0"/>
              </a:rPr>
              <a:t>5=5,000 scalar multiplications</a:t>
            </a:r>
          </a:p>
          <a:p>
            <a:pPr marL="1371600" lvl="2" indent="-457200" eaLnBrk="1" hangingPunct="1"/>
            <a:r>
              <a:rPr lang="en-US" smtClean="0">
                <a:solidFill>
                  <a:srgbClr val="CC6600"/>
                </a:solidFill>
              </a:rPr>
              <a:t>DC </a:t>
            </a:r>
            <a:r>
              <a:rPr lang="en-US" smtClean="0">
                <a:solidFill>
                  <a:srgbClr val="CC6600"/>
                </a:solidFill>
                <a:sym typeface="Symbol" pitchFamily="18" charset="2"/>
              </a:rPr>
              <a:t></a:t>
            </a:r>
            <a:r>
              <a:rPr lang="en-US" smtClean="0">
                <a:solidFill>
                  <a:srgbClr val="CC6600"/>
                </a:solidFill>
              </a:rPr>
              <a:t> 10</a:t>
            </a:r>
            <a:r>
              <a:rPr lang="en-US" smtClean="0">
                <a:solidFill>
                  <a:srgbClr val="CC6600"/>
                </a:solidFill>
                <a:latin typeface="Times New Roman" pitchFamily="18" charset="0"/>
                <a:cs typeface="Times New Roman" pitchFamily="18" charset="0"/>
              </a:rPr>
              <a:t>·</a:t>
            </a:r>
            <a:r>
              <a:rPr lang="en-US" smtClean="0">
                <a:solidFill>
                  <a:srgbClr val="CC6600"/>
                </a:solidFill>
                <a:cs typeface="Times New Roman" pitchFamily="18" charset="0"/>
              </a:rPr>
              <a:t>5</a:t>
            </a:r>
            <a:r>
              <a:rPr lang="en-US" smtClean="0">
                <a:solidFill>
                  <a:srgbClr val="CC6600"/>
                </a:solidFill>
                <a:latin typeface="Times New Roman" pitchFamily="18" charset="0"/>
                <a:cs typeface="Times New Roman" pitchFamily="18" charset="0"/>
              </a:rPr>
              <a:t>·</a:t>
            </a:r>
            <a:r>
              <a:rPr lang="en-US" smtClean="0">
                <a:solidFill>
                  <a:srgbClr val="CC6600"/>
                </a:solidFill>
                <a:cs typeface="Times New Roman" pitchFamily="18" charset="0"/>
              </a:rPr>
              <a:t>50 =2,500 scalar multiplications</a:t>
            </a:r>
          </a:p>
          <a:p>
            <a:pPr marL="990600" lvl="1" indent="-533400" eaLnBrk="1" hangingPunct="1"/>
            <a:r>
              <a:rPr lang="en-US" smtClean="0">
                <a:solidFill>
                  <a:srgbClr val="009900"/>
                </a:solidFill>
              </a:rPr>
              <a:t>(A</a:t>
            </a:r>
            <a:r>
              <a:rPr lang="en-US" smtClean="0">
                <a:solidFill>
                  <a:srgbClr val="009900"/>
                </a:solidFill>
                <a:sym typeface="Symbol" pitchFamily="18" charset="2"/>
              </a:rPr>
              <a:t>(</a:t>
            </a:r>
            <a:r>
              <a:rPr lang="en-US" smtClean="0">
                <a:solidFill>
                  <a:srgbClr val="009900"/>
                </a:solidFill>
              </a:rPr>
              <a:t>BC)) = A</a:t>
            </a:r>
            <a:r>
              <a:rPr lang="en-US" baseline="-25000" smtClean="0">
                <a:solidFill>
                  <a:srgbClr val="009900"/>
                </a:solidFill>
              </a:rPr>
              <a:t>10</a:t>
            </a:r>
            <a:r>
              <a:rPr lang="en-US" baseline="-25000" smtClean="0">
                <a:solidFill>
                  <a:srgbClr val="009900"/>
                </a:solidFill>
                <a:sym typeface="Symbol" pitchFamily="18" charset="2"/>
              </a:rPr>
              <a:t></a:t>
            </a:r>
            <a:r>
              <a:rPr lang="en-US" baseline="-25000" smtClean="0">
                <a:solidFill>
                  <a:srgbClr val="009900"/>
                </a:solidFill>
              </a:rPr>
              <a:t>100</a:t>
            </a:r>
            <a:r>
              <a:rPr lang="en-US" smtClean="0">
                <a:solidFill>
                  <a:srgbClr val="009900"/>
                </a:solidFill>
              </a:rPr>
              <a:t> </a:t>
            </a:r>
            <a:r>
              <a:rPr lang="en-US" smtClean="0">
                <a:solidFill>
                  <a:srgbClr val="009900"/>
                </a:solidFill>
                <a:latin typeface="Times New Roman" pitchFamily="18" charset="0"/>
                <a:cs typeface="Times New Roman" pitchFamily="18" charset="0"/>
              </a:rPr>
              <a:t>·</a:t>
            </a:r>
            <a:r>
              <a:rPr lang="en-US" smtClean="0">
                <a:solidFill>
                  <a:srgbClr val="009900"/>
                </a:solidFill>
                <a:sym typeface="Symbol" pitchFamily="18" charset="2"/>
              </a:rPr>
              <a:t> </a:t>
            </a:r>
            <a:r>
              <a:rPr lang="en-US" smtClean="0">
                <a:solidFill>
                  <a:srgbClr val="009900"/>
                </a:solidFill>
              </a:rPr>
              <a:t>E</a:t>
            </a:r>
            <a:r>
              <a:rPr lang="en-US" baseline="-25000" smtClean="0">
                <a:solidFill>
                  <a:srgbClr val="009900"/>
                </a:solidFill>
              </a:rPr>
              <a:t>100</a:t>
            </a:r>
            <a:r>
              <a:rPr lang="en-US" baseline="-25000" smtClean="0">
                <a:solidFill>
                  <a:srgbClr val="009900"/>
                </a:solidFill>
                <a:sym typeface="Symbol" pitchFamily="18" charset="2"/>
              </a:rPr>
              <a:t></a:t>
            </a:r>
            <a:r>
              <a:rPr lang="en-US" baseline="-25000" smtClean="0">
                <a:solidFill>
                  <a:srgbClr val="009900"/>
                </a:solidFill>
              </a:rPr>
              <a:t>50</a:t>
            </a:r>
            <a:endParaRPr lang="en-US" smtClean="0">
              <a:solidFill>
                <a:srgbClr val="009900"/>
              </a:solidFill>
            </a:endParaRPr>
          </a:p>
          <a:p>
            <a:pPr marL="1371600" lvl="2" indent="-457200" eaLnBrk="1" hangingPunct="1"/>
            <a:r>
              <a:rPr lang="en-US" smtClean="0">
                <a:solidFill>
                  <a:srgbClr val="D60093"/>
                </a:solidFill>
              </a:rPr>
              <a:t>BC </a:t>
            </a:r>
            <a:r>
              <a:rPr lang="en-US" smtClean="0">
                <a:solidFill>
                  <a:srgbClr val="D60093"/>
                </a:solidFill>
                <a:sym typeface="Symbol" pitchFamily="18" charset="2"/>
              </a:rPr>
              <a:t></a:t>
            </a:r>
            <a:r>
              <a:rPr lang="en-US" smtClean="0">
                <a:solidFill>
                  <a:srgbClr val="D60093"/>
                </a:solidFill>
              </a:rPr>
              <a:t> 100</a:t>
            </a:r>
            <a:r>
              <a:rPr lang="en-US" smtClean="0">
                <a:solidFill>
                  <a:srgbClr val="D60093"/>
                </a:solidFill>
                <a:latin typeface="Times New Roman" pitchFamily="18" charset="0"/>
                <a:cs typeface="Times New Roman" pitchFamily="18" charset="0"/>
              </a:rPr>
              <a:t>·</a:t>
            </a:r>
            <a:r>
              <a:rPr lang="en-US" smtClean="0">
                <a:solidFill>
                  <a:srgbClr val="D60093"/>
                </a:solidFill>
                <a:cs typeface="Times New Roman" pitchFamily="18" charset="0"/>
              </a:rPr>
              <a:t>5</a:t>
            </a:r>
            <a:r>
              <a:rPr lang="en-US" smtClean="0">
                <a:solidFill>
                  <a:srgbClr val="D60093"/>
                </a:solidFill>
                <a:latin typeface="Times New Roman" pitchFamily="18" charset="0"/>
                <a:cs typeface="Times New Roman" pitchFamily="18" charset="0"/>
              </a:rPr>
              <a:t>·</a:t>
            </a:r>
            <a:r>
              <a:rPr lang="en-US" smtClean="0">
                <a:solidFill>
                  <a:srgbClr val="D60093"/>
                </a:solidFill>
                <a:cs typeface="Times New Roman" pitchFamily="18" charset="0"/>
              </a:rPr>
              <a:t>50=25,000 scalar multiplications</a:t>
            </a:r>
          </a:p>
          <a:p>
            <a:pPr marL="1371600" lvl="2" indent="-457200" eaLnBrk="1" hangingPunct="1"/>
            <a:r>
              <a:rPr lang="en-US" smtClean="0">
                <a:solidFill>
                  <a:srgbClr val="D60093"/>
                </a:solidFill>
              </a:rPr>
              <a:t>AE </a:t>
            </a:r>
            <a:r>
              <a:rPr lang="en-US" smtClean="0">
                <a:solidFill>
                  <a:srgbClr val="D60093"/>
                </a:solidFill>
                <a:sym typeface="Symbol" pitchFamily="18" charset="2"/>
              </a:rPr>
              <a:t></a:t>
            </a:r>
            <a:r>
              <a:rPr lang="en-US" smtClean="0">
                <a:solidFill>
                  <a:srgbClr val="D60093"/>
                </a:solidFill>
              </a:rPr>
              <a:t> 10</a:t>
            </a:r>
            <a:r>
              <a:rPr lang="en-US" smtClean="0">
                <a:solidFill>
                  <a:srgbClr val="D60093"/>
                </a:solidFill>
                <a:latin typeface="Times New Roman" pitchFamily="18" charset="0"/>
                <a:cs typeface="Times New Roman" pitchFamily="18" charset="0"/>
              </a:rPr>
              <a:t>·</a:t>
            </a:r>
            <a:r>
              <a:rPr lang="en-US" smtClean="0">
                <a:solidFill>
                  <a:srgbClr val="D60093"/>
                </a:solidFill>
                <a:cs typeface="Times New Roman" pitchFamily="18" charset="0"/>
              </a:rPr>
              <a:t>100</a:t>
            </a:r>
            <a:r>
              <a:rPr lang="en-US" smtClean="0">
                <a:solidFill>
                  <a:srgbClr val="D60093"/>
                </a:solidFill>
                <a:latin typeface="Times New Roman" pitchFamily="18" charset="0"/>
                <a:cs typeface="Times New Roman" pitchFamily="18" charset="0"/>
              </a:rPr>
              <a:t>·</a:t>
            </a:r>
            <a:r>
              <a:rPr lang="en-US" smtClean="0">
                <a:solidFill>
                  <a:srgbClr val="D60093"/>
                </a:solidFill>
                <a:cs typeface="Times New Roman" pitchFamily="18" charset="0"/>
              </a:rPr>
              <a:t>50 =50,000 scalar multiplications</a:t>
            </a:r>
          </a:p>
        </p:txBody>
      </p:sp>
      <p:sp>
        <p:nvSpPr>
          <p:cNvPr id="214020" name="Text Box 4"/>
          <p:cNvSpPr txBox="1">
            <a:spLocks noChangeArrowheads="1"/>
          </p:cNvSpPr>
          <p:nvPr/>
        </p:nvSpPr>
        <p:spPr bwMode="auto">
          <a:xfrm>
            <a:off x="8001000" y="3810000"/>
            <a:ext cx="114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a:t>Total: 7,500 </a:t>
            </a:r>
          </a:p>
        </p:txBody>
      </p:sp>
      <p:sp>
        <p:nvSpPr>
          <p:cNvPr id="214021" name="Text Box 5"/>
          <p:cNvSpPr txBox="1">
            <a:spLocks noChangeArrowheads="1"/>
          </p:cNvSpPr>
          <p:nvPr/>
        </p:nvSpPr>
        <p:spPr bwMode="auto">
          <a:xfrm>
            <a:off x="5867400" y="6019800"/>
            <a:ext cx="114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a:t>Total: 75,000 </a:t>
            </a:r>
          </a:p>
        </p:txBody>
      </p:sp>
      <p:sp>
        <p:nvSpPr>
          <p:cNvPr id="214022" name="AutoShape 6"/>
          <p:cNvSpPr>
            <a:spLocks/>
          </p:cNvSpPr>
          <p:nvPr/>
        </p:nvSpPr>
        <p:spPr bwMode="auto">
          <a:xfrm>
            <a:off x="7924800" y="3962400"/>
            <a:ext cx="152400" cy="533400"/>
          </a:xfrm>
          <a:prstGeom prst="rightBrace">
            <a:avLst>
              <a:gd name="adj1" fmla="val 29167"/>
              <a:gd name="adj2" fmla="val 50000"/>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4023" name="AutoShape 7"/>
          <p:cNvSpPr>
            <a:spLocks/>
          </p:cNvSpPr>
          <p:nvPr/>
        </p:nvSpPr>
        <p:spPr bwMode="auto">
          <a:xfrm>
            <a:off x="8305800" y="5334000"/>
            <a:ext cx="152400" cy="533400"/>
          </a:xfrm>
          <a:prstGeom prst="rightBrace">
            <a:avLst>
              <a:gd name="adj1" fmla="val 29167"/>
              <a:gd name="adj2" fmla="val 50000"/>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4025" name="Freeform 9"/>
          <p:cNvSpPr>
            <a:spLocks/>
          </p:cNvSpPr>
          <p:nvPr/>
        </p:nvSpPr>
        <p:spPr bwMode="auto">
          <a:xfrm>
            <a:off x="7086600" y="5562600"/>
            <a:ext cx="1714500" cy="838200"/>
          </a:xfrm>
          <a:custGeom>
            <a:avLst/>
            <a:gdLst>
              <a:gd name="T0" fmla="*/ 1524000 w 1080"/>
              <a:gd name="T1" fmla="*/ 0 h 528"/>
              <a:gd name="T2" fmla="*/ 1676400 w 1080"/>
              <a:gd name="T3" fmla="*/ 304800 h 528"/>
              <a:gd name="T4" fmla="*/ 1295400 w 1080"/>
              <a:gd name="T5" fmla="*/ 609600 h 528"/>
              <a:gd name="T6" fmla="*/ 609600 w 1080"/>
              <a:gd name="T7" fmla="*/ 762000 h 528"/>
              <a:gd name="T8" fmla="*/ 0 w 1080"/>
              <a:gd name="T9" fmla="*/ 838200 h 528"/>
              <a:gd name="T10" fmla="*/ 0 60000 65536"/>
              <a:gd name="T11" fmla="*/ 0 60000 65536"/>
              <a:gd name="T12" fmla="*/ 0 60000 65536"/>
              <a:gd name="T13" fmla="*/ 0 60000 65536"/>
              <a:gd name="T14" fmla="*/ 0 60000 65536"/>
              <a:gd name="T15" fmla="*/ 0 w 1080"/>
              <a:gd name="T16" fmla="*/ 0 h 528"/>
              <a:gd name="T17" fmla="*/ 1080 w 1080"/>
              <a:gd name="T18" fmla="*/ 528 h 528"/>
            </a:gdLst>
            <a:ahLst/>
            <a:cxnLst>
              <a:cxn ang="T10">
                <a:pos x="T0" y="T1"/>
              </a:cxn>
              <a:cxn ang="T11">
                <a:pos x="T2" y="T3"/>
              </a:cxn>
              <a:cxn ang="T12">
                <a:pos x="T4" y="T5"/>
              </a:cxn>
              <a:cxn ang="T13">
                <a:pos x="T6" y="T7"/>
              </a:cxn>
              <a:cxn ang="T14">
                <a:pos x="T8" y="T9"/>
              </a:cxn>
            </a:cxnLst>
            <a:rect l="T15" t="T16" r="T17" b="T18"/>
            <a:pathLst>
              <a:path w="1080" h="528">
                <a:moveTo>
                  <a:pt x="960" y="0"/>
                </a:moveTo>
                <a:cubicBezTo>
                  <a:pt x="1020" y="64"/>
                  <a:pt x="1080" y="128"/>
                  <a:pt x="1056" y="192"/>
                </a:cubicBezTo>
                <a:cubicBezTo>
                  <a:pt x="1032" y="256"/>
                  <a:pt x="928" y="336"/>
                  <a:pt x="816" y="384"/>
                </a:cubicBezTo>
                <a:cubicBezTo>
                  <a:pt x="704" y="432"/>
                  <a:pt x="520" y="456"/>
                  <a:pt x="384" y="480"/>
                </a:cubicBezTo>
                <a:cubicBezTo>
                  <a:pt x="248" y="504"/>
                  <a:pt x="124" y="516"/>
                  <a:pt x="0" y="528"/>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3818197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4019">
                                            <p:txEl>
                                              <p:pRg st="2" end="2"/>
                                            </p:txEl>
                                          </p:spTgt>
                                        </p:tgtEl>
                                        <p:attrNameLst>
                                          <p:attrName>style.visibility</p:attrName>
                                        </p:attrNameLst>
                                      </p:cBhvr>
                                      <p:to>
                                        <p:strVal val="visible"/>
                                      </p:to>
                                    </p:set>
                                    <p:anim calcmode="lin" valueType="num">
                                      <p:cBhvr additive="base">
                                        <p:cTn id="7" dur="500" fill="hold"/>
                                        <p:tgtEl>
                                          <p:spTgt spid="2140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4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4019">
                                            <p:txEl>
                                              <p:pRg st="3" end="3"/>
                                            </p:txEl>
                                          </p:spTgt>
                                        </p:tgtEl>
                                        <p:attrNameLst>
                                          <p:attrName>style.visibility</p:attrName>
                                        </p:attrNameLst>
                                      </p:cBhvr>
                                      <p:to>
                                        <p:strVal val="visible"/>
                                      </p:to>
                                    </p:set>
                                    <p:animEffect transition="in" filter="blinds(horizontal)">
                                      <p:cBhvr>
                                        <p:cTn id="13" dur="500"/>
                                        <p:tgtEl>
                                          <p:spTgt spid="214019">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14019">
                                            <p:txEl>
                                              <p:pRg st="4" end="4"/>
                                            </p:txEl>
                                          </p:spTgt>
                                        </p:tgtEl>
                                        <p:attrNameLst>
                                          <p:attrName>style.visibility</p:attrName>
                                        </p:attrNameLst>
                                      </p:cBhvr>
                                      <p:to>
                                        <p:strVal val="visible"/>
                                      </p:to>
                                    </p:set>
                                    <p:animEffect transition="in" filter="blinds(horizontal)">
                                      <p:cBhvr>
                                        <p:cTn id="18" dur="500"/>
                                        <p:tgtEl>
                                          <p:spTgt spid="21401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14019">
                                            <p:txEl>
                                              <p:pRg st="5" end="5"/>
                                            </p:txEl>
                                          </p:spTgt>
                                        </p:tgtEl>
                                        <p:attrNameLst>
                                          <p:attrName>style.visibility</p:attrName>
                                        </p:attrNameLst>
                                      </p:cBhvr>
                                      <p:to>
                                        <p:strVal val="visible"/>
                                      </p:to>
                                    </p:set>
                                    <p:anim calcmode="lin" valueType="num">
                                      <p:cBhvr additive="base">
                                        <p:cTn id="23" dur="500" fill="hold"/>
                                        <p:tgtEl>
                                          <p:spTgt spid="21401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4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14019">
                                            <p:txEl>
                                              <p:pRg st="6" end="6"/>
                                            </p:txEl>
                                          </p:spTgt>
                                        </p:tgtEl>
                                        <p:attrNameLst>
                                          <p:attrName>style.visibility</p:attrName>
                                        </p:attrNameLst>
                                      </p:cBhvr>
                                      <p:to>
                                        <p:strVal val="visible"/>
                                      </p:to>
                                    </p:set>
                                    <p:animEffect transition="in" filter="blinds(horizontal)">
                                      <p:cBhvr>
                                        <p:cTn id="29" dur="500"/>
                                        <p:tgtEl>
                                          <p:spTgt spid="21401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14019">
                                            <p:txEl>
                                              <p:pRg st="7" end="7"/>
                                            </p:txEl>
                                          </p:spTgt>
                                        </p:tgtEl>
                                        <p:attrNameLst>
                                          <p:attrName>style.visibility</p:attrName>
                                        </p:attrNameLst>
                                      </p:cBhvr>
                                      <p:to>
                                        <p:strVal val="visible"/>
                                      </p:to>
                                    </p:set>
                                    <p:animEffect transition="in" filter="blinds(horizontal)">
                                      <p:cBhvr>
                                        <p:cTn id="34" dur="500"/>
                                        <p:tgtEl>
                                          <p:spTgt spid="21401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4022"/>
                                        </p:tgtEl>
                                        <p:attrNameLst>
                                          <p:attrName>style.visibility</p:attrName>
                                        </p:attrNameLst>
                                      </p:cBhvr>
                                      <p:to>
                                        <p:strVal val="visible"/>
                                      </p:to>
                                    </p:set>
                                    <p:animEffect transition="in" filter="blinds(horizontal)">
                                      <p:cBhvr>
                                        <p:cTn id="39" dur="500"/>
                                        <p:tgtEl>
                                          <p:spTgt spid="21402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14020"/>
                                        </p:tgtEl>
                                        <p:attrNameLst>
                                          <p:attrName>style.visibility</p:attrName>
                                        </p:attrNameLst>
                                      </p:cBhvr>
                                      <p:to>
                                        <p:strVal val="visible"/>
                                      </p:to>
                                    </p:set>
                                    <p:animEffect transition="in" filter="blinds(horizontal)">
                                      <p:cBhvr>
                                        <p:cTn id="42" dur="500"/>
                                        <p:tgtEl>
                                          <p:spTgt spid="2140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4023"/>
                                        </p:tgtEl>
                                        <p:attrNameLst>
                                          <p:attrName>style.visibility</p:attrName>
                                        </p:attrNameLst>
                                      </p:cBhvr>
                                      <p:to>
                                        <p:strVal val="visible"/>
                                      </p:to>
                                    </p:set>
                                    <p:animEffect transition="in" filter="blinds(horizontal)">
                                      <p:cBhvr>
                                        <p:cTn id="47" dur="500"/>
                                        <p:tgtEl>
                                          <p:spTgt spid="21402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14025"/>
                                        </p:tgtEl>
                                        <p:attrNameLst>
                                          <p:attrName>style.visibility</p:attrName>
                                        </p:attrNameLst>
                                      </p:cBhvr>
                                      <p:to>
                                        <p:strVal val="visible"/>
                                      </p:to>
                                    </p:set>
                                    <p:animEffect transition="in" filter="blinds(horizontal)">
                                      <p:cBhvr>
                                        <p:cTn id="50" dur="500"/>
                                        <p:tgtEl>
                                          <p:spTgt spid="21402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14021"/>
                                        </p:tgtEl>
                                        <p:attrNameLst>
                                          <p:attrName>style.visibility</p:attrName>
                                        </p:attrNameLst>
                                      </p:cBhvr>
                                      <p:to>
                                        <p:strVal val="visible"/>
                                      </p:to>
                                    </p:set>
                                    <p:animEffect transition="in" filter="blinds(horizontal)">
                                      <p:cBhvr>
                                        <p:cTn id="53" dur="500"/>
                                        <p:tgtEl>
                                          <p:spTgt spid="214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p:bldP spid="214021" grpId="0"/>
      <p:bldP spid="214022" grpId="0" animBg="1"/>
      <p:bldP spid="214023" grpId="0" animBg="1"/>
      <p:bldP spid="2140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smtClean="0"/>
              <a:t>Matrix-chain </a:t>
            </a:r>
            <a:r>
              <a:rPr lang="en-US" dirty="0" smtClean="0"/>
              <a:t>Multiplication</a:t>
            </a:r>
            <a:endParaRPr lang="en-US" dirty="0" smtClean="0"/>
          </a:p>
        </p:txBody>
      </p:sp>
      <p:sp>
        <p:nvSpPr>
          <p:cNvPr id="8196" name="Rectangle 3"/>
          <p:cNvSpPr>
            <a:spLocks noGrp="1" noChangeArrowheads="1"/>
          </p:cNvSpPr>
          <p:nvPr>
            <p:ph type="body" idx="1"/>
          </p:nvPr>
        </p:nvSpPr>
        <p:spPr>
          <a:xfrm>
            <a:off x="457200" y="1600200"/>
            <a:ext cx="8229600" cy="4648200"/>
          </a:xfrm>
        </p:spPr>
        <p:txBody>
          <a:bodyPr/>
          <a:lstStyle/>
          <a:p>
            <a:pPr marL="609600" indent="-609600" eaLnBrk="1" hangingPunct="1"/>
            <a:r>
              <a:rPr lang="en-US" smtClean="0">
                <a:cs typeface="Times New Roman" pitchFamily="18" charset="0"/>
              </a:rPr>
              <a:t>Matrix-chain multiplication problem</a:t>
            </a:r>
          </a:p>
          <a:p>
            <a:pPr marL="990600" lvl="1" indent="-533400" eaLnBrk="1" hangingPunct="1"/>
            <a:r>
              <a:rPr lang="en-US" smtClean="0"/>
              <a:t>Given a chain A</a:t>
            </a:r>
            <a:r>
              <a:rPr lang="en-US" baseline="-25000" smtClean="0"/>
              <a:t>1</a:t>
            </a:r>
            <a:r>
              <a:rPr lang="en-US" smtClean="0"/>
              <a:t>, A</a:t>
            </a:r>
            <a:r>
              <a:rPr lang="en-US" baseline="-25000" smtClean="0"/>
              <a:t>2</a:t>
            </a:r>
            <a:r>
              <a:rPr lang="en-US" smtClean="0"/>
              <a:t>, …, A</a:t>
            </a:r>
            <a:r>
              <a:rPr lang="en-US" i="1" baseline="-25000" smtClean="0"/>
              <a:t>n</a:t>
            </a:r>
            <a:r>
              <a:rPr lang="en-US" smtClean="0"/>
              <a:t> of </a:t>
            </a:r>
            <a:r>
              <a:rPr lang="en-US" i="1" smtClean="0"/>
              <a:t>n</a:t>
            </a:r>
            <a:r>
              <a:rPr lang="en-US" smtClean="0"/>
              <a:t> matrices, where for </a:t>
            </a:r>
            <a:r>
              <a:rPr lang="en-US" i="1" smtClean="0"/>
              <a:t>i</a:t>
            </a:r>
            <a:r>
              <a:rPr lang="en-US" smtClean="0"/>
              <a:t>=1, 2, …, </a:t>
            </a:r>
            <a:r>
              <a:rPr lang="en-US" i="1" smtClean="0"/>
              <a:t>n</a:t>
            </a:r>
            <a:r>
              <a:rPr lang="en-US" smtClean="0"/>
              <a:t>, matrix A</a:t>
            </a:r>
            <a:r>
              <a:rPr lang="en-US" i="1" baseline="-25000" smtClean="0"/>
              <a:t>i</a:t>
            </a:r>
            <a:r>
              <a:rPr lang="en-US" smtClean="0"/>
              <a:t> has dimension </a:t>
            </a:r>
            <a:r>
              <a:rPr lang="en-US" i="1" smtClean="0"/>
              <a:t>p</a:t>
            </a:r>
            <a:r>
              <a:rPr lang="en-US" i="1" baseline="-25000" smtClean="0"/>
              <a:t>i</a:t>
            </a:r>
            <a:r>
              <a:rPr lang="en-US" baseline="-25000" smtClean="0"/>
              <a:t>-1</a:t>
            </a:r>
            <a:r>
              <a:rPr lang="en-US" smtClean="0">
                <a:sym typeface="Symbol" pitchFamily="18" charset="2"/>
              </a:rPr>
              <a:t></a:t>
            </a:r>
            <a:r>
              <a:rPr lang="en-US" i="1" smtClean="0"/>
              <a:t>p</a:t>
            </a:r>
            <a:r>
              <a:rPr lang="en-US" i="1" baseline="-25000" smtClean="0"/>
              <a:t>i</a:t>
            </a:r>
          </a:p>
          <a:p>
            <a:pPr marL="990600" lvl="1" indent="-533400" eaLnBrk="1" hangingPunct="1"/>
            <a:r>
              <a:rPr lang="en-US" smtClean="0">
                <a:solidFill>
                  <a:srgbClr val="3333FF"/>
                </a:solidFill>
              </a:rPr>
              <a:t>Parenthesize the product A</a:t>
            </a:r>
            <a:r>
              <a:rPr lang="en-US" baseline="-25000" smtClean="0">
                <a:solidFill>
                  <a:srgbClr val="3333FF"/>
                </a:solidFill>
              </a:rPr>
              <a:t>1</a:t>
            </a:r>
            <a:r>
              <a:rPr lang="en-US" smtClean="0">
                <a:solidFill>
                  <a:srgbClr val="3333FF"/>
                </a:solidFill>
              </a:rPr>
              <a:t>A</a:t>
            </a:r>
            <a:r>
              <a:rPr lang="en-US" baseline="-25000" smtClean="0">
                <a:solidFill>
                  <a:srgbClr val="3333FF"/>
                </a:solidFill>
              </a:rPr>
              <a:t>2</a:t>
            </a:r>
            <a:r>
              <a:rPr lang="en-US" smtClean="0">
                <a:solidFill>
                  <a:srgbClr val="3333FF"/>
                </a:solidFill>
              </a:rPr>
              <a:t>…A</a:t>
            </a:r>
            <a:r>
              <a:rPr lang="en-US" i="1" baseline="-25000" smtClean="0">
                <a:solidFill>
                  <a:srgbClr val="3333FF"/>
                </a:solidFill>
              </a:rPr>
              <a:t>n </a:t>
            </a:r>
            <a:r>
              <a:rPr lang="en-US" smtClean="0">
                <a:solidFill>
                  <a:srgbClr val="3333FF"/>
                </a:solidFill>
              </a:rPr>
              <a:t>such that the total number of scalar multiplications is minimized</a:t>
            </a:r>
          </a:p>
          <a:p>
            <a:pPr marL="609600" indent="-609600" eaLnBrk="1" hangingPunct="1"/>
            <a:r>
              <a:rPr lang="en-US" smtClean="0">
                <a:cs typeface="Times New Roman" pitchFamily="18" charset="0"/>
              </a:rPr>
              <a:t>Brute force method of exhaustive search takes time exponential in </a:t>
            </a:r>
            <a:r>
              <a:rPr lang="en-US" i="1" smtClean="0">
                <a:cs typeface="Times New Roman" pitchFamily="18" charset="0"/>
              </a:rPr>
              <a:t>n</a:t>
            </a:r>
          </a:p>
        </p:txBody>
      </p:sp>
    </p:spTree>
    <p:extLst>
      <p:ext uri="{BB962C8B-B14F-4D97-AF65-F5344CB8AC3E}">
        <p14:creationId xmlns:p14="http://schemas.microsoft.com/office/powerpoint/2010/main" val="3130443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4000" smtClean="0"/>
              <a:t>Dynamic Programming Approach</a:t>
            </a:r>
            <a:endParaRPr lang="en-US" sz="1800" smtClean="0"/>
          </a:p>
        </p:txBody>
      </p:sp>
      <p:sp>
        <p:nvSpPr>
          <p:cNvPr id="9220" name="Rectangle 3"/>
          <p:cNvSpPr>
            <a:spLocks noGrp="1" noChangeArrowheads="1"/>
          </p:cNvSpPr>
          <p:nvPr>
            <p:ph type="body" idx="1"/>
          </p:nvPr>
        </p:nvSpPr>
        <p:spPr>
          <a:xfrm>
            <a:off x="457200" y="1600200"/>
            <a:ext cx="8229600" cy="4495800"/>
          </a:xfrm>
        </p:spPr>
        <p:txBody>
          <a:bodyPr/>
          <a:lstStyle/>
          <a:p>
            <a:pPr marL="609600" indent="-609600" eaLnBrk="1" hangingPunct="1"/>
            <a:r>
              <a:rPr lang="en-US" smtClean="0">
                <a:solidFill>
                  <a:srgbClr val="009900"/>
                </a:solidFill>
                <a:cs typeface="Arial" pitchFamily="34" charset="0"/>
                <a:sym typeface="Symbol" pitchFamily="18" charset="2"/>
              </a:rPr>
              <a:t>The structure of an optimal solution</a:t>
            </a:r>
          </a:p>
          <a:p>
            <a:pPr marL="990600" lvl="1" indent="-533400" eaLnBrk="1" hangingPunct="1"/>
            <a:r>
              <a:rPr lang="en-US" smtClean="0">
                <a:cs typeface="Arial" pitchFamily="34" charset="0"/>
                <a:sym typeface="Symbol" pitchFamily="18" charset="2"/>
              </a:rPr>
              <a:t>Let us use the notation A</a:t>
            </a:r>
            <a:r>
              <a:rPr lang="en-US" i="1" baseline="-25000" smtClean="0">
                <a:cs typeface="Arial" pitchFamily="34" charset="0"/>
                <a:sym typeface="Symbol" pitchFamily="18" charset="2"/>
              </a:rPr>
              <a:t>i</a:t>
            </a:r>
            <a:r>
              <a:rPr lang="en-US" baseline="-25000" smtClean="0">
                <a:cs typeface="Arial" pitchFamily="34" charset="0"/>
                <a:sym typeface="Symbol" pitchFamily="18" charset="2"/>
              </a:rPr>
              <a:t>..</a:t>
            </a:r>
            <a:r>
              <a:rPr lang="en-US" i="1" baseline="-25000" smtClean="0">
                <a:cs typeface="Arial" pitchFamily="34" charset="0"/>
                <a:sym typeface="Symbol" pitchFamily="18" charset="2"/>
              </a:rPr>
              <a:t>j</a:t>
            </a:r>
            <a:r>
              <a:rPr lang="en-US" smtClean="0">
                <a:cs typeface="Arial" pitchFamily="34" charset="0"/>
                <a:sym typeface="Symbol" pitchFamily="18" charset="2"/>
              </a:rPr>
              <a:t> for the matrix that results from the product </a:t>
            </a:r>
            <a:r>
              <a:rPr lang="en-US" smtClean="0"/>
              <a:t>A</a:t>
            </a:r>
            <a:r>
              <a:rPr lang="en-US" i="1" baseline="-25000" smtClean="0"/>
              <a:t>i</a:t>
            </a:r>
            <a:r>
              <a:rPr lang="en-US" smtClean="0"/>
              <a:t> A</a:t>
            </a:r>
            <a:r>
              <a:rPr lang="en-US" i="1" baseline="-25000" smtClean="0"/>
              <a:t>i</a:t>
            </a:r>
            <a:r>
              <a:rPr lang="en-US" baseline="-25000" smtClean="0"/>
              <a:t>+1</a:t>
            </a:r>
            <a:r>
              <a:rPr lang="en-US" smtClean="0"/>
              <a:t> … A</a:t>
            </a:r>
            <a:r>
              <a:rPr lang="en-US" i="1" baseline="-25000" smtClean="0"/>
              <a:t>j</a:t>
            </a:r>
            <a:r>
              <a:rPr lang="en-US" smtClean="0"/>
              <a:t> </a:t>
            </a:r>
          </a:p>
          <a:p>
            <a:pPr marL="990600" lvl="1" indent="-533400" eaLnBrk="1" hangingPunct="1"/>
            <a:r>
              <a:rPr lang="en-US" smtClean="0">
                <a:cs typeface="Arial" pitchFamily="34" charset="0"/>
                <a:sym typeface="Symbol" pitchFamily="18" charset="2"/>
              </a:rPr>
              <a:t>An optimal parenthesization of the product </a:t>
            </a:r>
            <a:r>
              <a:rPr lang="en-US" smtClean="0"/>
              <a:t>A</a:t>
            </a:r>
            <a:r>
              <a:rPr lang="en-US" baseline="-25000" smtClean="0"/>
              <a:t>1</a:t>
            </a:r>
            <a:r>
              <a:rPr lang="en-US" smtClean="0"/>
              <a:t>A</a:t>
            </a:r>
            <a:r>
              <a:rPr lang="en-US" baseline="-25000" smtClean="0"/>
              <a:t>2</a:t>
            </a:r>
            <a:r>
              <a:rPr lang="en-US" smtClean="0"/>
              <a:t>…A</a:t>
            </a:r>
            <a:r>
              <a:rPr lang="en-US" i="1" baseline="-25000" smtClean="0"/>
              <a:t>n</a:t>
            </a:r>
            <a:r>
              <a:rPr lang="en-US" smtClean="0">
                <a:cs typeface="Arial" pitchFamily="34" charset="0"/>
                <a:sym typeface="Symbol" pitchFamily="18" charset="2"/>
              </a:rPr>
              <a:t> splits the product between </a:t>
            </a:r>
            <a:r>
              <a:rPr lang="en-US" smtClean="0"/>
              <a:t>A</a:t>
            </a:r>
            <a:r>
              <a:rPr lang="en-US" i="1" baseline="-25000" smtClean="0"/>
              <a:t>k</a:t>
            </a:r>
            <a:r>
              <a:rPr lang="en-US" smtClean="0"/>
              <a:t> </a:t>
            </a:r>
            <a:r>
              <a:rPr lang="en-US" smtClean="0">
                <a:cs typeface="Arial" pitchFamily="34" charset="0"/>
                <a:sym typeface="Symbol" pitchFamily="18" charset="2"/>
              </a:rPr>
              <a:t>and </a:t>
            </a:r>
            <a:r>
              <a:rPr lang="en-US" smtClean="0"/>
              <a:t>A</a:t>
            </a:r>
            <a:r>
              <a:rPr lang="en-US" i="1" baseline="-25000" smtClean="0"/>
              <a:t>k</a:t>
            </a:r>
            <a:r>
              <a:rPr lang="en-US" baseline="-25000" smtClean="0"/>
              <a:t>+1</a:t>
            </a:r>
            <a:r>
              <a:rPr lang="en-US" smtClean="0"/>
              <a:t> </a:t>
            </a:r>
            <a:r>
              <a:rPr lang="en-US" smtClean="0">
                <a:cs typeface="Arial" pitchFamily="34" charset="0"/>
                <a:sym typeface="Symbol" pitchFamily="18" charset="2"/>
              </a:rPr>
              <a:t>for some integer </a:t>
            </a:r>
            <a:r>
              <a:rPr lang="en-US" i="1" smtClean="0">
                <a:cs typeface="Arial" pitchFamily="34" charset="0"/>
                <a:sym typeface="Symbol" pitchFamily="18" charset="2"/>
              </a:rPr>
              <a:t>k</a:t>
            </a:r>
            <a:r>
              <a:rPr lang="en-US" smtClean="0">
                <a:cs typeface="Arial" pitchFamily="34" charset="0"/>
                <a:sym typeface="Symbol" pitchFamily="18" charset="2"/>
              </a:rPr>
              <a:t> where1 ≤ </a:t>
            </a:r>
            <a:r>
              <a:rPr lang="en-US" i="1" smtClean="0">
                <a:cs typeface="Arial" pitchFamily="34" charset="0"/>
                <a:sym typeface="Symbol" pitchFamily="18" charset="2"/>
              </a:rPr>
              <a:t>k</a:t>
            </a:r>
            <a:r>
              <a:rPr lang="en-US" smtClean="0">
                <a:cs typeface="Arial" pitchFamily="34" charset="0"/>
                <a:sym typeface="Symbol" pitchFamily="18" charset="2"/>
              </a:rPr>
              <a:t> &lt; </a:t>
            </a:r>
            <a:r>
              <a:rPr lang="en-US" i="1" smtClean="0">
                <a:cs typeface="Arial" pitchFamily="34" charset="0"/>
                <a:sym typeface="Symbol" pitchFamily="18" charset="2"/>
              </a:rPr>
              <a:t>n </a:t>
            </a:r>
            <a:endParaRPr lang="en-US" smtClean="0">
              <a:cs typeface="Arial" pitchFamily="34" charset="0"/>
              <a:sym typeface="Symbol" pitchFamily="18" charset="2"/>
            </a:endParaRPr>
          </a:p>
          <a:p>
            <a:pPr marL="990600" lvl="1" indent="-533400" eaLnBrk="1" hangingPunct="1"/>
            <a:r>
              <a:rPr lang="en-US" smtClean="0">
                <a:cs typeface="Arial" pitchFamily="34" charset="0"/>
                <a:sym typeface="Symbol" pitchFamily="18" charset="2"/>
              </a:rPr>
              <a:t>First compute matrices A</a:t>
            </a:r>
            <a:r>
              <a:rPr lang="en-US" baseline="-25000" smtClean="0">
                <a:cs typeface="Arial" pitchFamily="34" charset="0"/>
                <a:sym typeface="Symbol" pitchFamily="18" charset="2"/>
              </a:rPr>
              <a:t>1..</a:t>
            </a:r>
            <a:r>
              <a:rPr lang="en-US" i="1" baseline="-25000" smtClean="0">
                <a:cs typeface="Arial" pitchFamily="34" charset="0"/>
                <a:sym typeface="Symbol" pitchFamily="18" charset="2"/>
              </a:rPr>
              <a:t>k</a:t>
            </a:r>
            <a:r>
              <a:rPr lang="en-US" smtClean="0">
                <a:cs typeface="Arial" pitchFamily="34" charset="0"/>
                <a:sym typeface="Symbol" pitchFamily="18" charset="2"/>
              </a:rPr>
              <a:t> and A</a:t>
            </a:r>
            <a:r>
              <a:rPr lang="en-US" i="1" baseline="-25000" smtClean="0">
                <a:cs typeface="Arial" pitchFamily="34" charset="0"/>
                <a:sym typeface="Symbol" pitchFamily="18" charset="2"/>
              </a:rPr>
              <a:t>k</a:t>
            </a:r>
            <a:r>
              <a:rPr lang="en-US" baseline="-25000" smtClean="0">
                <a:cs typeface="Arial" pitchFamily="34" charset="0"/>
                <a:sym typeface="Symbol" pitchFamily="18" charset="2"/>
              </a:rPr>
              <a:t>+1..</a:t>
            </a:r>
            <a:r>
              <a:rPr lang="en-US" i="1" baseline="-25000" smtClean="0">
                <a:cs typeface="Arial" pitchFamily="34" charset="0"/>
                <a:sym typeface="Symbol" pitchFamily="18" charset="2"/>
              </a:rPr>
              <a:t>n</a:t>
            </a:r>
            <a:r>
              <a:rPr lang="en-US" smtClean="0">
                <a:cs typeface="Arial" pitchFamily="34" charset="0"/>
                <a:sym typeface="Symbol" pitchFamily="18" charset="2"/>
              </a:rPr>
              <a:t> ; then multiply them to get the final matrix A</a:t>
            </a:r>
            <a:r>
              <a:rPr lang="en-US" baseline="-25000" smtClean="0">
                <a:cs typeface="Arial" pitchFamily="34" charset="0"/>
                <a:sym typeface="Symbol" pitchFamily="18" charset="2"/>
              </a:rPr>
              <a:t>1..</a:t>
            </a:r>
            <a:r>
              <a:rPr lang="en-US" i="1" baseline="-25000" smtClean="0">
                <a:cs typeface="Arial" pitchFamily="34" charset="0"/>
                <a:sym typeface="Symbol" pitchFamily="18" charset="2"/>
              </a:rPr>
              <a:t>n</a:t>
            </a:r>
            <a:r>
              <a:rPr lang="en-US" smtClean="0">
                <a:cs typeface="Arial" pitchFamily="34" charset="0"/>
                <a:sym typeface="Symbol" pitchFamily="18" charset="2"/>
              </a:rPr>
              <a:t> </a:t>
            </a:r>
          </a:p>
        </p:txBody>
      </p:sp>
    </p:spTree>
    <p:extLst>
      <p:ext uri="{BB962C8B-B14F-4D97-AF65-F5344CB8AC3E}">
        <p14:creationId xmlns:p14="http://schemas.microsoft.com/office/powerpoint/2010/main" val="2211165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a:bodyPr>
          <a:lstStyle/>
          <a:p>
            <a:pPr eaLnBrk="1" hangingPunct="1"/>
            <a:r>
              <a:rPr lang="en-US" sz="4000" dirty="0" smtClean="0"/>
              <a:t>Dynamic Programming </a:t>
            </a:r>
            <a:r>
              <a:rPr lang="en-US" sz="4000" dirty="0" smtClean="0"/>
              <a:t>Approach</a:t>
            </a:r>
            <a:endParaRPr lang="en-US" sz="2000" dirty="0" smtClean="0"/>
          </a:p>
        </p:txBody>
      </p:sp>
      <p:sp>
        <p:nvSpPr>
          <p:cNvPr id="10244" name="Rectangle 3"/>
          <p:cNvSpPr>
            <a:spLocks noGrp="1" noChangeArrowheads="1"/>
          </p:cNvSpPr>
          <p:nvPr>
            <p:ph type="body" idx="1"/>
          </p:nvPr>
        </p:nvSpPr>
        <p:spPr>
          <a:xfrm>
            <a:off x="457200" y="1600200"/>
            <a:ext cx="8229600" cy="4495800"/>
          </a:xfrm>
        </p:spPr>
        <p:txBody>
          <a:bodyPr/>
          <a:lstStyle/>
          <a:p>
            <a:pPr marL="990600" lvl="1" indent="-533400" eaLnBrk="1" hangingPunct="1"/>
            <a:r>
              <a:rPr lang="en-US" b="1" smtClean="0">
                <a:cs typeface="Arial" pitchFamily="34" charset="0"/>
                <a:sym typeface="Symbol" pitchFamily="18" charset="2"/>
              </a:rPr>
              <a:t>Key observation</a:t>
            </a:r>
            <a:r>
              <a:rPr lang="en-US" smtClean="0">
                <a:cs typeface="Arial" pitchFamily="34" charset="0"/>
                <a:sym typeface="Symbol" pitchFamily="18" charset="2"/>
              </a:rPr>
              <a:t>: parenthesizations of the subchains </a:t>
            </a:r>
            <a:r>
              <a:rPr lang="en-US" smtClean="0"/>
              <a:t>A</a:t>
            </a:r>
            <a:r>
              <a:rPr lang="en-US" baseline="-25000" smtClean="0"/>
              <a:t>1</a:t>
            </a:r>
            <a:r>
              <a:rPr lang="en-US" smtClean="0"/>
              <a:t>A</a:t>
            </a:r>
            <a:r>
              <a:rPr lang="en-US" baseline="-25000" smtClean="0"/>
              <a:t>2</a:t>
            </a:r>
            <a:r>
              <a:rPr lang="en-US" smtClean="0"/>
              <a:t>…A</a:t>
            </a:r>
            <a:r>
              <a:rPr lang="en-US" i="1" baseline="-25000" smtClean="0"/>
              <a:t>k </a:t>
            </a:r>
            <a:r>
              <a:rPr lang="en-US" smtClean="0">
                <a:cs typeface="Arial" pitchFamily="34" charset="0"/>
                <a:sym typeface="Symbol" pitchFamily="18" charset="2"/>
              </a:rPr>
              <a:t>and </a:t>
            </a:r>
            <a:r>
              <a:rPr lang="en-US" smtClean="0"/>
              <a:t>A</a:t>
            </a:r>
            <a:r>
              <a:rPr lang="en-US" i="1" baseline="-25000" smtClean="0"/>
              <a:t>k</a:t>
            </a:r>
            <a:r>
              <a:rPr lang="en-US" baseline="-25000" smtClean="0"/>
              <a:t>+1</a:t>
            </a:r>
            <a:r>
              <a:rPr lang="en-US" smtClean="0"/>
              <a:t>A</a:t>
            </a:r>
            <a:r>
              <a:rPr lang="en-US" i="1" baseline="-25000" smtClean="0"/>
              <a:t>k</a:t>
            </a:r>
            <a:r>
              <a:rPr lang="en-US" baseline="-25000" smtClean="0"/>
              <a:t>+2</a:t>
            </a:r>
            <a:r>
              <a:rPr lang="en-US" smtClean="0"/>
              <a:t>…A</a:t>
            </a:r>
            <a:r>
              <a:rPr lang="en-US" i="1" baseline="-25000" smtClean="0"/>
              <a:t>n </a:t>
            </a:r>
            <a:r>
              <a:rPr lang="en-US" smtClean="0">
                <a:cs typeface="Arial" pitchFamily="34" charset="0"/>
                <a:sym typeface="Symbol" pitchFamily="18" charset="2"/>
              </a:rPr>
              <a:t>must also be optimal if the parenthesization of the chain </a:t>
            </a:r>
            <a:r>
              <a:rPr lang="en-US" smtClean="0"/>
              <a:t>A</a:t>
            </a:r>
            <a:r>
              <a:rPr lang="en-US" baseline="-25000" smtClean="0"/>
              <a:t>1</a:t>
            </a:r>
            <a:r>
              <a:rPr lang="en-US" smtClean="0"/>
              <a:t>A</a:t>
            </a:r>
            <a:r>
              <a:rPr lang="en-US" baseline="-25000" smtClean="0"/>
              <a:t>2</a:t>
            </a:r>
            <a:r>
              <a:rPr lang="en-US" smtClean="0"/>
              <a:t>…A</a:t>
            </a:r>
            <a:r>
              <a:rPr lang="en-US" i="1" baseline="-25000" smtClean="0"/>
              <a:t>n</a:t>
            </a:r>
            <a:r>
              <a:rPr lang="en-US" smtClean="0">
                <a:cs typeface="Arial" pitchFamily="34" charset="0"/>
                <a:sym typeface="Symbol" pitchFamily="18" charset="2"/>
              </a:rPr>
              <a:t> is optimal (why?)</a:t>
            </a:r>
          </a:p>
          <a:p>
            <a:pPr marL="990600" lvl="1" indent="-533400" eaLnBrk="1" hangingPunct="1"/>
            <a:endParaRPr lang="en-US" smtClean="0">
              <a:cs typeface="Arial" pitchFamily="34" charset="0"/>
              <a:sym typeface="Symbol" pitchFamily="18" charset="2"/>
            </a:endParaRPr>
          </a:p>
          <a:p>
            <a:pPr marL="990600" lvl="1" indent="-533400" eaLnBrk="1" hangingPunct="1"/>
            <a:r>
              <a:rPr lang="en-US" smtClean="0">
                <a:cs typeface="Arial" pitchFamily="34" charset="0"/>
                <a:sym typeface="Symbol" pitchFamily="18" charset="2"/>
              </a:rPr>
              <a:t>That is, the optimal solution to the problem contains within it the optimal solution to subproblems</a:t>
            </a:r>
          </a:p>
        </p:txBody>
      </p:sp>
    </p:spTree>
    <p:extLst>
      <p:ext uri="{BB962C8B-B14F-4D97-AF65-F5344CB8AC3E}">
        <p14:creationId xmlns:p14="http://schemas.microsoft.com/office/powerpoint/2010/main" val="1746693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en-US" sz="4000" dirty="0" smtClean="0"/>
              <a:t>Dynamic Programming Approach </a:t>
            </a:r>
            <a:endParaRPr lang="en-US" sz="2000" dirty="0" smtClean="0"/>
          </a:p>
        </p:txBody>
      </p:sp>
      <p:sp>
        <p:nvSpPr>
          <p:cNvPr id="11268" name="Rectangle 3"/>
          <p:cNvSpPr>
            <a:spLocks noGrp="1" noChangeArrowheads="1"/>
          </p:cNvSpPr>
          <p:nvPr>
            <p:ph type="body" idx="1"/>
          </p:nvPr>
        </p:nvSpPr>
        <p:spPr>
          <a:xfrm>
            <a:off x="457200" y="1600200"/>
            <a:ext cx="8229600" cy="4495800"/>
          </a:xfrm>
        </p:spPr>
        <p:txBody>
          <a:bodyPr/>
          <a:lstStyle/>
          <a:p>
            <a:pPr marL="609600" indent="-609600" eaLnBrk="1" hangingPunct="1"/>
            <a:r>
              <a:rPr lang="en-US" smtClean="0">
                <a:solidFill>
                  <a:srgbClr val="009900"/>
                </a:solidFill>
                <a:cs typeface="Arial" pitchFamily="34" charset="0"/>
                <a:sym typeface="Symbol" pitchFamily="18" charset="2"/>
              </a:rPr>
              <a:t>Recursive definition of the value of an optimal solution</a:t>
            </a:r>
          </a:p>
          <a:p>
            <a:pPr marL="990600" lvl="1" indent="-533400" eaLnBrk="1" hangingPunct="1"/>
            <a:r>
              <a:rPr lang="en-US" smtClean="0">
                <a:cs typeface="Arial" pitchFamily="34" charset="0"/>
                <a:sym typeface="Symbol" pitchFamily="18" charset="2"/>
              </a:rPr>
              <a:t>Let </a:t>
            </a:r>
            <a:r>
              <a:rPr lang="en-US" i="1" smtClean="0">
                <a:cs typeface="Arial" pitchFamily="34" charset="0"/>
                <a:sym typeface="Symbol" pitchFamily="18" charset="2"/>
              </a:rPr>
              <a:t>m</a:t>
            </a:r>
            <a:r>
              <a:rPr lang="en-US" smtClean="0">
                <a:cs typeface="Arial" pitchFamily="34" charset="0"/>
                <a:sym typeface="Symbol" pitchFamily="18" charset="2"/>
              </a:rPr>
              <a:t>[</a:t>
            </a:r>
            <a:r>
              <a:rPr lang="en-US" i="1" smtClean="0">
                <a:cs typeface="Arial" pitchFamily="34" charset="0"/>
                <a:sym typeface="Symbol" pitchFamily="18" charset="2"/>
              </a:rPr>
              <a:t>i</a:t>
            </a:r>
            <a:r>
              <a:rPr lang="en-US" smtClean="0">
                <a:cs typeface="Arial" pitchFamily="34" charset="0"/>
                <a:sym typeface="Symbol" pitchFamily="18" charset="2"/>
              </a:rPr>
              <a:t>, </a:t>
            </a:r>
            <a:r>
              <a:rPr lang="en-US" i="1" smtClean="0">
                <a:cs typeface="Arial" pitchFamily="34" charset="0"/>
                <a:sym typeface="Symbol" pitchFamily="18" charset="2"/>
              </a:rPr>
              <a:t>j</a:t>
            </a:r>
            <a:r>
              <a:rPr lang="en-US" smtClean="0">
                <a:cs typeface="Arial" pitchFamily="34" charset="0"/>
                <a:sym typeface="Symbol" pitchFamily="18" charset="2"/>
              </a:rPr>
              <a:t>] be the minimum number of scalar multiplications necessary to compute A</a:t>
            </a:r>
            <a:r>
              <a:rPr lang="en-US" i="1" baseline="-25000" smtClean="0">
                <a:cs typeface="Arial" pitchFamily="34" charset="0"/>
                <a:sym typeface="Symbol" pitchFamily="18" charset="2"/>
              </a:rPr>
              <a:t>i</a:t>
            </a:r>
            <a:r>
              <a:rPr lang="en-US" baseline="-25000" smtClean="0">
                <a:cs typeface="Arial" pitchFamily="34" charset="0"/>
                <a:sym typeface="Symbol" pitchFamily="18" charset="2"/>
              </a:rPr>
              <a:t>..</a:t>
            </a:r>
            <a:r>
              <a:rPr lang="en-US" i="1" baseline="-25000" smtClean="0">
                <a:cs typeface="Arial" pitchFamily="34" charset="0"/>
                <a:sym typeface="Symbol" pitchFamily="18" charset="2"/>
              </a:rPr>
              <a:t>j</a:t>
            </a:r>
            <a:endParaRPr lang="en-US" smtClean="0">
              <a:cs typeface="Arial" pitchFamily="34" charset="0"/>
              <a:sym typeface="Symbol" pitchFamily="18" charset="2"/>
            </a:endParaRPr>
          </a:p>
          <a:p>
            <a:pPr marL="990600" lvl="1" indent="-533400" eaLnBrk="1" hangingPunct="1"/>
            <a:r>
              <a:rPr lang="en-US" smtClean="0">
                <a:cs typeface="Arial" pitchFamily="34" charset="0"/>
                <a:sym typeface="Symbol" pitchFamily="18" charset="2"/>
              </a:rPr>
              <a:t>Minimum cost to compute A</a:t>
            </a:r>
            <a:r>
              <a:rPr lang="en-US" baseline="-25000" smtClean="0">
                <a:cs typeface="Arial" pitchFamily="34" charset="0"/>
                <a:sym typeface="Symbol" pitchFamily="18" charset="2"/>
              </a:rPr>
              <a:t>1..</a:t>
            </a:r>
            <a:r>
              <a:rPr lang="en-US" i="1" baseline="-25000" smtClean="0">
                <a:cs typeface="Arial" pitchFamily="34" charset="0"/>
                <a:sym typeface="Symbol" pitchFamily="18" charset="2"/>
              </a:rPr>
              <a:t>n</a:t>
            </a:r>
            <a:r>
              <a:rPr lang="en-US" smtClean="0">
                <a:cs typeface="Arial" pitchFamily="34" charset="0"/>
                <a:sym typeface="Symbol" pitchFamily="18" charset="2"/>
              </a:rPr>
              <a:t> is </a:t>
            </a:r>
            <a:r>
              <a:rPr lang="en-US" i="1" smtClean="0">
                <a:cs typeface="Arial" pitchFamily="34" charset="0"/>
                <a:sym typeface="Symbol" pitchFamily="18" charset="2"/>
              </a:rPr>
              <a:t>m</a:t>
            </a:r>
            <a:r>
              <a:rPr lang="en-US" smtClean="0">
                <a:cs typeface="Arial" pitchFamily="34" charset="0"/>
                <a:sym typeface="Symbol" pitchFamily="18" charset="2"/>
              </a:rPr>
              <a:t>[1, </a:t>
            </a:r>
            <a:r>
              <a:rPr lang="en-US" i="1" smtClean="0">
                <a:cs typeface="Arial" pitchFamily="34" charset="0"/>
                <a:sym typeface="Symbol" pitchFamily="18" charset="2"/>
              </a:rPr>
              <a:t>n</a:t>
            </a:r>
            <a:r>
              <a:rPr lang="en-US" smtClean="0">
                <a:cs typeface="Arial" pitchFamily="34" charset="0"/>
                <a:sym typeface="Symbol" pitchFamily="18" charset="2"/>
              </a:rPr>
              <a:t>]</a:t>
            </a:r>
          </a:p>
          <a:p>
            <a:pPr marL="990600" lvl="1" indent="-533400" eaLnBrk="1" hangingPunct="1"/>
            <a:r>
              <a:rPr lang="en-US" smtClean="0"/>
              <a:t>Suppose the optimal parenthesization of </a:t>
            </a:r>
            <a:r>
              <a:rPr lang="en-US" smtClean="0">
                <a:cs typeface="Arial" pitchFamily="34" charset="0"/>
                <a:sym typeface="Symbol" pitchFamily="18" charset="2"/>
              </a:rPr>
              <a:t>A</a:t>
            </a:r>
            <a:r>
              <a:rPr lang="en-US" i="1" baseline="-25000" smtClean="0">
                <a:cs typeface="Arial" pitchFamily="34" charset="0"/>
                <a:sym typeface="Symbol" pitchFamily="18" charset="2"/>
              </a:rPr>
              <a:t>i</a:t>
            </a:r>
            <a:r>
              <a:rPr lang="en-US" baseline="-25000" smtClean="0">
                <a:cs typeface="Arial" pitchFamily="34" charset="0"/>
                <a:sym typeface="Symbol" pitchFamily="18" charset="2"/>
              </a:rPr>
              <a:t>..</a:t>
            </a:r>
            <a:r>
              <a:rPr lang="en-US" i="1" baseline="-25000" smtClean="0">
                <a:cs typeface="Arial" pitchFamily="34" charset="0"/>
                <a:sym typeface="Symbol" pitchFamily="18" charset="2"/>
              </a:rPr>
              <a:t>j</a:t>
            </a:r>
            <a:r>
              <a:rPr lang="en-US" smtClean="0">
                <a:cs typeface="Arial" pitchFamily="34" charset="0"/>
                <a:sym typeface="Symbol" pitchFamily="18" charset="2"/>
              </a:rPr>
              <a:t> </a:t>
            </a:r>
            <a:r>
              <a:rPr lang="en-US" smtClean="0"/>
              <a:t>splits the product </a:t>
            </a:r>
            <a:r>
              <a:rPr lang="en-US" smtClean="0">
                <a:cs typeface="Arial" pitchFamily="34" charset="0"/>
                <a:sym typeface="Symbol" pitchFamily="18" charset="2"/>
              </a:rPr>
              <a:t>between </a:t>
            </a:r>
            <a:r>
              <a:rPr lang="en-US" smtClean="0"/>
              <a:t>A</a:t>
            </a:r>
            <a:r>
              <a:rPr lang="en-US" i="1" baseline="-25000" smtClean="0"/>
              <a:t>k</a:t>
            </a:r>
            <a:r>
              <a:rPr lang="en-US" smtClean="0"/>
              <a:t> </a:t>
            </a:r>
            <a:r>
              <a:rPr lang="en-US" smtClean="0">
                <a:cs typeface="Arial" pitchFamily="34" charset="0"/>
                <a:sym typeface="Symbol" pitchFamily="18" charset="2"/>
              </a:rPr>
              <a:t>and </a:t>
            </a:r>
            <a:r>
              <a:rPr lang="en-US" smtClean="0"/>
              <a:t>A</a:t>
            </a:r>
            <a:r>
              <a:rPr lang="en-US" i="1" baseline="-25000" smtClean="0"/>
              <a:t>k</a:t>
            </a:r>
            <a:r>
              <a:rPr lang="en-US" baseline="-25000" smtClean="0"/>
              <a:t>+1</a:t>
            </a:r>
            <a:r>
              <a:rPr lang="en-US" smtClean="0"/>
              <a:t> </a:t>
            </a:r>
            <a:r>
              <a:rPr lang="en-US" smtClean="0">
                <a:cs typeface="Arial" pitchFamily="34" charset="0"/>
                <a:sym typeface="Symbol" pitchFamily="18" charset="2"/>
              </a:rPr>
              <a:t>for some integer </a:t>
            </a:r>
            <a:r>
              <a:rPr lang="en-US" i="1" smtClean="0">
                <a:cs typeface="Arial" pitchFamily="34" charset="0"/>
                <a:sym typeface="Symbol" pitchFamily="18" charset="2"/>
              </a:rPr>
              <a:t>k</a:t>
            </a:r>
            <a:r>
              <a:rPr lang="en-US" smtClean="0">
                <a:cs typeface="Arial" pitchFamily="34" charset="0"/>
                <a:sym typeface="Symbol" pitchFamily="18" charset="2"/>
              </a:rPr>
              <a:t> where </a:t>
            </a:r>
            <a:r>
              <a:rPr lang="en-US" i="1" smtClean="0">
                <a:cs typeface="Arial" pitchFamily="34" charset="0"/>
                <a:sym typeface="Symbol" pitchFamily="18" charset="2"/>
              </a:rPr>
              <a:t>i</a:t>
            </a:r>
            <a:r>
              <a:rPr lang="en-US" smtClean="0">
                <a:cs typeface="Arial" pitchFamily="34" charset="0"/>
                <a:sym typeface="Symbol" pitchFamily="18" charset="2"/>
              </a:rPr>
              <a:t> ≤ </a:t>
            </a:r>
            <a:r>
              <a:rPr lang="en-US" i="1" smtClean="0">
                <a:cs typeface="Arial" pitchFamily="34" charset="0"/>
                <a:sym typeface="Symbol" pitchFamily="18" charset="2"/>
              </a:rPr>
              <a:t>k</a:t>
            </a:r>
            <a:r>
              <a:rPr lang="en-US" smtClean="0">
                <a:cs typeface="Arial" pitchFamily="34" charset="0"/>
                <a:sym typeface="Symbol" pitchFamily="18" charset="2"/>
              </a:rPr>
              <a:t> &lt; </a:t>
            </a:r>
            <a:r>
              <a:rPr lang="en-US" i="1" smtClean="0">
                <a:cs typeface="Arial" pitchFamily="34" charset="0"/>
                <a:sym typeface="Symbol" pitchFamily="18" charset="2"/>
              </a:rPr>
              <a:t>j</a:t>
            </a:r>
            <a:endParaRPr lang="en-US" smtClean="0"/>
          </a:p>
        </p:txBody>
      </p:sp>
    </p:spTree>
    <p:extLst>
      <p:ext uri="{BB962C8B-B14F-4D97-AF65-F5344CB8AC3E}">
        <p14:creationId xmlns:p14="http://schemas.microsoft.com/office/powerpoint/2010/main" val="2441536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sz="4000" dirty="0" smtClean="0"/>
              <a:t>Dynamic Programming </a:t>
            </a:r>
            <a:r>
              <a:rPr lang="en-US" sz="4000" dirty="0" err="1" smtClean="0"/>
              <a:t>ApproacH</a:t>
            </a:r>
            <a:endParaRPr lang="en-US" sz="2000" dirty="0" smtClean="0"/>
          </a:p>
        </p:txBody>
      </p:sp>
      <p:sp>
        <p:nvSpPr>
          <p:cNvPr id="220163" name="Rectangle 3"/>
          <p:cNvSpPr>
            <a:spLocks noGrp="1" noChangeArrowheads="1"/>
          </p:cNvSpPr>
          <p:nvPr>
            <p:ph type="body" idx="1"/>
          </p:nvPr>
        </p:nvSpPr>
        <p:spPr>
          <a:xfrm>
            <a:off x="457200" y="1600200"/>
            <a:ext cx="8229600" cy="4495800"/>
          </a:xfrm>
        </p:spPr>
        <p:txBody>
          <a:bodyPr/>
          <a:lstStyle/>
          <a:p>
            <a:pPr marL="990600" lvl="1" indent="-533400" eaLnBrk="1" hangingPunct="1"/>
            <a:r>
              <a:rPr lang="en-US" smtClean="0">
                <a:cs typeface="Arial" pitchFamily="34" charset="0"/>
                <a:sym typeface="Symbol" pitchFamily="18" charset="2"/>
              </a:rPr>
              <a:t>A</a:t>
            </a:r>
            <a:r>
              <a:rPr lang="en-US" i="1" baseline="-25000" smtClean="0">
                <a:cs typeface="Arial" pitchFamily="34" charset="0"/>
                <a:sym typeface="Symbol" pitchFamily="18" charset="2"/>
              </a:rPr>
              <a:t>i</a:t>
            </a:r>
            <a:r>
              <a:rPr lang="en-US" baseline="-25000" smtClean="0">
                <a:cs typeface="Arial" pitchFamily="34" charset="0"/>
                <a:sym typeface="Symbol" pitchFamily="18" charset="2"/>
              </a:rPr>
              <a:t>..</a:t>
            </a:r>
            <a:r>
              <a:rPr lang="en-US" i="1" baseline="-25000" smtClean="0">
                <a:cs typeface="Arial" pitchFamily="34" charset="0"/>
                <a:sym typeface="Symbol" pitchFamily="18" charset="2"/>
              </a:rPr>
              <a:t>j</a:t>
            </a:r>
            <a:r>
              <a:rPr lang="en-US" smtClean="0">
                <a:cs typeface="Arial" pitchFamily="34" charset="0"/>
                <a:sym typeface="Symbol" pitchFamily="18" charset="2"/>
              </a:rPr>
              <a:t> </a:t>
            </a:r>
            <a:r>
              <a:rPr lang="en-US" smtClean="0"/>
              <a:t>= (A</a:t>
            </a:r>
            <a:r>
              <a:rPr lang="en-US" i="1" baseline="-25000" smtClean="0"/>
              <a:t>i </a:t>
            </a:r>
            <a:r>
              <a:rPr lang="en-US" smtClean="0"/>
              <a:t>A</a:t>
            </a:r>
            <a:r>
              <a:rPr lang="en-US" i="1" baseline="-25000" smtClean="0"/>
              <a:t>i</a:t>
            </a:r>
            <a:r>
              <a:rPr lang="en-US" baseline="-25000" smtClean="0"/>
              <a:t>+1</a:t>
            </a:r>
            <a:r>
              <a:rPr lang="en-US" smtClean="0"/>
              <a:t>…A</a:t>
            </a:r>
            <a:r>
              <a:rPr lang="en-US" i="1" baseline="-25000" smtClean="0"/>
              <a:t>k</a:t>
            </a:r>
            <a:r>
              <a:rPr lang="en-US" smtClean="0"/>
              <a:t>)</a:t>
            </a:r>
            <a:r>
              <a:rPr lang="en-US" smtClean="0">
                <a:cs typeface="Arial" pitchFamily="34" charset="0"/>
              </a:rPr>
              <a:t>·</a:t>
            </a:r>
            <a:r>
              <a:rPr lang="en-US" smtClean="0"/>
              <a:t>(A</a:t>
            </a:r>
            <a:r>
              <a:rPr lang="en-US" i="1" baseline="-25000" smtClean="0"/>
              <a:t>k</a:t>
            </a:r>
            <a:r>
              <a:rPr lang="en-US" baseline="-25000" smtClean="0"/>
              <a:t>+1</a:t>
            </a:r>
            <a:r>
              <a:rPr lang="en-US" smtClean="0"/>
              <a:t>A</a:t>
            </a:r>
            <a:r>
              <a:rPr lang="en-US" i="1" baseline="-25000" smtClean="0"/>
              <a:t>k</a:t>
            </a:r>
            <a:r>
              <a:rPr lang="en-US" baseline="-25000" smtClean="0"/>
              <a:t>+2</a:t>
            </a:r>
            <a:r>
              <a:rPr lang="en-US" smtClean="0"/>
              <a:t>…A</a:t>
            </a:r>
            <a:r>
              <a:rPr lang="en-US" i="1" baseline="-25000" smtClean="0"/>
              <a:t>j</a:t>
            </a:r>
            <a:r>
              <a:rPr lang="en-US" smtClean="0"/>
              <a:t>)= </a:t>
            </a:r>
            <a:r>
              <a:rPr lang="en-US" smtClean="0">
                <a:cs typeface="Arial" pitchFamily="34" charset="0"/>
                <a:sym typeface="Symbol" pitchFamily="18" charset="2"/>
              </a:rPr>
              <a:t>A</a:t>
            </a:r>
            <a:r>
              <a:rPr lang="en-US" i="1" baseline="-25000" smtClean="0">
                <a:cs typeface="Arial" pitchFamily="34" charset="0"/>
                <a:sym typeface="Symbol" pitchFamily="18" charset="2"/>
              </a:rPr>
              <a:t>i</a:t>
            </a:r>
            <a:r>
              <a:rPr lang="en-US" baseline="-25000" smtClean="0">
                <a:cs typeface="Arial" pitchFamily="34" charset="0"/>
                <a:sym typeface="Symbol" pitchFamily="18" charset="2"/>
              </a:rPr>
              <a:t>..</a:t>
            </a:r>
            <a:r>
              <a:rPr lang="en-US" i="1" baseline="-25000" smtClean="0">
                <a:cs typeface="Arial" pitchFamily="34" charset="0"/>
                <a:sym typeface="Symbol" pitchFamily="18" charset="2"/>
              </a:rPr>
              <a:t>k</a:t>
            </a:r>
            <a:r>
              <a:rPr lang="en-US" smtClean="0">
                <a:cs typeface="Arial" pitchFamily="34" charset="0"/>
                <a:sym typeface="Symbol" pitchFamily="18" charset="2"/>
              </a:rPr>
              <a:t> </a:t>
            </a:r>
            <a:r>
              <a:rPr lang="en-US" smtClean="0">
                <a:cs typeface="Arial" pitchFamily="34" charset="0"/>
              </a:rPr>
              <a:t>· </a:t>
            </a:r>
            <a:r>
              <a:rPr lang="en-US" smtClean="0">
                <a:cs typeface="Arial" pitchFamily="34" charset="0"/>
                <a:sym typeface="Symbol" pitchFamily="18" charset="2"/>
              </a:rPr>
              <a:t>A</a:t>
            </a:r>
            <a:r>
              <a:rPr lang="en-US" i="1" baseline="-25000" smtClean="0">
                <a:cs typeface="Arial" pitchFamily="34" charset="0"/>
                <a:sym typeface="Symbol" pitchFamily="18" charset="2"/>
              </a:rPr>
              <a:t>k</a:t>
            </a:r>
            <a:r>
              <a:rPr lang="en-US" baseline="-25000" smtClean="0">
                <a:cs typeface="Arial" pitchFamily="34" charset="0"/>
                <a:sym typeface="Symbol" pitchFamily="18" charset="2"/>
              </a:rPr>
              <a:t>+1..</a:t>
            </a:r>
            <a:r>
              <a:rPr lang="en-US" i="1" baseline="-25000" smtClean="0">
                <a:cs typeface="Arial" pitchFamily="34" charset="0"/>
                <a:sym typeface="Symbol" pitchFamily="18" charset="2"/>
              </a:rPr>
              <a:t>j</a:t>
            </a:r>
            <a:r>
              <a:rPr lang="en-US" smtClean="0">
                <a:cs typeface="Arial" pitchFamily="34" charset="0"/>
                <a:sym typeface="Symbol" pitchFamily="18" charset="2"/>
              </a:rPr>
              <a:t> </a:t>
            </a:r>
          </a:p>
          <a:p>
            <a:pPr marL="990600" lvl="1" indent="-533400" eaLnBrk="1" hangingPunct="1"/>
            <a:r>
              <a:rPr lang="en-US" smtClean="0">
                <a:cs typeface="Arial" pitchFamily="34" charset="0"/>
                <a:sym typeface="Symbol" pitchFamily="18" charset="2"/>
              </a:rPr>
              <a:t>Cost of computing A</a:t>
            </a:r>
            <a:r>
              <a:rPr lang="en-US" i="1" baseline="-25000" smtClean="0">
                <a:cs typeface="Arial" pitchFamily="34" charset="0"/>
                <a:sym typeface="Symbol" pitchFamily="18" charset="2"/>
              </a:rPr>
              <a:t>i</a:t>
            </a:r>
            <a:r>
              <a:rPr lang="en-US" baseline="-25000" smtClean="0">
                <a:cs typeface="Arial" pitchFamily="34" charset="0"/>
                <a:sym typeface="Symbol" pitchFamily="18" charset="2"/>
              </a:rPr>
              <a:t>..</a:t>
            </a:r>
            <a:r>
              <a:rPr lang="en-US" i="1" baseline="-25000" smtClean="0">
                <a:cs typeface="Arial" pitchFamily="34" charset="0"/>
                <a:sym typeface="Symbol" pitchFamily="18" charset="2"/>
              </a:rPr>
              <a:t>j</a:t>
            </a:r>
            <a:r>
              <a:rPr lang="en-US" smtClean="0">
                <a:cs typeface="Arial" pitchFamily="34" charset="0"/>
                <a:sym typeface="Symbol" pitchFamily="18" charset="2"/>
              </a:rPr>
              <a:t> = cost of computing A</a:t>
            </a:r>
            <a:r>
              <a:rPr lang="en-US" i="1" baseline="-25000" smtClean="0">
                <a:cs typeface="Arial" pitchFamily="34" charset="0"/>
                <a:sym typeface="Symbol" pitchFamily="18" charset="2"/>
              </a:rPr>
              <a:t>i</a:t>
            </a:r>
            <a:r>
              <a:rPr lang="en-US" baseline="-25000" smtClean="0">
                <a:cs typeface="Arial" pitchFamily="34" charset="0"/>
                <a:sym typeface="Symbol" pitchFamily="18" charset="2"/>
              </a:rPr>
              <a:t>..</a:t>
            </a:r>
            <a:r>
              <a:rPr lang="en-US" i="1" baseline="-25000" smtClean="0">
                <a:cs typeface="Arial" pitchFamily="34" charset="0"/>
                <a:sym typeface="Symbol" pitchFamily="18" charset="2"/>
              </a:rPr>
              <a:t>k</a:t>
            </a:r>
            <a:r>
              <a:rPr lang="en-US" smtClean="0">
                <a:cs typeface="Arial" pitchFamily="34" charset="0"/>
                <a:sym typeface="Symbol" pitchFamily="18" charset="2"/>
              </a:rPr>
              <a:t> + cost of computing A</a:t>
            </a:r>
            <a:r>
              <a:rPr lang="en-US" i="1" baseline="-25000" smtClean="0">
                <a:cs typeface="Arial" pitchFamily="34" charset="0"/>
                <a:sym typeface="Symbol" pitchFamily="18" charset="2"/>
              </a:rPr>
              <a:t>k</a:t>
            </a:r>
            <a:r>
              <a:rPr lang="en-US" baseline="-25000" smtClean="0">
                <a:cs typeface="Arial" pitchFamily="34" charset="0"/>
                <a:sym typeface="Symbol" pitchFamily="18" charset="2"/>
              </a:rPr>
              <a:t>+1..</a:t>
            </a:r>
            <a:r>
              <a:rPr lang="en-US" i="1" baseline="-25000" smtClean="0">
                <a:cs typeface="Arial" pitchFamily="34" charset="0"/>
                <a:sym typeface="Symbol" pitchFamily="18" charset="2"/>
              </a:rPr>
              <a:t>j</a:t>
            </a:r>
            <a:r>
              <a:rPr lang="en-US" smtClean="0">
                <a:cs typeface="Arial" pitchFamily="34" charset="0"/>
                <a:sym typeface="Symbol" pitchFamily="18" charset="2"/>
              </a:rPr>
              <a:t> + cost of multiplying A</a:t>
            </a:r>
            <a:r>
              <a:rPr lang="en-US" i="1" baseline="-25000" smtClean="0">
                <a:cs typeface="Arial" pitchFamily="34" charset="0"/>
                <a:sym typeface="Symbol" pitchFamily="18" charset="2"/>
              </a:rPr>
              <a:t>i</a:t>
            </a:r>
            <a:r>
              <a:rPr lang="en-US" baseline="-25000" smtClean="0">
                <a:cs typeface="Arial" pitchFamily="34" charset="0"/>
                <a:sym typeface="Symbol" pitchFamily="18" charset="2"/>
              </a:rPr>
              <a:t>..</a:t>
            </a:r>
            <a:r>
              <a:rPr lang="en-US" i="1" baseline="-25000" smtClean="0">
                <a:cs typeface="Arial" pitchFamily="34" charset="0"/>
                <a:sym typeface="Symbol" pitchFamily="18" charset="2"/>
              </a:rPr>
              <a:t>k</a:t>
            </a:r>
            <a:r>
              <a:rPr lang="en-US" smtClean="0">
                <a:cs typeface="Arial" pitchFamily="34" charset="0"/>
                <a:sym typeface="Symbol" pitchFamily="18" charset="2"/>
              </a:rPr>
              <a:t> and A</a:t>
            </a:r>
            <a:r>
              <a:rPr lang="en-US" i="1" baseline="-25000" smtClean="0">
                <a:cs typeface="Arial" pitchFamily="34" charset="0"/>
                <a:sym typeface="Symbol" pitchFamily="18" charset="2"/>
              </a:rPr>
              <a:t>k</a:t>
            </a:r>
            <a:r>
              <a:rPr lang="en-US" baseline="-25000" smtClean="0">
                <a:cs typeface="Arial" pitchFamily="34" charset="0"/>
                <a:sym typeface="Symbol" pitchFamily="18" charset="2"/>
              </a:rPr>
              <a:t>+1..</a:t>
            </a:r>
            <a:r>
              <a:rPr lang="en-US" i="1" baseline="-25000" smtClean="0">
                <a:cs typeface="Arial" pitchFamily="34" charset="0"/>
                <a:sym typeface="Symbol" pitchFamily="18" charset="2"/>
              </a:rPr>
              <a:t>j</a:t>
            </a:r>
          </a:p>
          <a:p>
            <a:pPr marL="990600" lvl="1" indent="-533400" eaLnBrk="1" hangingPunct="1"/>
            <a:r>
              <a:rPr lang="en-US" smtClean="0">
                <a:cs typeface="Arial" pitchFamily="34" charset="0"/>
                <a:sym typeface="Symbol" pitchFamily="18" charset="2"/>
              </a:rPr>
              <a:t>Cost of multiplying A</a:t>
            </a:r>
            <a:r>
              <a:rPr lang="en-US" i="1" baseline="-25000" smtClean="0">
                <a:cs typeface="Arial" pitchFamily="34" charset="0"/>
                <a:sym typeface="Symbol" pitchFamily="18" charset="2"/>
              </a:rPr>
              <a:t>i</a:t>
            </a:r>
            <a:r>
              <a:rPr lang="en-US" baseline="-25000" smtClean="0">
                <a:cs typeface="Arial" pitchFamily="34" charset="0"/>
                <a:sym typeface="Symbol" pitchFamily="18" charset="2"/>
              </a:rPr>
              <a:t>..</a:t>
            </a:r>
            <a:r>
              <a:rPr lang="en-US" i="1" baseline="-25000" smtClean="0">
                <a:cs typeface="Arial" pitchFamily="34" charset="0"/>
                <a:sym typeface="Symbol" pitchFamily="18" charset="2"/>
              </a:rPr>
              <a:t>k</a:t>
            </a:r>
            <a:r>
              <a:rPr lang="en-US" smtClean="0">
                <a:cs typeface="Arial" pitchFamily="34" charset="0"/>
                <a:sym typeface="Symbol" pitchFamily="18" charset="2"/>
              </a:rPr>
              <a:t> and A</a:t>
            </a:r>
            <a:r>
              <a:rPr lang="en-US" i="1" baseline="-25000" smtClean="0">
                <a:cs typeface="Arial" pitchFamily="34" charset="0"/>
                <a:sym typeface="Symbol" pitchFamily="18" charset="2"/>
              </a:rPr>
              <a:t>k</a:t>
            </a:r>
            <a:r>
              <a:rPr lang="en-US" baseline="-25000" smtClean="0">
                <a:cs typeface="Arial" pitchFamily="34" charset="0"/>
                <a:sym typeface="Symbol" pitchFamily="18" charset="2"/>
              </a:rPr>
              <a:t>+1..</a:t>
            </a:r>
            <a:r>
              <a:rPr lang="en-US" i="1" baseline="-25000" smtClean="0">
                <a:cs typeface="Arial" pitchFamily="34" charset="0"/>
                <a:sym typeface="Symbol" pitchFamily="18" charset="2"/>
              </a:rPr>
              <a:t>j </a:t>
            </a:r>
            <a:r>
              <a:rPr lang="en-US" smtClean="0">
                <a:cs typeface="Arial" pitchFamily="34" charset="0"/>
                <a:sym typeface="Symbol" pitchFamily="18" charset="2"/>
              </a:rPr>
              <a:t>is </a:t>
            </a:r>
            <a:r>
              <a:rPr lang="en-US" i="1" smtClean="0">
                <a:cs typeface="Arial" pitchFamily="34" charset="0"/>
                <a:sym typeface="Symbol" pitchFamily="18" charset="2"/>
              </a:rPr>
              <a:t>p</a:t>
            </a:r>
            <a:r>
              <a:rPr lang="en-US" i="1" baseline="-25000" smtClean="0">
                <a:cs typeface="Arial" pitchFamily="34" charset="0"/>
                <a:sym typeface="Symbol" pitchFamily="18" charset="2"/>
              </a:rPr>
              <a:t>i</a:t>
            </a:r>
            <a:r>
              <a:rPr lang="en-US" baseline="-25000" smtClean="0">
                <a:cs typeface="Arial" pitchFamily="34" charset="0"/>
                <a:sym typeface="Symbol" pitchFamily="18" charset="2"/>
              </a:rPr>
              <a:t>-1</a:t>
            </a:r>
            <a:r>
              <a:rPr lang="en-US" i="1" smtClean="0">
                <a:cs typeface="Arial" pitchFamily="34" charset="0"/>
                <a:sym typeface="Symbol" pitchFamily="18" charset="2"/>
              </a:rPr>
              <a:t>p</a:t>
            </a:r>
            <a:r>
              <a:rPr lang="en-US" i="1" baseline="-25000" smtClean="0">
                <a:cs typeface="Arial" pitchFamily="34" charset="0"/>
                <a:sym typeface="Symbol" pitchFamily="18" charset="2"/>
              </a:rPr>
              <a:t>k </a:t>
            </a:r>
            <a:r>
              <a:rPr lang="en-US" i="1" smtClean="0">
                <a:cs typeface="Arial" pitchFamily="34" charset="0"/>
                <a:sym typeface="Symbol" pitchFamily="18" charset="2"/>
              </a:rPr>
              <a:t>p</a:t>
            </a:r>
            <a:r>
              <a:rPr lang="en-US" i="1" baseline="-25000" smtClean="0">
                <a:cs typeface="Arial" pitchFamily="34" charset="0"/>
                <a:sym typeface="Symbol" pitchFamily="18" charset="2"/>
              </a:rPr>
              <a:t>j</a:t>
            </a:r>
          </a:p>
          <a:p>
            <a:pPr marL="990600" lvl="1" indent="-533400" eaLnBrk="1" hangingPunct="1"/>
            <a:endParaRPr lang="en-US" i="1" baseline="-25000" smtClean="0">
              <a:cs typeface="Arial" pitchFamily="34" charset="0"/>
              <a:sym typeface="Symbol" pitchFamily="18" charset="2"/>
            </a:endParaRPr>
          </a:p>
          <a:p>
            <a:pPr marL="990600" lvl="1" indent="-533400" eaLnBrk="1" hangingPunct="1"/>
            <a:r>
              <a:rPr lang="en-US" i="1" smtClean="0">
                <a:solidFill>
                  <a:srgbClr val="CC6600"/>
                </a:solidFill>
                <a:cs typeface="Arial" pitchFamily="34" charset="0"/>
                <a:sym typeface="Symbol" pitchFamily="18" charset="2"/>
              </a:rPr>
              <a:t>m</a:t>
            </a:r>
            <a:r>
              <a:rPr lang="en-US" smtClean="0">
                <a:solidFill>
                  <a:srgbClr val="CC6600"/>
                </a:solidFill>
                <a:cs typeface="Arial" pitchFamily="34" charset="0"/>
                <a:sym typeface="Symbol" pitchFamily="18" charset="2"/>
              </a:rPr>
              <a:t>[</a:t>
            </a:r>
            <a:r>
              <a:rPr lang="en-US" i="1" smtClean="0">
                <a:solidFill>
                  <a:srgbClr val="CC6600"/>
                </a:solidFill>
                <a:cs typeface="Arial" pitchFamily="34" charset="0"/>
                <a:sym typeface="Symbol" pitchFamily="18" charset="2"/>
              </a:rPr>
              <a:t>i</a:t>
            </a:r>
            <a:r>
              <a:rPr lang="en-US" smtClean="0">
                <a:solidFill>
                  <a:srgbClr val="CC6600"/>
                </a:solidFill>
                <a:cs typeface="Arial" pitchFamily="34" charset="0"/>
                <a:sym typeface="Symbol" pitchFamily="18" charset="2"/>
              </a:rPr>
              <a:t>, </a:t>
            </a:r>
            <a:r>
              <a:rPr lang="en-US" i="1" smtClean="0">
                <a:solidFill>
                  <a:srgbClr val="CC6600"/>
                </a:solidFill>
                <a:cs typeface="Arial" pitchFamily="34" charset="0"/>
                <a:sym typeface="Symbol" pitchFamily="18" charset="2"/>
              </a:rPr>
              <a:t>j </a:t>
            </a:r>
            <a:r>
              <a:rPr lang="en-US" smtClean="0">
                <a:solidFill>
                  <a:srgbClr val="CC6600"/>
                </a:solidFill>
                <a:cs typeface="Arial" pitchFamily="34" charset="0"/>
                <a:sym typeface="Symbol" pitchFamily="18" charset="2"/>
              </a:rPr>
              <a:t>] = </a:t>
            </a:r>
            <a:r>
              <a:rPr lang="en-US" i="1" smtClean="0">
                <a:solidFill>
                  <a:srgbClr val="CC6600"/>
                </a:solidFill>
                <a:cs typeface="Arial" pitchFamily="34" charset="0"/>
                <a:sym typeface="Symbol" pitchFamily="18" charset="2"/>
              </a:rPr>
              <a:t>m</a:t>
            </a:r>
            <a:r>
              <a:rPr lang="en-US" smtClean="0">
                <a:solidFill>
                  <a:srgbClr val="CC6600"/>
                </a:solidFill>
                <a:cs typeface="Arial" pitchFamily="34" charset="0"/>
                <a:sym typeface="Symbol" pitchFamily="18" charset="2"/>
              </a:rPr>
              <a:t>[</a:t>
            </a:r>
            <a:r>
              <a:rPr lang="en-US" i="1" smtClean="0">
                <a:solidFill>
                  <a:srgbClr val="CC6600"/>
                </a:solidFill>
                <a:cs typeface="Arial" pitchFamily="34" charset="0"/>
                <a:sym typeface="Symbol" pitchFamily="18" charset="2"/>
              </a:rPr>
              <a:t>i</a:t>
            </a:r>
            <a:r>
              <a:rPr lang="en-US" smtClean="0">
                <a:solidFill>
                  <a:srgbClr val="CC6600"/>
                </a:solidFill>
                <a:cs typeface="Arial" pitchFamily="34" charset="0"/>
                <a:sym typeface="Symbol" pitchFamily="18" charset="2"/>
              </a:rPr>
              <a:t>, </a:t>
            </a:r>
            <a:r>
              <a:rPr lang="en-US" i="1" smtClean="0">
                <a:solidFill>
                  <a:srgbClr val="CC6600"/>
                </a:solidFill>
                <a:cs typeface="Arial" pitchFamily="34" charset="0"/>
                <a:sym typeface="Symbol" pitchFamily="18" charset="2"/>
              </a:rPr>
              <a:t>k</a:t>
            </a:r>
            <a:r>
              <a:rPr lang="en-US" smtClean="0">
                <a:solidFill>
                  <a:srgbClr val="CC6600"/>
                </a:solidFill>
                <a:cs typeface="Arial" pitchFamily="34" charset="0"/>
                <a:sym typeface="Symbol" pitchFamily="18" charset="2"/>
              </a:rPr>
              <a:t>] + </a:t>
            </a:r>
            <a:r>
              <a:rPr lang="en-US" i="1" smtClean="0">
                <a:solidFill>
                  <a:srgbClr val="CC6600"/>
                </a:solidFill>
                <a:cs typeface="Arial" pitchFamily="34" charset="0"/>
                <a:sym typeface="Symbol" pitchFamily="18" charset="2"/>
              </a:rPr>
              <a:t>m</a:t>
            </a:r>
            <a:r>
              <a:rPr lang="en-US" smtClean="0">
                <a:solidFill>
                  <a:srgbClr val="CC6600"/>
                </a:solidFill>
                <a:cs typeface="Arial" pitchFamily="34" charset="0"/>
                <a:sym typeface="Symbol" pitchFamily="18" charset="2"/>
              </a:rPr>
              <a:t>[</a:t>
            </a:r>
            <a:r>
              <a:rPr lang="en-US" i="1" smtClean="0">
                <a:solidFill>
                  <a:srgbClr val="CC6600"/>
                </a:solidFill>
                <a:cs typeface="Arial" pitchFamily="34" charset="0"/>
                <a:sym typeface="Symbol" pitchFamily="18" charset="2"/>
              </a:rPr>
              <a:t>k</a:t>
            </a:r>
            <a:r>
              <a:rPr lang="en-US" smtClean="0">
                <a:solidFill>
                  <a:srgbClr val="CC6600"/>
                </a:solidFill>
                <a:cs typeface="Arial" pitchFamily="34" charset="0"/>
                <a:sym typeface="Symbol" pitchFamily="18" charset="2"/>
              </a:rPr>
              <a:t>+1, </a:t>
            </a:r>
            <a:r>
              <a:rPr lang="en-US" i="1" smtClean="0">
                <a:solidFill>
                  <a:srgbClr val="CC6600"/>
                </a:solidFill>
                <a:cs typeface="Arial" pitchFamily="34" charset="0"/>
                <a:sym typeface="Symbol" pitchFamily="18" charset="2"/>
              </a:rPr>
              <a:t>j </a:t>
            </a:r>
            <a:r>
              <a:rPr lang="en-US" smtClean="0">
                <a:solidFill>
                  <a:srgbClr val="CC6600"/>
                </a:solidFill>
                <a:cs typeface="Arial" pitchFamily="34" charset="0"/>
                <a:sym typeface="Symbol" pitchFamily="18" charset="2"/>
              </a:rPr>
              <a:t>] + </a:t>
            </a:r>
            <a:r>
              <a:rPr lang="en-US" i="1" smtClean="0">
                <a:solidFill>
                  <a:srgbClr val="CC6600"/>
                </a:solidFill>
                <a:cs typeface="Arial" pitchFamily="34" charset="0"/>
                <a:sym typeface="Symbol" pitchFamily="18" charset="2"/>
              </a:rPr>
              <a:t>p</a:t>
            </a:r>
            <a:r>
              <a:rPr lang="en-US" i="1" baseline="-25000" smtClean="0">
                <a:solidFill>
                  <a:srgbClr val="CC6600"/>
                </a:solidFill>
                <a:cs typeface="Arial" pitchFamily="34" charset="0"/>
                <a:sym typeface="Symbol" pitchFamily="18" charset="2"/>
              </a:rPr>
              <a:t>i</a:t>
            </a:r>
            <a:r>
              <a:rPr lang="en-US" baseline="-25000" smtClean="0">
                <a:solidFill>
                  <a:srgbClr val="CC6600"/>
                </a:solidFill>
                <a:cs typeface="Arial" pitchFamily="34" charset="0"/>
                <a:sym typeface="Symbol" pitchFamily="18" charset="2"/>
              </a:rPr>
              <a:t>-1</a:t>
            </a:r>
            <a:r>
              <a:rPr lang="en-US" i="1" smtClean="0">
                <a:solidFill>
                  <a:srgbClr val="CC6600"/>
                </a:solidFill>
                <a:cs typeface="Arial" pitchFamily="34" charset="0"/>
                <a:sym typeface="Symbol" pitchFamily="18" charset="2"/>
              </a:rPr>
              <a:t>p</a:t>
            </a:r>
            <a:r>
              <a:rPr lang="en-US" i="1" baseline="-25000" smtClean="0">
                <a:solidFill>
                  <a:srgbClr val="CC6600"/>
                </a:solidFill>
                <a:cs typeface="Arial" pitchFamily="34" charset="0"/>
                <a:sym typeface="Symbol" pitchFamily="18" charset="2"/>
              </a:rPr>
              <a:t>k </a:t>
            </a:r>
            <a:r>
              <a:rPr lang="en-US" i="1" smtClean="0">
                <a:solidFill>
                  <a:srgbClr val="CC6600"/>
                </a:solidFill>
                <a:cs typeface="Arial" pitchFamily="34" charset="0"/>
                <a:sym typeface="Symbol" pitchFamily="18" charset="2"/>
              </a:rPr>
              <a:t>p</a:t>
            </a:r>
            <a:r>
              <a:rPr lang="en-US" i="1" baseline="-25000" smtClean="0">
                <a:solidFill>
                  <a:srgbClr val="CC6600"/>
                </a:solidFill>
                <a:cs typeface="Arial" pitchFamily="34" charset="0"/>
                <a:sym typeface="Symbol" pitchFamily="18" charset="2"/>
              </a:rPr>
              <a:t>j  </a:t>
            </a:r>
            <a:r>
              <a:rPr lang="en-US" i="1" smtClean="0">
                <a:solidFill>
                  <a:srgbClr val="CC6600"/>
                </a:solidFill>
                <a:cs typeface="Arial" pitchFamily="34" charset="0"/>
                <a:sym typeface="Symbol" pitchFamily="18" charset="2"/>
              </a:rPr>
              <a:t>          for i</a:t>
            </a:r>
            <a:r>
              <a:rPr lang="en-US" smtClean="0">
                <a:solidFill>
                  <a:srgbClr val="CC6600"/>
                </a:solidFill>
                <a:cs typeface="Arial" pitchFamily="34" charset="0"/>
                <a:sym typeface="Symbol" pitchFamily="18" charset="2"/>
              </a:rPr>
              <a:t> ≤ </a:t>
            </a:r>
            <a:r>
              <a:rPr lang="en-US" i="1" smtClean="0">
                <a:solidFill>
                  <a:srgbClr val="CC6600"/>
                </a:solidFill>
                <a:cs typeface="Arial" pitchFamily="34" charset="0"/>
                <a:sym typeface="Symbol" pitchFamily="18" charset="2"/>
              </a:rPr>
              <a:t>k</a:t>
            </a:r>
            <a:r>
              <a:rPr lang="en-US" smtClean="0">
                <a:solidFill>
                  <a:srgbClr val="CC6600"/>
                </a:solidFill>
                <a:cs typeface="Arial" pitchFamily="34" charset="0"/>
                <a:sym typeface="Symbol" pitchFamily="18" charset="2"/>
              </a:rPr>
              <a:t> &lt; </a:t>
            </a:r>
            <a:r>
              <a:rPr lang="en-US" i="1" smtClean="0">
                <a:solidFill>
                  <a:srgbClr val="CC6600"/>
                </a:solidFill>
                <a:cs typeface="Arial" pitchFamily="34" charset="0"/>
                <a:sym typeface="Symbol" pitchFamily="18" charset="2"/>
              </a:rPr>
              <a:t>j</a:t>
            </a:r>
            <a:endParaRPr lang="en-US" smtClean="0">
              <a:solidFill>
                <a:srgbClr val="CC6600"/>
              </a:solidFill>
            </a:endParaRPr>
          </a:p>
          <a:p>
            <a:pPr marL="990600" lvl="1" indent="-533400" eaLnBrk="1" hangingPunct="1"/>
            <a:r>
              <a:rPr lang="en-US" i="1" smtClean="0">
                <a:cs typeface="Arial" pitchFamily="34" charset="0"/>
                <a:sym typeface="Symbol" pitchFamily="18" charset="2"/>
              </a:rPr>
              <a:t>m</a:t>
            </a:r>
            <a:r>
              <a:rPr lang="en-US" smtClean="0">
                <a:cs typeface="Arial" pitchFamily="34" charset="0"/>
                <a:sym typeface="Symbol" pitchFamily="18" charset="2"/>
              </a:rPr>
              <a:t>[</a:t>
            </a:r>
            <a:r>
              <a:rPr lang="en-US" i="1" smtClean="0">
                <a:cs typeface="Arial" pitchFamily="34" charset="0"/>
                <a:sym typeface="Symbol" pitchFamily="18" charset="2"/>
              </a:rPr>
              <a:t>i</a:t>
            </a:r>
            <a:r>
              <a:rPr lang="en-US" smtClean="0">
                <a:cs typeface="Arial" pitchFamily="34" charset="0"/>
                <a:sym typeface="Symbol" pitchFamily="18" charset="2"/>
              </a:rPr>
              <a:t>, </a:t>
            </a:r>
            <a:r>
              <a:rPr lang="en-US" i="1" smtClean="0">
                <a:cs typeface="Arial" pitchFamily="34" charset="0"/>
                <a:sym typeface="Symbol" pitchFamily="18" charset="2"/>
              </a:rPr>
              <a:t>i </a:t>
            </a:r>
            <a:r>
              <a:rPr lang="en-US" smtClean="0">
                <a:cs typeface="Arial" pitchFamily="34" charset="0"/>
                <a:sym typeface="Symbol" pitchFamily="18" charset="2"/>
              </a:rPr>
              <a:t>] = 0 for </a:t>
            </a:r>
            <a:r>
              <a:rPr lang="en-US" i="1" smtClean="0">
                <a:cs typeface="Arial" pitchFamily="34" charset="0"/>
                <a:sym typeface="Symbol" pitchFamily="18" charset="2"/>
              </a:rPr>
              <a:t>i</a:t>
            </a:r>
            <a:r>
              <a:rPr lang="en-US" smtClean="0">
                <a:cs typeface="Arial" pitchFamily="34" charset="0"/>
                <a:sym typeface="Symbol" pitchFamily="18" charset="2"/>
              </a:rPr>
              <a:t>=1,2,…,</a:t>
            </a:r>
            <a:r>
              <a:rPr lang="en-US" i="1" smtClean="0">
                <a:cs typeface="Arial" pitchFamily="34" charset="0"/>
                <a:sym typeface="Symbol" pitchFamily="18" charset="2"/>
              </a:rPr>
              <a:t>n</a:t>
            </a:r>
          </a:p>
        </p:txBody>
      </p:sp>
    </p:spTree>
    <p:extLst>
      <p:ext uri="{BB962C8B-B14F-4D97-AF65-F5344CB8AC3E}">
        <p14:creationId xmlns:p14="http://schemas.microsoft.com/office/powerpoint/2010/main" val="2140143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0163">
                                            <p:txEl>
                                              <p:pRg st="4" end="4"/>
                                            </p:txEl>
                                          </p:spTgt>
                                        </p:tgtEl>
                                        <p:attrNameLst>
                                          <p:attrName>style.visibility</p:attrName>
                                        </p:attrNameLst>
                                      </p:cBhvr>
                                      <p:to>
                                        <p:strVal val="visible"/>
                                      </p:to>
                                    </p:set>
                                    <p:animEffect transition="in" filter="blinds(horizontal)">
                                      <p:cBhvr>
                                        <p:cTn id="7" dur="500"/>
                                        <p:tgtEl>
                                          <p:spTgt spid="22016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0163">
                                            <p:txEl>
                                              <p:pRg st="5" end="5"/>
                                            </p:txEl>
                                          </p:spTgt>
                                        </p:tgtEl>
                                        <p:attrNameLst>
                                          <p:attrName>style.visibility</p:attrName>
                                        </p:attrNameLst>
                                      </p:cBhvr>
                                      <p:to>
                                        <p:strVal val="visible"/>
                                      </p:to>
                                    </p:set>
                                    <p:animEffect transition="in" filter="blinds(horizontal)">
                                      <p:cBhvr>
                                        <p:cTn id="12" dur="500"/>
                                        <p:tgtEl>
                                          <p:spTgt spid="220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smtClean="0"/>
              <a:t>Dynamic Programming ApproacH</a:t>
            </a:r>
            <a:endParaRPr lang="en-US" dirty="0" smtClean="0"/>
          </a:p>
        </p:txBody>
      </p:sp>
      <p:sp>
        <p:nvSpPr>
          <p:cNvPr id="13316" name="Rectangle 3"/>
          <p:cNvSpPr>
            <a:spLocks noGrp="1" noChangeArrowheads="1"/>
          </p:cNvSpPr>
          <p:nvPr>
            <p:ph type="body" idx="1"/>
          </p:nvPr>
        </p:nvSpPr>
        <p:spPr/>
        <p:txBody>
          <a:bodyPr/>
          <a:lstStyle/>
          <a:p>
            <a:r>
              <a:rPr lang="en-US" dirty="0" smtClean="0">
                <a:sym typeface="Symbol" pitchFamily="18" charset="2"/>
              </a:rPr>
              <a:t>But… optimal </a:t>
            </a:r>
            <a:r>
              <a:rPr lang="en-US" dirty="0" err="1" smtClean="0">
                <a:sym typeface="Symbol" pitchFamily="18" charset="2"/>
              </a:rPr>
              <a:t>parenthesization</a:t>
            </a:r>
            <a:r>
              <a:rPr lang="en-US" dirty="0" smtClean="0">
                <a:sym typeface="Symbol" pitchFamily="18" charset="2"/>
              </a:rPr>
              <a:t> occurs at one value of k among all possible i ≤ k &lt; j</a:t>
            </a:r>
            <a:endParaRPr lang="en-US" dirty="0" smtClean="0"/>
          </a:p>
          <a:p>
            <a:r>
              <a:rPr lang="en-US" dirty="0" smtClean="0">
                <a:sym typeface="Symbol" pitchFamily="18" charset="2"/>
              </a:rPr>
              <a:t>Check all these and select the best one</a:t>
            </a:r>
          </a:p>
          <a:p>
            <a:endParaRPr lang="en-US" dirty="0" smtClean="0">
              <a:sym typeface="Symbol" pitchFamily="18" charset="2"/>
            </a:endParaRPr>
          </a:p>
        </p:txBody>
      </p:sp>
      <p:sp>
        <p:nvSpPr>
          <p:cNvPr id="221188" name="Text Box 4"/>
          <p:cNvSpPr txBox="1">
            <a:spLocks noChangeArrowheads="1"/>
          </p:cNvSpPr>
          <p:nvPr/>
        </p:nvSpPr>
        <p:spPr bwMode="auto">
          <a:xfrm>
            <a:off x="228600" y="4343400"/>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800" i="1" dirty="0">
                <a:solidFill>
                  <a:srgbClr val="3333FF"/>
                </a:solidFill>
              </a:rPr>
              <a:t>m</a:t>
            </a:r>
            <a:r>
              <a:rPr lang="en-US" sz="2800" dirty="0">
                <a:solidFill>
                  <a:srgbClr val="3333FF"/>
                </a:solidFill>
              </a:rPr>
              <a:t>[</a:t>
            </a:r>
            <a:r>
              <a:rPr lang="en-US" sz="2800" i="1" dirty="0">
                <a:solidFill>
                  <a:srgbClr val="3333FF"/>
                </a:solidFill>
              </a:rPr>
              <a:t>i</a:t>
            </a:r>
            <a:r>
              <a:rPr lang="en-US" sz="2800" dirty="0">
                <a:solidFill>
                  <a:srgbClr val="3333FF"/>
                </a:solidFill>
              </a:rPr>
              <a:t>, </a:t>
            </a:r>
            <a:r>
              <a:rPr lang="en-US" sz="2800" i="1" dirty="0">
                <a:solidFill>
                  <a:srgbClr val="3333FF"/>
                </a:solidFill>
              </a:rPr>
              <a:t>j</a:t>
            </a:r>
            <a:r>
              <a:rPr lang="en-US" sz="2800" dirty="0">
                <a:solidFill>
                  <a:srgbClr val="3333FF"/>
                </a:solidFill>
              </a:rPr>
              <a:t> ] =</a:t>
            </a:r>
          </a:p>
        </p:txBody>
      </p:sp>
      <p:sp>
        <p:nvSpPr>
          <p:cNvPr id="221189" name="Text Box 5"/>
          <p:cNvSpPr txBox="1">
            <a:spLocks noChangeArrowheads="1"/>
          </p:cNvSpPr>
          <p:nvPr/>
        </p:nvSpPr>
        <p:spPr bwMode="auto">
          <a:xfrm>
            <a:off x="2057400" y="3962400"/>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800">
                <a:solidFill>
                  <a:srgbClr val="3333FF"/>
                </a:solidFill>
              </a:rPr>
              <a:t>0 					            if </a:t>
            </a:r>
            <a:r>
              <a:rPr lang="en-US" sz="2800" i="1">
                <a:solidFill>
                  <a:srgbClr val="3333FF"/>
                </a:solidFill>
              </a:rPr>
              <a:t>i</a:t>
            </a:r>
            <a:r>
              <a:rPr lang="en-US" sz="2800">
                <a:solidFill>
                  <a:srgbClr val="3333FF"/>
                </a:solidFill>
              </a:rPr>
              <a:t>=</a:t>
            </a:r>
            <a:r>
              <a:rPr lang="en-US" sz="2800" i="1">
                <a:solidFill>
                  <a:srgbClr val="3333FF"/>
                </a:solidFill>
              </a:rPr>
              <a:t>j</a:t>
            </a:r>
          </a:p>
        </p:txBody>
      </p:sp>
      <p:sp>
        <p:nvSpPr>
          <p:cNvPr id="221190" name="Text Box 6"/>
          <p:cNvSpPr txBox="1">
            <a:spLocks noChangeArrowheads="1"/>
          </p:cNvSpPr>
          <p:nvPr/>
        </p:nvSpPr>
        <p:spPr bwMode="auto">
          <a:xfrm>
            <a:off x="1981200" y="45720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800" i="1">
                <a:solidFill>
                  <a:srgbClr val="3333FF"/>
                </a:solidFill>
                <a:sym typeface="Symbol" pitchFamily="18" charset="2"/>
              </a:rPr>
              <a:t>min </a:t>
            </a:r>
            <a:r>
              <a:rPr lang="en-US" sz="2800">
                <a:solidFill>
                  <a:srgbClr val="3333FF"/>
                </a:solidFill>
                <a:sym typeface="Symbol" pitchFamily="18" charset="2"/>
              </a:rPr>
              <a:t>{</a:t>
            </a:r>
            <a:r>
              <a:rPr lang="en-US" sz="2800" i="1">
                <a:solidFill>
                  <a:srgbClr val="3333FF"/>
                </a:solidFill>
                <a:sym typeface="Symbol" pitchFamily="18" charset="2"/>
              </a:rPr>
              <a:t>m</a:t>
            </a:r>
            <a:r>
              <a:rPr lang="en-US" sz="2800">
                <a:solidFill>
                  <a:srgbClr val="3333FF"/>
                </a:solidFill>
                <a:sym typeface="Symbol" pitchFamily="18" charset="2"/>
              </a:rPr>
              <a:t>[</a:t>
            </a:r>
            <a:r>
              <a:rPr lang="en-US" sz="2800" i="1">
                <a:solidFill>
                  <a:srgbClr val="3333FF"/>
                </a:solidFill>
                <a:sym typeface="Symbol" pitchFamily="18" charset="2"/>
              </a:rPr>
              <a:t>i</a:t>
            </a:r>
            <a:r>
              <a:rPr lang="en-US" sz="2800">
                <a:solidFill>
                  <a:srgbClr val="3333FF"/>
                </a:solidFill>
                <a:sym typeface="Symbol" pitchFamily="18" charset="2"/>
              </a:rPr>
              <a:t>, </a:t>
            </a:r>
            <a:r>
              <a:rPr lang="en-US" sz="2800" i="1">
                <a:solidFill>
                  <a:srgbClr val="3333FF"/>
                </a:solidFill>
                <a:sym typeface="Symbol" pitchFamily="18" charset="2"/>
              </a:rPr>
              <a:t>k</a:t>
            </a:r>
            <a:r>
              <a:rPr lang="en-US" sz="2800">
                <a:solidFill>
                  <a:srgbClr val="3333FF"/>
                </a:solidFill>
                <a:sym typeface="Symbol" pitchFamily="18" charset="2"/>
              </a:rPr>
              <a:t>] + </a:t>
            </a:r>
            <a:r>
              <a:rPr lang="en-US" sz="2800" i="1">
                <a:solidFill>
                  <a:srgbClr val="3333FF"/>
                </a:solidFill>
                <a:sym typeface="Symbol" pitchFamily="18" charset="2"/>
              </a:rPr>
              <a:t>m</a:t>
            </a:r>
            <a:r>
              <a:rPr lang="en-US" sz="2800">
                <a:solidFill>
                  <a:srgbClr val="3333FF"/>
                </a:solidFill>
                <a:sym typeface="Symbol" pitchFamily="18" charset="2"/>
              </a:rPr>
              <a:t>[</a:t>
            </a:r>
            <a:r>
              <a:rPr lang="en-US" sz="2800" i="1">
                <a:solidFill>
                  <a:srgbClr val="3333FF"/>
                </a:solidFill>
                <a:sym typeface="Symbol" pitchFamily="18" charset="2"/>
              </a:rPr>
              <a:t>k</a:t>
            </a:r>
            <a:r>
              <a:rPr lang="en-US" sz="2800">
                <a:solidFill>
                  <a:srgbClr val="3333FF"/>
                </a:solidFill>
                <a:sym typeface="Symbol" pitchFamily="18" charset="2"/>
              </a:rPr>
              <a:t>+1, </a:t>
            </a:r>
            <a:r>
              <a:rPr lang="en-US" sz="2800" i="1">
                <a:solidFill>
                  <a:srgbClr val="3333FF"/>
                </a:solidFill>
                <a:sym typeface="Symbol" pitchFamily="18" charset="2"/>
              </a:rPr>
              <a:t>j </a:t>
            </a:r>
            <a:r>
              <a:rPr lang="en-US" sz="2800">
                <a:solidFill>
                  <a:srgbClr val="3333FF"/>
                </a:solidFill>
                <a:sym typeface="Symbol" pitchFamily="18" charset="2"/>
              </a:rPr>
              <a:t>] + </a:t>
            </a:r>
            <a:r>
              <a:rPr lang="en-US" sz="2800" i="1">
                <a:solidFill>
                  <a:srgbClr val="3333FF"/>
                </a:solidFill>
                <a:sym typeface="Symbol" pitchFamily="18" charset="2"/>
              </a:rPr>
              <a:t>p</a:t>
            </a:r>
            <a:r>
              <a:rPr lang="en-US" sz="2800" i="1" baseline="-25000">
                <a:solidFill>
                  <a:srgbClr val="3333FF"/>
                </a:solidFill>
                <a:sym typeface="Symbol" pitchFamily="18" charset="2"/>
              </a:rPr>
              <a:t>i</a:t>
            </a:r>
            <a:r>
              <a:rPr lang="en-US" sz="2800" baseline="-25000">
                <a:solidFill>
                  <a:srgbClr val="3333FF"/>
                </a:solidFill>
                <a:sym typeface="Symbol" pitchFamily="18" charset="2"/>
              </a:rPr>
              <a:t>-1</a:t>
            </a:r>
            <a:r>
              <a:rPr lang="en-US" sz="2800" i="1">
                <a:solidFill>
                  <a:srgbClr val="3333FF"/>
                </a:solidFill>
                <a:sym typeface="Symbol" pitchFamily="18" charset="2"/>
              </a:rPr>
              <a:t>p</a:t>
            </a:r>
            <a:r>
              <a:rPr lang="en-US" sz="2800" i="1" baseline="-25000">
                <a:solidFill>
                  <a:srgbClr val="3333FF"/>
                </a:solidFill>
                <a:sym typeface="Symbol" pitchFamily="18" charset="2"/>
              </a:rPr>
              <a:t>k</a:t>
            </a:r>
            <a:r>
              <a:rPr lang="en-US" sz="2800" i="1">
                <a:solidFill>
                  <a:srgbClr val="3333FF"/>
                </a:solidFill>
                <a:sym typeface="Symbol" pitchFamily="18" charset="2"/>
              </a:rPr>
              <a:t> p</a:t>
            </a:r>
            <a:r>
              <a:rPr lang="en-US" sz="2800" i="1" baseline="-25000">
                <a:solidFill>
                  <a:srgbClr val="3333FF"/>
                </a:solidFill>
                <a:sym typeface="Symbol" pitchFamily="18" charset="2"/>
              </a:rPr>
              <a:t>j</a:t>
            </a:r>
            <a:r>
              <a:rPr lang="en-US" sz="2800" i="1">
                <a:solidFill>
                  <a:srgbClr val="3333FF"/>
                </a:solidFill>
                <a:sym typeface="Symbol" pitchFamily="18" charset="2"/>
              </a:rPr>
              <a:t> </a:t>
            </a:r>
            <a:r>
              <a:rPr lang="en-US" sz="2800">
                <a:solidFill>
                  <a:srgbClr val="3333FF"/>
                </a:solidFill>
                <a:sym typeface="Symbol" pitchFamily="18" charset="2"/>
              </a:rPr>
              <a:t>}</a:t>
            </a:r>
            <a:r>
              <a:rPr lang="en-US" sz="2800" i="1">
                <a:solidFill>
                  <a:srgbClr val="3333FF"/>
                </a:solidFill>
                <a:sym typeface="Symbol" pitchFamily="18" charset="2"/>
              </a:rPr>
              <a:t>     </a:t>
            </a:r>
            <a:r>
              <a:rPr lang="en-US" sz="2800">
                <a:solidFill>
                  <a:srgbClr val="3333FF"/>
                </a:solidFill>
                <a:sym typeface="Symbol" pitchFamily="18" charset="2"/>
              </a:rPr>
              <a:t>if </a:t>
            </a:r>
            <a:r>
              <a:rPr lang="en-US" sz="2800" i="1">
                <a:solidFill>
                  <a:srgbClr val="3333FF"/>
                </a:solidFill>
                <a:sym typeface="Symbol" pitchFamily="18" charset="2"/>
              </a:rPr>
              <a:t>i</a:t>
            </a:r>
            <a:r>
              <a:rPr lang="en-US" sz="2800">
                <a:solidFill>
                  <a:srgbClr val="3333FF"/>
                </a:solidFill>
                <a:cs typeface="Arial" pitchFamily="34" charset="0"/>
                <a:sym typeface="Symbol" pitchFamily="18" charset="2"/>
              </a:rPr>
              <a:t>&lt;</a:t>
            </a:r>
            <a:r>
              <a:rPr lang="en-US" sz="2800" i="1">
                <a:solidFill>
                  <a:srgbClr val="3333FF"/>
                </a:solidFill>
                <a:sym typeface="Symbol" pitchFamily="18" charset="2"/>
              </a:rPr>
              <a:t>j</a:t>
            </a:r>
          </a:p>
        </p:txBody>
      </p:sp>
      <p:sp>
        <p:nvSpPr>
          <p:cNvPr id="13320" name="Text Box 7"/>
          <p:cNvSpPr txBox="1">
            <a:spLocks noChangeArrowheads="1"/>
          </p:cNvSpPr>
          <p:nvPr/>
        </p:nvSpPr>
        <p:spPr bwMode="auto">
          <a:xfrm>
            <a:off x="1524000" y="51054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US"/>
          </a:p>
        </p:txBody>
      </p:sp>
      <p:sp>
        <p:nvSpPr>
          <p:cNvPr id="221193" name="Text Box 9"/>
          <p:cNvSpPr txBox="1">
            <a:spLocks noChangeArrowheads="1"/>
          </p:cNvSpPr>
          <p:nvPr/>
        </p:nvSpPr>
        <p:spPr bwMode="auto">
          <a:xfrm>
            <a:off x="1828800" y="5029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i="1">
                <a:solidFill>
                  <a:srgbClr val="3333FF"/>
                </a:solidFill>
              </a:rPr>
              <a:t>i</a:t>
            </a:r>
            <a:r>
              <a:rPr lang="en-US" sz="2400">
                <a:solidFill>
                  <a:srgbClr val="3333FF"/>
                </a:solidFill>
              </a:rPr>
              <a:t> </a:t>
            </a:r>
            <a:r>
              <a:rPr lang="en-US" sz="2400">
                <a:solidFill>
                  <a:srgbClr val="3333FF"/>
                </a:solidFill>
                <a:cs typeface="Arial" pitchFamily="34" charset="0"/>
              </a:rPr>
              <a:t>≤ </a:t>
            </a:r>
            <a:r>
              <a:rPr lang="en-US" sz="2400" i="1">
                <a:solidFill>
                  <a:srgbClr val="3333FF"/>
                </a:solidFill>
              </a:rPr>
              <a:t>k</a:t>
            </a:r>
            <a:r>
              <a:rPr lang="en-US" sz="2400">
                <a:solidFill>
                  <a:srgbClr val="3333FF"/>
                </a:solidFill>
              </a:rPr>
              <a:t>&lt; </a:t>
            </a:r>
            <a:r>
              <a:rPr lang="en-US" sz="2400" i="1">
                <a:solidFill>
                  <a:srgbClr val="3333FF"/>
                </a:solidFill>
              </a:rPr>
              <a:t>j</a:t>
            </a:r>
            <a:r>
              <a:rPr lang="en-US" sz="2400">
                <a:solidFill>
                  <a:srgbClr val="3333FF"/>
                </a:solidFill>
              </a:rPr>
              <a:t> </a:t>
            </a:r>
          </a:p>
        </p:txBody>
      </p:sp>
      <p:sp>
        <p:nvSpPr>
          <p:cNvPr id="221194" name="AutoShape 10"/>
          <p:cNvSpPr>
            <a:spLocks/>
          </p:cNvSpPr>
          <p:nvPr/>
        </p:nvSpPr>
        <p:spPr bwMode="auto">
          <a:xfrm>
            <a:off x="1752600" y="4191000"/>
            <a:ext cx="228600" cy="838200"/>
          </a:xfrm>
          <a:prstGeom prst="leftBrace">
            <a:avLst>
              <a:gd name="adj1" fmla="val 30556"/>
              <a:gd name="adj2" fmla="val 50000"/>
            </a:avLst>
          </a:prstGeom>
          <a:noFill/>
          <a:ln w="9525">
            <a:solidFill>
              <a:srgbClr val="3333FF"/>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1195" name="Rectangle 11"/>
          <p:cNvSpPr>
            <a:spLocks noChangeArrowheads="1"/>
          </p:cNvSpPr>
          <p:nvPr/>
        </p:nvSpPr>
        <p:spPr bwMode="auto">
          <a:xfrm>
            <a:off x="228600" y="3505200"/>
            <a:ext cx="8686800" cy="24384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738271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95"/>
                                        </p:tgtEl>
                                        <p:attrNameLst>
                                          <p:attrName>style.visibility</p:attrName>
                                        </p:attrNameLst>
                                      </p:cBhvr>
                                      <p:to>
                                        <p:strVal val="visible"/>
                                      </p:to>
                                    </p:set>
                                    <p:animEffect transition="in" filter="blinds(horizontal)">
                                      <p:cBhvr>
                                        <p:cTn id="7" dur="500"/>
                                        <p:tgtEl>
                                          <p:spTgt spid="2211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1188"/>
                                        </p:tgtEl>
                                        <p:attrNameLst>
                                          <p:attrName>style.visibility</p:attrName>
                                        </p:attrNameLst>
                                      </p:cBhvr>
                                      <p:to>
                                        <p:strVal val="visible"/>
                                      </p:to>
                                    </p:set>
                                    <p:animEffect transition="in" filter="blinds(horizontal)">
                                      <p:cBhvr>
                                        <p:cTn id="10" dur="500"/>
                                        <p:tgtEl>
                                          <p:spTgt spid="22118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1189"/>
                                        </p:tgtEl>
                                        <p:attrNameLst>
                                          <p:attrName>style.visibility</p:attrName>
                                        </p:attrNameLst>
                                      </p:cBhvr>
                                      <p:to>
                                        <p:strVal val="visible"/>
                                      </p:to>
                                    </p:set>
                                    <p:animEffect transition="in" filter="blinds(horizontal)">
                                      <p:cBhvr>
                                        <p:cTn id="13" dur="500"/>
                                        <p:tgtEl>
                                          <p:spTgt spid="22118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1194"/>
                                        </p:tgtEl>
                                        <p:attrNameLst>
                                          <p:attrName>style.visibility</p:attrName>
                                        </p:attrNameLst>
                                      </p:cBhvr>
                                      <p:to>
                                        <p:strVal val="visible"/>
                                      </p:to>
                                    </p:set>
                                    <p:animEffect transition="in" filter="blinds(horizontal)">
                                      <p:cBhvr>
                                        <p:cTn id="16" dur="500"/>
                                        <p:tgtEl>
                                          <p:spTgt spid="22119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1190"/>
                                        </p:tgtEl>
                                        <p:attrNameLst>
                                          <p:attrName>style.visibility</p:attrName>
                                        </p:attrNameLst>
                                      </p:cBhvr>
                                      <p:to>
                                        <p:strVal val="visible"/>
                                      </p:to>
                                    </p:set>
                                    <p:animEffect transition="in" filter="blinds(horizontal)">
                                      <p:cBhvr>
                                        <p:cTn id="19" dur="500"/>
                                        <p:tgtEl>
                                          <p:spTgt spid="22119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21193"/>
                                        </p:tgtEl>
                                        <p:attrNameLst>
                                          <p:attrName>style.visibility</p:attrName>
                                        </p:attrNameLst>
                                      </p:cBhvr>
                                      <p:to>
                                        <p:strVal val="visible"/>
                                      </p:to>
                                    </p:set>
                                    <p:animEffect transition="in" filter="blinds(horizontal)">
                                      <p:cBhvr>
                                        <p:cTn id="22" dur="500"/>
                                        <p:tgtEl>
                                          <p:spTgt spid="22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p:bldP spid="221189" grpId="0"/>
      <p:bldP spid="221190" grpId="0"/>
      <p:bldP spid="221193" grpId="0"/>
      <p:bldP spid="221194" grpId="0" animBg="1"/>
      <p:bldP spid="22119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Dynamic Programming ApproacH</a:t>
            </a:r>
            <a:endParaRPr lang="en-US" dirty="0" smtClean="0"/>
          </a:p>
        </p:txBody>
      </p:sp>
      <p:sp>
        <p:nvSpPr>
          <p:cNvPr id="14340" name="Rectangle 3"/>
          <p:cNvSpPr>
            <a:spLocks noGrp="1" noChangeArrowheads="1"/>
          </p:cNvSpPr>
          <p:nvPr>
            <p:ph type="body" idx="1"/>
          </p:nvPr>
        </p:nvSpPr>
        <p:spPr/>
        <p:txBody>
          <a:bodyPr/>
          <a:lstStyle/>
          <a:p>
            <a:r>
              <a:rPr lang="en-US" smtClean="0">
                <a:sym typeface="Symbol" pitchFamily="18" charset="2"/>
              </a:rPr>
              <a:t>To keep track of how to construct an optimal solution, we use a table s</a:t>
            </a:r>
          </a:p>
          <a:p>
            <a:r>
              <a:rPr lang="en-US" smtClean="0">
                <a:sym typeface="Symbol" pitchFamily="18" charset="2"/>
              </a:rPr>
              <a:t>s[i, j ] = value of k at which </a:t>
            </a:r>
            <a:r>
              <a:rPr lang="en-US" smtClean="0"/>
              <a:t>Ai Ai+1 … Aj </a:t>
            </a:r>
            <a:r>
              <a:rPr lang="en-US" smtClean="0">
                <a:sym typeface="Symbol" pitchFamily="18" charset="2"/>
              </a:rPr>
              <a:t>is split for optimal parenthesization</a:t>
            </a:r>
          </a:p>
          <a:p>
            <a:r>
              <a:rPr lang="en-US" smtClean="0">
                <a:sym typeface="Symbol" pitchFamily="18" charset="2"/>
              </a:rPr>
              <a:t>Algorithm: next slide</a:t>
            </a:r>
          </a:p>
          <a:p>
            <a:pPr lvl="1"/>
            <a:r>
              <a:rPr lang="en-US" smtClean="0">
                <a:sym typeface="Symbol" pitchFamily="18" charset="2"/>
              </a:rPr>
              <a:t>First computes costs for chains of length l=1</a:t>
            </a:r>
          </a:p>
          <a:p>
            <a:pPr lvl="1"/>
            <a:r>
              <a:rPr lang="en-US" smtClean="0">
                <a:sym typeface="Symbol" pitchFamily="18" charset="2"/>
              </a:rPr>
              <a:t>Then for chains of length l=2,3, … and so on</a:t>
            </a:r>
          </a:p>
          <a:p>
            <a:pPr lvl="1"/>
            <a:r>
              <a:rPr lang="en-US" smtClean="0">
                <a:sym typeface="Symbol" pitchFamily="18" charset="2"/>
              </a:rPr>
              <a:t>Computes the optimal cost bottom-up</a:t>
            </a:r>
            <a:endParaRPr lang="en-US" smtClean="0">
              <a:sym typeface="Symbol" pitchFamily="18" charset="2"/>
            </a:endParaRPr>
          </a:p>
        </p:txBody>
      </p:sp>
    </p:spTree>
    <p:extLst>
      <p:ext uri="{BB962C8B-B14F-4D97-AF65-F5344CB8AC3E}">
        <p14:creationId xmlns:p14="http://schemas.microsoft.com/office/powerpoint/2010/main" val="1889629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to Compute Optimal Cost</a:t>
            </a:r>
          </a:p>
        </p:txBody>
      </p:sp>
      <p:sp>
        <p:nvSpPr>
          <p:cNvPr id="3" name="Content Placeholder 2"/>
          <p:cNvSpPr>
            <a:spLocks noGrp="1"/>
          </p:cNvSpPr>
          <p:nvPr>
            <p:ph idx="1"/>
          </p:nvPr>
        </p:nvSpPr>
        <p:spPr/>
        <p:txBody>
          <a:bodyPr>
            <a:normAutofit fontScale="92500" lnSpcReduction="20000"/>
          </a:bodyPr>
          <a:lstStyle/>
          <a:p>
            <a:pPr marL="609600" indent="-609600">
              <a:lnSpc>
                <a:spcPct val="90000"/>
              </a:lnSpc>
              <a:buClr>
                <a:schemeClr val="tx1"/>
              </a:buClr>
              <a:buNone/>
            </a:pPr>
            <a:r>
              <a:rPr lang="en-US" sz="2000" b="1" dirty="0">
                <a:latin typeface="Times New Roman" pitchFamily="18" charset="0"/>
                <a:cs typeface="Arial" pitchFamily="34" charset="0"/>
                <a:sym typeface="Symbol" pitchFamily="18" charset="2"/>
              </a:rPr>
              <a:t>Input</a:t>
            </a:r>
            <a:r>
              <a:rPr lang="en-US" sz="2000" dirty="0">
                <a:latin typeface="Times New Roman" pitchFamily="18" charset="0"/>
                <a:cs typeface="Arial" pitchFamily="34" charset="0"/>
                <a:sym typeface="Symbol" pitchFamily="18" charset="2"/>
              </a:rPr>
              <a:t>: Array </a:t>
            </a:r>
            <a:r>
              <a:rPr lang="en-US" sz="2000" i="1" dirty="0">
                <a:latin typeface="Times New Roman" pitchFamily="18" charset="0"/>
                <a:cs typeface="Arial" pitchFamily="34" charset="0"/>
                <a:sym typeface="Symbol" pitchFamily="18" charset="2"/>
              </a:rPr>
              <a:t>p</a:t>
            </a:r>
            <a:r>
              <a:rPr lang="en-US" sz="2000" dirty="0">
                <a:latin typeface="Times New Roman" pitchFamily="18" charset="0"/>
                <a:cs typeface="Arial" pitchFamily="34" charset="0"/>
                <a:sym typeface="Symbol" pitchFamily="18" charset="2"/>
              </a:rPr>
              <a:t>[0…</a:t>
            </a:r>
            <a:r>
              <a:rPr lang="en-US" sz="2000" i="1" dirty="0">
                <a:latin typeface="Times New Roman" pitchFamily="18" charset="0"/>
                <a:cs typeface="Arial" pitchFamily="34" charset="0"/>
                <a:sym typeface="Symbol" pitchFamily="18" charset="2"/>
              </a:rPr>
              <a:t>n</a:t>
            </a:r>
            <a:r>
              <a:rPr lang="en-US" sz="2000" dirty="0">
                <a:latin typeface="Times New Roman" pitchFamily="18" charset="0"/>
                <a:cs typeface="Arial" pitchFamily="34" charset="0"/>
                <a:sym typeface="Symbol" pitchFamily="18" charset="2"/>
              </a:rPr>
              <a:t>] containing matrix dimensions and </a:t>
            </a:r>
            <a:r>
              <a:rPr lang="en-US" sz="2000" i="1" dirty="0">
                <a:latin typeface="Times New Roman" pitchFamily="18" charset="0"/>
                <a:cs typeface="Arial" pitchFamily="34" charset="0"/>
                <a:sym typeface="Symbol" pitchFamily="18" charset="2"/>
              </a:rPr>
              <a:t>n</a:t>
            </a:r>
          </a:p>
          <a:p>
            <a:pPr marL="609600" indent="-609600">
              <a:lnSpc>
                <a:spcPct val="90000"/>
              </a:lnSpc>
              <a:buClr>
                <a:schemeClr val="tx1"/>
              </a:buClr>
              <a:buNone/>
            </a:pPr>
            <a:r>
              <a:rPr lang="en-US" sz="2000" b="1" dirty="0">
                <a:latin typeface="Times New Roman" pitchFamily="18" charset="0"/>
                <a:cs typeface="Arial" pitchFamily="34" charset="0"/>
                <a:sym typeface="Symbol" pitchFamily="18" charset="2"/>
              </a:rPr>
              <a:t>Result</a:t>
            </a:r>
            <a:r>
              <a:rPr lang="en-US" sz="2000" dirty="0">
                <a:latin typeface="Times New Roman" pitchFamily="18" charset="0"/>
                <a:cs typeface="Arial" pitchFamily="34" charset="0"/>
                <a:sym typeface="Symbol" pitchFamily="18" charset="2"/>
              </a:rPr>
              <a:t>: Minimum-cost table </a:t>
            </a:r>
            <a:r>
              <a:rPr lang="en-US" sz="2000" i="1" dirty="0">
                <a:latin typeface="Times New Roman" pitchFamily="18" charset="0"/>
                <a:cs typeface="Arial" pitchFamily="34" charset="0"/>
                <a:sym typeface="Symbol" pitchFamily="18" charset="2"/>
              </a:rPr>
              <a:t>m</a:t>
            </a:r>
            <a:r>
              <a:rPr lang="en-US" sz="2000" dirty="0">
                <a:latin typeface="Times New Roman" pitchFamily="18" charset="0"/>
                <a:cs typeface="Arial" pitchFamily="34" charset="0"/>
                <a:sym typeface="Symbol" pitchFamily="18" charset="2"/>
              </a:rPr>
              <a:t> and split table </a:t>
            </a:r>
            <a:r>
              <a:rPr lang="en-US" sz="2000" i="1" dirty="0">
                <a:latin typeface="Times New Roman" pitchFamily="18" charset="0"/>
                <a:cs typeface="Arial" pitchFamily="34" charset="0"/>
                <a:sym typeface="Symbol" pitchFamily="18" charset="2"/>
              </a:rPr>
              <a:t>s</a:t>
            </a:r>
          </a:p>
          <a:p>
            <a:pPr marL="609600" indent="-609600">
              <a:lnSpc>
                <a:spcPct val="90000"/>
              </a:lnSpc>
              <a:buClr>
                <a:schemeClr val="tx1"/>
              </a:buClr>
              <a:buNone/>
            </a:pPr>
            <a:endParaRPr lang="en-US" sz="2000" dirty="0">
              <a:latin typeface="Times New Roman" pitchFamily="18" charset="0"/>
              <a:cs typeface="Arial" pitchFamily="34" charset="0"/>
              <a:sym typeface="Symbol" pitchFamily="18" charset="2"/>
            </a:endParaRPr>
          </a:p>
          <a:p>
            <a:pPr marL="609600" indent="-609600">
              <a:lnSpc>
                <a:spcPct val="90000"/>
              </a:lnSpc>
              <a:buClr>
                <a:schemeClr val="tx1"/>
              </a:buClr>
              <a:buNone/>
            </a:pPr>
            <a:r>
              <a:rPr lang="en-US" sz="2000" b="1" dirty="0">
                <a:solidFill>
                  <a:srgbClr val="3333FF"/>
                </a:solidFill>
                <a:latin typeface="Times New Roman" pitchFamily="18" charset="0"/>
                <a:cs typeface="Arial" pitchFamily="34" charset="0"/>
                <a:sym typeface="Symbol" pitchFamily="18" charset="2"/>
              </a:rPr>
              <a:t>MATRIX-CHAIN-ORDER</a:t>
            </a:r>
            <a:r>
              <a:rPr lang="en-US" sz="2000" dirty="0">
                <a:latin typeface="Times New Roman" pitchFamily="18" charset="0"/>
                <a:cs typeface="Arial" pitchFamily="34" charset="0"/>
                <a:sym typeface="Symbol" pitchFamily="18" charset="2"/>
              </a:rPr>
              <a:t>(</a:t>
            </a:r>
            <a:r>
              <a:rPr lang="en-US" sz="2000" i="1" dirty="0">
                <a:latin typeface="Times New Roman" pitchFamily="18" charset="0"/>
                <a:cs typeface="Arial" pitchFamily="34" charset="0"/>
                <a:sym typeface="Symbol" pitchFamily="18" charset="2"/>
              </a:rPr>
              <a:t>p</a:t>
            </a:r>
            <a:r>
              <a:rPr lang="en-US" sz="2000" dirty="0">
                <a:latin typeface="Times New Roman" pitchFamily="18" charset="0"/>
                <a:cs typeface="Arial" pitchFamily="34" charset="0"/>
                <a:sym typeface="Symbol" pitchFamily="18" charset="2"/>
              </a:rPr>
              <a:t>[ ], </a:t>
            </a:r>
            <a:r>
              <a:rPr lang="en-US" sz="2000" i="1" dirty="0">
                <a:latin typeface="Times New Roman" pitchFamily="18" charset="0"/>
                <a:cs typeface="Arial" pitchFamily="34" charset="0"/>
                <a:sym typeface="Symbol" pitchFamily="18" charset="2"/>
              </a:rPr>
              <a:t>n</a:t>
            </a:r>
            <a:r>
              <a:rPr lang="en-US" sz="2000" dirty="0">
                <a:latin typeface="Times New Roman" pitchFamily="18" charset="0"/>
                <a:cs typeface="Arial" pitchFamily="34" charset="0"/>
                <a:sym typeface="Symbol" pitchFamily="18" charset="2"/>
              </a:rPr>
              <a:t>)</a:t>
            </a:r>
          </a:p>
          <a:p>
            <a:pPr marL="609600" indent="-609600">
              <a:lnSpc>
                <a:spcPct val="90000"/>
              </a:lnSpc>
              <a:buClr>
                <a:schemeClr val="tx1"/>
              </a:buClr>
              <a:buNone/>
            </a:pPr>
            <a:r>
              <a:rPr lang="en-US" sz="2400" dirty="0">
                <a:latin typeface="Times New Roman" pitchFamily="18" charset="0"/>
                <a:cs typeface="Arial" pitchFamily="34" charset="0"/>
                <a:sym typeface="Symbol" pitchFamily="18" charset="2"/>
              </a:rPr>
              <a:t>	</a:t>
            </a:r>
            <a:r>
              <a:rPr lang="en-US" sz="2000" b="1" dirty="0">
                <a:latin typeface="Times New Roman" pitchFamily="18" charset="0"/>
              </a:rPr>
              <a:t>for </a:t>
            </a:r>
            <a:r>
              <a:rPr lang="en-US" sz="2000" i="1" dirty="0">
                <a:latin typeface="Times New Roman" pitchFamily="18" charset="0"/>
              </a:rPr>
              <a:t>i </a:t>
            </a:r>
            <a:r>
              <a:rPr lang="en-US" sz="2000" dirty="0">
                <a:latin typeface="Times New Roman" pitchFamily="18" charset="0"/>
              </a:rPr>
              <a:t>← 1 </a:t>
            </a:r>
            <a:r>
              <a:rPr lang="en-US" sz="2000" b="1" dirty="0">
                <a:latin typeface="Times New Roman" pitchFamily="18" charset="0"/>
              </a:rPr>
              <a:t>to</a:t>
            </a:r>
            <a:r>
              <a:rPr lang="en-US" sz="2000" dirty="0">
                <a:latin typeface="Times New Roman" pitchFamily="18" charset="0"/>
              </a:rPr>
              <a:t> </a:t>
            </a:r>
            <a:r>
              <a:rPr lang="en-US" sz="2000" i="1" dirty="0">
                <a:latin typeface="Times New Roman" pitchFamily="18" charset="0"/>
              </a:rPr>
              <a:t>n</a:t>
            </a:r>
          </a:p>
          <a:p>
            <a:pPr marL="609600" indent="-609600">
              <a:lnSpc>
                <a:spcPct val="90000"/>
              </a:lnSpc>
              <a:buClr>
                <a:schemeClr val="tx1"/>
              </a:buClr>
              <a:buNone/>
            </a:pPr>
            <a:r>
              <a:rPr lang="en-US" sz="2000" i="1" dirty="0">
                <a:latin typeface="Times New Roman" pitchFamily="18" charset="0"/>
              </a:rPr>
              <a:t>		m</a:t>
            </a:r>
            <a:r>
              <a:rPr lang="en-US" sz="2000" dirty="0">
                <a:latin typeface="Times New Roman" pitchFamily="18" charset="0"/>
              </a:rPr>
              <a:t>[</a:t>
            </a:r>
            <a:r>
              <a:rPr lang="en-US" sz="2000" i="1" dirty="0">
                <a:latin typeface="Times New Roman" pitchFamily="18" charset="0"/>
              </a:rPr>
              <a:t>i, i</a:t>
            </a:r>
            <a:r>
              <a:rPr lang="en-US" sz="2000" dirty="0">
                <a:latin typeface="Times New Roman" pitchFamily="18" charset="0"/>
              </a:rPr>
              <a:t>]</a:t>
            </a:r>
            <a:r>
              <a:rPr lang="en-US" sz="2000" i="1" dirty="0">
                <a:latin typeface="Times New Roman" pitchFamily="18" charset="0"/>
              </a:rPr>
              <a:t> </a:t>
            </a:r>
            <a:r>
              <a:rPr lang="en-US" sz="2000" dirty="0">
                <a:latin typeface="Times New Roman" pitchFamily="18" charset="0"/>
              </a:rPr>
              <a:t>← 0 </a:t>
            </a:r>
            <a:endParaRPr lang="en-US" sz="2000" i="1" dirty="0">
              <a:latin typeface="Times New Roman" pitchFamily="18" charset="0"/>
            </a:endParaRPr>
          </a:p>
          <a:p>
            <a:pPr marL="609600" indent="-609600">
              <a:lnSpc>
                <a:spcPct val="90000"/>
              </a:lnSpc>
              <a:buNone/>
            </a:pPr>
            <a:r>
              <a:rPr lang="en-US" sz="2000" dirty="0">
                <a:latin typeface="Times New Roman" pitchFamily="18" charset="0"/>
              </a:rPr>
              <a:t>	</a:t>
            </a:r>
            <a:r>
              <a:rPr lang="en-US" sz="2000" b="1" dirty="0">
                <a:latin typeface="Times New Roman" pitchFamily="18" charset="0"/>
              </a:rPr>
              <a:t>for </a:t>
            </a:r>
            <a:r>
              <a:rPr lang="en-US" sz="2000" i="1" dirty="0">
                <a:latin typeface="Times New Roman" pitchFamily="18" charset="0"/>
              </a:rPr>
              <a:t>l </a:t>
            </a:r>
            <a:r>
              <a:rPr lang="en-US" sz="2000" dirty="0">
                <a:latin typeface="Times New Roman" pitchFamily="18" charset="0"/>
              </a:rPr>
              <a:t>← 2 </a:t>
            </a:r>
            <a:r>
              <a:rPr lang="en-US" sz="2000" b="1" dirty="0">
                <a:latin typeface="Times New Roman" pitchFamily="18" charset="0"/>
              </a:rPr>
              <a:t>to</a:t>
            </a:r>
            <a:r>
              <a:rPr lang="en-US" sz="2000" dirty="0">
                <a:latin typeface="Times New Roman" pitchFamily="18" charset="0"/>
              </a:rPr>
              <a:t> </a:t>
            </a:r>
            <a:r>
              <a:rPr lang="en-US" sz="2000" i="1" dirty="0">
                <a:latin typeface="Times New Roman" pitchFamily="18" charset="0"/>
              </a:rPr>
              <a:t>n</a:t>
            </a:r>
            <a:endParaRPr lang="en-US" sz="2000" dirty="0">
              <a:latin typeface="Times New Roman" pitchFamily="18" charset="0"/>
            </a:endParaRPr>
          </a:p>
          <a:p>
            <a:pPr marL="609600" indent="-609600">
              <a:lnSpc>
                <a:spcPct val="90000"/>
              </a:lnSpc>
              <a:buNone/>
            </a:pPr>
            <a:r>
              <a:rPr lang="en-US" sz="2000" dirty="0">
                <a:latin typeface="Times New Roman" pitchFamily="18" charset="0"/>
              </a:rPr>
              <a:t>		</a:t>
            </a:r>
            <a:r>
              <a:rPr lang="en-US" sz="2000" b="1" dirty="0">
                <a:latin typeface="Times New Roman" pitchFamily="18" charset="0"/>
              </a:rPr>
              <a:t>for </a:t>
            </a:r>
            <a:r>
              <a:rPr lang="en-US" sz="2000" i="1" dirty="0">
                <a:latin typeface="Times New Roman" pitchFamily="18" charset="0"/>
              </a:rPr>
              <a:t>i </a:t>
            </a:r>
            <a:r>
              <a:rPr lang="en-US" sz="2000" dirty="0">
                <a:latin typeface="Times New Roman" pitchFamily="18" charset="0"/>
              </a:rPr>
              <a:t>← 1 </a:t>
            </a:r>
            <a:r>
              <a:rPr lang="en-US" sz="2000" b="1" dirty="0">
                <a:latin typeface="Times New Roman" pitchFamily="18" charset="0"/>
              </a:rPr>
              <a:t>to</a:t>
            </a:r>
            <a:r>
              <a:rPr lang="en-US" sz="2000" dirty="0">
                <a:latin typeface="Times New Roman" pitchFamily="18" charset="0"/>
              </a:rPr>
              <a:t> </a:t>
            </a:r>
            <a:r>
              <a:rPr lang="en-US" sz="2000" i="1" dirty="0">
                <a:latin typeface="Times New Roman" pitchFamily="18" charset="0"/>
              </a:rPr>
              <a:t>n-l+</a:t>
            </a:r>
            <a:r>
              <a:rPr lang="en-US" sz="2000" dirty="0">
                <a:latin typeface="Times New Roman" pitchFamily="18" charset="0"/>
              </a:rPr>
              <a:t>1</a:t>
            </a:r>
          </a:p>
          <a:p>
            <a:pPr marL="609600" indent="-609600">
              <a:lnSpc>
                <a:spcPct val="90000"/>
              </a:lnSpc>
              <a:buNone/>
            </a:pPr>
            <a:r>
              <a:rPr lang="en-US" sz="2000" dirty="0">
                <a:latin typeface="Times New Roman" pitchFamily="18" charset="0"/>
              </a:rPr>
              <a:t>			</a:t>
            </a:r>
            <a:r>
              <a:rPr lang="en-US" sz="2000" i="1" dirty="0">
                <a:latin typeface="Times New Roman" pitchFamily="18" charset="0"/>
              </a:rPr>
              <a:t>j</a:t>
            </a:r>
            <a:r>
              <a:rPr lang="en-US" sz="2000" dirty="0">
                <a:latin typeface="Times New Roman" pitchFamily="18" charset="0"/>
              </a:rPr>
              <a:t> </a:t>
            </a:r>
            <a:r>
              <a:rPr lang="en-US" sz="2000" i="1" dirty="0">
                <a:latin typeface="Times New Roman" pitchFamily="18" charset="0"/>
              </a:rPr>
              <a:t> </a:t>
            </a:r>
            <a:r>
              <a:rPr lang="en-US" sz="2000" dirty="0">
                <a:latin typeface="Times New Roman" pitchFamily="18" charset="0"/>
              </a:rPr>
              <a:t>← </a:t>
            </a:r>
            <a:r>
              <a:rPr lang="en-US" sz="2000" i="1" dirty="0">
                <a:latin typeface="Times New Roman" pitchFamily="18" charset="0"/>
              </a:rPr>
              <a:t>i</a:t>
            </a:r>
            <a:r>
              <a:rPr lang="en-US" sz="2000" dirty="0">
                <a:latin typeface="Times New Roman" pitchFamily="18" charset="0"/>
              </a:rPr>
              <a:t>+</a:t>
            </a:r>
            <a:r>
              <a:rPr lang="en-US" sz="2000" i="1" dirty="0">
                <a:latin typeface="Times New Roman" pitchFamily="18" charset="0"/>
              </a:rPr>
              <a:t>l</a:t>
            </a:r>
            <a:r>
              <a:rPr lang="en-US" sz="2000" dirty="0">
                <a:latin typeface="Times New Roman" pitchFamily="18" charset="0"/>
              </a:rPr>
              <a:t>-1</a:t>
            </a:r>
          </a:p>
          <a:p>
            <a:pPr marL="609600" indent="-609600">
              <a:lnSpc>
                <a:spcPct val="90000"/>
              </a:lnSpc>
              <a:buNone/>
            </a:pPr>
            <a:r>
              <a:rPr lang="en-US" sz="2000" dirty="0">
                <a:latin typeface="Times New Roman" pitchFamily="18" charset="0"/>
              </a:rPr>
              <a:t>			</a:t>
            </a:r>
            <a:r>
              <a:rPr lang="en-US" sz="2000" i="1" dirty="0">
                <a:latin typeface="Times New Roman" pitchFamily="18" charset="0"/>
              </a:rPr>
              <a:t>m</a:t>
            </a:r>
            <a:r>
              <a:rPr lang="en-US" sz="2000" dirty="0">
                <a:latin typeface="Times New Roman" pitchFamily="18" charset="0"/>
              </a:rPr>
              <a:t>[</a:t>
            </a:r>
            <a:r>
              <a:rPr lang="en-US" sz="2000" i="1" dirty="0">
                <a:latin typeface="Times New Roman" pitchFamily="18" charset="0"/>
              </a:rPr>
              <a:t>i, j</a:t>
            </a:r>
            <a:r>
              <a:rPr lang="en-US" sz="2000" dirty="0">
                <a:latin typeface="Times New Roman" pitchFamily="18" charset="0"/>
              </a:rPr>
              <a:t>]</a:t>
            </a:r>
            <a:r>
              <a:rPr lang="en-US" sz="2000" i="1" dirty="0">
                <a:latin typeface="Times New Roman" pitchFamily="18" charset="0"/>
              </a:rPr>
              <a:t> </a:t>
            </a:r>
            <a:r>
              <a:rPr lang="en-US" sz="2000" dirty="0">
                <a:latin typeface="Times New Roman" pitchFamily="18" charset="0"/>
              </a:rPr>
              <a:t>← </a:t>
            </a:r>
            <a:r>
              <a:rPr lang="en-US" sz="2000" b="1" dirty="0">
                <a:sym typeface="Symbol" pitchFamily="18" charset="2"/>
              </a:rPr>
              <a:t></a:t>
            </a:r>
            <a:endParaRPr lang="en-US" sz="2000" dirty="0">
              <a:latin typeface="Times New Roman" pitchFamily="18" charset="0"/>
            </a:endParaRPr>
          </a:p>
          <a:p>
            <a:pPr marL="609600" indent="-609600">
              <a:lnSpc>
                <a:spcPct val="90000"/>
              </a:lnSpc>
              <a:buNone/>
            </a:pPr>
            <a:r>
              <a:rPr lang="en-US" sz="2000" dirty="0">
                <a:latin typeface="Times New Roman" pitchFamily="18" charset="0"/>
              </a:rPr>
              <a:t>			</a:t>
            </a:r>
            <a:r>
              <a:rPr lang="en-US" sz="2000" b="1" dirty="0">
                <a:latin typeface="Times New Roman" pitchFamily="18" charset="0"/>
              </a:rPr>
              <a:t>for </a:t>
            </a:r>
            <a:r>
              <a:rPr lang="en-US" sz="2000" i="1" dirty="0">
                <a:latin typeface="Times New Roman" pitchFamily="18" charset="0"/>
              </a:rPr>
              <a:t>k </a:t>
            </a:r>
            <a:r>
              <a:rPr lang="en-US" sz="2000" dirty="0">
                <a:latin typeface="Times New Roman" pitchFamily="18" charset="0"/>
              </a:rPr>
              <a:t>← </a:t>
            </a:r>
            <a:r>
              <a:rPr lang="en-US" sz="2000" i="1" dirty="0">
                <a:latin typeface="Times New Roman" pitchFamily="18" charset="0"/>
              </a:rPr>
              <a:t>i</a:t>
            </a:r>
            <a:r>
              <a:rPr lang="en-US" sz="2000" dirty="0">
                <a:latin typeface="Times New Roman" pitchFamily="18" charset="0"/>
              </a:rPr>
              <a:t> </a:t>
            </a:r>
            <a:r>
              <a:rPr lang="en-US" sz="2000" b="1" dirty="0">
                <a:latin typeface="Times New Roman" pitchFamily="18" charset="0"/>
              </a:rPr>
              <a:t>to</a:t>
            </a:r>
            <a:r>
              <a:rPr lang="en-US" sz="2000" dirty="0">
                <a:latin typeface="Times New Roman" pitchFamily="18" charset="0"/>
              </a:rPr>
              <a:t> </a:t>
            </a:r>
            <a:r>
              <a:rPr lang="en-US" sz="2000" i="1" dirty="0">
                <a:latin typeface="Times New Roman" pitchFamily="18" charset="0"/>
              </a:rPr>
              <a:t>j-</a:t>
            </a:r>
            <a:r>
              <a:rPr lang="en-US" sz="2000" dirty="0">
                <a:latin typeface="Times New Roman" pitchFamily="18" charset="0"/>
              </a:rPr>
              <a:t>1</a:t>
            </a:r>
          </a:p>
          <a:p>
            <a:pPr marL="609600" indent="-609600">
              <a:lnSpc>
                <a:spcPct val="90000"/>
              </a:lnSpc>
              <a:buNone/>
            </a:pPr>
            <a:r>
              <a:rPr lang="en-US" sz="2000" dirty="0">
                <a:latin typeface="Times New Roman" pitchFamily="18" charset="0"/>
              </a:rPr>
              <a:t>				</a:t>
            </a:r>
            <a:r>
              <a:rPr lang="en-US" sz="2000" i="1" dirty="0">
                <a:latin typeface="Times New Roman" pitchFamily="18" charset="0"/>
              </a:rPr>
              <a:t>q</a:t>
            </a:r>
            <a:r>
              <a:rPr lang="en-US" sz="2000" dirty="0">
                <a:latin typeface="Times New Roman" pitchFamily="18" charset="0"/>
              </a:rPr>
              <a:t> ← </a:t>
            </a:r>
            <a:r>
              <a:rPr lang="en-US" sz="2000" i="1" dirty="0">
                <a:latin typeface="Times New Roman" pitchFamily="18" charset="0"/>
              </a:rPr>
              <a:t>m</a:t>
            </a:r>
            <a:r>
              <a:rPr lang="en-US" sz="2000" dirty="0">
                <a:latin typeface="Times New Roman" pitchFamily="18" charset="0"/>
              </a:rPr>
              <a:t>[</a:t>
            </a:r>
            <a:r>
              <a:rPr lang="en-US" sz="2000" i="1" dirty="0">
                <a:latin typeface="Times New Roman" pitchFamily="18" charset="0"/>
              </a:rPr>
              <a:t>i, k</a:t>
            </a:r>
            <a:r>
              <a:rPr lang="en-US" sz="2000" dirty="0">
                <a:latin typeface="Times New Roman" pitchFamily="18" charset="0"/>
              </a:rPr>
              <a:t>]</a:t>
            </a:r>
            <a:r>
              <a:rPr lang="en-US" sz="2000" i="1" dirty="0">
                <a:latin typeface="Times New Roman" pitchFamily="18" charset="0"/>
              </a:rPr>
              <a:t> + m</a:t>
            </a:r>
            <a:r>
              <a:rPr lang="en-US" sz="2000" dirty="0">
                <a:latin typeface="Times New Roman" pitchFamily="18" charset="0"/>
              </a:rPr>
              <a:t>[</a:t>
            </a:r>
            <a:r>
              <a:rPr lang="en-US" sz="2000" i="1" dirty="0">
                <a:latin typeface="Times New Roman" pitchFamily="18" charset="0"/>
              </a:rPr>
              <a:t>k</a:t>
            </a:r>
            <a:r>
              <a:rPr lang="en-US" sz="2000" dirty="0">
                <a:latin typeface="Times New Roman" pitchFamily="18" charset="0"/>
              </a:rPr>
              <a:t>+1</a:t>
            </a:r>
            <a:r>
              <a:rPr lang="en-US" sz="2000" i="1" dirty="0">
                <a:latin typeface="Times New Roman" pitchFamily="18" charset="0"/>
              </a:rPr>
              <a:t>, j</a:t>
            </a:r>
            <a:r>
              <a:rPr lang="en-US" sz="2000" dirty="0">
                <a:latin typeface="Times New Roman" pitchFamily="18" charset="0"/>
              </a:rPr>
              <a:t>]</a:t>
            </a:r>
            <a:r>
              <a:rPr lang="en-US" sz="2000" i="1" dirty="0">
                <a:latin typeface="Times New Roman" pitchFamily="18" charset="0"/>
              </a:rPr>
              <a:t> + p</a:t>
            </a:r>
            <a:r>
              <a:rPr lang="en-US" sz="2000" dirty="0">
                <a:latin typeface="Times New Roman" pitchFamily="18" charset="0"/>
              </a:rPr>
              <a:t>[</a:t>
            </a:r>
            <a:r>
              <a:rPr lang="en-US" sz="2000" i="1" dirty="0">
                <a:latin typeface="Times New Roman" pitchFamily="18" charset="0"/>
              </a:rPr>
              <a:t>i</a:t>
            </a:r>
            <a:r>
              <a:rPr lang="en-US" sz="2000" dirty="0">
                <a:latin typeface="Times New Roman" pitchFamily="18" charset="0"/>
              </a:rPr>
              <a:t>-1] </a:t>
            </a:r>
            <a:r>
              <a:rPr lang="en-US" sz="2000" i="1" dirty="0">
                <a:latin typeface="Times New Roman" pitchFamily="18" charset="0"/>
              </a:rPr>
              <a:t>p</a:t>
            </a:r>
            <a:r>
              <a:rPr lang="en-US" sz="2000" dirty="0">
                <a:latin typeface="Times New Roman" pitchFamily="18" charset="0"/>
              </a:rPr>
              <a:t>[</a:t>
            </a:r>
            <a:r>
              <a:rPr lang="en-US" sz="2000" i="1" dirty="0">
                <a:latin typeface="Times New Roman" pitchFamily="18" charset="0"/>
              </a:rPr>
              <a:t>k</a:t>
            </a:r>
            <a:r>
              <a:rPr lang="en-US" sz="2000" dirty="0">
                <a:latin typeface="Times New Roman" pitchFamily="18" charset="0"/>
              </a:rPr>
              <a:t>] </a:t>
            </a:r>
            <a:r>
              <a:rPr lang="en-US" sz="2000" i="1" dirty="0">
                <a:latin typeface="Times New Roman" pitchFamily="18" charset="0"/>
              </a:rPr>
              <a:t>p</a:t>
            </a:r>
            <a:r>
              <a:rPr lang="en-US" sz="2000" dirty="0">
                <a:latin typeface="Times New Roman" pitchFamily="18" charset="0"/>
              </a:rPr>
              <a:t>[</a:t>
            </a:r>
            <a:r>
              <a:rPr lang="en-US" sz="2000" i="1" dirty="0">
                <a:latin typeface="Times New Roman" pitchFamily="18" charset="0"/>
              </a:rPr>
              <a:t>j</a:t>
            </a:r>
            <a:r>
              <a:rPr lang="en-US" sz="2000" dirty="0">
                <a:latin typeface="Times New Roman" pitchFamily="18" charset="0"/>
              </a:rPr>
              <a:t>]</a:t>
            </a:r>
            <a:endParaRPr lang="en-US" sz="2000" baseline="-25000" dirty="0">
              <a:latin typeface="Times New Roman" pitchFamily="18" charset="0"/>
            </a:endParaRPr>
          </a:p>
          <a:p>
            <a:pPr marL="609600" indent="-609600">
              <a:lnSpc>
                <a:spcPct val="90000"/>
              </a:lnSpc>
              <a:buNone/>
            </a:pPr>
            <a:r>
              <a:rPr lang="en-US" sz="2000" i="1" dirty="0">
                <a:latin typeface="Times New Roman" pitchFamily="18" charset="0"/>
              </a:rPr>
              <a:t>				</a:t>
            </a:r>
            <a:r>
              <a:rPr lang="en-US" sz="2000" b="1" dirty="0">
                <a:latin typeface="Times New Roman" pitchFamily="18" charset="0"/>
              </a:rPr>
              <a:t>if</a:t>
            </a:r>
            <a:r>
              <a:rPr lang="en-US" sz="2000" dirty="0">
                <a:latin typeface="Times New Roman" pitchFamily="18" charset="0"/>
              </a:rPr>
              <a:t>  </a:t>
            </a:r>
            <a:r>
              <a:rPr lang="en-US" sz="2000" i="1" dirty="0">
                <a:latin typeface="Times New Roman" pitchFamily="18" charset="0"/>
              </a:rPr>
              <a:t>q</a:t>
            </a:r>
            <a:r>
              <a:rPr lang="en-US" sz="2000" dirty="0">
                <a:latin typeface="Times New Roman" pitchFamily="18" charset="0"/>
              </a:rPr>
              <a:t> &lt; </a:t>
            </a:r>
            <a:r>
              <a:rPr lang="en-US" sz="2000" i="1" dirty="0">
                <a:latin typeface="Times New Roman" pitchFamily="18" charset="0"/>
              </a:rPr>
              <a:t>m</a:t>
            </a:r>
            <a:r>
              <a:rPr lang="en-US" sz="2000" dirty="0">
                <a:latin typeface="Times New Roman" pitchFamily="18" charset="0"/>
              </a:rPr>
              <a:t>[</a:t>
            </a:r>
            <a:r>
              <a:rPr lang="en-US" sz="2000" i="1" dirty="0">
                <a:latin typeface="Times New Roman" pitchFamily="18" charset="0"/>
              </a:rPr>
              <a:t>i, j</a:t>
            </a:r>
            <a:r>
              <a:rPr lang="en-US" sz="2000" dirty="0">
                <a:latin typeface="Times New Roman" pitchFamily="18" charset="0"/>
              </a:rPr>
              <a:t>]</a:t>
            </a:r>
            <a:endParaRPr lang="en-US" sz="2000" i="1" dirty="0">
              <a:latin typeface="Times New Roman" pitchFamily="18" charset="0"/>
            </a:endParaRPr>
          </a:p>
          <a:p>
            <a:pPr marL="609600" indent="-609600">
              <a:lnSpc>
                <a:spcPct val="90000"/>
              </a:lnSpc>
              <a:buNone/>
            </a:pPr>
            <a:r>
              <a:rPr lang="en-US" sz="2000" i="1" dirty="0">
                <a:latin typeface="Times New Roman" pitchFamily="18" charset="0"/>
              </a:rPr>
              <a:t>					m</a:t>
            </a:r>
            <a:r>
              <a:rPr lang="en-US" sz="2000" dirty="0">
                <a:latin typeface="Times New Roman" pitchFamily="18" charset="0"/>
              </a:rPr>
              <a:t>[</a:t>
            </a:r>
            <a:r>
              <a:rPr lang="en-US" sz="2000" i="1" dirty="0">
                <a:latin typeface="Times New Roman" pitchFamily="18" charset="0"/>
              </a:rPr>
              <a:t>i, j</a:t>
            </a:r>
            <a:r>
              <a:rPr lang="en-US" sz="2000" dirty="0">
                <a:latin typeface="Times New Roman" pitchFamily="18" charset="0"/>
              </a:rPr>
              <a:t>]</a:t>
            </a:r>
            <a:r>
              <a:rPr lang="en-US" sz="2000" i="1" dirty="0">
                <a:latin typeface="Times New Roman" pitchFamily="18" charset="0"/>
              </a:rPr>
              <a:t> </a:t>
            </a:r>
            <a:r>
              <a:rPr lang="en-US" sz="2000" dirty="0">
                <a:latin typeface="Times New Roman" pitchFamily="18" charset="0"/>
              </a:rPr>
              <a:t>← </a:t>
            </a:r>
            <a:r>
              <a:rPr lang="en-US" sz="2000" i="1" dirty="0">
                <a:latin typeface="Times New Roman" pitchFamily="18" charset="0"/>
              </a:rPr>
              <a:t>q</a:t>
            </a:r>
          </a:p>
          <a:p>
            <a:pPr marL="609600" indent="-609600">
              <a:lnSpc>
                <a:spcPct val="90000"/>
              </a:lnSpc>
              <a:buNone/>
            </a:pPr>
            <a:r>
              <a:rPr lang="en-US" sz="2000" dirty="0">
                <a:latin typeface="Times New Roman" pitchFamily="18" charset="0"/>
              </a:rPr>
              <a:t>					</a:t>
            </a:r>
            <a:r>
              <a:rPr lang="en-US" sz="2000" i="1" dirty="0">
                <a:latin typeface="Times New Roman" pitchFamily="18" charset="0"/>
              </a:rPr>
              <a:t>s</a:t>
            </a:r>
            <a:r>
              <a:rPr lang="en-US" sz="2000" dirty="0">
                <a:latin typeface="Times New Roman" pitchFamily="18" charset="0"/>
              </a:rPr>
              <a:t>[</a:t>
            </a:r>
            <a:r>
              <a:rPr lang="en-US" sz="2000" i="1" dirty="0">
                <a:latin typeface="Times New Roman" pitchFamily="18" charset="0"/>
              </a:rPr>
              <a:t>i, j</a:t>
            </a:r>
            <a:r>
              <a:rPr lang="en-US" sz="2000" dirty="0">
                <a:latin typeface="Times New Roman" pitchFamily="18" charset="0"/>
              </a:rPr>
              <a:t>]</a:t>
            </a:r>
            <a:r>
              <a:rPr lang="en-US" sz="2000" i="1" dirty="0">
                <a:latin typeface="Times New Roman" pitchFamily="18" charset="0"/>
              </a:rPr>
              <a:t> </a:t>
            </a:r>
            <a:r>
              <a:rPr lang="en-US" sz="2000" dirty="0">
                <a:latin typeface="Times New Roman" pitchFamily="18" charset="0"/>
              </a:rPr>
              <a:t>← </a:t>
            </a:r>
            <a:r>
              <a:rPr lang="en-US" sz="2000" i="1" dirty="0">
                <a:latin typeface="Times New Roman" pitchFamily="18" charset="0"/>
              </a:rPr>
              <a:t>k</a:t>
            </a:r>
          </a:p>
          <a:p>
            <a:pPr marL="990600" lvl="1" indent="-533400">
              <a:lnSpc>
                <a:spcPct val="90000"/>
              </a:lnSpc>
              <a:buNone/>
            </a:pPr>
            <a:r>
              <a:rPr lang="en-US" sz="2000" b="1" dirty="0">
                <a:latin typeface="Times New Roman" pitchFamily="18" charset="0"/>
              </a:rPr>
              <a:t>return</a:t>
            </a:r>
            <a:r>
              <a:rPr lang="en-US" sz="2000" dirty="0">
                <a:latin typeface="Times New Roman" pitchFamily="18" charset="0"/>
              </a:rPr>
              <a:t> </a:t>
            </a:r>
            <a:r>
              <a:rPr lang="en-US" sz="2000" i="1" dirty="0">
                <a:latin typeface="Times New Roman" pitchFamily="18" charset="0"/>
              </a:rPr>
              <a:t>m</a:t>
            </a:r>
            <a:r>
              <a:rPr lang="en-US" sz="2000" dirty="0">
                <a:latin typeface="Times New Roman" pitchFamily="18" charset="0"/>
              </a:rPr>
              <a:t> and </a:t>
            </a:r>
            <a:r>
              <a:rPr lang="en-US" sz="2000" i="1" dirty="0">
                <a:latin typeface="Times New Roman" pitchFamily="18" charset="0"/>
              </a:rPr>
              <a:t>s</a:t>
            </a:r>
            <a:r>
              <a:rPr lang="en-US" sz="2000" dirty="0">
                <a:latin typeface="Times New Roman" pitchFamily="18" charset="0"/>
              </a:rPr>
              <a:t> </a:t>
            </a:r>
          </a:p>
          <a:p>
            <a:endParaRPr lang="en-US" dirty="0"/>
          </a:p>
        </p:txBody>
      </p:sp>
      <p:sp>
        <p:nvSpPr>
          <p:cNvPr id="4" name="Text Box 4"/>
          <p:cNvSpPr txBox="1">
            <a:spLocks noChangeArrowheads="1"/>
          </p:cNvSpPr>
          <p:nvPr/>
        </p:nvSpPr>
        <p:spPr bwMode="auto">
          <a:xfrm>
            <a:off x="5292080" y="2278742"/>
            <a:ext cx="3352800" cy="1014413"/>
          </a:xfrm>
          <a:prstGeom prst="rect">
            <a:avLst/>
          </a:prstGeom>
          <a:solidFill>
            <a:srgbClr val="FFFFCC"/>
          </a:solidFill>
          <a:ln w="9525">
            <a:solidFill>
              <a:schemeClr val="tx1"/>
            </a:solidFill>
            <a:miter lim="800000"/>
            <a:headEnd/>
            <a:tailEnd type="none" w="lg" len="lg"/>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a:t>Takes </a:t>
            </a:r>
            <a:r>
              <a:rPr lang="en-US" sz="2400" i="1" dirty="0"/>
              <a:t>O</a:t>
            </a:r>
            <a:r>
              <a:rPr lang="en-US" sz="2400" dirty="0"/>
              <a:t>(</a:t>
            </a:r>
            <a:r>
              <a:rPr lang="en-US" sz="2400" i="1" dirty="0"/>
              <a:t>n</a:t>
            </a:r>
            <a:r>
              <a:rPr lang="en-US" sz="2400" baseline="30000" dirty="0"/>
              <a:t>3</a:t>
            </a:r>
            <a:r>
              <a:rPr lang="en-US" sz="2400" dirty="0"/>
              <a:t>) time</a:t>
            </a:r>
          </a:p>
          <a:p>
            <a:pPr eaLnBrk="1" hangingPunct="1">
              <a:spcBef>
                <a:spcPct val="50000"/>
              </a:spcBef>
            </a:pPr>
            <a:r>
              <a:rPr lang="en-US" sz="2400" dirty="0"/>
              <a:t>Requires </a:t>
            </a:r>
            <a:r>
              <a:rPr lang="en-US" sz="2400" i="1" dirty="0"/>
              <a:t>O</a:t>
            </a:r>
            <a:r>
              <a:rPr lang="en-US" sz="2400" dirty="0"/>
              <a:t>(</a:t>
            </a:r>
            <a:r>
              <a:rPr lang="en-US" sz="2400" i="1" dirty="0"/>
              <a:t>n</a:t>
            </a:r>
            <a:r>
              <a:rPr lang="en-US" sz="2400" baseline="30000" dirty="0"/>
              <a:t>2</a:t>
            </a:r>
            <a:r>
              <a:rPr lang="en-US" sz="2400" dirty="0"/>
              <a:t>) space</a:t>
            </a:r>
          </a:p>
        </p:txBody>
      </p:sp>
    </p:spTree>
    <p:extLst>
      <p:ext uri="{BB962C8B-B14F-4D97-AF65-F5344CB8AC3E}">
        <p14:creationId xmlns:p14="http://schemas.microsoft.com/office/powerpoint/2010/main" val="16222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US" dirty="0"/>
          </a:p>
          <a:p>
            <a:r>
              <a:rPr lang="en-US" dirty="0"/>
              <a:t>DP can be applied when the solution of a problem includes solutions to </a:t>
            </a:r>
            <a:r>
              <a:rPr lang="en-US" dirty="0" err="1"/>
              <a:t>subproblems</a:t>
            </a:r>
            <a:endParaRPr lang="en-US" dirty="0"/>
          </a:p>
          <a:p>
            <a:r>
              <a:rPr lang="en-US" dirty="0"/>
              <a:t>We need to find a recursive formula for the solution</a:t>
            </a:r>
          </a:p>
          <a:p>
            <a:r>
              <a:rPr lang="en-US" dirty="0"/>
              <a:t>We can recursively solve </a:t>
            </a:r>
            <a:r>
              <a:rPr lang="en-US" dirty="0" err="1"/>
              <a:t>subproblems</a:t>
            </a:r>
            <a:r>
              <a:rPr lang="en-US" dirty="0"/>
              <a:t>, starting from the trivial case, and save their solutions in memory</a:t>
            </a:r>
          </a:p>
          <a:p>
            <a:r>
              <a:rPr lang="en-US" dirty="0"/>
              <a:t>In the end we’ll get the solution of the whole problem</a:t>
            </a:r>
          </a:p>
          <a:p>
            <a:endParaRPr lang="en-US" dirty="0"/>
          </a:p>
        </p:txBody>
      </p:sp>
    </p:spTree>
    <p:extLst>
      <p:ext uri="{BB962C8B-B14F-4D97-AF65-F5344CB8AC3E}">
        <p14:creationId xmlns:p14="http://schemas.microsoft.com/office/powerpoint/2010/main" val="1468106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Constructing Optimal Solution</a:t>
            </a:r>
            <a:endParaRPr lang="en-US" smtClean="0"/>
          </a:p>
        </p:txBody>
      </p:sp>
      <p:sp>
        <p:nvSpPr>
          <p:cNvPr id="16388" name="Rectangle 3"/>
          <p:cNvSpPr>
            <a:spLocks noGrp="1" noChangeArrowheads="1"/>
          </p:cNvSpPr>
          <p:nvPr>
            <p:ph type="body" idx="1"/>
          </p:nvPr>
        </p:nvSpPr>
        <p:spPr/>
        <p:txBody>
          <a:bodyPr/>
          <a:lstStyle/>
          <a:p>
            <a:r>
              <a:rPr lang="en-US" smtClean="0">
                <a:sym typeface="Symbol" pitchFamily="18" charset="2"/>
              </a:rPr>
              <a:t>Our algorithm computes the minimum-cost table m and the split table s</a:t>
            </a:r>
          </a:p>
          <a:p>
            <a:r>
              <a:rPr lang="en-US" smtClean="0">
                <a:sym typeface="Symbol" pitchFamily="18" charset="2"/>
              </a:rPr>
              <a:t>The optimal solution can be constructed from the split table s</a:t>
            </a:r>
          </a:p>
          <a:p>
            <a:pPr lvl="1"/>
            <a:r>
              <a:rPr lang="en-US" smtClean="0">
                <a:sym typeface="Symbol" pitchFamily="18" charset="2"/>
              </a:rPr>
              <a:t>Each entry s[i, j ]=k shows where to split the product </a:t>
            </a:r>
            <a:r>
              <a:rPr lang="en-US" smtClean="0"/>
              <a:t>Ai Ai+1 … Aj </a:t>
            </a:r>
            <a:r>
              <a:rPr lang="en-US" smtClean="0">
                <a:sym typeface="Symbol" pitchFamily="18" charset="2"/>
              </a:rPr>
              <a:t>for the minimum cost</a:t>
            </a:r>
            <a:endParaRPr lang="en-US" dirty="0" smtClean="0">
              <a:sym typeface="Symbol" pitchFamily="18" charset="2"/>
            </a:endParaRPr>
          </a:p>
        </p:txBody>
      </p:sp>
    </p:spTree>
    <p:extLst>
      <p:ext uri="{BB962C8B-B14F-4D97-AF65-F5344CB8AC3E}">
        <p14:creationId xmlns:p14="http://schemas.microsoft.com/office/powerpoint/2010/main" val="2830678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Example</a:t>
            </a:r>
            <a:endParaRPr lang="en-US" smtClean="0"/>
          </a:p>
        </p:txBody>
      </p:sp>
      <p:sp>
        <p:nvSpPr>
          <p:cNvPr id="17412" name="Rectangle 3"/>
          <p:cNvSpPr>
            <a:spLocks noGrp="1" noChangeArrowheads="1"/>
          </p:cNvSpPr>
          <p:nvPr>
            <p:ph type="body" sz="half" idx="1"/>
          </p:nvPr>
        </p:nvSpPr>
        <p:spPr/>
        <p:txBody>
          <a:bodyPr>
            <a:normAutofit fontScale="92500" lnSpcReduction="10000"/>
          </a:bodyPr>
          <a:lstStyle/>
          <a:p>
            <a:r>
              <a:rPr lang="en-US" smtClean="0">
                <a:sym typeface="Symbol" pitchFamily="18" charset="2"/>
              </a:rPr>
              <a:t>Show how to multiply this matrix chain optimally</a:t>
            </a:r>
          </a:p>
          <a:p>
            <a:endParaRPr lang="en-US" smtClean="0">
              <a:sym typeface="Symbol" pitchFamily="18" charset="2"/>
            </a:endParaRPr>
          </a:p>
          <a:p>
            <a:r>
              <a:rPr lang="en-US" smtClean="0">
                <a:sym typeface="Symbol" pitchFamily="18" charset="2"/>
              </a:rPr>
              <a:t>Solution on the board</a:t>
            </a:r>
          </a:p>
          <a:p>
            <a:pPr lvl="1"/>
            <a:r>
              <a:rPr lang="en-US" smtClean="0">
                <a:sym typeface="Symbol" pitchFamily="18" charset="2"/>
              </a:rPr>
              <a:t>Minimum cost 15,125</a:t>
            </a:r>
          </a:p>
          <a:p>
            <a:pPr lvl="1"/>
            <a:r>
              <a:rPr lang="en-US" smtClean="0">
                <a:sym typeface="Symbol" pitchFamily="18" charset="2"/>
              </a:rPr>
              <a:t>Optimal parenthesization ((</a:t>
            </a:r>
            <a:r>
              <a:rPr lang="en-US" smtClean="0"/>
              <a:t>A1</a:t>
            </a:r>
            <a:r>
              <a:rPr lang="en-US" smtClean="0">
                <a:sym typeface="Symbol" pitchFamily="18" charset="2"/>
              </a:rPr>
              <a:t>(</a:t>
            </a:r>
            <a:r>
              <a:rPr lang="en-US" smtClean="0"/>
              <a:t>A2A3</a:t>
            </a:r>
            <a:r>
              <a:rPr lang="en-US" smtClean="0">
                <a:sym typeface="Symbol" pitchFamily="18" charset="2"/>
              </a:rPr>
              <a:t>))((</a:t>
            </a:r>
            <a:r>
              <a:rPr lang="en-US" smtClean="0"/>
              <a:t>A4 A5</a:t>
            </a:r>
            <a:r>
              <a:rPr lang="en-US" smtClean="0">
                <a:sym typeface="Symbol" pitchFamily="18" charset="2"/>
              </a:rPr>
              <a:t>)</a:t>
            </a:r>
            <a:r>
              <a:rPr lang="en-US" smtClean="0"/>
              <a:t>A6</a:t>
            </a:r>
            <a:r>
              <a:rPr lang="en-US" smtClean="0">
                <a:sym typeface="Symbol" pitchFamily="18" charset="2"/>
              </a:rPr>
              <a:t>))</a:t>
            </a:r>
            <a:endParaRPr lang="en-US" smtClean="0">
              <a:sym typeface="Symbol" pitchFamily="18" charset="2"/>
            </a:endParaRPr>
          </a:p>
        </p:txBody>
      </p:sp>
      <p:graphicFrame>
        <p:nvGraphicFramePr>
          <p:cNvPr id="223266" name="Group 34"/>
          <p:cNvGraphicFramePr>
            <a:graphicFrameLocks noGrp="1"/>
          </p:cNvGraphicFramePr>
          <p:nvPr>
            <p:ph sz="half" idx="2"/>
          </p:nvPr>
        </p:nvGraphicFramePr>
        <p:xfrm>
          <a:off x="4648200" y="1600200"/>
          <a:ext cx="3276600" cy="4525963"/>
        </p:xfrm>
        <a:graphic>
          <a:graphicData uri="http://schemas.openxmlformats.org/drawingml/2006/table">
            <a:tbl>
              <a:tblPr/>
              <a:tblGrid>
                <a:gridCol w="1257300"/>
                <a:gridCol w="20193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Matrix</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Dimension</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644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A</a:t>
                      </a:r>
                      <a:r>
                        <a:rPr kumimoji="0" lang="en-US" sz="2800" b="0" i="0" u="none" strike="noStrike" cap="none" normalizeH="0" baseline="-2500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30</a:t>
                      </a:r>
                      <a:r>
                        <a:rPr kumimoji="0" lang="en-US" sz="2800" b="0" i="0" u="none" strike="noStrike" cap="none" normalizeH="0" baseline="0" smtClean="0">
                          <a:ln>
                            <a:noFill/>
                          </a:ln>
                          <a:solidFill>
                            <a:schemeClr val="tx1"/>
                          </a:solidFill>
                          <a:effectLst/>
                          <a:latin typeface="Arial" pitchFamily="34" charset="0"/>
                          <a:cs typeface="Arial" pitchFamily="34" charset="0"/>
                        </a:rPr>
                        <a:t>×35</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A</a:t>
                      </a:r>
                      <a:r>
                        <a:rPr kumimoji="0" lang="en-US" sz="2800" b="0" i="0" u="none" strike="noStrike" cap="none" normalizeH="0" baseline="-25000" smtClean="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35</a:t>
                      </a:r>
                      <a:r>
                        <a:rPr kumimoji="0" lang="en-US" sz="2800" b="0" i="0" u="none" strike="noStrike" cap="none" normalizeH="0" baseline="0" smtClean="0">
                          <a:ln>
                            <a:noFill/>
                          </a:ln>
                          <a:solidFill>
                            <a:schemeClr val="tx1"/>
                          </a:solidFill>
                          <a:effectLst/>
                          <a:latin typeface="Arial" pitchFamily="34" charset="0"/>
                          <a:cs typeface="Arial" pitchFamily="34" charset="0"/>
                        </a:rPr>
                        <a:t>×15</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A</a:t>
                      </a:r>
                      <a:r>
                        <a:rPr kumimoji="0" lang="en-US" sz="2800" b="0" i="0" u="none" strike="noStrike" cap="none" normalizeH="0" baseline="-25000" smtClean="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15</a:t>
                      </a:r>
                      <a:r>
                        <a:rPr kumimoji="0" lang="en-US" sz="2800" b="0" i="0" u="none" strike="noStrike" cap="none" normalizeH="0" baseline="0" smtClean="0">
                          <a:ln>
                            <a:noFill/>
                          </a:ln>
                          <a:solidFill>
                            <a:schemeClr val="tx1"/>
                          </a:solidFill>
                          <a:effectLst/>
                          <a:latin typeface="Arial" pitchFamily="34" charset="0"/>
                          <a:cs typeface="Arial" pitchFamily="34" charset="0"/>
                        </a:rPr>
                        <a:t>×5</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A</a:t>
                      </a:r>
                      <a:r>
                        <a:rPr kumimoji="0" lang="en-US" sz="2800" b="0" i="0" u="none" strike="noStrike" cap="none" normalizeH="0" baseline="-25000" smtClean="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5</a:t>
                      </a:r>
                      <a:r>
                        <a:rPr kumimoji="0" lang="en-US" sz="2800" b="0" i="0" u="none" strike="noStrike" cap="none" normalizeH="0" baseline="0" smtClean="0">
                          <a:ln>
                            <a:noFill/>
                          </a:ln>
                          <a:solidFill>
                            <a:schemeClr val="tx1"/>
                          </a:solidFill>
                          <a:effectLst/>
                          <a:latin typeface="Arial" pitchFamily="34" charset="0"/>
                          <a:cs typeface="Arial" pitchFamily="34" charset="0"/>
                        </a:rPr>
                        <a:t>×10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644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A</a:t>
                      </a:r>
                      <a:r>
                        <a:rPr kumimoji="0" lang="en-US" sz="2800" b="0" i="0" u="none" strike="noStrike" cap="none" normalizeH="0" baseline="-25000" smtClean="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10</a:t>
                      </a:r>
                      <a:r>
                        <a:rPr kumimoji="0" lang="en-US" sz="2800" b="0" i="0" u="none" strike="noStrike" cap="none" normalizeH="0" baseline="0" smtClean="0">
                          <a:ln>
                            <a:noFill/>
                          </a:ln>
                          <a:solidFill>
                            <a:schemeClr val="tx1"/>
                          </a:solidFill>
                          <a:effectLst/>
                          <a:latin typeface="Arial" pitchFamily="34" charset="0"/>
                          <a:cs typeface="Arial" pitchFamily="34" charset="0"/>
                        </a:rPr>
                        <a:t>×20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A</a:t>
                      </a:r>
                      <a:r>
                        <a:rPr kumimoji="0" lang="en-US" sz="2800" b="0" i="0" u="none" strike="noStrike" cap="none" normalizeH="0" baseline="-25000" smtClean="0">
                          <a:ln>
                            <a:noFill/>
                          </a:ln>
                          <a:solidFill>
                            <a:schemeClr val="tx1"/>
                          </a:solidFill>
                          <a:effectLst/>
                          <a:latin typeface="Arial" pitchFamily="34" charset="0"/>
                        </a:rPr>
                        <a:t>6</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20</a:t>
                      </a:r>
                      <a:r>
                        <a:rPr kumimoji="0" lang="en-US" sz="2800" b="0" i="0" u="none" strike="noStrike" cap="none" normalizeH="0" baseline="0" smtClean="0">
                          <a:ln>
                            <a:noFill/>
                          </a:ln>
                          <a:solidFill>
                            <a:schemeClr val="tx1"/>
                          </a:solidFill>
                          <a:effectLst/>
                          <a:latin typeface="Arial" pitchFamily="34" charset="0"/>
                          <a:cs typeface="Arial" pitchFamily="34" charset="0"/>
                        </a:rPr>
                        <a:t>×25</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r>
            </a:tbl>
          </a:graphicData>
        </a:graphic>
      </p:graphicFrame>
      <p:sp>
        <p:nvSpPr>
          <p:cNvPr id="17439" name="Line 35"/>
          <p:cNvSpPr>
            <a:spLocks noChangeShapeType="1"/>
          </p:cNvSpPr>
          <p:nvPr/>
        </p:nvSpPr>
        <p:spPr bwMode="auto">
          <a:xfrm>
            <a:off x="4114800" y="2438400"/>
            <a:ext cx="11430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75887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TW" smtClean="0"/>
              <a:t>Matrix-chain multiplication</a:t>
            </a:r>
            <a:endParaRPr lang="en-US" altLang="zh-TW"/>
          </a:p>
        </p:txBody>
      </p:sp>
      <p:sp>
        <p:nvSpPr>
          <p:cNvPr id="53251" name="Rectangle 3"/>
          <p:cNvSpPr>
            <a:spLocks noGrp="1" noChangeArrowheads="1"/>
          </p:cNvSpPr>
          <p:nvPr>
            <p:ph type="body" idx="1"/>
          </p:nvPr>
        </p:nvSpPr>
        <p:spPr/>
        <p:txBody>
          <a:bodyPr>
            <a:normAutofit fontScale="70000" lnSpcReduction="20000"/>
          </a:bodyPr>
          <a:lstStyle/>
          <a:p>
            <a:r>
              <a:rPr lang="en-US" altLang="zh-TW" dirty="0" smtClean="0"/>
              <a:t>n matrices A1, A2, …, An with size</a:t>
            </a:r>
          </a:p>
          <a:p>
            <a:r>
              <a:rPr lang="en-US" altLang="zh-TW" dirty="0" smtClean="0"/>
              <a:t>    p0 </a:t>
            </a:r>
            <a:r>
              <a:rPr lang="en-US" altLang="zh-TW" dirty="0" smtClean="0">
                <a:sym typeface="Symbol" pitchFamily="18" charset="2"/>
              </a:rPr>
              <a:t> </a:t>
            </a:r>
            <a:r>
              <a:rPr lang="en-US" altLang="zh-TW" dirty="0" smtClean="0"/>
              <a:t>p1, p1 </a:t>
            </a:r>
            <a:r>
              <a:rPr lang="en-US" altLang="zh-TW" dirty="0" smtClean="0">
                <a:sym typeface="Symbol" pitchFamily="18" charset="2"/>
              </a:rPr>
              <a:t></a:t>
            </a:r>
            <a:r>
              <a:rPr lang="en-US" altLang="zh-TW" dirty="0" smtClean="0"/>
              <a:t> p2, p2 </a:t>
            </a:r>
            <a:r>
              <a:rPr lang="en-US" altLang="zh-TW" dirty="0" smtClean="0">
                <a:sym typeface="Symbol" pitchFamily="18" charset="2"/>
              </a:rPr>
              <a:t></a:t>
            </a:r>
            <a:r>
              <a:rPr lang="en-US" altLang="zh-TW" dirty="0" smtClean="0"/>
              <a:t> p3, …, pn-1 </a:t>
            </a:r>
            <a:r>
              <a:rPr lang="en-US" altLang="zh-TW" dirty="0" smtClean="0">
                <a:sym typeface="Symbol" pitchFamily="18" charset="2"/>
              </a:rPr>
              <a:t></a:t>
            </a:r>
            <a:r>
              <a:rPr lang="en-US" altLang="zh-TW" dirty="0" smtClean="0"/>
              <a:t> </a:t>
            </a:r>
            <a:r>
              <a:rPr lang="en-US" altLang="zh-TW" dirty="0" err="1" smtClean="0"/>
              <a:t>pn</a:t>
            </a:r>
            <a:endParaRPr lang="en-US" altLang="zh-TW" dirty="0" smtClean="0"/>
          </a:p>
          <a:p>
            <a:r>
              <a:rPr lang="en-US" altLang="zh-TW" dirty="0" smtClean="0"/>
              <a:t>   To determine the multiplication order such that # of scalar multiplications is minimized.</a:t>
            </a:r>
          </a:p>
          <a:p>
            <a:r>
              <a:rPr lang="en-US" altLang="zh-TW" dirty="0" smtClean="0"/>
              <a:t>To compute Ai </a:t>
            </a:r>
            <a:r>
              <a:rPr lang="en-US" altLang="zh-TW" dirty="0" smtClean="0">
                <a:sym typeface="Symbol" pitchFamily="18" charset="2"/>
              </a:rPr>
              <a:t></a:t>
            </a:r>
            <a:r>
              <a:rPr lang="en-US" altLang="zh-TW" dirty="0" smtClean="0"/>
              <a:t> Ai+1, we need pi-1pipi+1 scalar multiplications.</a:t>
            </a:r>
          </a:p>
          <a:p>
            <a:endParaRPr lang="en-US" altLang="zh-TW" dirty="0" smtClean="0"/>
          </a:p>
          <a:p>
            <a:r>
              <a:rPr lang="en-US" altLang="zh-TW" dirty="0" smtClean="0"/>
              <a:t>e.g. n=4, A1: 3 </a:t>
            </a:r>
            <a:r>
              <a:rPr lang="en-US" altLang="zh-TW" dirty="0" smtClean="0">
                <a:sym typeface="Symbol" pitchFamily="18" charset="2"/>
              </a:rPr>
              <a:t></a:t>
            </a:r>
            <a:r>
              <a:rPr lang="en-US" altLang="zh-TW" dirty="0" smtClean="0"/>
              <a:t> 5, A2: 5 </a:t>
            </a:r>
            <a:r>
              <a:rPr lang="en-US" altLang="zh-TW" dirty="0" smtClean="0">
                <a:sym typeface="Symbol" pitchFamily="18" charset="2"/>
              </a:rPr>
              <a:t></a:t>
            </a:r>
            <a:r>
              <a:rPr lang="en-US" altLang="zh-TW" dirty="0" smtClean="0"/>
              <a:t> 4, A3: 4 </a:t>
            </a:r>
            <a:r>
              <a:rPr lang="en-US" altLang="zh-TW" dirty="0" smtClean="0">
                <a:sym typeface="Symbol" pitchFamily="18" charset="2"/>
              </a:rPr>
              <a:t></a:t>
            </a:r>
            <a:r>
              <a:rPr lang="en-US" altLang="zh-TW" dirty="0" smtClean="0"/>
              <a:t> 2, A4: 2 </a:t>
            </a:r>
            <a:r>
              <a:rPr lang="en-US" altLang="zh-TW" dirty="0" smtClean="0">
                <a:sym typeface="Symbol" pitchFamily="18" charset="2"/>
              </a:rPr>
              <a:t></a:t>
            </a:r>
            <a:r>
              <a:rPr lang="en-US" altLang="zh-TW" dirty="0" smtClean="0"/>
              <a:t> 5</a:t>
            </a:r>
          </a:p>
          <a:p>
            <a:r>
              <a:rPr lang="en-US" altLang="zh-TW" dirty="0" smtClean="0"/>
              <a:t>	((A1 </a:t>
            </a:r>
            <a:r>
              <a:rPr lang="en-US" altLang="zh-TW" dirty="0" smtClean="0">
                <a:sym typeface="Symbol" pitchFamily="18" charset="2"/>
              </a:rPr>
              <a:t></a:t>
            </a:r>
            <a:r>
              <a:rPr lang="en-US" altLang="zh-TW" dirty="0" smtClean="0"/>
              <a:t> A2) </a:t>
            </a:r>
            <a:r>
              <a:rPr lang="en-US" altLang="zh-TW" dirty="0" smtClean="0">
                <a:sym typeface="Symbol" pitchFamily="18" charset="2"/>
              </a:rPr>
              <a:t></a:t>
            </a:r>
            <a:r>
              <a:rPr lang="en-US" altLang="zh-TW" dirty="0" smtClean="0"/>
              <a:t> A3) </a:t>
            </a:r>
            <a:r>
              <a:rPr lang="en-US" altLang="zh-TW" dirty="0" smtClean="0">
                <a:sym typeface="Symbol" pitchFamily="18" charset="2"/>
              </a:rPr>
              <a:t></a:t>
            </a:r>
            <a:r>
              <a:rPr lang="en-US" altLang="zh-TW" dirty="0" smtClean="0"/>
              <a:t> A4, # of scalar multiplications: </a:t>
            </a:r>
          </a:p>
          <a:p>
            <a:r>
              <a:rPr lang="en-US" altLang="zh-TW" dirty="0" smtClean="0"/>
              <a:t>		3 * 5 * 4 + 3 * 4 * 2 + 3 * 2 * 5 = 114</a:t>
            </a:r>
          </a:p>
          <a:p>
            <a:r>
              <a:rPr lang="en-US" altLang="zh-TW" dirty="0" smtClean="0"/>
              <a:t>	(A1 </a:t>
            </a:r>
            <a:r>
              <a:rPr lang="en-US" altLang="zh-TW" dirty="0" smtClean="0">
                <a:sym typeface="Symbol" pitchFamily="18" charset="2"/>
              </a:rPr>
              <a:t></a:t>
            </a:r>
            <a:r>
              <a:rPr lang="en-US" altLang="zh-TW" dirty="0" smtClean="0"/>
              <a:t> (A2 </a:t>
            </a:r>
            <a:r>
              <a:rPr lang="en-US" altLang="zh-TW" dirty="0" smtClean="0">
                <a:sym typeface="Symbol" pitchFamily="18" charset="2"/>
              </a:rPr>
              <a:t></a:t>
            </a:r>
            <a:r>
              <a:rPr lang="en-US" altLang="zh-TW" dirty="0" smtClean="0"/>
              <a:t> A3)) </a:t>
            </a:r>
            <a:r>
              <a:rPr lang="en-US" altLang="zh-TW" dirty="0" smtClean="0">
                <a:sym typeface="Symbol" pitchFamily="18" charset="2"/>
              </a:rPr>
              <a:t></a:t>
            </a:r>
            <a:r>
              <a:rPr lang="en-US" altLang="zh-TW" dirty="0" smtClean="0"/>
              <a:t> A4, # of scalar multiplications: </a:t>
            </a:r>
          </a:p>
          <a:p>
            <a:r>
              <a:rPr lang="en-US" altLang="zh-TW" dirty="0" smtClean="0"/>
              <a:t>		3 * 5 * 2 + 5 * 4 * 2 + 3 * 2 * 5 = 100</a:t>
            </a:r>
          </a:p>
          <a:p>
            <a:r>
              <a:rPr lang="en-US" altLang="zh-TW" dirty="0" smtClean="0"/>
              <a:t>	(A1 </a:t>
            </a:r>
            <a:r>
              <a:rPr lang="en-US" altLang="zh-TW" dirty="0" smtClean="0">
                <a:sym typeface="Symbol" pitchFamily="18" charset="2"/>
              </a:rPr>
              <a:t></a:t>
            </a:r>
            <a:r>
              <a:rPr lang="en-US" altLang="zh-TW" dirty="0" smtClean="0"/>
              <a:t> A2) </a:t>
            </a:r>
            <a:r>
              <a:rPr lang="en-US" altLang="zh-TW" dirty="0" smtClean="0">
                <a:sym typeface="Symbol" pitchFamily="18" charset="2"/>
              </a:rPr>
              <a:t></a:t>
            </a:r>
            <a:r>
              <a:rPr lang="en-US" altLang="zh-TW" dirty="0" smtClean="0"/>
              <a:t> (A3 </a:t>
            </a:r>
            <a:r>
              <a:rPr lang="en-US" altLang="zh-TW" dirty="0" smtClean="0">
                <a:sym typeface="Symbol" pitchFamily="18" charset="2"/>
              </a:rPr>
              <a:t></a:t>
            </a:r>
            <a:r>
              <a:rPr lang="en-US" altLang="zh-TW" dirty="0" smtClean="0"/>
              <a:t> A4), # of scalar multiplications: </a:t>
            </a:r>
          </a:p>
          <a:p>
            <a:r>
              <a:rPr lang="en-US" altLang="zh-TW" dirty="0" smtClean="0"/>
              <a:t>		3 * 5 * 4 + 3 * 4 * 5 + 4 * 2 * 5 = 160</a:t>
            </a:r>
            <a:endParaRPr lang="en-US" altLang="zh-TW" dirty="0"/>
          </a:p>
        </p:txBody>
      </p:sp>
    </p:spTree>
    <p:extLst>
      <p:ext uri="{BB962C8B-B14F-4D97-AF65-F5344CB8AC3E}">
        <p14:creationId xmlns:p14="http://schemas.microsoft.com/office/powerpoint/2010/main" val="3053007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611560" y="980728"/>
            <a:ext cx="7772400" cy="5715000"/>
          </a:xfrm>
        </p:spPr>
        <p:txBody>
          <a:bodyPr/>
          <a:lstStyle/>
          <a:p>
            <a:pPr>
              <a:lnSpc>
                <a:spcPct val="90000"/>
              </a:lnSpc>
            </a:pPr>
            <a:r>
              <a:rPr lang="en-US" altLang="zh-TW" sz="2400" dirty="0" smtClean="0"/>
              <a:t>Let m(i, j) denote the minimum cost for computing </a:t>
            </a:r>
          </a:p>
          <a:p>
            <a:pPr>
              <a:lnSpc>
                <a:spcPct val="90000"/>
              </a:lnSpc>
              <a:buFont typeface="Wingdings" pitchFamily="2" charset="2"/>
              <a:buNone/>
            </a:pPr>
            <a:r>
              <a:rPr lang="en-US" altLang="zh-TW" sz="2400" dirty="0" smtClean="0"/>
              <a:t>    A</a:t>
            </a:r>
            <a:r>
              <a:rPr lang="en-US" altLang="zh-TW" sz="2400" baseline="-25000" dirty="0" smtClean="0"/>
              <a:t>i </a:t>
            </a:r>
            <a:r>
              <a:rPr lang="en-US" altLang="zh-TW" sz="2400" dirty="0" smtClean="0">
                <a:sym typeface="Symbol" pitchFamily="18" charset="2"/>
              </a:rPr>
              <a:t> </a:t>
            </a:r>
            <a:r>
              <a:rPr lang="en-US" altLang="zh-TW" sz="2400" dirty="0" smtClean="0"/>
              <a:t>A</a:t>
            </a:r>
            <a:r>
              <a:rPr lang="en-US" altLang="zh-TW" sz="2400" baseline="-25000" dirty="0" smtClean="0"/>
              <a:t>i</a:t>
            </a:r>
            <a:r>
              <a:rPr lang="en-US" altLang="zh-TW" sz="2400" baseline="-25000" dirty="0" smtClean="0">
                <a:sym typeface="Symbol" pitchFamily="18" charset="2"/>
              </a:rPr>
              <a:t>+</a:t>
            </a:r>
            <a:r>
              <a:rPr lang="en-US" altLang="zh-TW" sz="2400" baseline="-25000" dirty="0" smtClean="0"/>
              <a:t>1 </a:t>
            </a:r>
            <a:r>
              <a:rPr lang="en-US" altLang="zh-TW" sz="2400" dirty="0" smtClean="0">
                <a:sym typeface="Symbol" pitchFamily="18" charset="2"/>
              </a:rPr>
              <a:t> </a:t>
            </a:r>
            <a:r>
              <a:rPr lang="en-US" altLang="zh-TW" sz="2400" dirty="0" smtClean="0">
                <a:latin typeface="Times New Roman"/>
              </a:rPr>
              <a:t>…</a:t>
            </a:r>
            <a:r>
              <a:rPr lang="en-US" altLang="zh-TW" sz="2400" dirty="0" smtClean="0"/>
              <a:t> </a:t>
            </a:r>
            <a:r>
              <a:rPr lang="en-US" altLang="zh-TW" sz="2400" dirty="0" smtClean="0">
                <a:sym typeface="Symbol" pitchFamily="18" charset="2"/>
              </a:rPr>
              <a:t> </a:t>
            </a:r>
            <a:r>
              <a:rPr lang="en-US" altLang="zh-TW" sz="2400" dirty="0" err="1" smtClean="0"/>
              <a:t>A</a:t>
            </a:r>
            <a:r>
              <a:rPr lang="en-US" altLang="zh-TW" sz="2400" baseline="-25000" dirty="0" err="1" smtClean="0"/>
              <a:t>j</a:t>
            </a:r>
            <a:endParaRPr lang="en-US" altLang="zh-TW" sz="2400" baseline="-25000" dirty="0" smtClean="0"/>
          </a:p>
          <a:p>
            <a:pPr>
              <a:lnSpc>
                <a:spcPct val="90000"/>
              </a:lnSpc>
              <a:buFont typeface="Wingdings" pitchFamily="2" charset="2"/>
              <a:buNone/>
            </a:pPr>
            <a:endParaRPr lang="en-US" altLang="zh-TW" sz="2400" dirty="0" smtClean="0"/>
          </a:p>
          <a:p>
            <a:pPr>
              <a:lnSpc>
                <a:spcPct val="90000"/>
              </a:lnSpc>
              <a:buFont typeface="Wingdings" pitchFamily="2" charset="2"/>
              <a:buNone/>
            </a:pPr>
            <a:endParaRPr lang="en-US" altLang="zh-TW" sz="2400" dirty="0" smtClean="0"/>
          </a:p>
          <a:p>
            <a:pPr>
              <a:lnSpc>
                <a:spcPct val="90000"/>
              </a:lnSpc>
              <a:buFont typeface="Wingdings" pitchFamily="2" charset="2"/>
              <a:buNone/>
            </a:pPr>
            <a:endParaRPr lang="en-US" altLang="zh-TW" sz="2400" dirty="0" smtClean="0"/>
          </a:p>
          <a:p>
            <a:pPr>
              <a:lnSpc>
                <a:spcPct val="90000"/>
              </a:lnSpc>
            </a:pPr>
            <a:r>
              <a:rPr lang="en-US" altLang="zh-TW" sz="2400" dirty="0" smtClean="0"/>
              <a:t>Computation sequence :</a:t>
            </a:r>
          </a:p>
          <a:p>
            <a:pPr>
              <a:lnSpc>
                <a:spcPct val="90000"/>
              </a:lnSpc>
              <a:buFont typeface="Wingdings" pitchFamily="2" charset="2"/>
              <a:buNone/>
            </a:pPr>
            <a:endParaRPr lang="en-US" altLang="zh-TW" sz="2400" dirty="0" smtClean="0"/>
          </a:p>
          <a:p>
            <a:pPr>
              <a:lnSpc>
                <a:spcPct val="90000"/>
              </a:lnSpc>
              <a:buFont typeface="Wingdings" pitchFamily="2" charset="2"/>
              <a:buNone/>
            </a:pPr>
            <a:endParaRPr lang="en-US" altLang="zh-TW" sz="2400" dirty="0" smtClean="0"/>
          </a:p>
          <a:p>
            <a:pPr>
              <a:lnSpc>
                <a:spcPct val="90000"/>
              </a:lnSpc>
              <a:buFont typeface="Wingdings" pitchFamily="2" charset="2"/>
              <a:buNone/>
            </a:pPr>
            <a:endParaRPr lang="en-US" altLang="zh-TW" sz="2400" dirty="0" smtClean="0"/>
          </a:p>
          <a:p>
            <a:pPr>
              <a:lnSpc>
                <a:spcPct val="90000"/>
              </a:lnSpc>
              <a:buFont typeface="Wingdings" pitchFamily="2" charset="2"/>
              <a:buNone/>
            </a:pPr>
            <a:endParaRPr lang="en-US" altLang="zh-TW" sz="2400" dirty="0" smtClean="0"/>
          </a:p>
          <a:p>
            <a:pPr>
              <a:lnSpc>
                <a:spcPct val="90000"/>
              </a:lnSpc>
              <a:buFont typeface="Wingdings" pitchFamily="2" charset="2"/>
              <a:buNone/>
            </a:pPr>
            <a:endParaRPr lang="en-US" altLang="zh-TW" sz="2400" dirty="0" smtClean="0"/>
          </a:p>
          <a:p>
            <a:pPr>
              <a:lnSpc>
                <a:spcPct val="90000"/>
              </a:lnSpc>
              <a:buFont typeface="Wingdings" pitchFamily="2" charset="2"/>
              <a:buNone/>
            </a:pPr>
            <a:endParaRPr lang="en-US" altLang="zh-TW" sz="2400" dirty="0" smtClean="0"/>
          </a:p>
          <a:p>
            <a:pPr>
              <a:lnSpc>
                <a:spcPct val="90000"/>
              </a:lnSpc>
              <a:buFont typeface="Wingdings" pitchFamily="2" charset="2"/>
              <a:buNone/>
            </a:pPr>
            <a:endParaRPr lang="en-US" altLang="zh-TW" sz="2400" dirty="0" smtClean="0"/>
          </a:p>
          <a:p>
            <a:pPr>
              <a:lnSpc>
                <a:spcPct val="90000"/>
              </a:lnSpc>
            </a:pPr>
            <a:r>
              <a:rPr lang="en-US" altLang="zh-TW" sz="2400" dirty="0" smtClean="0"/>
              <a:t>Time complexity : O(n</a:t>
            </a:r>
            <a:r>
              <a:rPr lang="en-US" altLang="zh-TW" sz="2400" baseline="30000" dirty="0" smtClean="0"/>
              <a:t>3</a:t>
            </a:r>
            <a:r>
              <a:rPr lang="en-US" altLang="zh-TW" sz="2400" dirty="0" smtClean="0"/>
              <a:t>)</a:t>
            </a:r>
            <a:endParaRPr lang="en-US" altLang="zh-TW" sz="2400" dirty="0"/>
          </a:p>
        </p:txBody>
      </p:sp>
      <p:sp>
        <p:nvSpPr>
          <p:cNvPr id="54275" name="Rectangle 3"/>
          <p:cNvSpPr>
            <a:spLocks noChangeArrowheads="1"/>
          </p:cNvSpPr>
          <p:nvPr/>
        </p:nvSpPr>
        <p:spPr bwMode="auto">
          <a:xfrm>
            <a:off x="220980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54276" name="Object 4"/>
          <p:cNvGraphicFramePr>
            <a:graphicFrameLocks noChangeAspect="1"/>
          </p:cNvGraphicFramePr>
          <p:nvPr/>
        </p:nvGraphicFramePr>
        <p:xfrm>
          <a:off x="1600200" y="2819400"/>
          <a:ext cx="4495800" cy="3041650"/>
        </p:xfrm>
        <a:graphic>
          <a:graphicData uri="http://schemas.openxmlformats.org/presentationml/2006/ole">
            <mc:AlternateContent xmlns:mc="http://schemas.openxmlformats.org/markup-compatibility/2006">
              <mc:Choice xmlns:v="urn:schemas-microsoft-com:vml" Requires="v">
                <p:oleObj spid="_x0000_s1032" name="VISIO" r:id="rId3" imgW="4010400" imgH="2562480" progId="Visio.Drawing.6">
                  <p:embed/>
                </p:oleObj>
              </mc:Choice>
              <mc:Fallback>
                <p:oleObj name="VISIO" r:id="rId3" imgW="4010400" imgH="25624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469" t="-296" r="4179" b="1486"/>
                      <a:stretch>
                        <a:fillRect/>
                      </a:stretch>
                    </p:blipFill>
                    <p:spPr bwMode="auto">
                      <a:xfrm>
                        <a:off x="1600200" y="2819400"/>
                        <a:ext cx="4495800" cy="304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7" name="Object 5"/>
          <p:cNvGraphicFramePr>
            <a:graphicFrameLocks noChangeAspect="1"/>
          </p:cNvGraphicFramePr>
          <p:nvPr/>
        </p:nvGraphicFramePr>
        <p:xfrm>
          <a:off x="1041400" y="1295400"/>
          <a:ext cx="7721600" cy="1262063"/>
        </p:xfrm>
        <a:graphic>
          <a:graphicData uri="http://schemas.openxmlformats.org/presentationml/2006/ole">
            <mc:AlternateContent xmlns:mc="http://schemas.openxmlformats.org/markup-compatibility/2006">
              <mc:Choice xmlns:v="urn:schemas-microsoft-com:vml" Requires="v">
                <p:oleObj spid="_x0000_s1033" name="Equation" r:id="rId5" imgW="3263760" imgH="533160" progId="Equation.3">
                  <p:embed/>
                </p:oleObj>
              </mc:Choice>
              <mc:Fallback>
                <p:oleObj name="Equation" r:id="rId5" imgW="326376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1400" y="1295400"/>
                        <a:ext cx="7721600"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48750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a:t>Steps to Designing a Dynamic Programming Algorithm</a:t>
            </a:r>
          </a:p>
          <a:p>
            <a:r>
              <a:rPr lang="en-US" dirty="0"/>
              <a:t>1. Characterize optimal sub-structure</a:t>
            </a:r>
          </a:p>
          <a:p>
            <a:r>
              <a:rPr lang="en-US" dirty="0"/>
              <a:t>2. Recursively define the value of an optimal solution</a:t>
            </a:r>
          </a:p>
          <a:p>
            <a:r>
              <a:rPr lang="en-US" dirty="0"/>
              <a:t>3. Compute the value bottom up</a:t>
            </a:r>
          </a:p>
          <a:p>
            <a:r>
              <a:rPr lang="en-US" dirty="0"/>
              <a:t>4. (if needed) Construct an optimal solution</a:t>
            </a:r>
          </a:p>
        </p:txBody>
      </p:sp>
    </p:spTree>
    <p:extLst>
      <p:ext uri="{BB962C8B-B14F-4D97-AF65-F5344CB8AC3E}">
        <p14:creationId xmlns:p14="http://schemas.microsoft.com/office/powerpoint/2010/main" val="3719033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 B/w Dynamic Programming and Divide &amp; Conquer</a:t>
            </a:r>
            <a:r>
              <a:rPr lang="en-US" dirty="0" smtClean="0"/>
              <a:t>:</a:t>
            </a:r>
            <a:endParaRPr lang="en-US" dirty="0"/>
          </a:p>
        </p:txBody>
      </p:sp>
      <p:sp>
        <p:nvSpPr>
          <p:cNvPr id="3" name="Content Placeholder 2"/>
          <p:cNvSpPr>
            <a:spLocks noGrp="1"/>
          </p:cNvSpPr>
          <p:nvPr>
            <p:ph sz="half" idx="1"/>
          </p:nvPr>
        </p:nvSpPr>
        <p:spPr/>
        <p:txBody>
          <a:bodyPr>
            <a:normAutofit fontScale="92500" lnSpcReduction="20000"/>
          </a:bodyPr>
          <a:lstStyle/>
          <a:p>
            <a:r>
              <a:rPr lang="en-US" b="1" dirty="0" smtClean="0"/>
              <a:t>Divide-and-conquer</a:t>
            </a:r>
            <a:r>
              <a:rPr lang="en-US" dirty="0" smtClean="0"/>
              <a:t> </a:t>
            </a:r>
            <a:r>
              <a:rPr lang="en-US" dirty="0"/>
              <a:t>algorithms split a problem into separate </a:t>
            </a:r>
            <a:r>
              <a:rPr lang="en-US" dirty="0" err="1"/>
              <a:t>subproblems</a:t>
            </a:r>
            <a:r>
              <a:rPr lang="en-US" dirty="0"/>
              <a:t>, solve the </a:t>
            </a:r>
            <a:r>
              <a:rPr lang="en-US" dirty="0" err="1"/>
              <a:t>subproblems</a:t>
            </a:r>
            <a:r>
              <a:rPr lang="en-US" dirty="0"/>
              <a:t>, and combine the results for a solution to the original problem.</a:t>
            </a:r>
          </a:p>
          <a:p>
            <a:pPr lvl="1"/>
            <a:r>
              <a:rPr lang="en-US" dirty="0"/>
              <a:t>Example: Quicksort, </a:t>
            </a:r>
            <a:r>
              <a:rPr lang="en-US" dirty="0" err="1"/>
              <a:t>Mergesort</a:t>
            </a:r>
            <a:r>
              <a:rPr lang="en-US" dirty="0"/>
              <a:t>, Binary </a:t>
            </a:r>
            <a:r>
              <a:rPr lang="en-US" dirty="0" smtClean="0"/>
              <a:t>search</a:t>
            </a:r>
          </a:p>
          <a:p>
            <a:r>
              <a:rPr lang="en-US" b="1" dirty="0" smtClean="0"/>
              <a:t>Divide-and-conquer </a:t>
            </a:r>
            <a:r>
              <a:rPr lang="en-US" dirty="0"/>
              <a:t>algorithms can be thought of as top-down algorithms</a:t>
            </a:r>
          </a:p>
          <a:p>
            <a:pPr lvl="1"/>
            <a:endParaRPr lang="en-US" dirty="0"/>
          </a:p>
        </p:txBody>
      </p:sp>
      <p:sp>
        <p:nvSpPr>
          <p:cNvPr id="7" name="Content Placeholder 6"/>
          <p:cNvSpPr>
            <a:spLocks noGrp="1"/>
          </p:cNvSpPr>
          <p:nvPr>
            <p:ph sz="half" idx="2"/>
          </p:nvPr>
        </p:nvSpPr>
        <p:spPr/>
        <p:txBody>
          <a:bodyPr>
            <a:normAutofit fontScale="92500" lnSpcReduction="20000"/>
          </a:bodyPr>
          <a:lstStyle/>
          <a:p>
            <a:r>
              <a:rPr lang="en-US" b="1" dirty="0" smtClean="0"/>
              <a:t>Dynamic </a:t>
            </a:r>
            <a:r>
              <a:rPr lang="en-US" b="1" dirty="0"/>
              <a:t>Programming </a:t>
            </a:r>
            <a:r>
              <a:rPr lang="en-US" dirty="0"/>
              <a:t>split a problem into </a:t>
            </a:r>
            <a:r>
              <a:rPr lang="en-US" dirty="0" err="1"/>
              <a:t>subproblems</a:t>
            </a:r>
            <a:r>
              <a:rPr lang="en-US" dirty="0"/>
              <a:t>, some of which are common, solve the </a:t>
            </a:r>
            <a:r>
              <a:rPr lang="en-US" dirty="0" err="1"/>
              <a:t>subproblems</a:t>
            </a:r>
            <a:r>
              <a:rPr lang="en-US" dirty="0"/>
              <a:t>, and combine the results for a solution to the original problem.</a:t>
            </a:r>
          </a:p>
          <a:p>
            <a:pPr lvl="1"/>
            <a:r>
              <a:rPr lang="fr-FR" dirty="0" err="1"/>
              <a:t>Example</a:t>
            </a:r>
            <a:r>
              <a:rPr lang="fr-FR" dirty="0"/>
              <a:t>: Matrix Chain Multiplication, </a:t>
            </a:r>
            <a:r>
              <a:rPr lang="fr-FR" dirty="0" err="1"/>
              <a:t>Longest</a:t>
            </a:r>
            <a:r>
              <a:rPr lang="fr-FR" dirty="0"/>
              <a:t> Common </a:t>
            </a:r>
            <a:r>
              <a:rPr lang="fr-FR" dirty="0" err="1" smtClean="0"/>
              <a:t>Subsequence</a:t>
            </a:r>
            <a:endParaRPr lang="fr-FR" dirty="0" smtClean="0"/>
          </a:p>
          <a:p>
            <a:r>
              <a:rPr lang="en-US" b="1" dirty="0" smtClean="0"/>
              <a:t>Dynamic </a:t>
            </a:r>
            <a:r>
              <a:rPr lang="en-US" b="1" dirty="0"/>
              <a:t>programming </a:t>
            </a:r>
            <a:r>
              <a:rPr lang="en-US" dirty="0"/>
              <a:t>can be thought of as bottom-up</a:t>
            </a:r>
          </a:p>
          <a:p>
            <a:pPr lvl="1"/>
            <a:endParaRPr lang="en-US" dirty="0"/>
          </a:p>
        </p:txBody>
      </p:sp>
    </p:spTree>
    <p:extLst>
      <p:ext uri="{BB962C8B-B14F-4D97-AF65-F5344CB8AC3E}">
        <p14:creationId xmlns:p14="http://schemas.microsoft.com/office/powerpoint/2010/main" val="1089224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 B/w Dynamic Programming and Divide &amp; Conquer (</a:t>
            </a:r>
            <a:r>
              <a:rPr lang="en-US" dirty="0" err="1"/>
              <a:t>Cont</a:t>
            </a:r>
            <a:r>
              <a:rPr lang="en-US" dirty="0"/>
              <a:t>…):</a:t>
            </a:r>
          </a:p>
        </p:txBody>
      </p:sp>
      <p:sp>
        <p:nvSpPr>
          <p:cNvPr id="3" name="Content Placeholder 2"/>
          <p:cNvSpPr>
            <a:spLocks noGrp="1"/>
          </p:cNvSpPr>
          <p:nvPr>
            <p:ph sz="half" idx="1"/>
          </p:nvPr>
        </p:nvSpPr>
        <p:spPr/>
        <p:txBody>
          <a:bodyPr>
            <a:normAutofit fontScale="85000" lnSpcReduction="20000"/>
          </a:bodyPr>
          <a:lstStyle/>
          <a:p>
            <a:r>
              <a:rPr lang="en-US" dirty="0" smtClean="0"/>
              <a:t>In </a:t>
            </a:r>
            <a:r>
              <a:rPr lang="en-US" dirty="0"/>
              <a:t>divide and conquer, </a:t>
            </a:r>
            <a:r>
              <a:rPr lang="en-US" dirty="0" err="1"/>
              <a:t>subproblems</a:t>
            </a:r>
            <a:r>
              <a:rPr lang="en-US" dirty="0"/>
              <a:t> are independent.</a:t>
            </a:r>
          </a:p>
          <a:p>
            <a:endParaRPr lang="en-US" dirty="0"/>
          </a:p>
          <a:p>
            <a:r>
              <a:rPr lang="en-US" dirty="0"/>
              <a:t>Divide &amp; Conquer solutions are simple as compared to Dynamic programming .</a:t>
            </a:r>
          </a:p>
          <a:p>
            <a:endParaRPr lang="en-US" dirty="0"/>
          </a:p>
          <a:p>
            <a:r>
              <a:rPr lang="en-US" dirty="0"/>
              <a:t>Divide &amp; Conquer can be used for any kind of problems.</a:t>
            </a:r>
          </a:p>
          <a:p>
            <a:r>
              <a:rPr lang="en-US" dirty="0"/>
              <a:t>Only one decision sequence is ever generated</a:t>
            </a:r>
          </a:p>
          <a:p>
            <a:endParaRPr lang="en-US" dirty="0"/>
          </a:p>
        </p:txBody>
      </p:sp>
      <p:sp>
        <p:nvSpPr>
          <p:cNvPr id="4" name="Content Placeholder 3"/>
          <p:cNvSpPr>
            <a:spLocks noGrp="1"/>
          </p:cNvSpPr>
          <p:nvPr>
            <p:ph sz="half" idx="2"/>
          </p:nvPr>
        </p:nvSpPr>
        <p:spPr/>
        <p:txBody>
          <a:bodyPr>
            <a:normAutofit fontScale="85000" lnSpcReduction="20000"/>
          </a:bodyPr>
          <a:lstStyle/>
          <a:p>
            <a:r>
              <a:rPr lang="en-US" dirty="0" smtClean="0"/>
              <a:t>In </a:t>
            </a:r>
            <a:r>
              <a:rPr lang="en-US" dirty="0"/>
              <a:t>Dynamic Programming , </a:t>
            </a:r>
            <a:r>
              <a:rPr lang="en-US" dirty="0" err="1"/>
              <a:t>subproblems</a:t>
            </a:r>
            <a:r>
              <a:rPr lang="en-US" dirty="0"/>
              <a:t> are not independent.</a:t>
            </a:r>
          </a:p>
          <a:p>
            <a:endParaRPr lang="en-US" dirty="0"/>
          </a:p>
          <a:p>
            <a:r>
              <a:rPr lang="en-US" dirty="0"/>
              <a:t>Dynamic programming solutions can often be quite complex and tricky.</a:t>
            </a:r>
          </a:p>
          <a:p>
            <a:endParaRPr lang="en-US" dirty="0"/>
          </a:p>
          <a:p>
            <a:r>
              <a:rPr lang="en-US" dirty="0"/>
              <a:t>Dynamic programming is generally used for Optimization Problems.</a:t>
            </a:r>
          </a:p>
          <a:p>
            <a:r>
              <a:rPr lang="en-US" dirty="0"/>
              <a:t>Many decision sequences may be generated. </a:t>
            </a:r>
          </a:p>
          <a:p>
            <a:endParaRPr lang="en-US" dirty="0"/>
          </a:p>
        </p:txBody>
      </p:sp>
    </p:spTree>
    <p:extLst>
      <p:ext uri="{BB962C8B-B14F-4D97-AF65-F5344CB8AC3E}">
        <p14:creationId xmlns:p14="http://schemas.microsoft.com/office/powerpoint/2010/main" val="1079458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altLang="zh-TW" dirty="0" smtClean="0"/>
              <a:t>Multistage graph </a:t>
            </a:r>
          </a:p>
          <a:p>
            <a:r>
              <a:rPr lang="en-US" dirty="0" smtClean="0"/>
              <a:t>Computing a binomial coefficient</a:t>
            </a:r>
            <a:endParaRPr lang="en-US" altLang="zh-TW" dirty="0" smtClean="0"/>
          </a:p>
          <a:p>
            <a:r>
              <a:rPr lang="en-US" altLang="zh-TW" dirty="0" smtClean="0"/>
              <a:t>Matrix-chain multiplication</a:t>
            </a:r>
          </a:p>
          <a:p>
            <a:r>
              <a:rPr lang="en-US" altLang="zh-TW" dirty="0" smtClean="0"/>
              <a:t>Longest Common Subsequence</a:t>
            </a:r>
          </a:p>
          <a:p>
            <a:r>
              <a:rPr lang="en-US" altLang="zh-TW" dirty="0" smtClean="0"/>
              <a:t>0/1 Knapsack</a:t>
            </a:r>
          </a:p>
          <a:p>
            <a:r>
              <a:rPr lang="en-US" altLang="zh-TW" dirty="0" smtClean="0"/>
              <a:t>The Traveling Salesperson Problem</a:t>
            </a:r>
          </a:p>
          <a:p>
            <a:r>
              <a:rPr lang="en-US" dirty="0" err="1" smtClean="0"/>
              <a:t>Warshall’s</a:t>
            </a:r>
            <a:r>
              <a:rPr lang="en-US" dirty="0" smtClean="0"/>
              <a:t> algorithm for transitive closure</a:t>
            </a:r>
          </a:p>
          <a:p>
            <a:r>
              <a:rPr lang="en-US" dirty="0" smtClean="0"/>
              <a:t>Floyd’s algorithm for all-pairs shortest paths</a:t>
            </a:r>
            <a:endParaRPr lang="en-US" dirty="0"/>
          </a:p>
        </p:txBody>
      </p:sp>
    </p:spTree>
    <p:extLst>
      <p:ext uri="{BB962C8B-B14F-4D97-AF65-F5344CB8AC3E}">
        <p14:creationId xmlns:p14="http://schemas.microsoft.com/office/powerpoint/2010/main" val="170462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smtClean="0"/>
              <a:t>MULTISTAGE GRAPH</a:t>
            </a:r>
            <a:endParaRPr lang="en-US"/>
          </a:p>
        </p:txBody>
      </p:sp>
      <p:sp>
        <p:nvSpPr>
          <p:cNvPr id="320515" name="Rectangle 3"/>
          <p:cNvSpPr>
            <a:spLocks noGrp="1" noChangeArrowheads="1"/>
          </p:cNvSpPr>
          <p:nvPr>
            <p:ph idx="1"/>
          </p:nvPr>
        </p:nvSpPr>
        <p:spPr/>
        <p:txBody>
          <a:bodyPr/>
          <a:lstStyle/>
          <a:p>
            <a:pPr>
              <a:lnSpc>
                <a:spcPct val="80000"/>
              </a:lnSpc>
            </a:pPr>
            <a:r>
              <a:rPr lang="en-US" sz="2000" smtClean="0"/>
              <a:t>Multistage Graph adalah Graph dengan sifat-sifat khusus :</a:t>
            </a:r>
          </a:p>
          <a:p>
            <a:pPr marL="800100" lvl="1" indent="-342900">
              <a:lnSpc>
                <a:spcPct val="80000"/>
              </a:lnSpc>
              <a:buFontTx/>
              <a:buAutoNum type="arabicPeriod"/>
            </a:pPr>
            <a:r>
              <a:rPr lang="en-US" sz="1800" smtClean="0"/>
              <a:t>Graph berarah (Directed Graph)</a:t>
            </a:r>
          </a:p>
          <a:p>
            <a:pPr marL="800100" lvl="1" indent="-342900">
              <a:lnSpc>
                <a:spcPct val="80000"/>
              </a:lnSpc>
              <a:buFontTx/>
              <a:buAutoNum type="arabicPeriod"/>
            </a:pPr>
            <a:r>
              <a:rPr lang="en-US" sz="1800" smtClean="0"/>
              <a:t>Setiap edge-nya memiliki weight (bobot)</a:t>
            </a:r>
          </a:p>
          <a:p>
            <a:pPr marL="800100" lvl="1" indent="-342900">
              <a:lnSpc>
                <a:spcPct val="80000"/>
              </a:lnSpc>
              <a:buFontTx/>
              <a:buAutoNum type="arabicPeriod"/>
            </a:pPr>
            <a:r>
              <a:rPr lang="en-US" sz="1800" smtClean="0"/>
              <a:t>Hanya terdapat 1 source (disebut s) dan 1 sink (disebut t)</a:t>
            </a:r>
          </a:p>
          <a:p>
            <a:pPr marL="800100" lvl="1" indent="-342900">
              <a:lnSpc>
                <a:spcPct val="80000"/>
              </a:lnSpc>
              <a:buFontTx/>
              <a:buAutoNum type="arabicPeriod"/>
            </a:pPr>
            <a:r>
              <a:rPr lang="en-US" sz="1800" smtClean="0"/>
              <a:t>Lintasan dari source ke sink terdiri atas beberapa stage V1 sampai Vk</a:t>
            </a:r>
          </a:p>
          <a:p>
            <a:pPr marL="800100" lvl="1" indent="-342900">
              <a:lnSpc>
                <a:spcPct val="80000"/>
              </a:lnSpc>
              <a:buFontTx/>
              <a:buAutoNum type="arabicPeriod"/>
            </a:pPr>
            <a:r>
              <a:rPr lang="en-US" sz="1800" smtClean="0"/>
              <a:t>Semua edge menghubungkan node di Vi ke sebuah node di Vi + 1 dimana 1 ≤ i ≤ k</a:t>
            </a:r>
          </a:p>
          <a:p>
            <a:pPr marL="800100" lvl="1" indent="-342900">
              <a:lnSpc>
                <a:spcPct val="80000"/>
              </a:lnSpc>
              <a:buFontTx/>
              <a:buAutoNum type="arabicPeriod"/>
            </a:pPr>
            <a:r>
              <a:rPr lang="en-US" sz="1800" smtClean="0"/>
              <a:t>Terdapat stage sebanyak k, dimana k ≥ 2</a:t>
            </a:r>
          </a:p>
          <a:p>
            <a:pPr marL="800100" lvl="1" indent="-342900">
              <a:lnSpc>
                <a:spcPct val="80000"/>
              </a:lnSpc>
              <a:buFontTx/>
              <a:buAutoNum type="arabicPeriod"/>
            </a:pPr>
            <a:r>
              <a:rPr lang="en-US" sz="1800" smtClean="0"/>
              <a:t>Setiap path dari s ke t merupakan konsekuensi dari pilihan sebanyak k–2</a:t>
            </a:r>
          </a:p>
          <a:p>
            <a:pPr>
              <a:lnSpc>
                <a:spcPct val="80000"/>
              </a:lnSpc>
            </a:pPr>
            <a:endParaRPr lang="en-US" sz="2000" smtClean="0"/>
          </a:p>
          <a:p>
            <a:pPr>
              <a:lnSpc>
                <a:spcPct val="80000"/>
              </a:lnSpc>
            </a:pPr>
            <a:r>
              <a:rPr lang="en-US" sz="2000" smtClean="0"/>
              <a:t>Multistage Graph merupakan bentuk permodelan yang dapat digunakan untuk menyelesaikan berbagai permasalahan dunia nyata.</a:t>
            </a:r>
          </a:p>
          <a:p>
            <a:pPr marL="800100" lvl="1" indent="-342900">
              <a:lnSpc>
                <a:spcPct val="80000"/>
              </a:lnSpc>
            </a:pPr>
            <a:r>
              <a:rPr lang="en-US" sz="1800" smtClean="0"/>
              <a:t>Contoh : pemilihan project untuk mendapatkan keuntungan maksimal; serta pemilihan langkah-langkah yang harus dipilih dalam menyelesaikan sebuah tugas.</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MULTISTAGE GRAPH PROBLEM</a:t>
            </a:r>
            <a:endParaRPr lang="en-US" dirty="0"/>
          </a:p>
        </p:txBody>
      </p:sp>
      <p:pic>
        <p:nvPicPr>
          <p:cNvPr id="321542" name="Picture 6" descr="ilustrasi 7"/>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331640" y="3556118"/>
            <a:ext cx="6579840" cy="3301882"/>
          </a:xfrm>
        </p:spPr>
      </p:pic>
      <p:sp>
        <p:nvSpPr>
          <p:cNvPr id="321540" name="Rectangle 4"/>
          <p:cNvSpPr>
            <a:spLocks noGrp="1" noChangeArrowheads="1"/>
          </p:cNvSpPr>
          <p:nvPr>
            <p:ph sz="half" idx="4294967295"/>
          </p:nvPr>
        </p:nvSpPr>
        <p:spPr>
          <a:xfrm>
            <a:off x="539552" y="1340768"/>
            <a:ext cx="7848600" cy="2347912"/>
          </a:xfrm>
        </p:spPr>
        <p:txBody>
          <a:bodyPr>
            <a:normAutofit fontScale="92500" lnSpcReduction="20000"/>
          </a:bodyPr>
          <a:lstStyle/>
          <a:p>
            <a:r>
              <a:rPr lang="sv-SE" dirty="0" smtClean="0"/>
              <a:t>Multistage Graph Problem :</a:t>
            </a:r>
          </a:p>
          <a:p>
            <a:pPr lvl="1"/>
            <a:r>
              <a:rPr lang="sv-SE" dirty="0" smtClean="0"/>
              <a:t>Problem mencari lintasan terpendek dari source ke sink pada sebuah Multistage Graph.</a:t>
            </a:r>
          </a:p>
          <a:p>
            <a:pPr lvl="1"/>
            <a:r>
              <a:rPr lang="sv-SE" dirty="0" smtClean="0"/>
              <a:t>Problem ini merupakan salah satu contoh penerapan yang bagus dari Dynamic Programming.</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1788</TotalTime>
  <Words>2282</Words>
  <Application>Microsoft Office PowerPoint</Application>
  <PresentationFormat>On-screen Show (4:3)</PresentationFormat>
  <Paragraphs>304</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Trek</vt:lpstr>
      <vt:lpstr>VISIO</vt:lpstr>
      <vt:lpstr>Equation</vt:lpstr>
      <vt:lpstr>DYNAMIC PROGRAMMING </vt:lpstr>
      <vt:lpstr>Introduction</vt:lpstr>
      <vt:lpstr>PowerPoint Presentation</vt:lpstr>
      <vt:lpstr>Steps</vt:lpstr>
      <vt:lpstr>Diff. B/w Dynamic Programming and Divide &amp; Conquer:</vt:lpstr>
      <vt:lpstr>Diff. B/w Dynamic Programming and Divide &amp; Conquer (Cont…):</vt:lpstr>
      <vt:lpstr>PowerPoint Presentation</vt:lpstr>
      <vt:lpstr>MULTISTAGE GRAPH</vt:lpstr>
      <vt:lpstr>MULTISTAGE GRAPH PROBLEM</vt:lpstr>
      <vt:lpstr>DP PADA MULTISTAGE GRAPH PROBLEM</vt:lpstr>
      <vt:lpstr>METODE FORWARD</vt:lpstr>
      <vt:lpstr>METODE FORWARD</vt:lpstr>
      <vt:lpstr>METODE BACKWARD</vt:lpstr>
      <vt:lpstr>METODE BACKWARD</vt:lpstr>
      <vt:lpstr>RUTE TERPENDEK MULTISTAGE GRAPH</vt:lpstr>
      <vt:lpstr>LATIHAN</vt:lpstr>
      <vt:lpstr>Matrix-chain Multiplication  </vt:lpstr>
      <vt:lpstr>Matrix-chain Multiplication</vt:lpstr>
      <vt:lpstr>Matrix-chain Multiplication</vt:lpstr>
      <vt:lpstr>Algorithm to Multiply 2 Matrices </vt:lpstr>
      <vt:lpstr>Matrix-chain Multiplication</vt:lpstr>
      <vt:lpstr>Matrix-chain Multiplication</vt:lpstr>
      <vt:lpstr>Dynamic Programming Approach</vt:lpstr>
      <vt:lpstr>Dynamic Programming Approach</vt:lpstr>
      <vt:lpstr>Dynamic Programming Approach </vt:lpstr>
      <vt:lpstr>Dynamic Programming ApproacH</vt:lpstr>
      <vt:lpstr>Dynamic Programming ApproacH</vt:lpstr>
      <vt:lpstr>Dynamic Programming ApproacH</vt:lpstr>
      <vt:lpstr>Algorithm to Compute Optimal Cost</vt:lpstr>
      <vt:lpstr>Constructing Optimal Solution</vt:lpstr>
      <vt:lpstr>Example</vt:lpstr>
      <vt:lpstr>Matrix-chain multiplication</vt:lpstr>
      <vt:lpstr>PowerPoint Presentation</vt:lpstr>
    </vt:vector>
  </TitlesOfParts>
  <Company>Binus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 : Multistage Graph Problem</dc:title>
  <dc:subject>T0034 Perancangan &amp; Analisis Algoritma</dc:subject>
  <dc:creator>Robert Setiadi</dc:creator>
  <cp:lastModifiedBy>Putra Pandu Adikara (Hikaru Yuuki)</cp:lastModifiedBy>
  <cp:revision>443</cp:revision>
  <dcterms:created xsi:type="dcterms:W3CDTF">2007-02-22T08:40:35Z</dcterms:created>
  <dcterms:modified xsi:type="dcterms:W3CDTF">2011-08-06T05:20:08Z</dcterms:modified>
</cp:coreProperties>
</file>