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04" r:id="rId2"/>
    <p:sldId id="309" r:id="rId3"/>
    <p:sldId id="305" r:id="rId4"/>
    <p:sldId id="306" r:id="rId5"/>
    <p:sldId id="307" r:id="rId6"/>
    <p:sldId id="310" r:id="rId7"/>
    <p:sldId id="311" r:id="rId8"/>
    <p:sldId id="312" r:id="rId9"/>
    <p:sldId id="314" r:id="rId10"/>
    <p:sldId id="315" r:id="rId11"/>
    <p:sldId id="313" r:id="rId12"/>
    <p:sldId id="316" r:id="rId13"/>
    <p:sldId id="317" r:id="rId14"/>
    <p:sldId id="318" r:id="rId15"/>
    <p:sldId id="324" r:id="rId16"/>
    <p:sldId id="325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</p:sldIdLst>
  <p:sldSz cx="9144000" cy="6858000" type="screen4x3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r:id="rId1">
    <p:sldAll/>
  </p:htmlPubPr>
  <p:webPr encoding="windows-1252"/>
  <p:clrMru>
    <a:srgbClr val="008000"/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2"/>
    </p:cViewPr>
  </p:sorterViewPr>
  <p:notesViewPr>
    <p:cSldViewPr>
      <p:cViewPr varScale="1">
        <p:scale>
          <a:sx n="56" d="100"/>
          <a:sy n="56" d="100"/>
        </p:scale>
        <p:origin x="-1764" y="-84"/>
      </p:cViewPr>
      <p:guideLst>
        <p:guide orient="horz" pos="2976"/>
        <p:guide pos="2256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K:\public_html\cs332\lecture33.htm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1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8991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F54635-EB58-413B-B9FC-FAFFD9DA08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5725"/>
            <a:ext cx="310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fld id="{E63A3075-01DC-4C81-A158-3FC505CEE6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E559170-A6C7-40E1-A95D-E3E00B4145AE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02A5FB2-6168-43CF-9A29-B7614D69BD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3D45A-2CBB-455E-8A30-C68D6952E9F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DED2A-F272-4571-8A97-2BC888D78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C1A95-C5BE-4596-8C2A-6194BE91DE6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BE5B0-349F-4A88-B2B1-C445350092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8A9BA8-1CAB-445C-9D22-02428A21B34E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E3863-8A62-400F-B51D-A97CE01AC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58E16-8B19-4AE3-B071-AE7424AEFE49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38E2C-1E6C-4D9F-ABF9-BB3C8C0AB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DDEEF-6418-409E-85D0-DE6DA99DB8CB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3BF60-7E15-46A0-B6C3-96D75EC24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EC7F1A-8EA7-441A-A338-CE834E6AA880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A0F34-F3A4-4735-AB7E-07288DEE69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155516-C858-492C-8EA8-69F8187D9F8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5B92D-AB2C-4EA6-8BB6-EBD912CA0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5DE656-FEBA-4CBB-B8C6-BC93ECE5563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653C-4D55-4DF9-BB91-219EFB1C1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6D5ACB-CFD3-4083-B2E2-AC96BE9729C1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8339D-93D2-434E-8F08-040DDE008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7EEDCC-A3BC-4C85-A742-5B8E3239A9C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F2DDE-68C0-4578-A083-A967F3C2EA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1564F8D1-A596-4B2E-999B-8E30283D500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8D04B4BB-C2CE-42D9-BABF-38430E0AFA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FB02-9ED5-4110-BA94-DF1DB00DDCC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4D99-247E-49AA-9417-B0E2991DE423}" type="slidenum">
              <a:rPr lang="en-US"/>
              <a:pPr/>
              <a:t>1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0-1 Knapsack problem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Given a knapsack with maximum capacity </a:t>
            </a:r>
            <a:r>
              <a:rPr lang="en-US" i="1" dirty="0"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, and a set </a:t>
            </a:r>
            <a:r>
              <a:rPr lang="en-US" i="1" dirty="0">
                <a:latin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</a:rPr>
              <a:t> consisting of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Each item </a:t>
            </a:r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has some weight </a:t>
            </a:r>
            <a:r>
              <a:rPr lang="en-US" i="1" dirty="0" err="1">
                <a:latin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and benefit value </a:t>
            </a:r>
            <a:r>
              <a:rPr lang="en-US" i="1" dirty="0">
                <a:latin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</a:rPr>
              <a:t>(all </a:t>
            </a:r>
            <a:r>
              <a:rPr lang="en-US" i="1" dirty="0" err="1">
                <a:latin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</a:rPr>
              <a:t> , b</a:t>
            </a:r>
            <a:r>
              <a:rPr lang="en-US" i="1" baseline="-25000" dirty="0">
                <a:latin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 are integer values)</a:t>
            </a:r>
          </a:p>
          <a:p>
            <a:pPr>
              <a:lnSpc>
                <a:spcPct val="110000"/>
              </a:lnSpc>
            </a:pPr>
            <a:r>
              <a:rPr lang="en-US" u="sng" dirty="0">
                <a:latin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</a:rPr>
              <a:t>: How to pack the knapsack to achieve maximum total value of packed items?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26B5-B400-4DC4-8194-1A21419BEFC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35DC-2A7B-415A-9D25-D4BFD6556D77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algn="ctr"/>
            <a:r>
              <a:rPr lang="en-US"/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133600"/>
            <a:ext cx="7666037" cy="4191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best subset of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that has the total weight </a:t>
            </a:r>
            <a:r>
              <a:rPr lang="en-US" i="1">
                <a:latin typeface="Times New Roman" pitchFamily="18" charset="0"/>
              </a:rPr>
              <a:t>w,</a:t>
            </a:r>
            <a:r>
              <a:rPr lang="en-US">
                <a:latin typeface="Times New Roman" pitchFamily="18" charset="0"/>
              </a:rPr>
              <a:t> either contains item </a:t>
            </a:r>
            <a:r>
              <a:rPr lang="en-US" i="1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or not.</a:t>
            </a:r>
          </a:p>
          <a:p>
            <a:r>
              <a:rPr lang="en-US">
                <a:latin typeface="Times New Roman" pitchFamily="18" charset="0"/>
              </a:rPr>
              <a:t>First case: 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</a:rPr>
              <a:t>k</a:t>
            </a:r>
            <a:r>
              <a:rPr lang="en-US" i="1">
                <a:latin typeface="Times New Roman" pitchFamily="18" charset="0"/>
              </a:rPr>
              <a:t>&gt;w</a:t>
            </a:r>
            <a:r>
              <a:rPr lang="en-US">
                <a:latin typeface="Times New Roman" pitchFamily="18" charset="0"/>
              </a:rPr>
              <a:t>. Item </a:t>
            </a:r>
            <a:r>
              <a:rPr lang="en-US" i="1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can’t be part of the solution, since if it was, the total weight would be </a:t>
            </a:r>
            <a:r>
              <a:rPr lang="en-US" i="1">
                <a:latin typeface="Times New Roman" pitchFamily="18" charset="0"/>
              </a:rPr>
              <a:t>&gt; w</a:t>
            </a:r>
            <a:r>
              <a:rPr lang="en-US">
                <a:latin typeface="Times New Roman" pitchFamily="18" charset="0"/>
              </a:rPr>
              <a:t>, which is unacceptable</a:t>
            </a:r>
          </a:p>
          <a:p>
            <a:r>
              <a:rPr lang="en-US">
                <a:latin typeface="Times New Roman" pitchFamily="18" charset="0"/>
              </a:rPr>
              <a:t>Second case: 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</a:rPr>
              <a:t>k</a:t>
            </a:r>
            <a:r>
              <a:rPr lang="en-US" i="1">
                <a:latin typeface="Times New Roman" pitchFamily="18" charset="0"/>
              </a:rPr>
              <a:t> &lt;=w</a:t>
            </a:r>
            <a:r>
              <a:rPr lang="en-US">
                <a:latin typeface="Times New Roman" pitchFamily="18" charset="0"/>
              </a:rPr>
              <a:t>. Then the item </a:t>
            </a:r>
            <a:r>
              <a:rPr lang="en-US" i="1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u="sng">
                <a:latin typeface="Times New Roman" pitchFamily="18" charset="0"/>
              </a:rPr>
              <a:t>can</a:t>
            </a:r>
            <a:r>
              <a:rPr lang="en-US">
                <a:latin typeface="Times New Roman" pitchFamily="18" charset="0"/>
              </a:rPr>
              <a:t> be in the solution, and we choose the case with greater value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219200" y="914400"/>
          <a:ext cx="7924800" cy="1114425"/>
        </p:xfrm>
        <a:graphic>
          <a:graphicData uri="http://schemas.openxmlformats.org/presentationml/2006/ole">
            <p:oleObj spid="_x0000_s117764" name="Equation" r:id="rId3" imgW="32382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C68F-DA26-409A-ACF6-D31137C25E1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E99F-5F05-4D21-BED1-67E66C56A055}" type="slidenum">
              <a:rPr lang="en-US"/>
              <a:pPr/>
              <a:t>11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62000"/>
          </a:xfrm>
        </p:spPr>
        <p:txBody>
          <a:bodyPr/>
          <a:lstStyle/>
          <a:p>
            <a:pPr algn="ctr"/>
            <a:r>
              <a:rPr lang="en-US"/>
              <a:t>0-1 Knapsack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7878763" cy="5867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B[0,w] = 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for i = 0 to n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B[i,0] = 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if w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 &lt;= w </a:t>
            </a:r>
            <a:r>
              <a:rPr lang="en-US" sz="2800">
                <a:solidFill>
                  <a:srgbClr val="008000"/>
                </a:solidFill>
                <a:latin typeface="Times New Roman" pitchFamily="18" charset="0"/>
              </a:rPr>
              <a:t>// item i can be part of the solution</a:t>
            </a:r>
            <a:endParaRPr lang="en-US" sz="280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	if b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 + B[i-1,w-w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] &gt; B[i-1,w]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		B[i,w] = b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 + B[i-1,w- w</a:t>
            </a:r>
            <a:r>
              <a:rPr lang="en-US" sz="2800" baseline="-25000"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	else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		B[i,w] = B[i-1,w]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else B[i,w] = B[i-1,w]  </a:t>
            </a:r>
            <a:r>
              <a:rPr lang="en-US" sz="2800">
                <a:solidFill>
                  <a:srgbClr val="008000"/>
                </a:solidFill>
                <a:latin typeface="Times New Roman" pitchFamily="18" charset="0"/>
              </a:rPr>
              <a:t>// w</a:t>
            </a:r>
            <a:r>
              <a:rPr lang="en-US" sz="28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sz="2800">
                <a:solidFill>
                  <a:srgbClr val="008000"/>
                </a:solidFill>
                <a:latin typeface="Times New Roman" pitchFamily="18" charset="0"/>
              </a:rPr>
              <a:t> &gt; 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8288-FF8D-4764-AF6D-8ED288D76B55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7BD-AB79-40B1-8789-2A56BB0ED61A}" type="slidenum">
              <a:rPr lang="en-US"/>
              <a:pPr/>
              <a:t>12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pPr algn="ctr"/>
            <a:r>
              <a:rPr lang="en-US"/>
              <a:t>Running time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43000"/>
            <a:ext cx="7772400" cy="3124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B[0,w] = 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for i = 0 to n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B[i,0] = 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Times New Roman" pitchFamily="18" charset="0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28625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What is the running time of this algorithm?</a:t>
            </a:r>
            <a:endParaRPr lang="en-US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23825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chemeClr val="accent2"/>
                </a:solidFill>
              </a:rPr>
              <a:t>O(W)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20040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chemeClr val="accent2"/>
                </a:solidFill>
              </a:rPr>
              <a:t>O(W)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2286000"/>
            <a:ext cx="260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Repeat </a:t>
            </a:r>
            <a:r>
              <a:rPr lang="en-US" sz="3200" i="1">
                <a:solidFill>
                  <a:schemeClr val="accent2"/>
                </a:solidFill>
              </a:rPr>
              <a:t>n</a:t>
            </a:r>
            <a:r>
              <a:rPr lang="en-US" sz="3200">
                <a:solidFill>
                  <a:schemeClr val="accent2"/>
                </a:solidFill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4953000"/>
            <a:ext cx="153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429250"/>
            <a:ext cx="696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/>
              <a:t>Remember that the brute-force algorithm </a:t>
            </a:r>
          </a:p>
          <a:p>
            <a:pPr algn="ctr"/>
            <a:r>
              <a:rPr lang="en-US" sz="3200"/>
              <a:t>takes O(2</a:t>
            </a:r>
            <a:r>
              <a:rPr lang="en-US" sz="3200" baseline="30000"/>
              <a:t>n</a:t>
            </a:r>
            <a:r>
              <a:rPr lang="en-US" sz="320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BDA1-29B0-4273-9B13-20011AE75F59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6AB-AD93-48C9-9C4D-9C8C7FE55811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590800" y="1425575"/>
            <a:ext cx="58229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Let’s run our algorithm on the </a:t>
            </a:r>
          </a:p>
          <a:p>
            <a:r>
              <a:rPr lang="en-US" sz="3600">
                <a:solidFill>
                  <a:schemeClr val="accent2"/>
                </a:solidFill>
              </a:rPr>
              <a:t>following data:</a:t>
            </a:r>
          </a:p>
          <a:p>
            <a:endParaRPr lang="en-US" sz="3600"/>
          </a:p>
          <a:p>
            <a:r>
              <a:rPr lang="en-US" sz="3600"/>
              <a:t>n = 4 (# of elements)</a:t>
            </a:r>
          </a:p>
          <a:p>
            <a:r>
              <a:rPr lang="en-US" sz="3600"/>
              <a:t>W = 5 (max weight)</a:t>
            </a:r>
          </a:p>
          <a:p>
            <a:r>
              <a:rPr lang="en-US" sz="3600"/>
              <a:t>Elements (weight, benefit):</a:t>
            </a:r>
          </a:p>
          <a:p>
            <a:r>
              <a:rPr lang="en-US" sz="3600"/>
              <a:t>(2,3), (3,4), (4,5), (5,6)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CF10-0919-4A02-96CA-B7737E9655A0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FA97-3422-4758-A9E4-69B0DCE4B2D9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/>
          <a:lstStyle/>
          <a:p>
            <a:pPr algn="ctr"/>
            <a:r>
              <a:rPr lang="en-US"/>
              <a:t>Example (2)</a:t>
            </a:r>
          </a:p>
        </p:txBody>
      </p:sp>
      <p:sp>
        <p:nvSpPr>
          <p:cNvPr id="120953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70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for w = 0 to W</a:t>
            </a:r>
          </a:p>
          <a:p>
            <a:r>
              <a:rPr lang="en-US" sz="2800"/>
              <a:t>	B[0,w] = 0</a:t>
            </a:r>
          </a:p>
        </p:txBody>
      </p:sp>
      <p:sp>
        <p:nvSpPr>
          <p:cNvPr id="120983" name="Line 151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4" name="Line 152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5" name="Line 153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6" name="Line 154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7" name="Line 155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8" name="Line 156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89" name="Line 157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0" name="Line 158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2" name="Line 160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3" name="Line 161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4" name="Line 162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5" name="Line 163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6" name="Line 164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10" name="Text Box 178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21011" name="Text Box 179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12" name="Text Box 180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013" name="Text Box 181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014" name="Text Box 182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1015" name="Text Box 183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1016" name="Text Box 184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1017" name="Text Box 185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21019" name="Text Box 187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1020" name="Text Box 188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021" name="Text Box 189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022" name="Text Box 190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1023" name="Text Box 191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F3F3-FA2D-400A-9ADB-3AECC897C60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047A-F21D-4833-8E60-32B3AFA93F43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/>
          <a:lstStyle/>
          <a:p>
            <a:pPr algn="ctr"/>
            <a:r>
              <a:rPr lang="en-US"/>
              <a:t>Example (3)</a:t>
            </a: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for i = 0 to n</a:t>
            </a:r>
          </a:p>
          <a:p>
            <a:r>
              <a:rPr lang="en-US" sz="2800"/>
              <a:t>	B[i,0] = 0</a:t>
            </a: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A3F0-6D05-431B-BB62-6FCE97D6A94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A536-3C11-4017-BD42-DF5242BD57AC}" type="slidenum">
              <a:rPr lang="en-US"/>
              <a:pPr/>
              <a:t>16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(4)</a:t>
            </a: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w</a:t>
            </a:r>
            <a:r>
              <a:rPr lang="en-US" sz="2000" baseline="-25000"/>
              <a:t>i</a:t>
            </a:r>
            <a:r>
              <a:rPr lang="en-US" sz="2000"/>
              <a:t> &lt;= w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else </a:t>
            </a:r>
            <a:r>
              <a:rPr lang="en-US" sz="2000" b="1"/>
              <a:t>B[i,w] = B[i-1,w]</a:t>
            </a:r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7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i=1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1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 =-1</a:t>
            </a:r>
          </a:p>
        </p:txBody>
      </p:sp>
      <p:sp>
        <p:nvSpPr>
          <p:cNvPr id="138281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2390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85" name="Line 45"/>
          <p:cNvSpPr>
            <a:spLocks noChangeShapeType="1"/>
          </p:cNvSpPr>
          <p:nvPr/>
        </p:nvSpPr>
        <p:spPr bwMode="auto">
          <a:xfrm>
            <a:off x="23622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3" grpId="0" autoUpdateAnimBg="0"/>
      <p:bldP spid="1382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FE42-769C-48B0-91FB-A4D24E0267A1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F363-4748-4DF6-8B30-67BEAB5BF934}" type="slidenum">
              <a:rPr lang="en-US"/>
              <a:pPr/>
              <a:t>17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(5)</a:t>
            </a: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  <a:endParaRPr lang="en-US" sz="2000">
              <a:solidFill>
                <a:srgbClr val="FF0000"/>
              </a:solidFill>
            </a:endParaRP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350963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i=1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2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 =0</a:t>
            </a: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362200" y="18288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7352-07A3-4AA6-9232-A8D32A323FCF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8EB9-9509-4E45-A1E3-B9C21777E053}" type="slidenum">
              <a:rPr lang="en-US"/>
              <a:pPr/>
              <a:t>18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(6)</a:t>
            </a:r>
          </a:p>
        </p:txBody>
      </p:sp>
      <p:sp>
        <p:nvSpPr>
          <p:cNvPr id="150531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i=1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3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=1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150574" name="Line 46"/>
          <p:cNvSpPr>
            <a:spLocks noChangeShapeType="1"/>
          </p:cNvSpPr>
          <p:nvPr/>
        </p:nvSpPr>
        <p:spPr bwMode="auto">
          <a:xfrm>
            <a:off x="2286000" y="2286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75" name="Rectangle 47"/>
          <p:cNvSpPr>
            <a:spLocks noChangeArrowheads="1"/>
          </p:cNvSpPr>
          <p:nvPr/>
        </p:nvSpPr>
        <p:spPr bwMode="auto">
          <a:xfrm>
            <a:off x="72390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3" grpId="0" autoUpdateAnimBg="0"/>
      <p:bldP spid="1505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E19D-E48F-4F4B-9036-808063CB9BB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5735-32EE-4DF2-9327-065A5958C5D1}" type="slidenum">
              <a:rPr lang="en-US"/>
              <a:pPr/>
              <a:t>19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(7)</a:t>
            </a:r>
          </a:p>
        </p:txBody>
      </p:sp>
      <p:sp>
        <p:nvSpPr>
          <p:cNvPr id="15257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1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i=1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4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>
            <a:off x="2362200" y="26670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152624" name="Rectangle 48"/>
          <p:cNvSpPr>
            <a:spLocks noChangeArrowheads="1"/>
          </p:cNvSpPr>
          <p:nvPr/>
        </p:nvSpPr>
        <p:spPr bwMode="auto">
          <a:xfrm>
            <a:off x="72390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2" grpId="0" animBg="1"/>
      <p:bldP spid="1526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61E5-B5C7-4C61-8F49-0455B451D6B1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64ED-A484-4A42-BDE0-35DA059908E7}" type="slidenum">
              <a:rPr lang="en-US"/>
              <a:pPr/>
              <a:t>2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/>
              <a:t>0-1 Knapsack problem:</a:t>
            </a:r>
            <a:br>
              <a:rPr lang="en-US"/>
            </a:br>
            <a:r>
              <a:rPr lang="en-US"/>
              <a:t>a picture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1676400" y="4114800"/>
            <a:ext cx="1371600" cy="2133600"/>
            <a:chOff x="1008" y="1824"/>
            <a:chExt cx="864" cy="1344"/>
          </a:xfrm>
        </p:grpSpPr>
        <p:sp>
          <p:nvSpPr>
            <p:cNvPr id="111620" name="Line 4"/>
            <p:cNvSpPr>
              <a:spLocks noChangeShapeType="1"/>
            </p:cNvSpPr>
            <p:nvPr/>
          </p:nvSpPr>
          <p:spPr bwMode="auto">
            <a:xfrm>
              <a:off x="1008" y="18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Line 6"/>
            <p:cNvSpPr>
              <a:spLocks noChangeShapeType="1"/>
            </p:cNvSpPr>
            <p:nvPr/>
          </p:nvSpPr>
          <p:spPr bwMode="auto">
            <a:xfrm flipV="1">
              <a:off x="1872" y="18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1046" y="2106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W = 20</a:t>
              </a:r>
              <a:endParaRPr lang="en-US"/>
            </a:p>
          </p:txBody>
        </p:sp>
      </p:grp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4267200" y="4191000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4267200" y="3657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w</a:t>
            </a:r>
            <a:r>
              <a:rPr lang="en-US" sz="3200" baseline="-25000"/>
              <a:t>i</a:t>
            </a:r>
            <a:endParaRPr lang="en-US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7315200" y="1727200"/>
            <a:ext cx="55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b</a:t>
            </a:r>
            <a:r>
              <a:rPr lang="en-US" sz="3200" baseline="-25000"/>
              <a:t>i</a:t>
            </a:r>
            <a:endParaRPr 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4267200" y="3124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73152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7315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315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867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Weight</a:t>
            </a:r>
            <a:endParaRPr lang="en-US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208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Benefit value</a:t>
            </a:r>
            <a:endParaRPr lang="en-US"/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914400" y="3048000"/>
            <a:ext cx="3146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This is a knapsack</a:t>
            </a:r>
          </a:p>
          <a:p>
            <a:r>
              <a:rPr lang="en-US" sz="2800"/>
              <a:t>Max weight: W = 20</a:t>
            </a:r>
            <a:endParaRPr lang="en-US"/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3B0F-640C-4800-80F1-BC79EDB4A585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0A60-332A-42ED-ADA3-5AF140394A1D}" type="slidenum">
              <a:rPr lang="en-US"/>
              <a:pPr/>
              <a:t>20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(8)</a:t>
            </a: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63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i=1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5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</p:txBody>
      </p:sp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64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645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646" name="Line 46"/>
          <p:cNvSpPr>
            <a:spLocks noChangeShapeType="1"/>
          </p:cNvSpPr>
          <p:nvPr/>
        </p:nvSpPr>
        <p:spPr bwMode="auto">
          <a:xfrm>
            <a:off x="2362200" y="31242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72390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6" grpId="0" animBg="1"/>
      <p:bldP spid="1536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499F-6569-4732-B2B7-951E8486298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03F8-6F47-4507-8F8A-639AF52C3A8B}" type="slidenum">
              <a:rPr lang="en-US"/>
              <a:pPr/>
              <a:t>21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(9)</a:t>
            </a:r>
          </a:p>
        </p:txBody>
      </p:sp>
      <p:sp>
        <p:nvSpPr>
          <p:cNvPr id="15462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w</a:t>
            </a:r>
            <a:r>
              <a:rPr lang="en-US" sz="2000" baseline="-25000"/>
              <a:t>i</a:t>
            </a:r>
            <a:r>
              <a:rPr lang="en-US" sz="2000"/>
              <a:t> &lt;= w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else</a:t>
            </a:r>
            <a:r>
              <a:rPr lang="en-US" sz="2000"/>
              <a:t> </a:t>
            </a:r>
            <a:r>
              <a:rPr lang="en-US" sz="2000" b="1"/>
              <a:t>B[i,w] = B[i-1,w]</a:t>
            </a:r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5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5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>
                <a:solidFill>
                  <a:srgbClr val="FF0000"/>
                </a:solidFill>
              </a:rPr>
              <a:t>i=2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1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=-2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466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69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72" name="Rectangle 48"/>
          <p:cNvSpPr>
            <a:spLocks noChangeArrowheads="1"/>
          </p:cNvSpPr>
          <p:nvPr/>
        </p:nvSpPr>
        <p:spPr bwMode="auto">
          <a:xfrm>
            <a:off x="7239000" y="6858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3200400" y="2209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5" grpId="0" animBg="1"/>
      <p:bldP spid="1546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8D0-D4EA-45EB-A0A0-4600E1F4D231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F3063-4294-4B3F-AC90-D19A0E481444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(10)</a:t>
            </a:r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w</a:t>
            </a:r>
            <a:r>
              <a:rPr lang="en-US" sz="2000" baseline="-25000"/>
              <a:t>i</a:t>
            </a:r>
            <a:r>
              <a:rPr lang="en-US" sz="2000"/>
              <a:t> &lt;= w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else</a:t>
            </a:r>
            <a:r>
              <a:rPr lang="en-US" sz="2000"/>
              <a:t> </a:t>
            </a:r>
            <a:r>
              <a:rPr lang="en-US" sz="2000" b="1"/>
              <a:t>B[i,w] = B[i-1,w]</a:t>
            </a:r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i=2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2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=-1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722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>
            <a:off x="31242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3" grpId="0" animBg="1"/>
      <p:bldP spid="1567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C7A4-91D7-4389-925F-EF440519796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74F0-07FC-4A33-824D-C33C6123517B}" type="slidenum">
              <a:rPr lang="en-US"/>
              <a:pPr/>
              <a:t>23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(11)</a:t>
            </a: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i=2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3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=0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42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157748" name="Line 52"/>
          <p:cNvSpPr>
            <a:spLocks noChangeShapeType="1"/>
          </p:cNvSpPr>
          <p:nvPr/>
        </p:nvSpPr>
        <p:spPr bwMode="auto">
          <a:xfrm>
            <a:off x="3048000" y="19050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7" grpId="0" autoUpdateAnimBg="0"/>
      <p:bldP spid="1577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55DD-2C71-4FE3-83A4-BE6E456F1FE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D4BE-131C-4018-87B1-68ED922FE461}" type="slidenum">
              <a:rPr lang="en-US"/>
              <a:pPr/>
              <a:t>24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(12)</a:t>
            </a: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i=2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4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=1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8772" name="Text Box 52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158773" name="Line 53"/>
          <p:cNvSpPr>
            <a:spLocks noChangeShapeType="1"/>
          </p:cNvSpPr>
          <p:nvPr/>
        </p:nvSpPr>
        <p:spPr bwMode="auto">
          <a:xfrm>
            <a:off x="3048000" y="23622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2" grpId="0" autoUpdateAnimBg="0"/>
      <p:bldP spid="1587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513-E88C-4C5F-BBDF-BB8EFD7C910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9B63-0BEA-4DF9-90BC-6E871055097A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(13)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977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8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i=2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=3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5</a:t>
            </a: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w-w</a:t>
            </a:r>
            <a:r>
              <a:rPr lang="en-US" sz="2800" baseline="-25000"/>
              <a:t>i</a:t>
            </a:r>
            <a:r>
              <a:rPr lang="en-US" sz="2800"/>
              <a:t>=2</a:t>
            </a:r>
          </a:p>
        </p:txBody>
      </p:sp>
      <p:sp>
        <p:nvSpPr>
          <p:cNvPr id="159785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5978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8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90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91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92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9795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9796" name="Text Box 52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9797" name="Text Box 53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  <a:endParaRPr lang="en-US"/>
          </a:p>
        </p:txBody>
      </p:sp>
      <p:sp>
        <p:nvSpPr>
          <p:cNvPr id="159798" name="Line 54"/>
          <p:cNvSpPr>
            <a:spLocks noChangeShapeType="1"/>
          </p:cNvSpPr>
          <p:nvPr/>
        </p:nvSpPr>
        <p:spPr bwMode="auto">
          <a:xfrm>
            <a:off x="3048000" y="28194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97" grpId="0" autoUpdateAnimBg="0"/>
      <p:bldP spid="1597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E81F-15F7-4F92-A5EF-FAFB8C92542F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3FB2-BE25-4B6C-AD1B-6084679FF183}" type="slidenum">
              <a:rPr lang="en-US"/>
              <a:pPr/>
              <a:t>26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(14)</a:t>
            </a: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w</a:t>
            </a:r>
            <a:r>
              <a:rPr lang="en-US" sz="2000" baseline="-25000"/>
              <a:t>i</a:t>
            </a:r>
            <a:r>
              <a:rPr lang="en-US" sz="2000"/>
              <a:t> &lt;= w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else</a:t>
            </a:r>
            <a:r>
              <a:rPr lang="en-US" sz="2000"/>
              <a:t> </a:t>
            </a:r>
            <a:r>
              <a:rPr lang="en-US" sz="2000" b="1"/>
              <a:t>B[i,w] = B[i-1,w]</a:t>
            </a:r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60793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794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i=3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=5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1..3</a:t>
            </a:r>
            <a:endParaRPr lang="en-US" sz="2800"/>
          </a:p>
        </p:txBody>
      </p:sp>
      <p:sp>
        <p:nvSpPr>
          <p:cNvPr id="160809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15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17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18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0819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0822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0823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826" name="Line 58"/>
          <p:cNvSpPr>
            <a:spLocks noChangeShapeType="1"/>
          </p:cNvSpPr>
          <p:nvPr/>
        </p:nvSpPr>
        <p:spPr bwMode="auto">
          <a:xfrm>
            <a:off x="3962400" y="220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27" name="Line 59"/>
          <p:cNvSpPr>
            <a:spLocks noChangeShapeType="1"/>
          </p:cNvSpPr>
          <p:nvPr/>
        </p:nvSpPr>
        <p:spPr bwMode="auto">
          <a:xfrm>
            <a:off x="3962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28" name="Line 60"/>
          <p:cNvSpPr>
            <a:spLocks noChangeShapeType="1"/>
          </p:cNvSpPr>
          <p:nvPr/>
        </p:nvSpPr>
        <p:spPr bwMode="auto">
          <a:xfrm>
            <a:off x="39624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3" grpId="0" autoUpdateAnimBg="0"/>
      <p:bldP spid="160824" grpId="0" autoUpdateAnimBg="0"/>
      <p:bldP spid="160825" grpId="0" autoUpdateAnimBg="0"/>
      <p:bldP spid="160826" grpId="0" animBg="1"/>
      <p:bldP spid="160827" grpId="0" animBg="1"/>
      <p:bldP spid="1608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3A1D-B1B4-4BEC-8C5F-DC017C875C1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C5A7-7E98-41B4-88EE-4B0945D6BBAD}" type="slidenum">
              <a:rPr lang="en-US"/>
              <a:pPr/>
              <a:t>27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(15)</a:t>
            </a:r>
          </a:p>
        </p:txBody>
      </p:sp>
      <p:sp>
        <p:nvSpPr>
          <p:cNvPr id="161795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B[i-1,w-w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] &gt; B[i-1,w]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</a:t>
            </a:r>
            <a:r>
              <a:rPr lang="en-US" sz="2000" b="1" baseline="-25000"/>
              <a:t>i</a:t>
            </a:r>
            <a:r>
              <a:rPr lang="en-US" sz="2000" b="1"/>
              <a:t> + B[i-1,w- w</a:t>
            </a:r>
            <a:r>
              <a:rPr lang="en-US" sz="2000" b="1" baseline="-25000"/>
              <a:t>i</a:t>
            </a:r>
            <a:r>
              <a:rPr lang="en-US" sz="2000" b="1"/>
              <a:t>]</a:t>
            </a:r>
            <a:endParaRPr lang="en-US" sz="2000"/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4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1824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29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30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31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i=3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=5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sz="2800"/>
              <a:t>w- w</a:t>
            </a:r>
            <a:r>
              <a:rPr lang="en-US" sz="2800" baseline="-25000"/>
              <a:t>i</a:t>
            </a:r>
            <a:r>
              <a:rPr lang="en-US" sz="2800"/>
              <a:t>=0</a:t>
            </a:r>
          </a:p>
        </p:txBody>
      </p:sp>
      <p:sp>
        <p:nvSpPr>
          <p:cNvPr id="161833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1835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41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43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44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1845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1846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1847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1848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49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1850" name="Line 58"/>
          <p:cNvSpPr>
            <a:spLocks noChangeShapeType="1"/>
          </p:cNvSpPr>
          <p:nvPr/>
        </p:nvSpPr>
        <p:spPr bwMode="auto">
          <a:xfrm>
            <a:off x="3886200" y="19050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51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  <a:endParaRPr lang="en-US"/>
          </a:p>
        </p:txBody>
      </p:sp>
      <p:sp>
        <p:nvSpPr>
          <p:cNvPr id="161852" name="Text Box 60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53" name="Text Box 61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54" name="Text Box 62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1855" name="Text Box 63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0" grpId="0" animBg="1"/>
      <p:bldP spid="1618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0CAE-5D47-4CE0-8E5B-EF08354D270D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EA64-6391-4172-84D7-3E8899029287}" type="slidenum">
              <a:rPr lang="en-US"/>
              <a:pPr/>
              <a:t>28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(15)</a:t>
            </a:r>
          </a:p>
        </p:txBody>
      </p:sp>
      <p:sp>
        <p:nvSpPr>
          <p:cNvPr id="16281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FF0000"/>
                </a:solidFill>
              </a:rPr>
              <a:t>else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/>
              <a:t>B[i,w] = B[i-1,w]</a:t>
            </a:r>
            <a:endParaRPr lang="en-US" sz="2000"/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5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i=3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=5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/>
              <a:t>w- w</a:t>
            </a:r>
            <a:r>
              <a:rPr lang="en-US" sz="2800" baseline="-25000"/>
              <a:t>i</a:t>
            </a:r>
            <a:r>
              <a:rPr lang="en-US" sz="2800"/>
              <a:t>=1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6285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65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68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2869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2870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2871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2872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73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2874" name="Line 58"/>
          <p:cNvSpPr>
            <a:spLocks noChangeShapeType="1"/>
          </p:cNvSpPr>
          <p:nvPr/>
        </p:nvSpPr>
        <p:spPr bwMode="auto">
          <a:xfrm>
            <a:off x="4038600" y="4038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75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2876" name="Text Box 60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  <a:endParaRPr lang="en-US"/>
          </a:p>
        </p:txBody>
      </p:sp>
      <p:sp>
        <p:nvSpPr>
          <p:cNvPr id="162877" name="Text Box 61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78" name="Text Box 62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79" name="Text Box 63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2880" name="Text Box 64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4" grpId="0" animBg="1"/>
      <p:bldP spid="16287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1F92-AC66-4CC6-B4CC-D604536B2CF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8700-DBFB-4732-9230-1E26063D13F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(16)</a:t>
            </a:r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w</a:t>
            </a:r>
            <a:r>
              <a:rPr lang="en-US" sz="2000" baseline="-25000"/>
              <a:t>i</a:t>
            </a:r>
            <a:r>
              <a:rPr lang="en-US" sz="2000"/>
              <a:t> &lt;= w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else</a:t>
            </a:r>
          </a:p>
          <a:p>
            <a:r>
              <a:rPr lang="en-US" sz="2000"/>
              <a:t>            B[i,w] = B[i-1,w]</a:t>
            </a:r>
          </a:p>
          <a:p>
            <a:r>
              <a:rPr lang="en-US" sz="2000"/>
              <a:t>    </a:t>
            </a:r>
            <a:r>
              <a:rPr lang="en-US" sz="2000">
                <a:solidFill>
                  <a:srgbClr val="FF0000"/>
                </a:solidFill>
              </a:rPr>
              <a:t>else </a:t>
            </a:r>
            <a:r>
              <a:rPr lang="en-US" sz="2000" b="1"/>
              <a:t>B[i,w] = B[i-1,w]</a:t>
            </a:r>
            <a:r>
              <a:rPr lang="en-US" sz="2000"/>
              <a:t>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7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7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87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7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7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7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i=3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=5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1..4</a:t>
            </a:r>
          </a:p>
        </p:txBody>
      </p:sp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8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86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9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89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9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9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389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389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89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99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3900" name="Text Box 60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3905" name="Line 65"/>
          <p:cNvSpPr>
            <a:spLocks noChangeShapeType="1"/>
          </p:cNvSpPr>
          <p:nvPr/>
        </p:nvSpPr>
        <p:spPr bwMode="auto">
          <a:xfrm>
            <a:off x="4800600" y="220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6" name="Line 66"/>
          <p:cNvSpPr>
            <a:spLocks noChangeShapeType="1"/>
          </p:cNvSpPr>
          <p:nvPr/>
        </p:nvSpPr>
        <p:spPr bwMode="auto">
          <a:xfrm>
            <a:off x="48006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7" name="Line 67"/>
          <p:cNvSpPr>
            <a:spLocks noChangeShapeType="1"/>
          </p:cNvSpPr>
          <p:nvPr/>
        </p:nvSpPr>
        <p:spPr bwMode="auto">
          <a:xfrm>
            <a:off x="48006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8" name="Line 68"/>
          <p:cNvSpPr>
            <a:spLocks noChangeShapeType="1"/>
          </p:cNvSpPr>
          <p:nvPr/>
        </p:nvSpPr>
        <p:spPr bwMode="auto">
          <a:xfrm>
            <a:off x="4800600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9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910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911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912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1" grpId="0" autoUpdateAnimBg="0"/>
      <p:bldP spid="163902" grpId="0" autoUpdateAnimBg="0"/>
      <p:bldP spid="163903" grpId="0" autoUpdateAnimBg="0"/>
      <p:bldP spid="163904" grpId="0" autoUpdateAnimBg="0"/>
      <p:bldP spid="163905" grpId="0" animBg="1"/>
      <p:bldP spid="163906" grpId="0" animBg="1"/>
      <p:bldP spid="163907" grpId="0" animBg="1"/>
      <p:bldP spid="1639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7907-0A4C-4B25-9FBC-A5A9C0A3BD2E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A1B6-8366-4DC4-9097-770DAC926319}" type="slidenum">
              <a:rPr lang="en-US"/>
              <a:pPr/>
              <a:t>3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algn="ctr"/>
            <a:r>
              <a:rPr lang="en-US"/>
              <a:t>0-1 Knapsack problem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666038" cy="685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Problem, in other words, is to find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268413" y="1981200"/>
          <a:ext cx="6226175" cy="1128713"/>
        </p:xfrm>
        <a:graphic>
          <a:graphicData uri="http://schemas.openxmlformats.org/presentationml/2006/ole">
            <p:oleObj spid="_x0000_s107524" name="Equation" r:id="rId3" imgW="1879560" imgH="342720" progId="Equation.3">
              <p:embed/>
            </p:oleObj>
          </a:graphicData>
        </a:graphic>
      </p:graphicFrame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173163" y="3200400"/>
            <a:ext cx="76660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/>
              <a:t>The problem is called a </a:t>
            </a:r>
            <a:r>
              <a:rPr kumimoji="1" lang="en-US" sz="3200" i="1" dirty="0"/>
              <a:t>“0-1”</a:t>
            </a:r>
            <a:r>
              <a:rPr kumimoji="1" lang="en-US" sz="3200" dirty="0"/>
              <a:t> problem, because each item must be entirely accepted or rejected.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/>
              <a:t>Just another version of this problem is the “</a:t>
            </a:r>
            <a:r>
              <a:rPr kumimoji="1" lang="en-US" sz="3200" i="1" dirty="0"/>
              <a:t>Fractional Knapsack Problem</a:t>
            </a:r>
            <a:r>
              <a:rPr kumimoji="1" lang="en-US" sz="3200" dirty="0"/>
              <a:t>”, where we can take fractions of items. </a:t>
            </a:r>
            <a:endParaRPr kumimoji="1" lang="en-US" sz="4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96E-F025-491A-923C-81B9085EAF6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7EB7-94D1-41F1-B791-5FF29B246A4B}" type="slidenum">
              <a:rPr lang="en-US"/>
              <a:pPr/>
              <a:t>30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953000" cy="609600"/>
          </a:xfrm>
        </p:spPr>
        <p:txBody>
          <a:bodyPr/>
          <a:lstStyle/>
          <a:p>
            <a:pPr algn="ctr"/>
            <a:r>
              <a:rPr lang="en-US"/>
              <a:t>Example (17)</a:t>
            </a:r>
          </a:p>
        </p:txBody>
      </p:sp>
      <p:sp>
        <p:nvSpPr>
          <p:cNvPr id="16486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    if </a:t>
            </a:r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&lt;= w</a:t>
            </a:r>
            <a:r>
              <a:rPr lang="en-US" sz="2000"/>
              <a:t> </a:t>
            </a:r>
            <a:r>
              <a:rPr lang="en-US" sz="2000">
                <a:solidFill>
                  <a:srgbClr val="008000"/>
                </a:solidFill>
              </a:rPr>
              <a:t>// item i can be part of the solution</a:t>
            </a:r>
            <a:endParaRPr lang="en-US" sz="2000"/>
          </a:p>
          <a:p>
            <a:r>
              <a:rPr lang="en-US" sz="2000"/>
              <a:t>        if b</a:t>
            </a:r>
            <a:r>
              <a:rPr lang="en-US" sz="2000" baseline="-25000"/>
              <a:t>i</a:t>
            </a:r>
            <a:r>
              <a:rPr lang="en-US" sz="2000"/>
              <a:t> + B[i-1,w-w</a:t>
            </a:r>
            <a:r>
              <a:rPr lang="en-US" sz="2000" baseline="-25000"/>
              <a:t>i</a:t>
            </a:r>
            <a:r>
              <a:rPr lang="en-US" sz="2000"/>
              <a:t>] &gt; B[i-1,w]</a:t>
            </a:r>
          </a:p>
          <a:p>
            <a:r>
              <a:rPr lang="en-US" sz="2000"/>
              <a:t>            B[i,w] = b</a:t>
            </a:r>
            <a:r>
              <a:rPr lang="en-US" sz="2000" baseline="-25000"/>
              <a:t>i</a:t>
            </a:r>
            <a:r>
              <a:rPr lang="en-US" sz="2000"/>
              <a:t> + B[i-1,w- w</a:t>
            </a:r>
            <a:r>
              <a:rPr lang="en-US" sz="2000" baseline="-25000"/>
              <a:t>i</a:t>
            </a:r>
            <a:r>
              <a:rPr lang="en-US" sz="2000"/>
              <a:t>]</a:t>
            </a:r>
          </a:p>
          <a:p>
            <a:r>
              <a:rPr lang="en-US" sz="2000"/>
              <a:t>        </a:t>
            </a:r>
            <a:r>
              <a:rPr lang="en-US" sz="2000">
                <a:solidFill>
                  <a:srgbClr val="FF0000"/>
                </a:solidFill>
              </a:rPr>
              <a:t>else</a:t>
            </a:r>
            <a:endParaRPr lang="en-US" sz="2000"/>
          </a:p>
          <a:p>
            <a:r>
              <a:rPr lang="en-US" sz="2000"/>
              <a:t>            </a:t>
            </a:r>
            <a:r>
              <a:rPr lang="en-US" sz="2000" b="1">
                <a:solidFill>
                  <a:srgbClr val="FF0000"/>
                </a:solidFill>
              </a:rPr>
              <a:t>B[i,w] = B[i-1,w]</a:t>
            </a:r>
            <a:endParaRPr lang="en-US" sz="2000"/>
          </a:p>
          <a:p>
            <a:r>
              <a:rPr lang="en-US" sz="2000"/>
              <a:t>    else B[i,w] = B[i-1,w]  </a:t>
            </a:r>
            <a:r>
              <a:rPr lang="en-US" sz="2000">
                <a:solidFill>
                  <a:srgbClr val="008000"/>
                </a:solidFill>
              </a:rPr>
              <a:t>// w</a:t>
            </a:r>
            <a:r>
              <a:rPr lang="en-US" sz="2000" baseline="-25000">
                <a:solidFill>
                  <a:srgbClr val="008000"/>
                </a:solidFill>
              </a:rPr>
              <a:t>i</a:t>
            </a:r>
            <a:r>
              <a:rPr lang="en-US" sz="2000">
                <a:solidFill>
                  <a:srgbClr val="008000"/>
                </a:solidFill>
              </a:rPr>
              <a:t> &gt; w </a:t>
            </a:r>
            <a:endParaRPr lang="en-US" sz="2800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489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0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0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i=3</a:t>
            </a:r>
          </a:p>
          <a:p>
            <a:pPr>
              <a:lnSpc>
                <a:spcPct val="110000"/>
              </a:lnSpc>
            </a:pPr>
            <a:r>
              <a:rPr lang="en-US" sz="2800"/>
              <a:t>b</a:t>
            </a:r>
            <a:r>
              <a:rPr lang="en-US" sz="2800" baseline="-25000"/>
              <a:t>i</a:t>
            </a:r>
            <a:r>
              <a:rPr lang="en-US" sz="2800"/>
              <a:t>=5</a:t>
            </a:r>
          </a:p>
          <a:p>
            <a:pPr>
              <a:lnSpc>
                <a:spcPct val="110000"/>
              </a:lnSpc>
            </a:pPr>
            <a:r>
              <a:rPr lang="en-US" sz="2800"/>
              <a:t>w</a:t>
            </a:r>
            <a:r>
              <a:rPr lang="en-US" sz="2800" baseline="-25000"/>
              <a:t>i</a:t>
            </a:r>
            <a:r>
              <a:rPr lang="en-US" sz="2800"/>
              <a:t>=4</a:t>
            </a:r>
          </a:p>
          <a:p>
            <a:pPr>
              <a:lnSpc>
                <a:spcPct val="110000"/>
              </a:lnSpc>
            </a:pPr>
            <a:r>
              <a:rPr lang="en-US" sz="2800"/>
              <a:t>w=</a:t>
            </a:r>
            <a:r>
              <a:rPr lang="en-US" sz="280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110000"/>
              </a:lnSpc>
            </a:pP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7543800" y="2286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Items:</a:t>
            </a:r>
          </a:p>
          <a:p>
            <a:r>
              <a:rPr lang="en-US" sz="2800"/>
              <a:t>1: (2,3)</a:t>
            </a:r>
          </a:p>
          <a:p>
            <a:r>
              <a:rPr lang="en-US" sz="2800"/>
              <a:t>2: (3,4)</a:t>
            </a:r>
          </a:p>
          <a:p>
            <a:r>
              <a:rPr lang="en-US" sz="2800"/>
              <a:t>3: (4,5) </a:t>
            </a:r>
          </a:p>
          <a:p>
            <a:r>
              <a:rPr lang="en-US" sz="2800"/>
              <a:t>4: (5,6)</a:t>
            </a:r>
            <a:endParaRPr lang="en-US"/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10" name="Rectangle 46"/>
          <p:cNvSpPr>
            <a:spLocks noChangeArrowheads="1"/>
          </p:cNvSpPr>
          <p:nvPr/>
        </p:nvSpPr>
        <p:spPr bwMode="auto">
          <a:xfrm>
            <a:off x="7239000" y="6858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16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917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918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4919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20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21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922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4923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4931" name="Line 67"/>
          <p:cNvSpPr>
            <a:spLocks noChangeShapeType="1"/>
          </p:cNvSpPr>
          <p:nvPr/>
        </p:nvSpPr>
        <p:spPr bwMode="auto">
          <a:xfrm>
            <a:off x="4800600" y="4038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1" grpId="0" animBg="1"/>
      <p:bldP spid="1649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7D38-1D55-4126-9734-0D2ACDD723A0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D655-8AD3-40CF-A37A-00AD7636123C}" type="slidenum">
              <a:rPr lang="en-US"/>
              <a:pPr/>
              <a:t>31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838200"/>
          </a:xfrm>
        </p:spPr>
        <p:txBody>
          <a:bodyPr/>
          <a:lstStyle/>
          <a:p>
            <a:pPr algn="ctr"/>
            <a:r>
              <a:rPr lang="en-US"/>
              <a:t>Comments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4958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This algorithm only finds the max possible value that can be carried in the knapsack</a:t>
            </a:r>
          </a:p>
          <a:p>
            <a:r>
              <a:rPr lang="en-US">
                <a:latin typeface="Times New Roman" pitchFamily="18" charset="0"/>
              </a:rPr>
              <a:t>To know the items that make this maximum value, an addition to this algorithm is necessary</a:t>
            </a:r>
          </a:p>
          <a:p>
            <a:r>
              <a:rPr lang="en-US">
                <a:latin typeface="Times New Roman" pitchFamily="18" charset="0"/>
              </a:rPr>
              <a:t>Please see LCS algorithm from the previous lecture for the example how to extract this data from the table we built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53B5-FD57-4FFC-BA3D-49723A9F806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2F24-D819-4F66-BF37-4324C0C2E7EA}" type="slidenum">
              <a:rPr lang="en-US"/>
              <a:pPr/>
              <a:t>32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62000"/>
          </a:xfrm>
        </p:spPr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066800"/>
            <a:ext cx="7772400" cy="5334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Dynamic programming is a useful technique of solving certain kind of problems</a:t>
            </a:r>
          </a:p>
          <a:p>
            <a:r>
              <a:rPr lang="en-US">
                <a:latin typeface="Times New Roman" pitchFamily="18" charset="0"/>
              </a:rPr>
              <a:t>When the solution can be recursively described in terms of partial solutions, we can store these partial solutions and re-use them as necessary</a:t>
            </a:r>
          </a:p>
          <a:p>
            <a:r>
              <a:rPr lang="en-US">
                <a:latin typeface="Times New Roman" pitchFamily="18" charset="0"/>
              </a:rPr>
              <a:t>Running time (Dynamic Programming algorithm vs. naïve algorithm):</a:t>
            </a:r>
          </a:p>
          <a:p>
            <a:pPr lvl="1"/>
            <a:r>
              <a:rPr lang="en-US">
                <a:latin typeface="Times New Roman" pitchFamily="18" charset="0"/>
              </a:rPr>
              <a:t>LCS: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O(m*n)</a:t>
            </a:r>
            <a:r>
              <a:rPr lang="en-US">
                <a:latin typeface="Times New Roman" pitchFamily="18" charset="0"/>
              </a:rPr>
              <a:t> vs.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O(n * 2</a:t>
            </a:r>
            <a:r>
              <a:rPr lang="en-US" b="1" baseline="3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>
              <a:latin typeface="Times New Roman" pitchFamily="18" charset="0"/>
            </a:endParaRPr>
          </a:p>
          <a:p>
            <a:pPr lvl="1"/>
            <a:r>
              <a:rPr lang="en-US">
                <a:latin typeface="Times New Roman" pitchFamily="18" charset="0"/>
              </a:rPr>
              <a:t>0-1 Knapsack problem: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O(W*n)</a:t>
            </a:r>
            <a:r>
              <a:rPr lang="en-US">
                <a:latin typeface="Times New Roman" pitchFamily="18" charset="0"/>
              </a:rPr>
              <a:t> vs.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O(2</a:t>
            </a:r>
            <a:r>
              <a:rPr lang="en-US" b="1" baseline="3000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baseline="30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4F2B-D3D3-4949-8203-9341894187D7}" type="datetime1">
              <a:rPr lang="en-US"/>
              <a:pPr/>
              <a:t>8/11/2012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88AA-268C-4952-AACC-D8E73E48FCBC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295400"/>
          </a:xfrm>
        </p:spPr>
        <p:txBody>
          <a:bodyPr/>
          <a:lstStyle/>
          <a:p>
            <a:pPr algn="ctr"/>
            <a:r>
              <a:rPr lang="en-US"/>
              <a:t>0-1 Knapsack problem: brute-force approach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752600"/>
            <a:ext cx="7772400" cy="43434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Let’s first solve this problem with a straightforward algorithm</a:t>
            </a:r>
          </a:p>
          <a:p>
            <a:pPr algn="just"/>
            <a:r>
              <a:rPr lang="en-US" dirty="0">
                <a:latin typeface="Times New Roman" pitchFamily="18" charset="0"/>
              </a:rPr>
              <a:t>Since there are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 items, there are </a:t>
            </a:r>
            <a:r>
              <a:rPr lang="en-US" i="1" dirty="0">
                <a:latin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 possible combinations of items.</a:t>
            </a:r>
          </a:p>
          <a:p>
            <a:pPr algn="just"/>
            <a:r>
              <a:rPr lang="en-US" dirty="0">
                <a:latin typeface="Times New Roman" pitchFamily="18" charset="0"/>
              </a:rPr>
              <a:t>We go through all combinations and find the one with the most total value and with total weight less or equal to </a:t>
            </a:r>
            <a:r>
              <a:rPr lang="en-US" i="1" dirty="0">
                <a:latin typeface="Times New Roman" pitchFamily="18" charset="0"/>
              </a:rPr>
              <a:t>W</a:t>
            </a:r>
            <a:endParaRPr lang="en-US" dirty="0">
              <a:latin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</a:rPr>
              <a:t>Running time will be </a:t>
            </a:r>
            <a:r>
              <a:rPr lang="en-US" i="1" dirty="0">
                <a:latin typeface="Times New Roman" pitchFamily="18" charset="0"/>
              </a:rPr>
              <a:t>O(2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73A-BBCF-494A-AE64-A514E0043B2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6948-FEB1-421A-8B13-9136ECD325A8}" type="slidenum">
              <a:rPr lang="en-US"/>
              <a:pPr/>
              <a:t>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295400"/>
          </a:xfrm>
        </p:spPr>
        <p:txBody>
          <a:bodyPr/>
          <a:lstStyle/>
          <a:p>
            <a:pPr algn="ctr"/>
            <a:r>
              <a:rPr lang="en-US"/>
              <a:t>0-1 Knapsack problem: brute-force approach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27432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</a:rPr>
              <a:t>Can we do better? </a:t>
            </a:r>
          </a:p>
          <a:p>
            <a:pPr algn="just"/>
            <a:r>
              <a:rPr lang="en-US" dirty="0">
                <a:latin typeface="Times New Roman" pitchFamily="18" charset="0"/>
              </a:rPr>
              <a:t>Yes, with an algorithm based on dynamic programming</a:t>
            </a:r>
          </a:p>
          <a:p>
            <a:pPr algn="just"/>
            <a:r>
              <a:rPr lang="en-US" dirty="0">
                <a:latin typeface="Times New Roman" pitchFamily="18" charset="0"/>
              </a:rPr>
              <a:t>We need to carefully identify the </a:t>
            </a:r>
            <a:r>
              <a:rPr lang="en-US" dirty="0" err="1">
                <a:latin typeface="Times New Roman" pitchFamily="18" charset="0"/>
              </a:rPr>
              <a:t>subproblems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66800" y="4267200"/>
            <a:ext cx="750397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3200" dirty="0"/>
              <a:t>Let’s try this:</a:t>
            </a:r>
          </a:p>
          <a:p>
            <a:pPr algn="just"/>
            <a:r>
              <a:rPr lang="en-US" sz="3200" dirty="0">
                <a:solidFill>
                  <a:schemeClr val="accent1"/>
                </a:solidFill>
              </a:rPr>
              <a:t>If items are labeled </a:t>
            </a:r>
            <a:r>
              <a:rPr lang="en-US" sz="3200" i="1" dirty="0">
                <a:solidFill>
                  <a:schemeClr val="accent1"/>
                </a:solidFill>
              </a:rPr>
              <a:t>1..n</a:t>
            </a:r>
            <a:r>
              <a:rPr lang="en-US" sz="3200" dirty="0">
                <a:solidFill>
                  <a:schemeClr val="accent1"/>
                </a:solidFill>
              </a:rPr>
              <a:t>, then a </a:t>
            </a:r>
            <a:r>
              <a:rPr lang="en-US" sz="3200" dirty="0" smtClean="0">
                <a:solidFill>
                  <a:schemeClr val="accent1"/>
                </a:solidFill>
              </a:rPr>
              <a:t>sub problem </a:t>
            </a:r>
            <a:endParaRPr lang="en-US" sz="3200" dirty="0">
              <a:solidFill>
                <a:schemeClr val="accent1"/>
              </a:solidFill>
            </a:endParaRPr>
          </a:p>
          <a:p>
            <a:pPr algn="just"/>
            <a:r>
              <a:rPr lang="en-US" sz="3200" dirty="0">
                <a:solidFill>
                  <a:schemeClr val="accent1"/>
                </a:solidFill>
              </a:rPr>
              <a:t>would be to find an optimal solution for </a:t>
            </a:r>
          </a:p>
          <a:p>
            <a:pPr algn="just"/>
            <a:r>
              <a:rPr lang="en-US" sz="3200" i="1" dirty="0" err="1">
                <a:solidFill>
                  <a:schemeClr val="accent1"/>
                </a:solidFill>
              </a:rPr>
              <a:t>S</a:t>
            </a:r>
            <a:r>
              <a:rPr lang="en-US" sz="3200" i="1" baseline="-25000" dirty="0" err="1">
                <a:solidFill>
                  <a:schemeClr val="accent1"/>
                </a:solidFill>
              </a:rPr>
              <a:t>k</a:t>
            </a:r>
            <a:r>
              <a:rPr lang="en-US" sz="3200" i="1" dirty="0">
                <a:solidFill>
                  <a:schemeClr val="accent1"/>
                </a:solidFill>
              </a:rPr>
              <a:t> = {items labeled 1, 2, .. k}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E1A6-47F9-404D-9BB9-EC2CB1F9B9F5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A03F-92ED-4F2C-953D-26EA366A7AEF}" type="slidenum">
              <a:rPr lang="en-US"/>
              <a:pPr/>
              <a:t>6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pPr algn="ctr"/>
            <a:r>
              <a:rPr lang="en-US"/>
              <a:t>Defining a Subproblem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4876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If items are labeled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1..n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, then a subproblem would be to find an optimal solution for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S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k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 = {items labeled 1, 2, .. k}</a:t>
            </a:r>
          </a:p>
          <a:p>
            <a:r>
              <a:rPr lang="en-US">
                <a:latin typeface="Times New Roman" pitchFamily="18" charset="0"/>
              </a:rPr>
              <a:t>This is a valid subproblem definition.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The question is: can we describe the final solution (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S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n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) in terms of subproblems (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S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)? 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Unfortunately, we </a:t>
            </a:r>
            <a:r>
              <a:rPr lang="en-US" u="sng">
                <a:latin typeface="Times New Roman" pitchFamily="18" charset="0"/>
              </a:rPr>
              <a:t>can’t</a:t>
            </a:r>
            <a:r>
              <a:rPr lang="en-US">
                <a:latin typeface="Times New Roman" pitchFamily="18" charset="0"/>
              </a:rPr>
              <a:t> do that. Explanation follows….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6E0A-25BA-4410-9037-487C3CAAA159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A09-297D-4530-A939-7D01769315D4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838200"/>
          </a:xfrm>
        </p:spPr>
        <p:txBody>
          <a:bodyPr/>
          <a:lstStyle/>
          <a:p>
            <a:pPr algn="ctr"/>
            <a:r>
              <a:rPr lang="en-US"/>
              <a:t>Defining a Subproblem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371600" y="2286000"/>
            <a:ext cx="2724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 weight: W = 20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For S</a:t>
            </a:r>
            <a:r>
              <a:rPr lang="en-US" b="1" baseline="-25000">
                <a:solidFill>
                  <a:schemeClr val="accent2"/>
                </a:solidFill>
              </a:rPr>
              <a:t>4</a:t>
            </a:r>
            <a:r>
              <a:rPr lang="en-US" b="1">
                <a:solidFill>
                  <a:schemeClr val="accent2"/>
                </a:solidFill>
              </a:rPr>
              <a:t>:</a:t>
            </a:r>
            <a:endParaRPr lang="en-US"/>
          </a:p>
          <a:p>
            <a:r>
              <a:rPr lang="en-US"/>
              <a:t>Total weight: 14;</a:t>
            </a:r>
          </a:p>
          <a:p>
            <a:r>
              <a:rPr lang="en-US"/>
              <a:t>total benefit: 20</a:t>
            </a:r>
          </a:p>
        </p:txBody>
      </p:sp>
      <p:grpSp>
        <p:nvGrpSpPr>
          <p:cNvPr id="113724" name="Group 60"/>
          <p:cNvGrpSpPr>
            <a:grpSpLocks/>
          </p:cNvGrpSpPr>
          <p:nvPr/>
        </p:nvGrpSpPr>
        <p:grpSpPr bwMode="auto">
          <a:xfrm>
            <a:off x="990600" y="1066800"/>
            <a:ext cx="4343400" cy="1066800"/>
            <a:chOff x="624" y="672"/>
            <a:chExt cx="2736" cy="672"/>
          </a:xfrm>
        </p:grpSpPr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672" y="672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1056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1632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2208" y="672"/>
              <a:ext cx="48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624" y="720"/>
              <a:ext cx="5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1 </a:t>
              </a:r>
              <a:r>
                <a:rPr lang="en-US" sz="2000"/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1 </a:t>
              </a:r>
              <a:r>
                <a:rPr lang="en-US" sz="2000"/>
                <a:t>=3</a:t>
              </a:r>
              <a:endParaRPr lang="en-US"/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1104" y="72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2 </a:t>
              </a:r>
              <a:r>
                <a:rPr lang="en-US" sz="2000"/>
                <a:t>=4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2 </a:t>
              </a:r>
              <a:r>
                <a:rPr lang="en-US" sz="2000"/>
                <a:t>=5</a:t>
              </a:r>
              <a:endParaRPr 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1680" y="720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3 </a:t>
              </a:r>
              <a:r>
                <a:rPr lang="en-US" sz="2000"/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3 </a:t>
              </a:r>
              <a:r>
                <a:rPr lang="en-US" sz="2000"/>
                <a:t>=8</a:t>
              </a:r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2256" y="720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4 </a:t>
              </a:r>
              <a:r>
                <a:rPr lang="en-US" sz="2000"/>
                <a:t>=3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4 </a:t>
              </a:r>
              <a:r>
                <a:rPr lang="en-US" sz="2000"/>
                <a:t>=4</a:t>
              </a:r>
              <a:endParaRPr lang="en-US"/>
            </a:p>
          </p:txBody>
        </p:sp>
      </p:grp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7162800" y="1295400"/>
            <a:ext cx="55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w</a:t>
            </a:r>
            <a:r>
              <a:rPr lang="en-US" sz="3200" baseline="-25000"/>
              <a:t>i</a:t>
            </a:r>
            <a:endParaRPr lang="en-US"/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8305800" y="1295400"/>
            <a:ext cx="55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b</a:t>
            </a:r>
            <a:r>
              <a:rPr lang="en-US" sz="3200" baseline="-25000"/>
              <a:t>i</a:t>
            </a:r>
            <a:endParaRPr lang="en-US"/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8229600" y="4114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8382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8382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315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83820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7315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8382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7315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6781800" y="10414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Weight</a:t>
            </a:r>
          </a:p>
        </p:txBody>
      </p:sp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7915275" y="10414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Benefit</a:t>
            </a:r>
          </a:p>
        </p:txBody>
      </p:sp>
      <p:sp>
        <p:nvSpPr>
          <p:cNvPr id="113695" name="Text Box 31"/>
          <p:cNvSpPr txBox="1">
            <a:spLocks noChangeArrowheads="1"/>
          </p:cNvSpPr>
          <p:nvPr/>
        </p:nvSpPr>
        <p:spPr bwMode="auto">
          <a:xfrm>
            <a:off x="73152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6324600" y="914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6324600" y="914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7299325" y="133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6324600" y="1420813"/>
            <a:ext cx="64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Item</a:t>
            </a:r>
            <a:endParaRPr lang="en-US"/>
          </a:p>
          <a:p>
            <a:r>
              <a:rPr lang="en-US"/>
              <a:t>#</a:t>
            </a:r>
          </a:p>
        </p:txBody>
      </p:sp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6477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6477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64770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6477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6477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3706" name="Freeform 42"/>
          <p:cNvSpPr>
            <a:spLocks/>
          </p:cNvSpPr>
          <p:nvPr/>
        </p:nvSpPr>
        <p:spPr bwMode="auto">
          <a:xfrm>
            <a:off x="6032500" y="2044700"/>
            <a:ext cx="520700" cy="2197100"/>
          </a:xfrm>
          <a:custGeom>
            <a:avLst/>
            <a:gdLst/>
            <a:ahLst/>
            <a:cxnLst>
              <a:cxn ang="0">
                <a:pos x="280" y="8"/>
              </a:cxn>
              <a:cxn ang="0">
                <a:pos x="88" y="200"/>
              </a:cxn>
              <a:cxn ang="0">
                <a:pos x="40" y="1208"/>
              </a:cxn>
              <a:cxn ang="0">
                <a:pos x="328" y="1256"/>
              </a:cxn>
            </a:cxnLst>
            <a:rect l="0" t="0" r="r" b="b"/>
            <a:pathLst>
              <a:path w="328" h="1384">
                <a:moveTo>
                  <a:pt x="280" y="8"/>
                </a:moveTo>
                <a:cubicBezTo>
                  <a:pt x="204" y="4"/>
                  <a:pt x="128" y="0"/>
                  <a:pt x="88" y="200"/>
                </a:cubicBezTo>
                <a:cubicBezTo>
                  <a:pt x="48" y="400"/>
                  <a:pt x="0" y="1032"/>
                  <a:pt x="40" y="1208"/>
                </a:cubicBezTo>
                <a:cubicBezTo>
                  <a:pt x="80" y="1384"/>
                  <a:pt x="264" y="1288"/>
                  <a:pt x="32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5715000" y="2438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13708" name="Freeform 44"/>
          <p:cNvSpPr>
            <a:spLocks/>
          </p:cNvSpPr>
          <p:nvPr/>
        </p:nvSpPr>
        <p:spPr bwMode="auto">
          <a:xfrm>
            <a:off x="5562600" y="2057400"/>
            <a:ext cx="1066800" cy="26416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96" y="240"/>
              </a:cxn>
              <a:cxn ang="0">
                <a:pos x="96" y="1440"/>
              </a:cxn>
              <a:cxn ang="0">
                <a:pos x="672" y="1584"/>
              </a:cxn>
            </a:cxnLst>
            <a:rect l="0" t="0" r="r" b="b"/>
            <a:pathLst>
              <a:path w="672" h="1664">
                <a:moveTo>
                  <a:pt x="480" y="0"/>
                </a:moveTo>
                <a:cubicBezTo>
                  <a:pt x="320" y="0"/>
                  <a:pt x="160" y="0"/>
                  <a:pt x="96" y="240"/>
                </a:cubicBezTo>
                <a:cubicBezTo>
                  <a:pt x="32" y="480"/>
                  <a:pt x="0" y="1216"/>
                  <a:pt x="96" y="1440"/>
                </a:cubicBezTo>
                <a:cubicBezTo>
                  <a:pt x="192" y="1664"/>
                  <a:pt x="592" y="1592"/>
                  <a:pt x="672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51816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  <a:endParaRPr lang="en-US"/>
          </a:p>
        </p:txBody>
      </p:sp>
      <p:grpSp>
        <p:nvGrpSpPr>
          <p:cNvPr id="113725" name="Group 61"/>
          <p:cNvGrpSpPr>
            <a:grpSpLocks/>
          </p:cNvGrpSpPr>
          <p:nvPr/>
        </p:nvGrpSpPr>
        <p:grpSpPr bwMode="auto">
          <a:xfrm>
            <a:off x="1066800" y="4267200"/>
            <a:ext cx="4343400" cy="1066800"/>
            <a:chOff x="672" y="2688"/>
            <a:chExt cx="2736" cy="672"/>
          </a:xfrm>
        </p:grpSpPr>
        <p:sp>
          <p:nvSpPr>
            <p:cNvPr id="113710" name="Rectangle 46"/>
            <p:cNvSpPr>
              <a:spLocks noChangeArrowheads="1"/>
            </p:cNvSpPr>
            <p:nvPr/>
          </p:nvSpPr>
          <p:spPr bwMode="auto">
            <a:xfrm>
              <a:off x="720" y="2688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1" name="Rectangle 47"/>
            <p:cNvSpPr>
              <a:spLocks noChangeArrowheads="1"/>
            </p:cNvSpPr>
            <p:nvPr/>
          </p:nvSpPr>
          <p:spPr bwMode="auto">
            <a:xfrm>
              <a:off x="720" y="2688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2" name="Rectangle 48"/>
            <p:cNvSpPr>
              <a:spLocks noChangeArrowheads="1"/>
            </p:cNvSpPr>
            <p:nvPr/>
          </p:nvSpPr>
          <p:spPr bwMode="auto">
            <a:xfrm>
              <a:off x="1104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3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5" name="Text Box 51"/>
            <p:cNvSpPr txBox="1">
              <a:spLocks noChangeArrowheads="1"/>
            </p:cNvSpPr>
            <p:nvPr/>
          </p:nvSpPr>
          <p:spPr bwMode="auto">
            <a:xfrm>
              <a:off x="672" y="2736"/>
              <a:ext cx="5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1 </a:t>
              </a:r>
              <a:r>
                <a:rPr lang="en-US" sz="2000"/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1 </a:t>
              </a:r>
              <a:r>
                <a:rPr lang="en-US" sz="2000"/>
                <a:t>=3</a:t>
              </a:r>
              <a:endParaRPr lang="en-US"/>
            </a:p>
          </p:txBody>
        </p:sp>
        <p:sp>
          <p:nvSpPr>
            <p:cNvPr id="113716" name="Text Box 52"/>
            <p:cNvSpPr txBox="1">
              <a:spLocks noChangeArrowheads="1"/>
            </p:cNvSpPr>
            <p:nvPr/>
          </p:nvSpPr>
          <p:spPr bwMode="auto">
            <a:xfrm>
              <a:off x="1152" y="273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2 </a:t>
              </a:r>
              <a:r>
                <a:rPr lang="en-US" sz="2000"/>
                <a:t>=4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2 </a:t>
              </a:r>
              <a:r>
                <a:rPr lang="en-US" sz="2000"/>
                <a:t>=5</a:t>
              </a:r>
              <a:endParaRPr lang="en-US"/>
            </a:p>
          </p:txBody>
        </p:sp>
        <p:sp>
          <p:nvSpPr>
            <p:cNvPr id="113717" name="Text Box 5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3 </a:t>
              </a:r>
              <a:r>
                <a:rPr lang="en-US" sz="2000"/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3 </a:t>
              </a:r>
              <a:r>
                <a:rPr lang="en-US" sz="2000"/>
                <a:t>=8</a:t>
              </a:r>
              <a:endParaRPr lang="en-US"/>
            </a:p>
          </p:txBody>
        </p:sp>
        <p:sp>
          <p:nvSpPr>
            <p:cNvPr id="113718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/>
                <a:t>w</a:t>
              </a:r>
              <a:r>
                <a:rPr lang="en-US" sz="2000" baseline="-25000"/>
                <a:t>4 </a:t>
              </a:r>
              <a:r>
                <a:rPr lang="en-US" sz="2000"/>
                <a:t>=9</a:t>
              </a:r>
            </a:p>
            <a:p>
              <a:pPr>
                <a:lnSpc>
                  <a:spcPct val="110000"/>
                </a:lnSpc>
              </a:pPr>
              <a:r>
                <a:rPr lang="en-US" sz="2000"/>
                <a:t>b</a:t>
              </a:r>
              <a:r>
                <a:rPr lang="en-US" sz="2000" baseline="-25000"/>
                <a:t>4 </a:t>
              </a:r>
              <a:r>
                <a:rPr lang="en-US" sz="2000"/>
                <a:t>=10</a:t>
              </a:r>
              <a:endParaRPr lang="en-US"/>
            </a:p>
          </p:txBody>
        </p:sp>
      </p:grpSp>
      <p:sp>
        <p:nvSpPr>
          <p:cNvPr id="113719" name="Line 55"/>
          <p:cNvSpPr>
            <a:spLocks noChangeShapeType="1"/>
          </p:cNvSpPr>
          <p:nvPr/>
        </p:nvSpPr>
        <p:spPr bwMode="auto">
          <a:xfrm flipV="1">
            <a:off x="6324600" y="4724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2362200" y="5305425"/>
            <a:ext cx="2195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For S</a:t>
            </a:r>
            <a:r>
              <a:rPr lang="en-US" b="1" baseline="-25000">
                <a:solidFill>
                  <a:schemeClr val="accent2"/>
                </a:solidFill>
              </a:rPr>
              <a:t>5</a:t>
            </a:r>
            <a:r>
              <a:rPr lang="en-US" b="1">
                <a:solidFill>
                  <a:schemeClr val="accent2"/>
                </a:solidFill>
              </a:rPr>
              <a:t>:</a:t>
            </a:r>
            <a:endParaRPr lang="en-US"/>
          </a:p>
          <a:p>
            <a:r>
              <a:rPr lang="en-US"/>
              <a:t>Total weight: 20</a:t>
            </a:r>
          </a:p>
          <a:p>
            <a:r>
              <a:rPr lang="en-US"/>
              <a:t>total benefit: 26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638800" y="5029200"/>
            <a:ext cx="3124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Solution for S</a:t>
            </a:r>
            <a:r>
              <a:rPr lang="en-US" sz="3200" baseline="-25000">
                <a:solidFill>
                  <a:srgbClr val="FF0000"/>
                </a:solidFill>
              </a:rPr>
              <a:t>4</a:t>
            </a:r>
            <a:r>
              <a:rPr lang="en-US" sz="3200">
                <a:solidFill>
                  <a:srgbClr val="FF0000"/>
                </a:solidFill>
              </a:rPr>
              <a:t> is not part of the solution for S</a:t>
            </a:r>
            <a:r>
              <a:rPr lang="en-US" sz="3200" baseline="-25000">
                <a:solidFill>
                  <a:srgbClr val="FF0000"/>
                </a:solidFill>
              </a:rPr>
              <a:t>5</a:t>
            </a:r>
            <a:r>
              <a:rPr lang="en-US" sz="3200">
                <a:solidFill>
                  <a:srgbClr val="FF0000"/>
                </a:solidFill>
              </a:rPr>
              <a:t>!!!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3733800" y="1676400"/>
            <a:ext cx="5572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rial" charset="0"/>
              </a:rPr>
              <a:t>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  <p:bldP spid="113720" grpId="0" autoUpdateAnimBg="0"/>
      <p:bldP spid="113721" grpId="0" autoUpdateAnimBg="0"/>
      <p:bldP spid="1137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7C71-F041-46A3-B4D2-777A768D001D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BF6F-B639-4CA9-8F7F-06AEF5DB2F0D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818437" cy="1371600"/>
          </a:xfrm>
        </p:spPr>
        <p:txBody>
          <a:bodyPr/>
          <a:lstStyle/>
          <a:p>
            <a:pPr algn="ctr"/>
            <a:r>
              <a:rPr lang="en-US"/>
              <a:t>Defining a Subproblem (continued)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666037" cy="4648200"/>
          </a:xfrm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As we have seen, the solution for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4</a:t>
            </a:r>
            <a:r>
              <a:rPr lang="en-US">
                <a:latin typeface="Times New Roman" pitchFamily="18" charset="0"/>
              </a:rPr>
              <a:t> is not part of the solution for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5</a:t>
            </a:r>
          </a:p>
          <a:p>
            <a:r>
              <a:rPr lang="en-US">
                <a:latin typeface="Times New Roman" pitchFamily="18" charset="0"/>
              </a:rPr>
              <a:t>So our definition of a subproblem is flawed and we need another one!</a:t>
            </a:r>
          </a:p>
          <a:p>
            <a:r>
              <a:rPr lang="en-US">
                <a:latin typeface="Times New Roman" pitchFamily="18" charset="0"/>
              </a:rPr>
              <a:t>Let’s add another parameter: 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, which will represent the </a:t>
            </a:r>
            <a:r>
              <a:rPr lang="en-US" u="sng">
                <a:latin typeface="Times New Roman" pitchFamily="18" charset="0"/>
              </a:rPr>
              <a:t>exact</a:t>
            </a:r>
            <a:r>
              <a:rPr lang="en-US">
                <a:latin typeface="Times New Roman" pitchFamily="18" charset="0"/>
              </a:rPr>
              <a:t> weight for each subset of items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The subproblem then will be to compute 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B[k,w]</a:t>
            </a:r>
            <a:endParaRPr lang="en-US" sz="40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E688-4392-4728-9356-B2A58CBA42B3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E6CC-7039-44FE-9F68-C14ED0D4C7CA}" type="slidenum">
              <a:rPr lang="en-US"/>
              <a:pPr/>
              <a:t>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18438" cy="1143000"/>
          </a:xfrm>
        </p:spPr>
        <p:txBody>
          <a:bodyPr/>
          <a:lstStyle/>
          <a:p>
            <a:pPr algn="ctr"/>
            <a:r>
              <a:rPr lang="en-US"/>
              <a:t>Recursive Formula for subproblems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124200"/>
            <a:ext cx="7696200" cy="3200400"/>
          </a:xfrm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It means, that the best subset of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that has total weight 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 is one of the two: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1) the best subset of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k-1</a:t>
            </a:r>
            <a:r>
              <a:rPr lang="en-US">
                <a:latin typeface="Times New Roman" pitchFamily="18" charset="0"/>
              </a:rPr>
              <a:t> that has total weight 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,    </a:t>
            </a:r>
            <a:r>
              <a:rPr lang="en-US" b="1">
                <a:latin typeface="Times New Roman" pitchFamily="18" charset="0"/>
              </a:rPr>
              <a:t>or</a:t>
            </a:r>
            <a:endParaRPr lang="en-US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2) the best subset of 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i="1" baseline="-25000">
                <a:latin typeface="Times New Roman" pitchFamily="18" charset="0"/>
              </a:rPr>
              <a:t>k-1</a:t>
            </a:r>
            <a:r>
              <a:rPr lang="en-US">
                <a:latin typeface="Times New Roman" pitchFamily="18" charset="0"/>
              </a:rPr>
              <a:t> that has total weight </a:t>
            </a:r>
            <a:r>
              <a:rPr lang="en-US" i="1">
                <a:latin typeface="Times New Roman" pitchFamily="18" charset="0"/>
              </a:rPr>
              <a:t>w-w</a:t>
            </a:r>
            <a:r>
              <a:rPr lang="en-US" i="1" baseline="-25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plus the item </a:t>
            </a:r>
            <a:r>
              <a:rPr lang="en-US" i="1">
                <a:latin typeface="Times New Roman" pitchFamily="18" charset="0"/>
              </a:rPr>
              <a:t>k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219200" y="1905000"/>
          <a:ext cx="7924800" cy="1114425"/>
        </p:xfrm>
        <a:graphic>
          <a:graphicData uri="http://schemas.openxmlformats.org/presentationml/2006/ole">
            <p:oleObj spid="_x0000_s116740" name="Equation" r:id="rId3" imgW="3238200" imgH="482400" progId="Equation.3">
              <p:embed/>
            </p:oleObj>
          </a:graphicData>
        </a:graphic>
      </p:graphicFrame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219200" y="1371600"/>
            <a:ext cx="7666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Recursive formula for subproblems:</a:t>
            </a:r>
            <a:endParaRPr kumimoji="1" lang="en-US" sz="4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992</TotalTime>
  <Words>2710</Words>
  <Application>Microsoft PowerPoint</Application>
  <PresentationFormat>On-screen Show (4:3)</PresentationFormat>
  <Paragraphs>1002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Times New Roman</vt:lpstr>
      <vt:lpstr>Arial</vt:lpstr>
      <vt:lpstr>Monotype Sorts</vt:lpstr>
      <vt:lpstr>Dads Tie.pot</vt:lpstr>
      <vt:lpstr>Microsoft Equation 3.0</vt:lpstr>
      <vt:lpstr>0-1 Knapsack problem</vt:lpstr>
      <vt:lpstr>0-1 Knapsack problem: a picture</vt:lpstr>
      <vt:lpstr>0-1 Knapsack problem</vt:lpstr>
      <vt:lpstr>0-1 Knapsack problem: brute-force approach</vt:lpstr>
      <vt:lpstr>0-1 Knapsack problem: brute-force approach</vt:lpstr>
      <vt:lpstr>Defining a Subproblem </vt:lpstr>
      <vt:lpstr>Defining a Subproblem</vt:lpstr>
      <vt:lpstr>Defining a Subproblem (continued)</vt:lpstr>
      <vt:lpstr>Recursive Formula for subproblems</vt:lpstr>
      <vt:lpstr>Recursive Formula</vt:lpstr>
      <vt:lpstr>0-1 Knapsack 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(15)</vt:lpstr>
      <vt:lpstr>Example (16)</vt:lpstr>
      <vt:lpstr>Example (17)</vt:lpstr>
      <vt:lpstr>Comments</vt:lpstr>
      <vt:lpstr>Conclusion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Nikhilesh Joshi</cp:lastModifiedBy>
  <cp:revision>284</cp:revision>
  <cp:lastPrinted>2002-04-12T06:25:52Z</cp:lastPrinted>
  <dcterms:created xsi:type="dcterms:W3CDTF">2002-04-11T23:45:57Z</dcterms:created>
  <dcterms:modified xsi:type="dcterms:W3CDTF">2012-08-11T08:32:12Z</dcterms:modified>
</cp:coreProperties>
</file>