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62" r:id="rId9"/>
    <p:sldId id="267" r:id="rId10"/>
    <p:sldId id="288" r:id="rId11"/>
    <p:sldId id="263" r:id="rId12"/>
    <p:sldId id="270" r:id="rId13"/>
    <p:sldId id="271" r:id="rId14"/>
    <p:sldId id="276" r:id="rId15"/>
    <p:sldId id="272" r:id="rId16"/>
    <p:sldId id="273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5" r:id="rId26"/>
    <p:sldId id="264" r:id="rId27"/>
    <p:sldId id="290" r:id="rId28"/>
    <p:sldId id="289" r:id="rId29"/>
    <p:sldId id="292" r:id="rId30"/>
  </p:sldIdLst>
  <p:sldSz cx="9144000" cy="6858000" type="screen4x3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r:id="rId1">
    <p:sldAll/>
  </p:htmlPubPr>
  <p:webPr encoding="windows-1252"/>
  <p:clrMru>
    <a:srgbClr val="008000"/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7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76"/>
        <p:guide pos="2256"/>
      </p:guideLst>
    </p:cSldViewPr>
  </p:notes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K:\public_html\cs332\lecture32.htm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1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8991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B63C33-6339-4F23-A592-0C0ED62F48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1035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192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7863"/>
            <a:ext cx="525145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8975725"/>
            <a:ext cx="31035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5" tIns="47457" rIns="94915" bIns="47457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fld id="{76B7C836-A192-4659-802E-4700B874EE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207A1-99B9-4F54-BA6F-4413E5A2D45D}" type="slidenum">
              <a:rPr lang="en-US"/>
              <a:pPr/>
              <a:t>10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01F03-366B-411D-BF99-10735C83F992}" type="slidenum">
              <a:rPr lang="en-US"/>
              <a:pPr/>
              <a:t>24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0D996-62CB-4AA7-9394-75C13B620480}" type="slidenum">
              <a:rPr lang="en-US"/>
              <a:pPr/>
              <a:t>28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12317-F62A-452C-A90E-F73C896818AA}" type="slidenum">
              <a:rPr lang="en-US"/>
              <a:pPr/>
              <a:t>29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38898-D683-44A5-8CE8-DF9C26685C2C}" type="slidenum">
              <a:rPr lang="en-US"/>
              <a:pPr/>
              <a:t>11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4EE00-7028-41CA-B9FD-12E35FFBF704}" type="slidenum">
              <a:rPr lang="en-US"/>
              <a:pPr/>
              <a:t>17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08A58-38C5-434A-A32E-664B94C4CB10}" type="slidenum">
              <a:rPr lang="en-US"/>
              <a:pPr/>
              <a:t>18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52643-26CB-4FC4-86FD-C8029EE3B82A}" type="slidenum">
              <a:rPr lang="en-US"/>
              <a:pPr/>
              <a:t>19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64CEC-120F-4D5B-A743-425CA4A3BCC4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2BF04-16B1-4CCE-8C46-48D9A6E746C1}" type="slidenum">
              <a:rPr lang="en-US"/>
              <a:pPr/>
              <a:t>21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AC327-87ED-49BE-96DE-E43C3FD9E73B}" type="slidenum">
              <a:rPr lang="en-US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C41F2-A07C-47F5-8224-93CC4B9E207C}" type="slidenum">
              <a:rPr lang="en-US"/>
              <a:pPr/>
              <a:t>23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49F6D93-52DD-4311-BF45-694EB9D89F89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E5940A06-87F0-49CD-96B1-BB8FEC1095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5DAC3-5F72-4D60-B6AC-8A3621D5E46A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FAF64-F2EB-4249-A1C5-9899AFC29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9D572-D9F4-431C-A483-D2C810F47CA7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31530-0D3A-4036-A6E7-E094F2B71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68247-A957-4A40-A6E1-2B5478822E04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501D3-1C3B-48FC-A873-F338747AA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D7C1E-FFD8-4F54-B769-E812850FDC8D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A077B-CCE9-47A2-A895-D4048F4D9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5B36BB-18EC-4FD0-BF5B-0ADC8284276B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372BD-E686-4DEE-B784-B58BE9163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61310-1419-458C-99B8-319677C443A0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AD67E-A632-442D-8EFC-A75C303B6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0FC9FC-6776-4046-A6E2-EED51CF752B7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89E46-5425-4E6F-970A-90CEBFB35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52DF6-6FC4-40E3-A052-05783E84B498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0957B-E396-4C56-A8D3-447D03A0F5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B18249-DDBE-46DA-823D-8C217E4E25F5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05680-7ACF-4410-8D59-C8E6F9057E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626E4-061C-4E6B-A9C0-EEC86B957767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21CFC-D8C6-4ED7-BDFF-6F5539F94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8C0CE7A8-4D50-4C8B-A239-B65AA861BE7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0B7375F8-ACBD-4C55-9821-D84CAB4366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589838" cy="5257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</a:rPr>
              <a:t>It is used, when the solution can be recursively described in terms of solutions to </a:t>
            </a:r>
            <a:r>
              <a:rPr lang="en-US" sz="2800" dirty="0" err="1">
                <a:latin typeface="Times New Roman" pitchFamily="18" charset="0"/>
              </a:rPr>
              <a:t>subproblems</a:t>
            </a:r>
            <a:r>
              <a:rPr lang="en-US" sz="2800" dirty="0">
                <a:latin typeface="Times New Roman" pitchFamily="18" charset="0"/>
              </a:rPr>
              <a:t> (</a:t>
            </a:r>
            <a:r>
              <a:rPr lang="en-US" sz="2800" i="1" dirty="0">
                <a:latin typeface="Times New Roman" pitchFamily="18" charset="0"/>
              </a:rPr>
              <a:t>optimal substructure</a:t>
            </a:r>
            <a:r>
              <a:rPr lang="en-US" sz="2800" dirty="0">
                <a:latin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</a:rPr>
              <a:t>Algorithm finds solutions to </a:t>
            </a:r>
            <a:r>
              <a:rPr lang="en-US" sz="2800" dirty="0" err="1">
                <a:latin typeface="Times New Roman" pitchFamily="18" charset="0"/>
              </a:rPr>
              <a:t>subproblems</a:t>
            </a:r>
            <a:r>
              <a:rPr lang="en-US" sz="2800" dirty="0">
                <a:latin typeface="Times New Roman" pitchFamily="18" charset="0"/>
              </a:rPr>
              <a:t> and stores them in memory for later use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</a:rPr>
              <a:t>More efficient than “</a:t>
            </a:r>
            <a:r>
              <a:rPr lang="en-US" sz="2800" i="1" dirty="0">
                <a:latin typeface="Times New Roman" pitchFamily="18" charset="0"/>
              </a:rPr>
              <a:t>brute-force methods</a:t>
            </a:r>
            <a:r>
              <a:rPr lang="en-US" sz="2800" dirty="0">
                <a:latin typeface="Times New Roman" pitchFamily="18" charset="0"/>
              </a:rPr>
              <a:t>”, which solve the same </a:t>
            </a:r>
            <a:r>
              <a:rPr lang="en-US" sz="2800" dirty="0" err="1">
                <a:latin typeface="Times New Roman" pitchFamily="18" charset="0"/>
              </a:rPr>
              <a:t>subproblems</a:t>
            </a:r>
            <a:r>
              <a:rPr lang="en-US" sz="2800" dirty="0">
                <a:latin typeface="Times New Roman" pitchFamily="18" charset="0"/>
              </a:rPr>
              <a:t> over and over again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3802-C327-4CAE-8854-932B8960764C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C57-2E42-4FEF-A17F-92FB0850D39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(0)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C5E-50F1-48FC-94B0-EB35BC7A2E2F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CF73-43E8-4F61-AADC-7C01D9FBF1ED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(1)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EBA4-7FF3-4669-B78D-41C72766F80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E99-F6F8-43FF-B2DF-865A1D1CD184}" type="slidenum">
              <a:rPr lang="en-US"/>
              <a:pPr/>
              <a:t>11</a:t>
            </a:fld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11348" name="Text Box 84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(2)</a:t>
            </a:r>
          </a:p>
        </p:txBody>
      </p:sp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16D3-85B3-4196-B127-9023ACD4434B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C6B-5D2F-4398-A67F-7FD1164899A7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/>
              <a:t> 		</a:t>
            </a:r>
            <a:r>
              <a:rPr lang="en-US">
                <a:solidFill>
                  <a:srgbClr val="008000"/>
                </a:solidFill>
              </a:rPr>
              <a:t>else c[i,j] = max( c[i-1,j], c[i,j-1]</a:t>
            </a:r>
            <a:r>
              <a:rPr lang="en-US">
                <a:solidFill>
                  <a:srgbClr val="33CC33"/>
                </a:solidFill>
              </a:rPr>
              <a:t> )</a:t>
            </a:r>
            <a:endParaRPr lang="en-US"/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(3)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B28C-8491-4089-A282-6E67977394AF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29C1-002A-4BBC-981D-3DC100A5837E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(4)</a:t>
            </a:r>
          </a:p>
        </p:txBody>
      </p:sp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7C5B-CA54-43AB-8DC0-E37959D1C068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AAA8-6DB0-42EB-9F80-F8EC9382F401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(5)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60E9-044D-4EA5-B99D-D234B3F64DDB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DE39-E27D-4913-ABBB-FE3DC346D25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(6)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55FA-4504-4D7C-A60C-080F4FAE81B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614-13AA-43FC-ACD1-F2E5E625FBD4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(7)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849A-C49A-4E74-849F-BD71394F4744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3471-D3A0-4AAE-A906-9A92F54CBC76}" type="slidenum">
              <a:rPr lang="en-US"/>
              <a:pPr/>
              <a:t>17</a:t>
            </a:fld>
            <a:endParaRPr lang="en-US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(8)</a:t>
            </a:r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AC72-4BCE-4FD0-BA6F-40F8D75856CA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3D1-8C44-4807-A7E0-A3FDA1201590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(10)</a:t>
            </a:r>
          </a:p>
        </p:txBody>
      </p:sp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DEE1-0121-49C4-B6A2-1B768730CEBC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7857-893C-4E54-B4BA-18BA8566EAB3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2519" name="Oval 5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0" name="Oval 56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8" y="228600"/>
            <a:ext cx="8259762" cy="1143000"/>
          </a:xfrm>
        </p:spPr>
        <p:txBody>
          <a:bodyPr/>
          <a:lstStyle/>
          <a:p>
            <a:pPr algn="ctr"/>
            <a:r>
              <a:rPr lang="en-US"/>
              <a:t>Longest Common Subsequence (LCS)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X =  A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D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>
                <a:latin typeface="Times New Roman" pitchFamily="18" charset="0"/>
              </a:rPr>
              <a:t> B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Y = 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D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A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Brute force algorithm would compare each subsequence of X with the symbols in 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F749-51FF-4FD8-9B54-35706750286C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D030-9070-48A0-9D00-8A2F853B3AA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(11)</a:t>
            </a:r>
          </a:p>
        </p:txBody>
      </p:sp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B76D-74E9-401A-9B9E-3033521A8C38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0FDC-79CB-468A-94E8-0828B52C5116}" type="slidenum">
              <a:rPr lang="en-US"/>
              <a:pPr/>
              <a:t>20</a:t>
            </a:fld>
            <a:endParaRPr lang="en-US"/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77" name="Oval 6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78" name="Oval 66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(12)</a:t>
            </a:r>
          </a:p>
        </p:txBody>
      </p:sp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A924-1B21-498F-98E3-57D093511D3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1AF3-886B-41E9-B37F-C3FE2CFC430E}" type="slidenum">
              <a:rPr lang="en-US"/>
              <a:pPr/>
              <a:t>21</a:t>
            </a:fld>
            <a:endParaRPr 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4" name="Oval 64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(13)</a:t>
            </a:r>
          </a:p>
        </p:txBody>
      </p:sp>
      <p:sp>
        <p:nvSpPr>
          <p:cNvPr id="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6A47-4EE6-4A67-B792-A36CC3706603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7D9C-DCCF-4CF2-88D5-0E21734A0AF6}" type="slidenum">
              <a:rPr lang="en-US"/>
              <a:pPr/>
              <a:t>22</a:t>
            </a:fld>
            <a:endParaRPr lang="en-US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dirty="0"/>
              <a:t>LCS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EED-6E5D-4596-B23D-2818E6D924ED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26F0-C666-41C1-B462-28B15F0827FE}" type="slidenum">
              <a:rPr lang="en-US"/>
              <a:pPr/>
              <a:t>23</a:t>
            </a:fld>
            <a:endParaRPr lang="en-US"/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LCS Example (15)</a:t>
            </a:r>
          </a:p>
        </p:txBody>
      </p:sp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6C7-9AC9-47CC-9842-0C0240C8BC2A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395D-B5FE-4DD7-B95B-1CDF5C8D5FBE}" type="slidenum">
              <a:rPr lang="en-US"/>
              <a:pPr/>
              <a:t>24</a:t>
            </a:fld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 Running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2209800"/>
          </a:xfrm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LCS algorithm calculates the values of each entry of the array c[m,n]</a:t>
            </a:r>
          </a:p>
          <a:p>
            <a:r>
              <a:rPr lang="en-US">
                <a:latin typeface="Times New Roman" pitchFamily="18" charset="0"/>
              </a:rPr>
              <a:t>So what is the running time?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B02-9FF3-4EF5-B3E7-CBA60E54D2DE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9A47-E3C0-441E-98FF-5FA224FE8FDA}" type="slidenum">
              <a:rPr lang="en-US"/>
              <a:pPr/>
              <a:t>25</a:t>
            </a:fld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since each c[i,j] is calculated in constant time, and there are m*n elements in the array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How to find actual LCS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001000" cy="44958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</a:rPr>
              <a:t>So far, we have just found the </a:t>
            </a:r>
            <a:r>
              <a:rPr lang="en-US" sz="2800" i="1" dirty="0">
                <a:latin typeface="Times New Roman" pitchFamily="18" charset="0"/>
              </a:rPr>
              <a:t>length</a:t>
            </a:r>
            <a:r>
              <a:rPr lang="en-US" sz="2800" dirty="0">
                <a:latin typeface="Times New Roman" pitchFamily="18" charset="0"/>
              </a:rPr>
              <a:t> of LCS, but not LCS itself.</a:t>
            </a:r>
          </a:p>
          <a:p>
            <a:pPr algn="just"/>
            <a:r>
              <a:rPr lang="en-US" sz="2800" dirty="0">
                <a:latin typeface="Times New Roman" pitchFamily="18" charset="0"/>
              </a:rPr>
              <a:t>We want to modify this algorithm to make it output Longest Common Subsequence of X and Y</a:t>
            </a:r>
          </a:p>
          <a:p>
            <a:pPr algn="just"/>
            <a:r>
              <a:rPr lang="en-US" sz="2800" dirty="0">
                <a:latin typeface="Times New Roman" pitchFamily="18" charset="0"/>
              </a:rPr>
              <a:t>Each </a:t>
            </a:r>
            <a:r>
              <a:rPr lang="en-US" sz="2800" i="1" dirty="0">
                <a:latin typeface="Times New Roman" pitchFamily="18" charset="0"/>
              </a:rPr>
              <a:t>c[</a:t>
            </a:r>
            <a:r>
              <a:rPr lang="en-US" sz="2800" i="1" dirty="0" err="1">
                <a:latin typeface="Times New Roman" pitchFamily="18" charset="0"/>
              </a:rPr>
              <a:t>i,j</a:t>
            </a:r>
            <a:r>
              <a:rPr lang="en-US" sz="2800" i="1" dirty="0">
                <a:latin typeface="Times New Roman" pitchFamily="18" charset="0"/>
              </a:rPr>
              <a:t>]</a:t>
            </a:r>
            <a:r>
              <a:rPr lang="en-US" sz="2800" dirty="0">
                <a:latin typeface="Times New Roman" pitchFamily="18" charset="0"/>
              </a:rPr>
              <a:t> depends on </a:t>
            </a:r>
            <a:r>
              <a:rPr lang="en-US" sz="2800" i="1" dirty="0">
                <a:latin typeface="Times New Roman" pitchFamily="18" charset="0"/>
              </a:rPr>
              <a:t>c[i-1,j] </a:t>
            </a:r>
            <a:r>
              <a:rPr lang="en-US" sz="2800" dirty="0">
                <a:latin typeface="Times New Roman" pitchFamily="18" charset="0"/>
              </a:rPr>
              <a:t>and</a:t>
            </a:r>
            <a:r>
              <a:rPr lang="en-US" sz="2800" i="1" dirty="0">
                <a:latin typeface="Times New Roman" pitchFamily="18" charset="0"/>
              </a:rPr>
              <a:t> c[i,j-1]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or </a:t>
            </a:r>
            <a:r>
              <a:rPr lang="en-US" sz="2800" i="1" dirty="0">
                <a:latin typeface="Times New Roman" pitchFamily="18" charset="0"/>
              </a:rPr>
              <a:t>c[i-1, j-1]</a:t>
            </a:r>
          </a:p>
          <a:p>
            <a:pPr algn="just"/>
            <a:r>
              <a:rPr lang="en-US" sz="2800" dirty="0">
                <a:latin typeface="Times New Roman" pitchFamily="18" charset="0"/>
              </a:rPr>
              <a:t>For each c[</a:t>
            </a:r>
            <a:r>
              <a:rPr lang="en-US" sz="2800" dirty="0" err="1">
                <a:latin typeface="Times New Roman" pitchFamily="18" charset="0"/>
              </a:rPr>
              <a:t>i,j</a:t>
            </a:r>
            <a:r>
              <a:rPr lang="en-US" sz="2800" dirty="0">
                <a:latin typeface="Times New Roman" pitchFamily="18" charset="0"/>
              </a:rPr>
              <a:t>] we can say how it was acquired:</a:t>
            </a:r>
            <a:endParaRPr lang="en-US" sz="2800" i="1" dirty="0">
              <a:latin typeface="Times New Roman" pitchFamily="18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3" y="6324600"/>
            <a:ext cx="1905000" cy="457200"/>
          </a:xfrm>
        </p:spPr>
        <p:txBody>
          <a:bodyPr/>
          <a:lstStyle/>
          <a:p>
            <a:fld id="{663DA498-EAF2-4745-9CD4-BD2ACBDE5B1A}" type="datetime1">
              <a:rPr lang="en-US"/>
              <a:pPr/>
              <a:t>8/11/2012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0A4A-11C6-4EDA-809D-AE998C14221B}" type="slidenum">
              <a:rPr lang="en-US"/>
              <a:pPr/>
              <a:t>26</a:t>
            </a:fld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3716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0574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194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3716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371600" y="5181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1371600" y="579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5240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524000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09800" y="525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098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352800" y="4648200"/>
            <a:ext cx="4879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For example, here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c[</a:t>
            </a:r>
            <a:r>
              <a:rPr lang="en-US" sz="3200" dirty="0" err="1">
                <a:solidFill>
                  <a:schemeClr val="accent1"/>
                </a:solidFill>
              </a:rPr>
              <a:t>i,j</a:t>
            </a:r>
            <a:r>
              <a:rPr lang="en-US" sz="3200" dirty="0">
                <a:solidFill>
                  <a:schemeClr val="accent1"/>
                </a:solidFill>
              </a:rPr>
              <a:t>] = c[i-1,j-1] +1 = 2+1=3</a:t>
            </a:r>
            <a:endParaRPr lang="en-US" dirty="0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905000" y="5029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algn="ctr"/>
            <a:r>
              <a:rPr lang="en-US"/>
              <a:t>How to find actual LCS - continued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1828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Remember that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163" y="6400800"/>
            <a:ext cx="1905000" cy="457200"/>
          </a:xfrm>
        </p:spPr>
        <p:txBody>
          <a:bodyPr/>
          <a:lstStyle/>
          <a:p>
            <a:fld id="{073B515F-9AF4-4585-A635-F28BDCA92233}" type="datetime1">
              <a:rPr lang="en-US"/>
              <a:pPr/>
              <a:t>8/11/2012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12A8-1823-49A1-82E1-2FDF7643E562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219200" y="1600200"/>
          <a:ext cx="7772400" cy="1165225"/>
        </p:xfrm>
        <a:graphic>
          <a:graphicData uri="http://schemas.openxmlformats.org/presentationml/2006/ole">
            <p:oleObj spid="_x0000_s86021" name="Equation" r:id="rId3" imgW="3047760" imgH="457200" progId="Equation.3">
              <p:embed/>
            </p:oleObj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990600" y="2743200"/>
            <a:ext cx="8153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000" dirty="0"/>
              <a:t>So we can start from </a:t>
            </a:r>
            <a:r>
              <a:rPr kumimoji="1" lang="en-US" sz="3000" i="1" dirty="0"/>
              <a:t>c[</a:t>
            </a:r>
            <a:r>
              <a:rPr kumimoji="1" lang="en-US" sz="3000" i="1" dirty="0" err="1"/>
              <a:t>m,n</a:t>
            </a:r>
            <a:r>
              <a:rPr kumimoji="1" lang="en-US" sz="3000" i="1" dirty="0"/>
              <a:t>]</a:t>
            </a:r>
            <a:r>
              <a:rPr kumimoji="1" lang="en-US" sz="3000" dirty="0"/>
              <a:t> and go backwards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kumimoji="1" lang="en-US" sz="3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000" dirty="0" smtClean="0"/>
              <a:t>Whenever </a:t>
            </a:r>
            <a:r>
              <a:rPr kumimoji="1" lang="en-US" sz="3000" i="1" dirty="0"/>
              <a:t>c[</a:t>
            </a:r>
            <a:r>
              <a:rPr kumimoji="1" lang="en-US" sz="3000" i="1" dirty="0" err="1"/>
              <a:t>i,j</a:t>
            </a:r>
            <a:r>
              <a:rPr kumimoji="1" lang="en-US" sz="3000" i="1" dirty="0"/>
              <a:t>] = c[i-1, j-1]+1</a:t>
            </a:r>
            <a:r>
              <a:rPr kumimoji="1" lang="en-US" sz="3000" dirty="0"/>
              <a:t>, remember </a:t>
            </a:r>
            <a:r>
              <a:rPr kumimoji="1" lang="en-US" sz="3000" i="1" dirty="0"/>
              <a:t>x[</a:t>
            </a:r>
            <a:r>
              <a:rPr kumimoji="1" lang="en-US" sz="3000" i="1" dirty="0" err="1"/>
              <a:t>i</a:t>
            </a:r>
            <a:r>
              <a:rPr kumimoji="1" lang="en-US" sz="3000" i="1" dirty="0"/>
              <a:t>]   </a:t>
            </a:r>
            <a:r>
              <a:rPr kumimoji="1" lang="en-US" sz="3000" dirty="0"/>
              <a:t>(because </a:t>
            </a:r>
            <a:r>
              <a:rPr kumimoji="1" lang="en-US" sz="3000" i="1" dirty="0"/>
              <a:t>x[</a:t>
            </a:r>
            <a:r>
              <a:rPr kumimoji="1" lang="en-US" sz="3000" i="1" dirty="0" err="1"/>
              <a:t>i</a:t>
            </a:r>
            <a:r>
              <a:rPr kumimoji="1" lang="en-US" sz="3000" i="1" dirty="0"/>
              <a:t>]</a:t>
            </a:r>
            <a:r>
              <a:rPr kumimoji="1" lang="en-US" sz="3000" dirty="0"/>
              <a:t> is a part  of LCS)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kumimoji="1" lang="en-US" sz="3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000" dirty="0" smtClean="0"/>
              <a:t>When </a:t>
            </a:r>
            <a:r>
              <a:rPr kumimoji="1" lang="en-US" sz="3000" dirty="0" err="1"/>
              <a:t>i</a:t>
            </a:r>
            <a:r>
              <a:rPr kumimoji="1" lang="en-US" sz="3000" dirty="0"/>
              <a:t>=0 or j=0 (i.e. we reached the beginning), output remembered letters in reverse order</a:t>
            </a:r>
            <a:endParaRPr kumimoji="1" lang="en-US" sz="3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</a:t>
            </a:r>
          </a:p>
        </p:txBody>
      </p:sp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064E-603A-45D3-B814-72FC1FBA324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DC47-179F-4DA5-ACA5-85207F7DA927}" type="slidenum">
              <a:rPr lang="en-US"/>
              <a:pPr/>
              <a:t>28</a:t>
            </a:fld>
            <a:endParaRPr lang="en-US"/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0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401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1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402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/>
              <a:t>Finding LCS (2)</a:t>
            </a:r>
          </a:p>
        </p:txBody>
      </p:sp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991-D34D-4CED-96CE-53628D6BABC8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687-E2F9-47A1-9AE0-0186D635D558}" type="slidenum">
              <a:rPr lang="en-US"/>
              <a:pPr/>
              <a:t>29</a:t>
            </a:fld>
            <a:endParaRPr lang="en-US"/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Xi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Yj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0</a:t>
            </a:r>
            <a:endParaRPr lang="en-US"/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/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6" name="Text Box 52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19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/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33CC33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  <a:endParaRPr lang="en-US"/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1295400" y="5029200"/>
            <a:ext cx="3336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LCS (reversed order):</a:t>
            </a:r>
          </a:p>
        </p:txBody>
      </p:sp>
      <p:sp>
        <p:nvSpPr>
          <p:cNvPr id="88146" name="Text Box 82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6753804" y="5334001"/>
            <a:ext cx="154247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3200" b="1" dirty="0"/>
              <a:t>B  C  B</a:t>
            </a:r>
            <a:r>
              <a:rPr lang="en-US" sz="3200" dirty="0"/>
              <a:t> 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if |X| = m, |Y| = n, then there are 2</a:t>
            </a:r>
            <a:r>
              <a:rPr lang="en-US" baseline="30000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 subsequences of x; we must compare each with Y (n comparisons)</a:t>
            </a:r>
          </a:p>
          <a:p>
            <a:r>
              <a:rPr lang="en-US">
                <a:latin typeface="Times New Roman" pitchFamily="18" charset="0"/>
              </a:rPr>
              <a:t>So the running time of the brute-force algorithm is O(n 2</a:t>
            </a:r>
            <a:r>
              <a:rPr lang="en-US" baseline="30000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)</a:t>
            </a:r>
          </a:p>
          <a:p>
            <a:r>
              <a:rPr lang="en-US">
                <a:latin typeface="Times New Roman" pitchFamily="18" charset="0"/>
              </a:rPr>
              <a:t>Notice that the LCS problem has </a:t>
            </a:r>
            <a:r>
              <a:rPr lang="en-US" i="1">
                <a:latin typeface="Times New Roman" pitchFamily="18" charset="0"/>
              </a:rPr>
              <a:t>optimal substructure</a:t>
            </a:r>
            <a:r>
              <a:rPr lang="en-US">
                <a:latin typeface="Times New Roman" pitchFamily="18" charset="0"/>
              </a:rPr>
              <a:t>: solutions of subproblems are parts of the final solution.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latin typeface="Times New Roman" pitchFamily="18" charset="0"/>
              </a:rPr>
              <a:t>Subproblems: “find LCS of pairs of </a:t>
            </a:r>
            <a:r>
              <a:rPr lang="en-US" i="1">
                <a:latin typeface="Times New Roman" pitchFamily="18" charset="0"/>
              </a:rPr>
              <a:t>prefixes</a:t>
            </a:r>
            <a:r>
              <a:rPr lang="en-US">
                <a:latin typeface="Times New Roman" pitchFamily="18" charset="0"/>
              </a:rPr>
              <a:t> of X and Y”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E1-603C-42E7-B82B-127E61B79EC6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E3C5-60AE-493D-B9E5-D0A8D0F196C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r>
              <a:rPr lang="en-US">
                <a:latin typeface="Times New Roman" pitchFamily="18" charset="0"/>
              </a:rPr>
              <a:t>Define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, Y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to be the prefixes of X and Y of length 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respectively</a:t>
            </a:r>
          </a:p>
          <a:p>
            <a:r>
              <a:rPr lang="en-US">
                <a:latin typeface="Times New Roman" pitchFamily="18" charset="0"/>
              </a:rPr>
              <a:t>Define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c[i,j]</a:t>
            </a:r>
            <a:r>
              <a:rPr lang="en-US">
                <a:latin typeface="Times New Roman" pitchFamily="18" charset="0"/>
              </a:rPr>
              <a:t> to be the length of LCS of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Y</a:t>
            </a:r>
            <a:r>
              <a:rPr lang="en-US" i="1" baseline="-25000">
                <a:solidFill>
                  <a:schemeClr val="accent1"/>
                </a:solidFill>
                <a:latin typeface="Times New Roman" pitchFamily="18" charset="0"/>
              </a:rPr>
              <a:t>j</a:t>
            </a:r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Then the length of LCS of X and Y will be </a:t>
            </a:r>
            <a:r>
              <a:rPr lang="en-US" i="1">
                <a:solidFill>
                  <a:schemeClr val="accent1"/>
                </a:solidFill>
                <a:latin typeface="Times New Roman" pitchFamily="18" charset="0"/>
              </a:rPr>
              <a:t>c[m,n]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7378-658B-4D11-AF4E-4AFBEDDA1549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E129-665C-4FA9-893D-9CF9832E3115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219200" y="5257800"/>
          <a:ext cx="7102475" cy="1065213"/>
        </p:xfrm>
        <a:graphic>
          <a:graphicData uri="http://schemas.openxmlformats.org/presentationml/2006/ole">
            <p:oleObj spid="_x0000_s7175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8382000" cy="43434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3000" dirty="0">
                <a:latin typeface="Times New Roman" pitchFamily="18" charset="0"/>
              </a:rPr>
              <a:t>We start with </a:t>
            </a:r>
            <a:r>
              <a:rPr lang="en-US" sz="3000" i="1" dirty="0" err="1">
                <a:latin typeface="Times New Roman" pitchFamily="18" charset="0"/>
              </a:rPr>
              <a:t>i</a:t>
            </a:r>
            <a:r>
              <a:rPr lang="en-US" sz="3000" i="1" dirty="0">
                <a:latin typeface="Times New Roman" pitchFamily="18" charset="0"/>
              </a:rPr>
              <a:t> = j = 0</a:t>
            </a:r>
            <a:r>
              <a:rPr lang="en-US" sz="3000" dirty="0">
                <a:latin typeface="Times New Roman" pitchFamily="18" charset="0"/>
              </a:rPr>
              <a:t> (empty substrings of x and y)</a:t>
            </a:r>
          </a:p>
          <a:p>
            <a:pPr algn="just">
              <a:lnSpc>
                <a:spcPct val="130000"/>
              </a:lnSpc>
            </a:pPr>
            <a:r>
              <a:rPr lang="en-US" sz="3000" dirty="0">
                <a:latin typeface="Times New Roman" pitchFamily="18" charset="0"/>
              </a:rPr>
              <a:t>Since X</a:t>
            </a:r>
            <a:r>
              <a:rPr lang="en-US" sz="3000" i="1" baseline="-25000" dirty="0">
                <a:latin typeface="Times New Roman" pitchFamily="18" charset="0"/>
              </a:rPr>
              <a:t>0</a:t>
            </a:r>
            <a:r>
              <a:rPr lang="en-US" sz="3000" dirty="0">
                <a:latin typeface="Times New Roman" pitchFamily="18" charset="0"/>
              </a:rPr>
              <a:t> and Y</a:t>
            </a:r>
            <a:r>
              <a:rPr lang="en-US" sz="3000" i="1" baseline="-25000" dirty="0">
                <a:latin typeface="Times New Roman" pitchFamily="18" charset="0"/>
              </a:rPr>
              <a:t>0</a:t>
            </a:r>
            <a:r>
              <a:rPr lang="en-US" sz="3000" dirty="0">
                <a:latin typeface="Times New Roman" pitchFamily="18" charset="0"/>
              </a:rPr>
              <a:t> are empty strings, their LCS is always empty (i.e. </a:t>
            </a:r>
            <a:r>
              <a:rPr lang="en-US" sz="3000" i="1" dirty="0">
                <a:latin typeface="Times New Roman" pitchFamily="18" charset="0"/>
              </a:rPr>
              <a:t>c[0,0] = 0</a:t>
            </a:r>
            <a:r>
              <a:rPr lang="en-US" sz="3000" dirty="0">
                <a:latin typeface="Times New Roman" pitchFamily="18" charset="0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sz="3000" dirty="0">
                <a:latin typeface="Times New Roman" pitchFamily="18" charset="0"/>
              </a:rPr>
              <a:t>LCS of empty string and any other string is empty, so for every </a:t>
            </a:r>
            <a:r>
              <a:rPr lang="en-US" sz="3000" dirty="0" err="1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and j: </a:t>
            </a:r>
            <a:r>
              <a:rPr lang="en-US" sz="3000" i="1" dirty="0">
                <a:latin typeface="Times New Roman" pitchFamily="18" charset="0"/>
              </a:rPr>
              <a:t>c[0, j] = c[i,0] = 0</a:t>
            </a:r>
            <a:endParaRPr lang="en-US" sz="30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431C-E8A8-41C6-998B-A022E1758782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3175-6081-4534-914B-52FDDC19C82F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p:oleObj spid="_x0000_s9220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000" dirty="0">
                <a:latin typeface="Times New Roman" pitchFamily="18" charset="0"/>
              </a:rPr>
              <a:t>When we calculate </a:t>
            </a:r>
            <a:r>
              <a:rPr lang="en-US" sz="3000" i="1" dirty="0">
                <a:latin typeface="Times New Roman" pitchFamily="18" charset="0"/>
              </a:rPr>
              <a:t>c[</a:t>
            </a:r>
            <a:r>
              <a:rPr lang="en-US" sz="3000" i="1" dirty="0" err="1">
                <a:latin typeface="Times New Roman" pitchFamily="18" charset="0"/>
              </a:rPr>
              <a:t>i,j</a:t>
            </a:r>
            <a:r>
              <a:rPr lang="en-US" sz="3000" i="1" dirty="0">
                <a:latin typeface="Times New Roman" pitchFamily="18" charset="0"/>
              </a:rPr>
              <a:t>],</a:t>
            </a:r>
            <a:r>
              <a:rPr lang="en-US" sz="3000" dirty="0">
                <a:latin typeface="Times New Roman" pitchFamily="18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sz="3000" b="1" dirty="0" smtClean="0">
                <a:latin typeface="Times New Roman" pitchFamily="18" charset="0"/>
              </a:rPr>
              <a:t>First </a:t>
            </a:r>
            <a:r>
              <a:rPr lang="en-US" sz="3000" b="1" dirty="0">
                <a:latin typeface="Times New Roman" pitchFamily="18" charset="0"/>
              </a:rPr>
              <a:t>case: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</a:rPr>
              <a:t>x[</a:t>
            </a:r>
            <a:r>
              <a:rPr lang="en-US" sz="3000" i="1" dirty="0" err="1">
                <a:latin typeface="Times New Roman" pitchFamily="18" charset="0"/>
              </a:rPr>
              <a:t>i</a:t>
            </a:r>
            <a:r>
              <a:rPr lang="en-US" sz="3000" i="1" dirty="0">
                <a:latin typeface="Times New Roman" pitchFamily="18" charset="0"/>
              </a:rPr>
              <a:t>]=y[j]</a:t>
            </a:r>
            <a:r>
              <a:rPr lang="en-US" sz="3000" dirty="0">
                <a:latin typeface="Times New Roman" pitchFamily="18" charset="0"/>
              </a:rPr>
              <a:t>: one more symbol in strings X and Y matches, so the length of LCS </a:t>
            </a:r>
            <a:r>
              <a:rPr lang="en-US" sz="3000" i="1" dirty="0">
                <a:latin typeface="Times New Roman" pitchFamily="18" charset="0"/>
              </a:rPr>
              <a:t>X</a:t>
            </a:r>
            <a:r>
              <a:rPr lang="en-US" sz="3000" i="1" baseline="-25000" dirty="0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and </a:t>
            </a:r>
            <a:r>
              <a:rPr lang="en-US" sz="3000" dirty="0" err="1">
                <a:latin typeface="Times New Roman" pitchFamily="18" charset="0"/>
              </a:rPr>
              <a:t>Y</a:t>
            </a:r>
            <a:r>
              <a:rPr lang="en-US" sz="3000" i="1" baseline="-25000" dirty="0" err="1">
                <a:latin typeface="Times New Roman" pitchFamily="18" charset="0"/>
              </a:rPr>
              <a:t>j</a:t>
            </a:r>
            <a:r>
              <a:rPr lang="en-US" sz="3000" i="1" dirty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equals to the length of LCS of smaller strings X</a:t>
            </a:r>
            <a:r>
              <a:rPr lang="en-US" sz="3000" i="1" baseline="-25000" dirty="0">
                <a:latin typeface="Times New Roman" pitchFamily="18" charset="0"/>
              </a:rPr>
              <a:t>i-1</a:t>
            </a:r>
            <a:r>
              <a:rPr lang="en-US" sz="3000" dirty="0">
                <a:latin typeface="Times New Roman" pitchFamily="18" charset="0"/>
              </a:rPr>
              <a:t> and Y</a:t>
            </a:r>
            <a:r>
              <a:rPr lang="en-US" sz="3000" i="1" baseline="-25000" dirty="0">
                <a:latin typeface="Times New Roman" pitchFamily="18" charset="0"/>
              </a:rPr>
              <a:t>i-1</a:t>
            </a:r>
            <a:r>
              <a:rPr lang="en-US" sz="3000" dirty="0">
                <a:latin typeface="Times New Roman" pitchFamily="18" charset="0"/>
              </a:rPr>
              <a:t> , plus 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784-512F-4125-9EC5-9874D49AC50C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6E55-0F41-4239-8A81-1811DF52320E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66800" y="1219200"/>
          <a:ext cx="7772400" cy="1165225"/>
        </p:xfrm>
        <a:graphic>
          <a:graphicData uri="http://schemas.openxmlformats.org/presentationml/2006/ole">
            <p:oleObj spid="_x0000_s16388" name="Equation" r:id="rId3" imgW="3047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recursive 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8153400" cy="3352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000" b="1" dirty="0">
                <a:latin typeface="Times New Roman" pitchFamily="18" charset="0"/>
              </a:rPr>
              <a:t>Second case: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i="1" dirty="0">
                <a:latin typeface="Times New Roman" pitchFamily="18" charset="0"/>
              </a:rPr>
              <a:t>x[</a:t>
            </a:r>
            <a:r>
              <a:rPr lang="en-US" sz="3000" i="1" dirty="0" err="1">
                <a:latin typeface="Times New Roman" pitchFamily="18" charset="0"/>
              </a:rPr>
              <a:t>i</a:t>
            </a:r>
            <a:r>
              <a:rPr lang="en-US" sz="3000" i="1" dirty="0">
                <a:latin typeface="Times New Roman" pitchFamily="18" charset="0"/>
              </a:rPr>
              <a:t>] != y[j]</a:t>
            </a:r>
          </a:p>
          <a:p>
            <a:pPr>
              <a:lnSpc>
                <a:spcPct val="130000"/>
              </a:lnSpc>
            </a:pPr>
            <a:r>
              <a:rPr lang="en-US" sz="3000" dirty="0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sz="3000" baseline="-25000" dirty="0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, </a:t>
            </a:r>
            <a:r>
              <a:rPr lang="en-US" sz="3000" dirty="0" err="1">
                <a:latin typeface="Times New Roman" pitchFamily="18" charset="0"/>
              </a:rPr>
              <a:t>Y</a:t>
            </a:r>
            <a:r>
              <a:rPr lang="en-US" sz="3000" baseline="-25000" dirty="0" err="1">
                <a:latin typeface="Times New Roman" pitchFamily="18" charset="0"/>
              </a:rPr>
              <a:t>j</a:t>
            </a:r>
            <a:r>
              <a:rPr lang="en-US" sz="3000" dirty="0">
                <a:latin typeface="Times New Roman" pitchFamily="18" charset="0"/>
              </a:rPr>
              <a:t>) is the same as before (i.e. maximum of LCS(X</a:t>
            </a:r>
            <a:r>
              <a:rPr lang="en-US" sz="3000" baseline="-25000" dirty="0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, Y</a:t>
            </a:r>
            <a:r>
              <a:rPr lang="en-US" sz="3000" baseline="-25000" dirty="0">
                <a:latin typeface="Times New Roman" pitchFamily="18" charset="0"/>
              </a:rPr>
              <a:t>j-1</a:t>
            </a:r>
            <a:r>
              <a:rPr lang="en-US" sz="3000" dirty="0">
                <a:latin typeface="Times New Roman" pitchFamily="18" charset="0"/>
              </a:rPr>
              <a:t>) and LCS(X</a:t>
            </a:r>
            <a:r>
              <a:rPr lang="en-US" sz="3000" baseline="-25000" dirty="0">
                <a:latin typeface="Times New Roman" pitchFamily="18" charset="0"/>
              </a:rPr>
              <a:t>i-1</a:t>
            </a:r>
            <a:r>
              <a:rPr lang="en-US" sz="3000" dirty="0">
                <a:latin typeface="Times New Roman" pitchFamily="18" charset="0"/>
              </a:rPr>
              <a:t>,Y</a:t>
            </a:r>
            <a:r>
              <a:rPr lang="en-US" sz="3000" baseline="-25000" dirty="0">
                <a:latin typeface="Times New Roman" pitchFamily="18" charset="0"/>
              </a:rPr>
              <a:t>j</a:t>
            </a:r>
            <a:r>
              <a:rPr lang="en-US" sz="3000" dirty="0">
                <a:latin typeface="Times New Roman" pitchFamily="18" charset="0"/>
              </a:rPr>
              <a:t>)</a:t>
            </a:r>
            <a:endParaRPr lang="en-US" sz="30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E08C-511D-4D5C-9B15-C15E21BCEBD1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D669-A920-4A1B-A2B1-E18C37D4A8EB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066800" y="990600"/>
          <a:ext cx="7772400" cy="1165225"/>
        </p:xfrm>
        <a:graphic>
          <a:graphicData uri="http://schemas.openxmlformats.org/presentationml/2006/ole">
            <p:oleObj spid="_x0000_s17412" name="Equation" r:id="rId3" imgW="3047760" imgH="457200" progId="Equation.3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0600" y="5562600"/>
            <a:ext cx="8002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Why not just take the length of LCS(X</a:t>
            </a:r>
            <a:r>
              <a:rPr lang="en-US" sz="3200" baseline="-25000" dirty="0">
                <a:solidFill>
                  <a:schemeClr val="accent1"/>
                </a:solidFill>
              </a:rPr>
              <a:t>i-1</a:t>
            </a:r>
            <a:r>
              <a:rPr lang="en-US" sz="3200" dirty="0">
                <a:solidFill>
                  <a:schemeClr val="accent1"/>
                </a:solidFill>
              </a:rPr>
              <a:t>, Y</a:t>
            </a:r>
            <a:r>
              <a:rPr lang="en-US" sz="3200" baseline="-25000" dirty="0">
                <a:solidFill>
                  <a:schemeClr val="accent1"/>
                </a:solidFill>
              </a:rPr>
              <a:t>j-1</a:t>
            </a:r>
            <a:r>
              <a:rPr lang="en-US" sz="3200" dirty="0">
                <a:solidFill>
                  <a:schemeClr val="accent1"/>
                </a:solidFill>
              </a:rPr>
              <a:t>) ?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838200"/>
          </a:xfrm>
        </p:spPr>
        <p:txBody>
          <a:bodyPr/>
          <a:lstStyle/>
          <a:p>
            <a:pPr algn="ctr"/>
            <a:r>
              <a:rPr lang="en-US" dirty="0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1. m = length(X)  </a:t>
            </a:r>
            <a:r>
              <a:rPr lang="en-US" sz="2800" dirty="0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2. n  = length(Y) </a:t>
            </a:r>
            <a:r>
              <a:rPr lang="en-US" sz="2800" dirty="0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3. for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= 1 to m 	c[i,0] = 0 	</a:t>
            </a:r>
            <a:r>
              <a:rPr lang="en-US" sz="2800" dirty="0">
                <a:solidFill>
                  <a:srgbClr val="33CC33"/>
                </a:solidFill>
                <a:latin typeface="Times New Roman" pitchFamily="18" charset="0"/>
              </a:rPr>
              <a:t>// special case: Y</a:t>
            </a:r>
            <a:r>
              <a:rPr lang="en-US" sz="2800" baseline="-25000" dirty="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4. for j = 1 to n  	c[0,j] = 0 	</a:t>
            </a:r>
            <a:r>
              <a:rPr lang="en-US" sz="2800" dirty="0">
                <a:solidFill>
                  <a:srgbClr val="33CC33"/>
                </a:solidFill>
                <a:latin typeface="Times New Roman" pitchFamily="18" charset="0"/>
              </a:rPr>
              <a:t>// special case: X</a:t>
            </a:r>
            <a:r>
              <a:rPr lang="en-US" sz="2800" baseline="-25000" dirty="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5. for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= 1 to m 			</a:t>
            </a:r>
            <a:r>
              <a:rPr lang="en-US" sz="2800" dirty="0">
                <a:solidFill>
                  <a:srgbClr val="33CC33"/>
                </a:solidFill>
                <a:latin typeface="Times New Roman" pitchFamily="18" charset="0"/>
              </a:rPr>
              <a:t>// for all X</a:t>
            </a:r>
            <a:r>
              <a:rPr lang="en-US" sz="2800" baseline="-25000" dirty="0">
                <a:solidFill>
                  <a:srgbClr val="33CC33"/>
                </a:solidFill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6. 	for j = 1 to n  			</a:t>
            </a:r>
            <a:r>
              <a:rPr lang="en-US" sz="2800" dirty="0">
                <a:solidFill>
                  <a:srgbClr val="33CC33"/>
                </a:solidFill>
                <a:latin typeface="Times New Roman" pitchFamily="18" charset="0"/>
              </a:rPr>
              <a:t>// for all </a:t>
            </a:r>
            <a:r>
              <a:rPr lang="en-US" sz="2800" dirty="0" err="1">
                <a:solidFill>
                  <a:srgbClr val="33CC33"/>
                </a:solidFill>
                <a:latin typeface="Times New Roman" pitchFamily="18" charset="0"/>
              </a:rPr>
              <a:t>Y</a:t>
            </a:r>
            <a:r>
              <a:rPr lang="en-US" sz="2800" baseline="-25000" dirty="0" err="1">
                <a:solidFill>
                  <a:srgbClr val="33CC33"/>
                </a:solidFill>
                <a:latin typeface="Times New Roman" pitchFamily="18" charset="0"/>
              </a:rPr>
              <a:t>j</a:t>
            </a: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7. 		if ( X</a:t>
            </a:r>
            <a:r>
              <a:rPr lang="en-US" sz="2800" baseline="-25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== </a:t>
            </a:r>
            <a:r>
              <a:rPr lang="en-US" sz="2800" dirty="0" err="1">
                <a:latin typeface="Times New Roman" pitchFamily="18" charset="0"/>
              </a:rPr>
              <a:t>Y</a:t>
            </a:r>
            <a:r>
              <a:rPr lang="en-US" sz="2800" baseline="-25000" dirty="0" err="1">
                <a:latin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8. 			c[</a:t>
            </a:r>
            <a:r>
              <a:rPr lang="en-US" sz="2800" dirty="0" err="1">
                <a:latin typeface="Times New Roman" pitchFamily="18" charset="0"/>
              </a:rPr>
              <a:t>i,j</a:t>
            </a:r>
            <a:r>
              <a:rPr lang="en-US" sz="2800" dirty="0">
                <a:latin typeface="Times New Roman" pitchFamily="18" charset="0"/>
              </a:rPr>
              <a:t>] = c[i-1,j-1]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9. 		else c[</a:t>
            </a:r>
            <a:r>
              <a:rPr lang="en-US" sz="2800" dirty="0" err="1">
                <a:latin typeface="Times New Roman" pitchFamily="18" charset="0"/>
              </a:rPr>
              <a:t>i,j</a:t>
            </a:r>
            <a:r>
              <a:rPr lang="en-US" sz="2800" dirty="0">
                <a:latin typeface="Times New Roman" pitchFamily="18" charset="0"/>
              </a:rPr>
              <a:t>] = max( c[i-1,j], c[i,j-1]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latin typeface="Times New Roman" pitchFamily="18" charset="0"/>
              </a:rPr>
              <a:t>10. return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87BA-FA74-42C0-8475-452F0FEEA7DB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07F8-5959-469A-82FA-47EC6C61576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/>
              <a:t>LCS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>
                <a:latin typeface="Times New Roman" pitchFamily="18" charset="0"/>
              </a:rPr>
              <a:t>X = ABCB</a:t>
            </a:r>
          </a:p>
          <a:p>
            <a:r>
              <a:rPr lang="en-US">
                <a:latin typeface="Times New Roman" pitchFamily="18" charset="0"/>
              </a:rPr>
              <a:t>Y = BDCAB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425B-5323-445E-8A5B-067AC62D6E15}" type="datetime1">
              <a:rPr lang="en-US"/>
              <a:pPr/>
              <a:t>8/11/2012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ED48-8DFF-443B-BE74-4045A39EC74F}" type="slidenum">
              <a:rPr lang="en-US"/>
              <a:pPr/>
              <a:t>9</a:t>
            </a:fld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4495800"/>
            <a:ext cx="731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LCS(X, Y) = BCB</a:t>
            </a:r>
          </a:p>
          <a:p>
            <a:r>
              <a:rPr lang="en-US" sz="3200"/>
              <a:t>X = A </a:t>
            </a:r>
            <a:r>
              <a:rPr lang="en-US" sz="3200" b="1"/>
              <a:t>B</a:t>
            </a:r>
            <a:r>
              <a:rPr lang="en-US" sz="3200"/>
              <a:t>     </a:t>
            </a:r>
            <a:r>
              <a:rPr lang="en-US" sz="3200" b="1"/>
              <a:t>C</a:t>
            </a:r>
            <a:r>
              <a:rPr lang="en-US" sz="3200"/>
              <a:t>     </a:t>
            </a:r>
            <a:r>
              <a:rPr lang="en-US" sz="3200" b="1"/>
              <a:t>B</a:t>
            </a:r>
            <a:endParaRPr lang="en-US" sz="3200"/>
          </a:p>
          <a:p>
            <a:r>
              <a:rPr lang="en-US" sz="3200"/>
              <a:t>Y =     </a:t>
            </a:r>
            <a:r>
              <a:rPr lang="en-US" sz="3200" b="1"/>
              <a:t>B</a:t>
            </a:r>
            <a:r>
              <a:rPr lang="en-US" sz="3200"/>
              <a:t> D </a:t>
            </a:r>
            <a:r>
              <a:rPr lang="en-US" sz="3200" b="1"/>
              <a:t>C</a:t>
            </a:r>
            <a:r>
              <a:rPr lang="en-US" sz="3200"/>
              <a:t> A </a:t>
            </a:r>
            <a:r>
              <a:rPr lang="en-US" sz="3200" b="1"/>
              <a:t>B</a:t>
            </a:r>
            <a:endParaRPr lang="en-US" b="1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66800" y="3276600"/>
            <a:ext cx="7635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the Longest Common Subsequence 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of X and Y?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1702</Words>
  <Application>Microsoft PowerPoint</Application>
  <PresentationFormat>On-screen Show (4:3)</PresentationFormat>
  <Paragraphs>885</Paragraphs>
  <Slides>29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Times New Roman</vt:lpstr>
      <vt:lpstr>Arial</vt:lpstr>
      <vt:lpstr>Monotype Sorts</vt:lpstr>
      <vt:lpstr>Dads Tie.pot</vt:lpstr>
      <vt:lpstr>Microsoft Equation 3.0</vt:lpstr>
      <vt:lpstr>Dynamic programming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</vt:lpstr>
      <vt:lpstr>LCS Example (15)</vt:lpstr>
      <vt:lpstr>LCS Algorithm Running Time</vt:lpstr>
      <vt:lpstr>How to find actual LCS</vt:lpstr>
      <vt:lpstr>How to find actual LCS - continued</vt:lpstr>
      <vt:lpstr>Finding LCS</vt:lpstr>
      <vt:lpstr>Finding LCS (2)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Department of Computer Science</dc:creator>
  <cp:lastModifiedBy>Nikhilesh Joshi</cp:lastModifiedBy>
  <cp:revision>126</cp:revision>
  <cp:lastPrinted>2002-04-12T06:25:52Z</cp:lastPrinted>
  <dcterms:created xsi:type="dcterms:W3CDTF">2002-04-11T23:45:57Z</dcterms:created>
  <dcterms:modified xsi:type="dcterms:W3CDTF">2012-08-11T08:23:58Z</dcterms:modified>
</cp:coreProperties>
</file>