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7" r:id="rId1"/>
  </p:sldMasterIdLst>
  <p:notesMasterIdLst>
    <p:notesMasterId r:id="rId48"/>
  </p:notesMasterIdLst>
  <p:handoutMasterIdLst>
    <p:handoutMasterId r:id="rId49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367" r:id="rId45"/>
    <p:sldId id="368" r:id="rId46"/>
    <p:sldId id="369" r:id="rId47"/>
  </p:sldIdLst>
  <p:sldSz cx="9144000" cy="6858000" type="screen4x3"/>
  <p:notesSz cx="6946900" cy="92329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i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htmlPubPr r:id="rId1">
    <p:sldAll/>
  </p:htmlPubPr>
  <p:webPr encoding="windows-1252"/>
  <p:clrMru>
    <a:srgbClr val="5F5F5F"/>
    <a:srgbClr val="FFFF00"/>
    <a:srgbClr val="B8C26A"/>
    <a:srgbClr val="9900FF"/>
    <a:srgbClr val="00FF00"/>
    <a:srgbClr val="66FF99"/>
    <a:srgbClr val="CC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35731" autoAdjust="0"/>
    <p:restoredTop sz="86437" autoAdjust="0"/>
  </p:normalViewPr>
  <p:slideViewPr>
    <p:cSldViewPr>
      <p:cViewPr varScale="1">
        <p:scale>
          <a:sx n="71" d="100"/>
          <a:sy n="71" d="100"/>
        </p:scale>
        <p:origin x="-96" y="-168"/>
      </p:cViewPr>
      <p:guideLst>
        <p:guide orient="horz" pos="292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10" y="-72"/>
      </p:cViewPr>
      <p:guideLst>
        <p:guide orient="horz" pos="2908"/>
        <p:guide pos="2188"/>
      </p:guideLst>
    </p:cSldViewPr>
  </p:notesViewPr>
  <p:gridSpacing cx="78028800" cy="78028800"/>
</p:viewPr>
</file>

<file path=ppt/_rels/presProps.xml.rels><?xml version="1.0" encoding="UTF-8" standalone="yes"?>
<Relationships xmlns="http://schemas.openxmlformats.org/package/2006/relationships"><Relationship Id="rId1" Type="http://schemas.openxmlformats.org/officeDocument/2006/relationships/htmlPubSaveAs" Target="file:///Z:\public_html\cs332\lecture26.htm" TargetMode="External"/></Relationships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9900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5413" y="0"/>
            <a:ext cx="3009900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5CC85-0ACD-422B-A3EC-2B9227596EBE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69350"/>
            <a:ext cx="3009900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Algorithm Complexity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5413" y="8769350"/>
            <a:ext cx="3009900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D7F60-77A5-4868-9209-2B537008D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55" tIns="46227" rIns="92455" bIns="46227" numCol="1" anchor="ctr" anchorCtr="0" compatLnSpc="1">
            <a:prstTxWarp prst="textNoShape">
              <a:avLst/>
            </a:prstTxWarp>
          </a:bodyPr>
          <a:lstStyle>
            <a:lvl1pPr defTabSz="923925">
              <a:defRPr sz="12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55" tIns="46227" rIns="92455" bIns="4622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692150"/>
            <a:ext cx="4616450" cy="3462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86263"/>
            <a:ext cx="5095875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55" tIns="46227" rIns="92455" bIns="4622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55" tIns="46227" rIns="92455" bIns="46227" numCol="1" anchor="b" anchorCtr="0" compatLnSpc="1">
            <a:prstTxWarp prst="textNoShape">
              <a:avLst/>
            </a:prstTxWarp>
          </a:bodyPr>
          <a:lstStyle>
            <a:lvl1pPr defTabSz="923925">
              <a:defRPr sz="1200" i="0">
                <a:latin typeface="Times New Roman" pitchFamily="18" charset="0"/>
              </a:defRPr>
            </a:lvl1pPr>
          </a:lstStyle>
          <a:p>
            <a:r>
              <a:rPr lang="en-US" smtClean="0"/>
              <a:t>Algorithm Complexity</a:t>
            </a:r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i="0">
                <a:latin typeface="Times New Roman" pitchFamily="18" charset="0"/>
              </a:defRPr>
            </a:lvl1pPr>
          </a:lstStyle>
          <a:p>
            <a:fld id="{46725525-B91E-4C47-8A0C-54E7E4E38DB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725525-B91E-4C47-8A0C-54E7E4E38DB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F49180-908C-4798-8938-BC458DA428A7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13434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AE4EE0-69A9-4306-B450-FC1DA9A234B1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13445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27E7F-BC8F-4C02-AAC5-4A4F64BC3B9B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13455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E375CA-67E2-45FE-B6F5-91434E5C3DA4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13465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10B7A-8178-491E-8C69-BE7694C06B5F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13475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EEC834-73BD-408E-8368-401889FA86C4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13352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00E4C4-4C60-4DEE-B9B6-A7BA29307397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1336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E6E4A-A032-4BD7-838D-3FC98451A3C1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13373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1BD7C1-202F-4B26-8C20-CC56B8DEB005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13383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E9F2B6-4E98-482C-9414-909952992FA6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13393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76F0D-56D0-4209-A1B6-6849D2A8B284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13404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EA8A19-B967-4A20-866D-6B067D53FECB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13414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A0AFF6-BDD4-4618-8395-1E36BF3EA8F1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13424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61B0810-633C-4879-8F15-1481EAEE02E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8/11/2012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551688"/>
            <a:ext cx="5791200" cy="81991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ahoma" pitchFamily="34" charset="0"/>
                <a:cs typeface="Tahoma" pitchFamily="34" charset="0"/>
              </a:rPr>
              <a:t>Prim’s </a:t>
            </a:r>
            <a:r>
              <a:rPr lang="en-US" sz="3600" dirty="0">
                <a:latin typeface="Tahoma" pitchFamily="34" charset="0"/>
                <a:cs typeface="Tahoma" pitchFamily="34" charset="0"/>
              </a:rPr>
              <a:t>Algorithm</a:t>
            </a:r>
          </a:p>
        </p:txBody>
      </p:sp>
      <p:sp>
        <p:nvSpPr>
          <p:cNvPr id="1357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for each </a:t>
            </a:r>
            <a:r>
              <a:rPr lang="en-US" sz="2000" b="1" i="1">
                <a:latin typeface="Courier New" pitchFamily="49" charset="0"/>
              </a:rPr>
              <a:t>u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u = ExtractMin(Q);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Adj[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key[v] = w(u,v);</a:t>
            </a:r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8/11/2012</a:t>
            </a:r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1357828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57829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57830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57831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0</a:t>
            </a:r>
          </a:p>
        </p:txBody>
      </p:sp>
      <p:sp>
        <p:nvSpPr>
          <p:cNvPr id="1357832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57833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57834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57835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cxnSp>
        <p:nvCxnSpPr>
          <p:cNvPr id="1357836" name="AutoShape 12"/>
          <p:cNvCxnSpPr>
            <a:cxnSpLocks noChangeShapeType="1"/>
            <a:stCxn id="1357835" idx="5"/>
            <a:endCxn id="1357829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7837" name="AutoShape 13"/>
          <p:cNvCxnSpPr>
            <a:cxnSpLocks noChangeShapeType="1"/>
            <a:stCxn id="1357835" idx="3"/>
            <a:endCxn id="1357828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7838" name="AutoShape 14"/>
          <p:cNvCxnSpPr>
            <a:cxnSpLocks noChangeShapeType="1"/>
            <a:stCxn id="1357828" idx="6"/>
            <a:endCxn id="1357829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7839" name="AutoShape 15"/>
          <p:cNvCxnSpPr>
            <a:cxnSpLocks noChangeShapeType="1"/>
            <a:stCxn id="1357831" idx="0"/>
            <a:endCxn id="1357828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7840" name="AutoShape 16"/>
          <p:cNvCxnSpPr>
            <a:cxnSpLocks noChangeShapeType="1"/>
            <a:stCxn id="1357831" idx="5"/>
            <a:endCxn id="1357834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7841" name="AutoShape 17"/>
          <p:cNvCxnSpPr>
            <a:cxnSpLocks noChangeShapeType="1"/>
            <a:stCxn id="1357834" idx="7"/>
            <a:endCxn id="1357832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7842" name="AutoShape 18"/>
          <p:cNvCxnSpPr>
            <a:cxnSpLocks noChangeShapeType="1"/>
            <a:stCxn id="1357832" idx="0"/>
            <a:endCxn id="1357829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7843" name="AutoShape 19"/>
          <p:cNvCxnSpPr>
            <a:cxnSpLocks noChangeShapeType="1"/>
            <a:stCxn id="1357829" idx="6"/>
            <a:endCxn id="1357830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7844" name="AutoShape 20"/>
          <p:cNvCxnSpPr>
            <a:cxnSpLocks noChangeShapeType="1"/>
            <a:stCxn id="1357832" idx="6"/>
            <a:endCxn id="1357833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7845" name="AutoShape 21"/>
          <p:cNvCxnSpPr>
            <a:cxnSpLocks noChangeShapeType="1"/>
            <a:stCxn id="1357834" idx="0"/>
            <a:endCxn id="1357828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357846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357847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357848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357849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357850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357851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357852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357853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1357854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1357855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357856" name="Text Box 32"/>
          <p:cNvSpPr txBox="1">
            <a:spLocks noChangeArrowheads="1"/>
          </p:cNvSpPr>
          <p:nvPr/>
        </p:nvSpPr>
        <p:spPr bwMode="auto">
          <a:xfrm>
            <a:off x="5221288" y="4052888"/>
            <a:ext cx="2225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Pick a start vertex r</a:t>
            </a:r>
          </a:p>
        </p:txBody>
      </p:sp>
      <p:sp>
        <p:nvSpPr>
          <p:cNvPr id="1357857" name="Text Box 33"/>
          <p:cNvSpPr txBox="1">
            <a:spLocks noChangeArrowheads="1"/>
          </p:cNvSpPr>
          <p:nvPr/>
        </p:nvSpPr>
        <p:spPr bwMode="auto">
          <a:xfrm>
            <a:off x="3505200" y="31591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r</a:t>
            </a:r>
          </a:p>
        </p:txBody>
      </p:sp>
      <p:cxnSp>
        <p:nvCxnSpPr>
          <p:cNvPr id="1357858" name="AutoShape 34"/>
          <p:cNvCxnSpPr>
            <a:cxnSpLocks noChangeShapeType="1"/>
            <a:stCxn id="1357857" idx="3"/>
            <a:endCxn id="1357831" idx="2"/>
          </p:cNvCxnSpPr>
          <p:nvPr/>
        </p:nvCxnSpPr>
        <p:spPr bwMode="auto">
          <a:xfrm flipV="1">
            <a:off x="3841750" y="3352800"/>
            <a:ext cx="334963" cy="4763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</a:t>
            </a:r>
            <a:r>
              <a:rPr lang="en-US" dirty="0"/>
              <a:t>Algorithm</a:t>
            </a:r>
          </a:p>
        </p:txBody>
      </p:sp>
      <p:sp>
        <p:nvSpPr>
          <p:cNvPr id="13670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for each </a:t>
            </a:r>
            <a:r>
              <a:rPr lang="en-US" sz="2000" b="1" i="1">
                <a:latin typeface="Courier New" pitchFamily="49" charset="0"/>
              </a:rPr>
              <a:t>u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u = ExtractMin(Q);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Adj[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key[v] = w(u,v);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8/11/2012</a:t>
            </a:r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1367044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10</a:t>
            </a:r>
          </a:p>
        </p:txBody>
      </p:sp>
      <p:sp>
        <p:nvSpPr>
          <p:cNvPr id="1367045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2</a:t>
            </a:r>
          </a:p>
        </p:txBody>
      </p:sp>
      <p:sp>
        <p:nvSpPr>
          <p:cNvPr id="1367046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67047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0</a:t>
            </a:r>
          </a:p>
        </p:txBody>
      </p:sp>
      <p:sp>
        <p:nvSpPr>
          <p:cNvPr id="1367048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8</a:t>
            </a:r>
          </a:p>
        </p:txBody>
      </p:sp>
      <p:sp>
        <p:nvSpPr>
          <p:cNvPr id="1367049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15</a:t>
            </a:r>
          </a:p>
        </p:txBody>
      </p:sp>
      <p:sp>
        <p:nvSpPr>
          <p:cNvPr id="1367050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3</a:t>
            </a:r>
          </a:p>
        </p:txBody>
      </p:sp>
      <p:sp>
        <p:nvSpPr>
          <p:cNvPr id="1367051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cxnSp>
        <p:nvCxnSpPr>
          <p:cNvPr id="1367052" name="AutoShape 12"/>
          <p:cNvCxnSpPr>
            <a:cxnSpLocks noChangeShapeType="1"/>
            <a:stCxn id="1367051" idx="5"/>
            <a:endCxn id="1367045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7053" name="AutoShape 13"/>
          <p:cNvCxnSpPr>
            <a:cxnSpLocks noChangeShapeType="1"/>
            <a:stCxn id="1367051" idx="3"/>
            <a:endCxn id="1367044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7054" name="AutoShape 14"/>
          <p:cNvCxnSpPr>
            <a:cxnSpLocks noChangeShapeType="1"/>
            <a:stCxn id="1367044" idx="6"/>
            <a:endCxn id="1367045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7055" name="AutoShape 15"/>
          <p:cNvCxnSpPr>
            <a:cxnSpLocks noChangeShapeType="1"/>
            <a:stCxn id="1367047" idx="0"/>
            <a:endCxn id="1367044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7056" name="AutoShape 16"/>
          <p:cNvCxnSpPr>
            <a:cxnSpLocks noChangeShapeType="1"/>
            <a:stCxn id="1367047" idx="5"/>
            <a:endCxn id="1367050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7057" name="AutoShape 17"/>
          <p:cNvCxnSpPr>
            <a:cxnSpLocks noChangeShapeType="1"/>
            <a:stCxn id="1367050" idx="7"/>
            <a:endCxn id="1367048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7058" name="AutoShape 18"/>
          <p:cNvCxnSpPr>
            <a:cxnSpLocks noChangeShapeType="1"/>
            <a:stCxn id="1367048" idx="0"/>
            <a:endCxn id="1367045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7059" name="AutoShape 19"/>
          <p:cNvCxnSpPr>
            <a:cxnSpLocks noChangeShapeType="1"/>
            <a:stCxn id="1367045" idx="6"/>
            <a:endCxn id="1367046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7060" name="AutoShape 20"/>
          <p:cNvCxnSpPr>
            <a:cxnSpLocks noChangeShapeType="1"/>
            <a:stCxn id="1367048" idx="6"/>
            <a:endCxn id="1367049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7061" name="AutoShape 21"/>
          <p:cNvCxnSpPr>
            <a:cxnSpLocks noChangeShapeType="1"/>
            <a:stCxn id="1367050" idx="0"/>
            <a:endCxn id="1367044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sp>
        <p:nvSpPr>
          <p:cNvPr id="1367062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367063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367064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367065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367066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367067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367068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367069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1367070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1367071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367072" name="Text Box 32"/>
          <p:cNvSpPr txBox="1">
            <a:spLocks noChangeArrowheads="1"/>
          </p:cNvSpPr>
          <p:nvPr/>
        </p:nvSpPr>
        <p:spPr bwMode="auto">
          <a:xfrm>
            <a:off x="6553200" y="38100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u</a:t>
            </a:r>
          </a:p>
        </p:txBody>
      </p:sp>
      <p:cxnSp>
        <p:nvCxnSpPr>
          <p:cNvPr id="1367073" name="AutoShape 33"/>
          <p:cNvCxnSpPr>
            <a:cxnSpLocks noChangeShapeType="1"/>
            <a:stCxn id="1367072" idx="0"/>
            <a:endCxn id="1367048" idx="4"/>
          </p:cNvCxnSpPr>
          <p:nvPr/>
        </p:nvCxnSpPr>
        <p:spPr bwMode="auto">
          <a:xfrm flipH="1" flipV="1">
            <a:off x="6570663" y="3562350"/>
            <a:ext cx="150812" cy="24765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</a:t>
            </a:r>
          </a:p>
        </p:txBody>
      </p:sp>
      <p:sp>
        <p:nvSpPr>
          <p:cNvPr id="1368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for each </a:t>
            </a:r>
            <a:r>
              <a:rPr lang="en-US" sz="2000" b="1" i="1">
                <a:latin typeface="Courier New" pitchFamily="49" charset="0"/>
              </a:rPr>
              <a:t>u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u = ExtractMin(Q);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Adj[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key[v] = w(u,v);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8/11/2012</a:t>
            </a:r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1368068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10</a:t>
            </a:r>
          </a:p>
        </p:txBody>
      </p:sp>
      <p:sp>
        <p:nvSpPr>
          <p:cNvPr id="1368069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2</a:t>
            </a:r>
          </a:p>
        </p:txBody>
      </p:sp>
      <p:sp>
        <p:nvSpPr>
          <p:cNvPr id="1368070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68071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0</a:t>
            </a:r>
          </a:p>
        </p:txBody>
      </p:sp>
      <p:sp>
        <p:nvSpPr>
          <p:cNvPr id="1368072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8</a:t>
            </a:r>
          </a:p>
        </p:txBody>
      </p:sp>
      <p:sp>
        <p:nvSpPr>
          <p:cNvPr id="1368073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15</a:t>
            </a:r>
          </a:p>
        </p:txBody>
      </p:sp>
      <p:sp>
        <p:nvSpPr>
          <p:cNvPr id="1368074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3</a:t>
            </a:r>
          </a:p>
        </p:txBody>
      </p:sp>
      <p:sp>
        <p:nvSpPr>
          <p:cNvPr id="1368075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cxnSp>
        <p:nvCxnSpPr>
          <p:cNvPr id="1368076" name="AutoShape 12"/>
          <p:cNvCxnSpPr>
            <a:cxnSpLocks noChangeShapeType="1"/>
            <a:stCxn id="1368075" idx="5"/>
            <a:endCxn id="1368069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8077" name="AutoShape 13"/>
          <p:cNvCxnSpPr>
            <a:cxnSpLocks noChangeShapeType="1"/>
            <a:stCxn id="1368075" idx="3"/>
            <a:endCxn id="1368068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8078" name="AutoShape 14"/>
          <p:cNvCxnSpPr>
            <a:cxnSpLocks noChangeShapeType="1"/>
            <a:stCxn id="1368068" idx="6"/>
            <a:endCxn id="1368069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8079" name="AutoShape 15"/>
          <p:cNvCxnSpPr>
            <a:cxnSpLocks noChangeShapeType="1"/>
            <a:stCxn id="1368071" idx="0"/>
            <a:endCxn id="1368068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8080" name="AutoShape 16"/>
          <p:cNvCxnSpPr>
            <a:cxnSpLocks noChangeShapeType="1"/>
            <a:stCxn id="1368071" idx="5"/>
            <a:endCxn id="1368074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8081" name="AutoShape 17"/>
          <p:cNvCxnSpPr>
            <a:cxnSpLocks noChangeShapeType="1"/>
            <a:stCxn id="1368074" idx="7"/>
            <a:endCxn id="1368072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8082" name="AutoShape 18"/>
          <p:cNvCxnSpPr>
            <a:cxnSpLocks noChangeShapeType="1"/>
            <a:stCxn id="1368072" idx="0"/>
            <a:endCxn id="1368069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8083" name="AutoShape 19"/>
          <p:cNvCxnSpPr>
            <a:cxnSpLocks noChangeShapeType="1"/>
            <a:stCxn id="1368069" idx="6"/>
            <a:endCxn id="1368070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8084" name="AutoShape 20"/>
          <p:cNvCxnSpPr>
            <a:cxnSpLocks noChangeShapeType="1"/>
            <a:stCxn id="1368072" idx="6"/>
            <a:endCxn id="1368073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8085" name="AutoShape 21"/>
          <p:cNvCxnSpPr>
            <a:cxnSpLocks noChangeShapeType="1"/>
            <a:stCxn id="1368074" idx="0"/>
            <a:endCxn id="1368068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sp>
        <p:nvSpPr>
          <p:cNvPr id="1368086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368087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368088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368089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368090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368091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368092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368093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1368094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1368095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368096" name="Text Box 32"/>
          <p:cNvSpPr txBox="1">
            <a:spLocks noChangeArrowheads="1"/>
          </p:cNvSpPr>
          <p:nvPr/>
        </p:nvSpPr>
        <p:spPr bwMode="auto">
          <a:xfrm>
            <a:off x="6934200" y="14478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u</a:t>
            </a:r>
          </a:p>
        </p:txBody>
      </p:sp>
      <p:cxnSp>
        <p:nvCxnSpPr>
          <p:cNvPr id="1368097" name="AutoShape 33"/>
          <p:cNvCxnSpPr>
            <a:cxnSpLocks noChangeShapeType="1"/>
            <a:stCxn id="1368096" idx="1"/>
            <a:endCxn id="1368069" idx="0"/>
          </p:cNvCxnSpPr>
          <p:nvPr/>
        </p:nvCxnSpPr>
        <p:spPr bwMode="auto">
          <a:xfrm flipH="1">
            <a:off x="6570663" y="1646238"/>
            <a:ext cx="363537" cy="350837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r>
              <a:rPr lang="en-US" dirty="0" smtClean="0"/>
              <a:t>Prim’s </a:t>
            </a:r>
            <a:r>
              <a:rPr lang="en-US" dirty="0"/>
              <a:t>Algorithm</a:t>
            </a:r>
          </a:p>
        </p:txBody>
      </p:sp>
      <p:sp>
        <p:nvSpPr>
          <p:cNvPr id="1369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for each </a:t>
            </a:r>
            <a:r>
              <a:rPr lang="en-US" sz="2000" b="1" i="1">
                <a:latin typeface="Courier New" pitchFamily="49" charset="0"/>
              </a:rPr>
              <a:t>u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u = ExtractMin(Q);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Adj[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key[v] = w(u,v);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8/11/2012</a:t>
            </a:r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1369092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10</a:t>
            </a:r>
          </a:p>
        </p:txBody>
      </p:sp>
      <p:sp>
        <p:nvSpPr>
          <p:cNvPr id="1369093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2</a:t>
            </a:r>
          </a:p>
        </p:txBody>
      </p:sp>
      <p:sp>
        <p:nvSpPr>
          <p:cNvPr id="1369094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9</a:t>
            </a:r>
          </a:p>
        </p:txBody>
      </p:sp>
      <p:sp>
        <p:nvSpPr>
          <p:cNvPr id="1369095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0</a:t>
            </a:r>
          </a:p>
        </p:txBody>
      </p:sp>
      <p:sp>
        <p:nvSpPr>
          <p:cNvPr id="1369096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8</a:t>
            </a:r>
          </a:p>
        </p:txBody>
      </p:sp>
      <p:sp>
        <p:nvSpPr>
          <p:cNvPr id="1369097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15</a:t>
            </a:r>
          </a:p>
        </p:txBody>
      </p:sp>
      <p:sp>
        <p:nvSpPr>
          <p:cNvPr id="1369098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3</a:t>
            </a:r>
          </a:p>
        </p:txBody>
      </p:sp>
      <p:sp>
        <p:nvSpPr>
          <p:cNvPr id="1369099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cxnSp>
        <p:nvCxnSpPr>
          <p:cNvPr id="1369100" name="AutoShape 12"/>
          <p:cNvCxnSpPr>
            <a:cxnSpLocks noChangeShapeType="1"/>
            <a:stCxn id="1369099" idx="5"/>
            <a:endCxn id="1369093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9101" name="AutoShape 13"/>
          <p:cNvCxnSpPr>
            <a:cxnSpLocks noChangeShapeType="1"/>
            <a:stCxn id="1369099" idx="3"/>
            <a:endCxn id="1369092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9102" name="AutoShape 14"/>
          <p:cNvCxnSpPr>
            <a:cxnSpLocks noChangeShapeType="1"/>
            <a:stCxn id="1369092" idx="6"/>
            <a:endCxn id="1369093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9103" name="AutoShape 15"/>
          <p:cNvCxnSpPr>
            <a:cxnSpLocks noChangeShapeType="1"/>
            <a:stCxn id="1369095" idx="0"/>
            <a:endCxn id="1369092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9104" name="AutoShape 16"/>
          <p:cNvCxnSpPr>
            <a:cxnSpLocks noChangeShapeType="1"/>
            <a:stCxn id="1369095" idx="5"/>
            <a:endCxn id="1369098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9105" name="AutoShape 17"/>
          <p:cNvCxnSpPr>
            <a:cxnSpLocks noChangeShapeType="1"/>
            <a:stCxn id="1369098" idx="7"/>
            <a:endCxn id="1369096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9106" name="AutoShape 18"/>
          <p:cNvCxnSpPr>
            <a:cxnSpLocks noChangeShapeType="1"/>
            <a:stCxn id="1369096" idx="0"/>
            <a:endCxn id="1369093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9107" name="AutoShape 19"/>
          <p:cNvCxnSpPr>
            <a:cxnSpLocks noChangeShapeType="1"/>
            <a:stCxn id="1369093" idx="6"/>
            <a:endCxn id="1369094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9108" name="AutoShape 20"/>
          <p:cNvCxnSpPr>
            <a:cxnSpLocks noChangeShapeType="1"/>
            <a:stCxn id="1369096" idx="6"/>
            <a:endCxn id="1369097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9109" name="AutoShape 21"/>
          <p:cNvCxnSpPr>
            <a:cxnSpLocks noChangeShapeType="1"/>
            <a:stCxn id="1369098" idx="0"/>
            <a:endCxn id="1369092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sp>
        <p:nvSpPr>
          <p:cNvPr id="1369110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369111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369112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369113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369114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369115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369116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369117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1369118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1369119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369120" name="Text Box 32"/>
          <p:cNvSpPr txBox="1">
            <a:spLocks noChangeArrowheads="1"/>
          </p:cNvSpPr>
          <p:nvPr/>
        </p:nvSpPr>
        <p:spPr bwMode="auto">
          <a:xfrm>
            <a:off x="6934200" y="14478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u</a:t>
            </a:r>
          </a:p>
        </p:txBody>
      </p:sp>
      <p:cxnSp>
        <p:nvCxnSpPr>
          <p:cNvPr id="1369121" name="AutoShape 33"/>
          <p:cNvCxnSpPr>
            <a:cxnSpLocks noChangeShapeType="1"/>
            <a:stCxn id="1369120" idx="1"/>
            <a:endCxn id="1369093" idx="0"/>
          </p:cNvCxnSpPr>
          <p:nvPr/>
        </p:nvCxnSpPr>
        <p:spPr bwMode="auto">
          <a:xfrm flipH="1">
            <a:off x="6570663" y="1646238"/>
            <a:ext cx="363537" cy="350837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  <p:sp>
        <p:nvSpPr>
          <p:cNvPr id="1370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</a:rPr>
              <a:t>    for each </a:t>
            </a:r>
            <a:r>
              <a:rPr lang="en-US" sz="2000" b="1" i="1" dirty="0">
                <a:latin typeface="Courier New" pitchFamily="49" charset="0"/>
              </a:rPr>
              <a:t>u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u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(Q);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2000" b="1" i="1" dirty="0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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[</a:t>
            </a:r>
            <a:r>
              <a:rPr lang="en-US" sz="2000" b="1" i="1" dirty="0">
                <a:latin typeface="Courier New" pitchFamily="49" charset="0"/>
                <a:sym typeface="Symbol" pitchFamily="18" charset="2"/>
              </a:rPr>
              <a:t>u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2000" b="1" i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2000" b="1" i="1" dirty="0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        key[v] = w(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8/11/2012</a:t>
            </a:r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1370116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10</a:t>
            </a:r>
          </a:p>
        </p:txBody>
      </p:sp>
      <p:sp>
        <p:nvSpPr>
          <p:cNvPr id="1370117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2</a:t>
            </a:r>
          </a:p>
        </p:txBody>
      </p:sp>
      <p:sp>
        <p:nvSpPr>
          <p:cNvPr id="1370118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9</a:t>
            </a:r>
          </a:p>
        </p:txBody>
      </p:sp>
      <p:sp>
        <p:nvSpPr>
          <p:cNvPr id="1370119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0</a:t>
            </a:r>
          </a:p>
        </p:txBody>
      </p:sp>
      <p:sp>
        <p:nvSpPr>
          <p:cNvPr id="1370120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8</a:t>
            </a:r>
          </a:p>
        </p:txBody>
      </p:sp>
      <p:sp>
        <p:nvSpPr>
          <p:cNvPr id="1370121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15</a:t>
            </a:r>
          </a:p>
        </p:txBody>
      </p:sp>
      <p:sp>
        <p:nvSpPr>
          <p:cNvPr id="1370122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3</a:t>
            </a:r>
          </a:p>
        </p:txBody>
      </p:sp>
      <p:sp>
        <p:nvSpPr>
          <p:cNvPr id="1370123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4</a:t>
            </a:r>
          </a:p>
        </p:txBody>
      </p:sp>
      <p:cxnSp>
        <p:nvCxnSpPr>
          <p:cNvPr id="1370124" name="AutoShape 12"/>
          <p:cNvCxnSpPr>
            <a:cxnSpLocks noChangeShapeType="1"/>
            <a:stCxn id="1370123" idx="5"/>
            <a:endCxn id="1370117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0125" name="AutoShape 13"/>
          <p:cNvCxnSpPr>
            <a:cxnSpLocks noChangeShapeType="1"/>
            <a:stCxn id="1370123" idx="3"/>
            <a:endCxn id="1370116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70126" name="AutoShape 14"/>
          <p:cNvCxnSpPr>
            <a:cxnSpLocks noChangeShapeType="1"/>
            <a:stCxn id="1370116" idx="6"/>
            <a:endCxn id="1370117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70127" name="AutoShape 15"/>
          <p:cNvCxnSpPr>
            <a:cxnSpLocks noChangeShapeType="1"/>
            <a:stCxn id="1370119" idx="0"/>
            <a:endCxn id="1370116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70128" name="AutoShape 16"/>
          <p:cNvCxnSpPr>
            <a:cxnSpLocks noChangeShapeType="1"/>
            <a:stCxn id="1370119" idx="5"/>
            <a:endCxn id="1370122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0129" name="AutoShape 17"/>
          <p:cNvCxnSpPr>
            <a:cxnSpLocks noChangeShapeType="1"/>
            <a:stCxn id="1370122" idx="7"/>
            <a:endCxn id="1370120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0130" name="AutoShape 18"/>
          <p:cNvCxnSpPr>
            <a:cxnSpLocks noChangeShapeType="1"/>
            <a:stCxn id="1370120" idx="0"/>
            <a:endCxn id="1370117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0131" name="AutoShape 19"/>
          <p:cNvCxnSpPr>
            <a:cxnSpLocks noChangeShapeType="1"/>
            <a:stCxn id="1370117" idx="6"/>
            <a:endCxn id="1370118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0132" name="AutoShape 20"/>
          <p:cNvCxnSpPr>
            <a:cxnSpLocks noChangeShapeType="1"/>
            <a:stCxn id="1370120" idx="6"/>
            <a:endCxn id="1370121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0133" name="AutoShape 21"/>
          <p:cNvCxnSpPr>
            <a:cxnSpLocks noChangeShapeType="1"/>
            <a:stCxn id="1370122" idx="0"/>
            <a:endCxn id="1370116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sp>
        <p:nvSpPr>
          <p:cNvPr id="1370134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370135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370136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370137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370138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370139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370140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370141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1370142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1370143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370144" name="Text Box 32"/>
          <p:cNvSpPr txBox="1">
            <a:spLocks noChangeArrowheads="1"/>
          </p:cNvSpPr>
          <p:nvPr/>
        </p:nvSpPr>
        <p:spPr bwMode="auto">
          <a:xfrm>
            <a:off x="6934200" y="14478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u</a:t>
            </a:r>
          </a:p>
        </p:txBody>
      </p:sp>
      <p:cxnSp>
        <p:nvCxnSpPr>
          <p:cNvPr id="1370145" name="AutoShape 33"/>
          <p:cNvCxnSpPr>
            <a:cxnSpLocks noChangeShapeType="1"/>
            <a:stCxn id="1370144" idx="1"/>
            <a:endCxn id="1370117" idx="0"/>
          </p:cNvCxnSpPr>
          <p:nvPr/>
        </p:nvCxnSpPr>
        <p:spPr bwMode="auto">
          <a:xfrm flipH="1">
            <a:off x="6570663" y="1646238"/>
            <a:ext cx="363537" cy="350837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</a:t>
            </a:r>
            <a:r>
              <a:rPr lang="en-US" dirty="0"/>
              <a:t>Algorithm</a:t>
            </a:r>
          </a:p>
        </p:txBody>
      </p:sp>
      <p:sp>
        <p:nvSpPr>
          <p:cNvPr id="1371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for each </a:t>
            </a:r>
            <a:r>
              <a:rPr lang="en-US" sz="2000" b="1" i="1">
                <a:latin typeface="Courier New" pitchFamily="49" charset="0"/>
              </a:rPr>
              <a:t>u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u = ExtractMin(Q);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Adj[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key[v] = w(u,v);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8/11/2012</a:t>
            </a:r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1371140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5</a:t>
            </a:r>
          </a:p>
        </p:txBody>
      </p:sp>
      <p:sp>
        <p:nvSpPr>
          <p:cNvPr id="1371141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2</a:t>
            </a:r>
          </a:p>
        </p:txBody>
      </p:sp>
      <p:sp>
        <p:nvSpPr>
          <p:cNvPr id="1371142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9</a:t>
            </a:r>
          </a:p>
        </p:txBody>
      </p:sp>
      <p:sp>
        <p:nvSpPr>
          <p:cNvPr id="1371143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0</a:t>
            </a:r>
          </a:p>
        </p:txBody>
      </p:sp>
      <p:sp>
        <p:nvSpPr>
          <p:cNvPr id="1371144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8</a:t>
            </a:r>
          </a:p>
        </p:txBody>
      </p:sp>
      <p:sp>
        <p:nvSpPr>
          <p:cNvPr id="1371145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15</a:t>
            </a:r>
          </a:p>
        </p:txBody>
      </p:sp>
      <p:sp>
        <p:nvSpPr>
          <p:cNvPr id="1371146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3</a:t>
            </a:r>
          </a:p>
        </p:txBody>
      </p:sp>
      <p:sp>
        <p:nvSpPr>
          <p:cNvPr id="1371147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4</a:t>
            </a:r>
          </a:p>
        </p:txBody>
      </p:sp>
      <p:cxnSp>
        <p:nvCxnSpPr>
          <p:cNvPr id="1371148" name="AutoShape 12"/>
          <p:cNvCxnSpPr>
            <a:cxnSpLocks noChangeShapeType="1"/>
            <a:stCxn id="1371147" idx="5"/>
            <a:endCxn id="1371141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1149" name="AutoShape 13"/>
          <p:cNvCxnSpPr>
            <a:cxnSpLocks noChangeShapeType="1"/>
            <a:stCxn id="1371147" idx="3"/>
            <a:endCxn id="1371140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71150" name="AutoShape 14"/>
          <p:cNvCxnSpPr>
            <a:cxnSpLocks noChangeShapeType="1"/>
            <a:stCxn id="1371140" idx="6"/>
            <a:endCxn id="1371141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1151" name="AutoShape 15"/>
          <p:cNvCxnSpPr>
            <a:cxnSpLocks noChangeShapeType="1"/>
            <a:stCxn id="1371143" idx="0"/>
            <a:endCxn id="1371140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71152" name="AutoShape 16"/>
          <p:cNvCxnSpPr>
            <a:cxnSpLocks noChangeShapeType="1"/>
            <a:stCxn id="1371143" idx="5"/>
            <a:endCxn id="1371146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1153" name="AutoShape 17"/>
          <p:cNvCxnSpPr>
            <a:cxnSpLocks noChangeShapeType="1"/>
            <a:stCxn id="1371146" idx="7"/>
            <a:endCxn id="1371144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1154" name="AutoShape 18"/>
          <p:cNvCxnSpPr>
            <a:cxnSpLocks noChangeShapeType="1"/>
            <a:stCxn id="1371144" idx="0"/>
            <a:endCxn id="1371141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1155" name="AutoShape 19"/>
          <p:cNvCxnSpPr>
            <a:cxnSpLocks noChangeShapeType="1"/>
            <a:stCxn id="1371141" idx="6"/>
            <a:endCxn id="1371142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1156" name="AutoShape 20"/>
          <p:cNvCxnSpPr>
            <a:cxnSpLocks noChangeShapeType="1"/>
            <a:stCxn id="1371144" idx="6"/>
            <a:endCxn id="1371145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1157" name="AutoShape 21"/>
          <p:cNvCxnSpPr>
            <a:cxnSpLocks noChangeShapeType="1"/>
            <a:stCxn id="1371146" idx="0"/>
            <a:endCxn id="1371140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371158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371159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371160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371161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371162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371163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371164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371165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1371166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1371167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371168" name="Text Box 32"/>
          <p:cNvSpPr txBox="1">
            <a:spLocks noChangeArrowheads="1"/>
          </p:cNvSpPr>
          <p:nvPr/>
        </p:nvSpPr>
        <p:spPr bwMode="auto">
          <a:xfrm>
            <a:off x="6934200" y="14478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u</a:t>
            </a:r>
          </a:p>
        </p:txBody>
      </p:sp>
      <p:cxnSp>
        <p:nvCxnSpPr>
          <p:cNvPr id="1371169" name="AutoShape 33"/>
          <p:cNvCxnSpPr>
            <a:cxnSpLocks noChangeShapeType="1"/>
            <a:stCxn id="1371168" idx="1"/>
            <a:endCxn id="1371141" idx="0"/>
          </p:cNvCxnSpPr>
          <p:nvPr/>
        </p:nvCxnSpPr>
        <p:spPr bwMode="auto">
          <a:xfrm flipH="1">
            <a:off x="6570663" y="1646238"/>
            <a:ext cx="363537" cy="350837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</a:t>
            </a:r>
            <a:r>
              <a:rPr lang="en-US" dirty="0"/>
              <a:t>Algorithm</a:t>
            </a:r>
          </a:p>
        </p:txBody>
      </p:sp>
      <p:sp>
        <p:nvSpPr>
          <p:cNvPr id="1372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for each </a:t>
            </a:r>
            <a:r>
              <a:rPr lang="en-US" sz="2000" b="1" i="1">
                <a:latin typeface="Courier New" pitchFamily="49" charset="0"/>
              </a:rPr>
              <a:t>u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u = ExtractMin(Q);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Adj[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key[v] = w(u,v);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8/11/2012</a:t>
            </a:r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1372164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5</a:t>
            </a:r>
          </a:p>
        </p:txBody>
      </p:sp>
      <p:sp>
        <p:nvSpPr>
          <p:cNvPr id="1372165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2</a:t>
            </a:r>
          </a:p>
        </p:txBody>
      </p:sp>
      <p:sp>
        <p:nvSpPr>
          <p:cNvPr id="1372166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9</a:t>
            </a:r>
          </a:p>
        </p:txBody>
      </p:sp>
      <p:sp>
        <p:nvSpPr>
          <p:cNvPr id="1372167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0</a:t>
            </a:r>
          </a:p>
        </p:txBody>
      </p:sp>
      <p:sp>
        <p:nvSpPr>
          <p:cNvPr id="1372168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8</a:t>
            </a:r>
          </a:p>
        </p:txBody>
      </p:sp>
      <p:sp>
        <p:nvSpPr>
          <p:cNvPr id="1372169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15</a:t>
            </a:r>
          </a:p>
        </p:txBody>
      </p:sp>
      <p:sp>
        <p:nvSpPr>
          <p:cNvPr id="1372170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3</a:t>
            </a:r>
          </a:p>
        </p:txBody>
      </p:sp>
      <p:sp>
        <p:nvSpPr>
          <p:cNvPr id="1372171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4</a:t>
            </a:r>
          </a:p>
        </p:txBody>
      </p:sp>
      <p:cxnSp>
        <p:nvCxnSpPr>
          <p:cNvPr id="1372172" name="AutoShape 12"/>
          <p:cNvCxnSpPr>
            <a:cxnSpLocks noChangeShapeType="1"/>
            <a:stCxn id="1372171" idx="5"/>
            <a:endCxn id="1372165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2173" name="AutoShape 13"/>
          <p:cNvCxnSpPr>
            <a:cxnSpLocks noChangeShapeType="1"/>
            <a:stCxn id="1372171" idx="3"/>
            <a:endCxn id="1372164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72174" name="AutoShape 14"/>
          <p:cNvCxnSpPr>
            <a:cxnSpLocks noChangeShapeType="1"/>
            <a:stCxn id="1372164" idx="6"/>
            <a:endCxn id="1372165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2175" name="AutoShape 15"/>
          <p:cNvCxnSpPr>
            <a:cxnSpLocks noChangeShapeType="1"/>
            <a:stCxn id="1372167" idx="0"/>
            <a:endCxn id="1372164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72176" name="AutoShape 16"/>
          <p:cNvCxnSpPr>
            <a:cxnSpLocks noChangeShapeType="1"/>
            <a:stCxn id="1372167" idx="5"/>
            <a:endCxn id="1372170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2177" name="AutoShape 17"/>
          <p:cNvCxnSpPr>
            <a:cxnSpLocks noChangeShapeType="1"/>
            <a:stCxn id="1372170" idx="7"/>
            <a:endCxn id="1372168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2178" name="AutoShape 18"/>
          <p:cNvCxnSpPr>
            <a:cxnSpLocks noChangeShapeType="1"/>
            <a:stCxn id="1372168" idx="0"/>
            <a:endCxn id="1372165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2179" name="AutoShape 19"/>
          <p:cNvCxnSpPr>
            <a:cxnSpLocks noChangeShapeType="1"/>
            <a:stCxn id="1372165" idx="6"/>
            <a:endCxn id="1372166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2180" name="AutoShape 20"/>
          <p:cNvCxnSpPr>
            <a:cxnSpLocks noChangeShapeType="1"/>
            <a:stCxn id="1372168" idx="6"/>
            <a:endCxn id="1372169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2181" name="AutoShape 21"/>
          <p:cNvCxnSpPr>
            <a:cxnSpLocks noChangeShapeType="1"/>
            <a:stCxn id="1372170" idx="0"/>
            <a:endCxn id="1372164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372182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372183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372184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372185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372186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372187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372188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372189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1372190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1372191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372192" name="Text Box 32"/>
          <p:cNvSpPr txBox="1">
            <a:spLocks noChangeArrowheads="1"/>
          </p:cNvSpPr>
          <p:nvPr/>
        </p:nvSpPr>
        <p:spPr bwMode="auto">
          <a:xfrm>
            <a:off x="6172200" y="12954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u</a:t>
            </a:r>
          </a:p>
        </p:txBody>
      </p:sp>
      <p:cxnSp>
        <p:nvCxnSpPr>
          <p:cNvPr id="1372193" name="AutoShape 33"/>
          <p:cNvCxnSpPr>
            <a:cxnSpLocks noChangeShapeType="1"/>
            <a:stCxn id="1372192" idx="1"/>
            <a:endCxn id="1372171" idx="7"/>
          </p:cNvCxnSpPr>
          <p:nvPr/>
        </p:nvCxnSpPr>
        <p:spPr bwMode="auto">
          <a:xfrm flipH="1">
            <a:off x="5614988" y="1493838"/>
            <a:ext cx="557212" cy="66675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</a:t>
            </a:r>
            <a:r>
              <a:rPr lang="en-US" dirty="0"/>
              <a:t>Algorithm</a:t>
            </a:r>
          </a:p>
        </p:txBody>
      </p:sp>
      <p:sp>
        <p:nvSpPr>
          <p:cNvPr id="1373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for each </a:t>
            </a:r>
            <a:r>
              <a:rPr lang="en-US" sz="2000" b="1" i="1">
                <a:latin typeface="Courier New" pitchFamily="49" charset="0"/>
              </a:rPr>
              <a:t>u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u = ExtractMin(Q);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Adj[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key[v] = w(u,v);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8/11/2012</a:t>
            </a:r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1373188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5</a:t>
            </a:r>
          </a:p>
        </p:txBody>
      </p:sp>
      <p:sp>
        <p:nvSpPr>
          <p:cNvPr id="1373189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2</a:t>
            </a:r>
          </a:p>
        </p:txBody>
      </p:sp>
      <p:sp>
        <p:nvSpPr>
          <p:cNvPr id="1373190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9</a:t>
            </a:r>
          </a:p>
        </p:txBody>
      </p:sp>
      <p:sp>
        <p:nvSpPr>
          <p:cNvPr id="1373191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0</a:t>
            </a:r>
          </a:p>
        </p:txBody>
      </p:sp>
      <p:sp>
        <p:nvSpPr>
          <p:cNvPr id="1373192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8</a:t>
            </a:r>
          </a:p>
        </p:txBody>
      </p:sp>
      <p:sp>
        <p:nvSpPr>
          <p:cNvPr id="1373193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15</a:t>
            </a:r>
          </a:p>
        </p:txBody>
      </p:sp>
      <p:sp>
        <p:nvSpPr>
          <p:cNvPr id="1373194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3</a:t>
            </a:r>
          </a:p>
        </p:txBody>
      </p:sp>
      <p:sp>
        <p:nvSpPr>
          <p:cNvPr id="1373195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4</a:t>
            </a:r>
          </a:p>
        </p:txBody>
      </p:sp>
      <p:cxnSp>
        <p:nvCxnSpPr>
          <p:cNvPr id="1373196" name="AutoShape 12"/>
          <p:cNvCxnSpPr>
            <a:cxnSpLocks noChangeShapeType="1"/>
            <a:stCxn id="1373195" idx="5"/>
            <a:endCxn id="1373189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3197" name="AutoShape 13"/>
          <p:cNvCxnSpPr>
            <a:cxnSpLocks noChangeShapeType="1"/>
            <a:stCxn id="1373195" idx="3"/>
            <a:endCxn id="1373188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73198" name="AutoShape 14"/>
          <p:cNvCxnSpPr>
            <a:cxnSpLocks noChangeShapeType="1"/>
            <a:stCxn id="1373188" idx="6"/>
            <a:endCxn id="1373189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3199" name="AutoShape 15"/>
          <p:cNvCxnSpPr>
            <a:cxnSpLocks noChangeShapeType="1"/>
            <a:stCxn id="1373191" idx="0"/>
            <a:endCxn id="1373188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73200" name="AutoShape 16"/>
          <p:cNvCxnSpPr>
            <a:cxnSpLocks noChangeShapeType="1"/>
            <a:stCxn id="1373191" idx="5"/>
            <a:endCxn id="1373194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3201" name="AutoShape 17"/>
          <p:cNvCxnSpPr>
            <a:cxnSpLocks noChangeShapeType="1"/>
            <a:stCxn id="1373194" idx="7"/>
            <a:endCxn id="1373192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3202" name="AutoShape 18"/>
          <p:cNvCxnSpPr>
            <a:cxnSpLocks noChangeShapeType="1"/>
            <a:stCxn id="1373192" idx="0"/>
            <a:endCxn id="1373189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3203" name="AutoShape 19"/>
          <p:cNvCxnSpPr>
            <a:cxnSpLocks noChangeShapeType="1"/>
            <a:stCxn id="1373189" idx="6"/>
            <a:endCxn id="1373190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3204" name="AutoShape 20"/>
          <p:cNvCxnSpPr>
            <a:cxnSpLocks noChangeShapeType="1"/>
            <a:stCxn id="1373192" idx="6"/>
            <a:endCxn id="1373193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3205" name="AutoShape 21"/>
          <p:cNvCxnSpPr>
            <a:cxnSpLocks noChangeShapeType="1"/>
            <a:stCxn id="1373194" idx="0"/>
            <a:endCxn id="1373188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373206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373207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373208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373209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373210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373211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373212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373213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1373214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1373215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373216" name="Text Box 32"/>
          <p:cNvSpPr txBox="1">
            <a:spLocks noChangeArrowheads="1"/>
          </p:cNvSpPr>
          <p:nvPr/>
        </p:nvSpPr>
        <p:spPr bwMode="auto">
          <a:xfrm>
            <a:off x="4038600" y="14478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u</a:t>
            </a:r>
          </a:p>
        </p:txBody>
      </p:sp>
      <p:cxnSp>
        <p:nvCxnSpPr>
          <p:cNvPr id="1373217" name="AutoShape 33"/>
          <p:cNvCxnSpPr>
            <a:cxnSpLocks noChangeShapeType="1"/>
            <a:stCxn id="1373216" idx="2"/>
            <a:endCxn id="1373188" idx="0"/>
          </p:cNvCxnSpPr>
          <p:nvPr/>
        </p:nvCxnSpPr>
        <p:spPr bwMode="auto">
          <a:xfrm>
            <a:off x="4206875" y="1844675"/>
            <a:ext cx="180975" cy="15240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</a:t>
            </a:r>
            <a:r>
              <a:rPr lang="en-US" dirty="0"/>
              <a:t>Algorithm</a:t>
            </a:r>
          </a:p>
        </p:txBody>
      </p:sp>
      <p:sp>
        <p:nvSpPr>
          <p:cNvPr id="1374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for each </a:t>
            </a:r>
            <a:r>
              <a:rPr lang="en-US" sz="2000" b="1" i="1">
                <a:latin typeface="Courier New" pitchFamily="49" charset="0"/>
              </a:rPr>
              <a:t>u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u = ExtractMin(Q);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Adj[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key[v] = w(u,v);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8/11/2012</a:t>
            </a:r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1374212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5</a:t>
            </a:r>
          </a:p>
        </p:txBody>
      </p:sp>
      <p:sp>
        <p:nvSpPr>
          <p:cNvPr id="1374213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2</a:t>
            </a:r>
          </a:p>
        </p:txBody>
      </p:sp>
      <p:sp>
        <p:nvSpPr>
          <p:cNvPr id="1374214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9</a:t>
            </a:r>
          </a:p>
        </p:txBody>
      </p:sp>
      <p:sp>
        <p:nvSpPr>
          <p:cNvPr id="1374215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0</a:t>
            </a:r>
          </a:p>
        </p:txBody>
      </p:sp>
      <p:sp>
        <p:nvSpPr>
          <p:cNvPr id="1374216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8</a:t>
            </a:r>
          </a:p>
        </p:txBody>
      </p:sp>
      <p:sp>
        <p:nvSpPr>
          <p:cNvPr id="1374217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15</a:t>
            </a:r>
          </a:p>
        </p:txBody>
      </p:sp>
      <p:sp>
        <p:nvSpPr>
          <p:cNvPr id="1374218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3</a:t>
            </a:r>
          </a:p>
        </p:txBody>
      </p:sp>
      <p:sp>
        <p:nvSpPr>
          <p:cNvPr id="1374219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4</a:t>
            </a:r>
          </a:p>
        </p:txBody>
      </p:sp>
      <p:cxnSp>
        <p:nvCxnSpPr>
          <p:cNvPr id="1374220" name="AutoShape 12"/>
          <p:cNvCxnSpPr>
            <a:cxnSpLocks noChangeShapeType="1"/>
            <a:stCxn id="1374219" idx="5"/>
            <a:endCxn id="1374213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4221" name="AutoShape 13"/>
          <p:cNvCxnSpPr>
            <a:cxnSpLocks noChangeShapeType="1"/>
            <a:stCxn id="1374219" idx="3"/>
            <a:endCxn id="1374212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74222" name="AutoShape 14"/>
          <p:cNvCxnSpPr>
            <a:cxnSpLocks noChangeShapeType="1"/>
            <a:stCxn id="1374212" idx="6"/>
            <a:endCxn id="1374213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4223" name="AutoShape 15"/>
          <p:cNvCxnSpPr>
            <a:cxnSpLocks noChangeShapeType="1"/>
            <a:stCxn id="1374215" idx="0"/>
            <a:endCxn id="1374212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74224" name="AutoShape 16"/>
          <p:cNvCxnSpPr>
            <a:cxnSpLocks noChangeShapeType="1"/>
            <a:stCxn id="1374215" idx="5"/>
            <a:endCxn id="1374218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4225" name="AutoShape 17"/>
          <p:cNvCxnSpPr>
            <a:cxnSpLocks noChangeShapeType="1"/>
            <a:stCxn id="1374218" idx="7"/>
            <a:endCxn id="1374216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4226" name="AutoShape 18"/>
          <p:cNvCxnSpPr>
            <a:cxnSpLocks noChangeShapeType="1"/>
            <a:stCxn id="1374216" idx="0"/>
            <a:endCxn id="1374213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4227" name="AutoShape 19"/>
          <p:cNvCxnSpPr>
            <a:cxnSpLocks noChangeShapeType="1"/>
            <a:stCxn id="1374213" idx="6"/>
            <a:endCxn id="1374214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4228" name="AutoShape 20"/>
          <p:cNvCxnSpPr>
            <a:cxnSpLocks noChangeShapeType="1"/>
            <a:stCxn id="1374216" idx="6"/>
            <a:endCxn id="1374217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4229" name="AutoShape 21"/>
          <p:cNvCxnSpPr>
            <a:cxnSpLocks noChangeShapeType="1"/>
            <a:stCxn id="1374218" idx="0"/>
            <a:endCxn id="1374212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374230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374231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374232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374233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374234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374235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374236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374237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1374238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1374239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374240" name="Text Box 32"/>
          <p:cNvSpPr txBox="1">
            <a:spLocks noChangeArrowheads="1"/>
          </p:cNvSpPr>
          <p:nvPr/>
        </p:nvSpPr>
        <p:spPr bwMode="auto">
          <a:xfrm>
            <a:off x="8229600" y="13716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u</a:t>
            </a:r>
          </a:p>
        </p:txBody>
      </p:sp>
      <p:cxnSp>
        <p:nvCxnSpPr>
          <p:cNvPr id="1374241" name="AutoShape 33"/>
          <p:cNvCxnSpPr>
            <a:cxnSpLocks noChangeShapeType="1"/>
            <a:stCxn id="1374240" idx="2"/>
            <a:endCxn id="1374214" idx="0"/>
          </p:cNvCxnSpPr>
          <p:nvPr/>
        </p:nvCxnSpPr>
        <p:spPr bwMode="auto">
          <a:xfrm>
            <a:off x="8397875" y="1768475"/>
            <a:ext cx="84138" cy="22860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</a:t>
            </a:r>
            <a:r>
              <a:rPr lang="en-US" dirty="0"/>
              <a:t>Algorithm</a:t>
            </a:r>
          </a:p>
        </p:txBody>
      </p:sp>
      <p:sp>
        <p:nvSpPr>
          <p:cNvPr id="1375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for each </a:t>
            </a:r>
            <a:r>
              <a:rPr lang="en-US" sz="2000" b="1" i="1">
                <a:latin typeface="Courier New" pitchFamily="49" charset="0"/>
              </a:rPr>
              <a:t>u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u = ExtractMin(Q);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Adj[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key[v] = w(u,v);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8/11/2012</a:t>
            </a:r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1375236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5</a:t>
            </a:r>
          </a:p>
        </p:txBody>
      </p:sp>
      <p:sp>
        <p:nvSpPr>
          <p:cNvPr id="1375237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2</a:t>
            </a:r>
          </a:p>
        </p:txBody>
      </p:sp>
      <p:sp>
        <p:nvSpPr>
          <p:cNvPr id="1375238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9</a:t>
            </a:r>
          </a:p>
        </p:txBody>
      </p:sp>
      <p:sp>
        <p:nvSpPr>
          <p:cNvPr id="1375239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0</a:t>
            </a:r>
          </a:p>
        </p:txBody>
      </p:sp>
      <p:sp>
        <p:nvSpPr>
          <p:cNvPr id="1375240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8</a:t>
            </a:r>
          </a:p>
        </p:txBody>
      </p:sp>
      <p:sp>
        <p:nvSpPr>
          <p:cNvPr id="1375241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15</a:t>
            </a:r>
          </a:p>
        </p:txBody>
      </p:sp>
      <p:sp>
        <p:nvSpPr>
          <p:cNvPr id="1375242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3</a:t>
            </a:r>
          </a:p>
        </p:txBody>
      </p:sp>
      <p:sp>
        <p:nvSpPr>
          <p:cNvPr id="1375243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4</a:t>
            </a:r>
          </a:p>
        </p:txBody>
      </p:sp>
      <p:cxnSp>
        <p:nvCxnSpPr>
          <p:cNvPr id="1375244" name="AutoShape 12"/>
          <p:cNvCxnSpPr>
            <a:cxnSpLocks noChangeShapeType="1"/>
            <a:stCxn id="1375243" idx="5"/>
            <a:endCxn id="1375237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5245" name="AutoShape 13"/>
          <p:cNvCxnSpPr>
            <a:cxnSpLocks noChangeShapeType="1"/>
            <a:stCxn id="1375243" idx="3"/>
            <a:endCxn id="1375236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75246" name="AutoShape 14"/>
          <p:cNvCxnSpPr>
            <a:cxnSpLocks noChangeShapeType="1"/>
            <a:stCxn id="1375236" idx="6"/>
            <a:endCxn id="1375237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5247" name="AutoShape 15"/>
          <p:cNvCxnSpPr>
            <a:cxnSpLocks noChangeShapeType="1"/>
            <a:stCxn id="1375239" idx="0"/>
            <a:endCxn id="1375236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75248" name="AutoShape 16"/>
          <p:cNvCxnSpPr>
            <a:cxnSpLocks noChangeShapeType="1"/>
            <a:stCxn id="1375239" idx="5"/>
            <a:endCxn id="1375242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5249" name="AutoShape 17"/>
          <p:cNvCxnSpPr>
            <a:cxnSpLocks noChangeShapeType="1"/>
            <a:stCxn id="1375242" idx="7"/>
            <a:endCxn id="1375240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5250" name="AutoShape 18"/>
          <p:cNvCxnSpPr>
            <a:cxnSpLocks noChangeShapeType="1"/>
            <a:stCxn id="1375240" idx="0"/>
            <a:endCxn id="1375237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5251" name="AutoShape 19"/>
          <p:cNvCxnSpPr>
            <a:cxnSpLocks noChangeShapeType="1"/>
            <a:stCxn id="1375237" idx="6"/>
            <a:endCxn id="1375238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5252" name="AutoShape 20"/>
          <p:cNvCxnSpPr>
            <a:cxnSpLocks noChangeShapeType="1"/>
            <a:stCxn id="1375240" idx="6"/>
            <a:endCxn id="1375241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75253" name="AutoShape 21"/>
          <p:cNvCxnSpPr>
            <a:cxnSpLocks noChangeShapeType="1"/>
            <a:stCxn id="1375242" idx="0"/>
            <a:endCxn id="1375236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375254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375255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375256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375257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375258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375259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375260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375261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1375262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1375263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375264" name="Text Box 32"/>
          <p:cNvSpPr txBox="1">
            <a:spLocks noChangeArrowheads="1"/>
          </p:cNvSpPr>
          <p:nvPr/>
        </p:nvSpPr>
        <p:spPr bwMode="auto">
          <a:xfrm>
            <a:off x="8229600" y="25908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u</a:t>
            </a:r>
          </a:p>
        </p:txBody>
      </p:sp>
      <p:cxnSp>
        <p:nvCxnSpPr>
          <p:cNvPr id="1375265" name="AutoShape 33"/>
          <p:cNvCxnSpPr>
            <a:cxnSpLocks noChangeShapeType="1"/>
            <a:stCxn id="1375264" idx="2"/>
            <a:endCxn id="1375241" idx="0"/>
          </p:cNvCxnSpPr>
          <p:nvPr/>
        </p:nvCxnSpPr>
        <p:spPr bwMode="auto">
          <a:xfrm>
            <a:off x="8397875" y="2987675"/>
            <a:ext cx="84138" cy="155575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</a:t>
            </a:r>
            <a:r>
              <a:rPr lang="en-US" dirty="0"/>
              <a:t>Algorithm</a:t>
            </a:r>
          </a:p>
        </p:txBody>
      </p:sp>
      <p:sp>
        <p:nvSpPr>
          <p:cNvPr id="13762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for each </a:t>
            </a:r>
            <a:r>
              <a:rPr lang="en-US" sz="2000" b="1" i="1">
                <a:latin typeface="Courier New" pitchFamily="49" charset="0"/>
              </a:rPr>
              <a:t>u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u = ExtractMin(Q);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Adj[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key[v] = w(u,v);</a:t>
            </a:r>
          </a:p>
          <a:p>
            <a:pPr>
              <a:buFont typeface="Times New Roman" pitchFamily="18" charset="0"/>
              <a:buNone/>
            </a:pP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1376260" name="Text Box 4"/>
          <p:cNvSpPr txBox="1">
            <a:spLocks noChangeArrowheads="1"/>
          </p:cNvSpPr>
          <p:nvPr/>
        </p:nvSpPr>
        <p:spPr bwMode="auto">
          <a:xfrm>
            <a:off x="3505200" y="3048000"/>
            <a:ext cx="5545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  <a:latin typeface="Times New Roman" pitchFamily="18" charset="0"/>
              </a:rPr>
              <a:t>What is the hidden cost in this code?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for each </a:t>
            </a:r>
            <a:r>
              <a:rPr lang="en-US" sz="2000" b="1" i="1">
                <a:latin typeface="Courier New" pitchFamily="49" charset="0"/>
              </a:rPr>
              <a:t>u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u = ExtractMin(Q);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Adj[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key[v] = w(u,v);</a:t>
            </a:r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8/11/2012</a:t>
            </a:r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1358852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58853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58854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58855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0</a:t>
            </a:r>
          </a:p>
        </p:txBody>
      </p:sp>
      <p:sp>
        <p:nvSpPr>
          <p:cNvPr id="1358856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58857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58858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58859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cxnSp>
        <p:nvCxnSpPr>
          <p:cNvPr id="1358860" name="AutoShape 12"/>
          <p:cNvCxnSpPr>
            <a:cxnSpLocks noChangeShapeType="1"/>
            <a:stCxn id="1358859" idx="5"/>
            <a:endCxn id="1358853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8861" name="AutoShape 13"/>
          <p:cNvCxnSpPr>
            <a:cxnSpLocks noChangeShapeType="1"/>
            <a:stCxn id="1358859" idx="3"/>
            <a:endCxn id="1358852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8862" name="AutoShape 14"/>
          <p:cNvCxnSpPr>
            <a:cxnSpLocks noChangeShapeType="1"/>
            <a:stCxn id="1358852" idx="6"/>
            <a:endCxn id="1358853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8863" name="AutoShape 15"/>
          <p:cNvCxnSpPr>
            <a:cxnSpLocks noChangeShapeType="1"/>
            <a:stCxn id="1358855" idx="0"/>
            <a:endCxn id="1358852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8864" name="AutoShape 16"/>
          <p:cNvCxnSpPr>
            <a:cxnSpLocks noChangeShapeType="1"/>
            <a:stCxn id="1358855" idx="5"/>
            <a:endCxn id="1358858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8865" name="AutoShape 17"/>
          <p:cNvCxnSpPr>
            <a:cxnSpLocks noChangeShapeType="1"/>
            <a:stCxn id="1358858" idx="7"/>
            <a:endCxn id="1358856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8866" name="AutoShape 18"/>
          <p:cNvCxnSpPr>
            <a:cxnSpLocks noChangeShapeType="1"/>
            <a:stCxn id="1358856" idx="0"/>
            <a:endCxn id="1358853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8867" name="AutoShape 19"/>
          <p:cNvCxnSpPr>
            <a:cxnSpLocks noChangeShapeType="1"/>
            <a:stCxn id="1358853" idx="6"/>
            <a:endCxn id="1358854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8868" name="AutoShape 20"/>
          <p:cNvCxnSpPr>
            <a:cxnSpLocks noChangeShapeType="1"/>
            <a:stCxn id="1358856" idx="6"/>
            <a:endCxn id="1358857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8869" name="AutoShape 21"/>
          <p:cNvCxnSpPr>
            <a:cxnSpLocks noChangeShapeType="1"/>
            <a:stCxn id="1358858" idx="0"/>
            <a:endCxn id="1358852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358870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358871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358872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358873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358874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358875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358876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358877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1358878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1358879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358880" name="Text Box 32"/>
          <p:cNvSpPr txBox="1">
            <a:spLocks noChangeArrowheads="1"/>
          </p:cNvSpPr>
          <p:nvPr/>
        </p:nvSpPr>
        <p:spPr bwMode="auto">
          <a:xfrm>
            <a:off x="4572000" y="4052888"/>
            <a:ext cx="44534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</a:rPr>
              <a:t>Blue vertices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</a:rPr>
              <a:t>have been removed from Q</a:t>
            </a:r>
          </a:p>
        </p:txBody>
      </p:sp>
      <p:sp>
        <p:nvSpPr>
          <p:cNvPr id="1358881" name="Text Box 33"/>
          <p:cNvSpPr txBox="1">
            <a:spLocks noChangeArrowheads="1"/>
          </p:cNvSpPr>
          <p:nvPr/>
        </p:nvSpPr>
        <p:spPr bwMode="auto">
          <a:xfrm>
            <a:off x="3505200" y="31591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u</a:t>
            </a:r>
          </a:p>
        </p:txBody>
      </p:sp>
      <p:cxnSp>
        <p:nvCxnSpPr>
          <p:cNvPr id="1358882" name="AutoShape 34"/>
          <p:cNvCxnSpPr>
            <a:cxnSpLocks noChangeShapeType="1"/>
            <a:stCxn id="1358881" idx="3"/>
            <a:endCxn id="1358855" idx="2"/>
          </p:cNvCxnSpPr>
          <p:nvPr/>
        </p:nvCxnSpPr>
        <p:spPr bwMode="auto">
          <a:xfrm flipV="1">
            <a:off x="3841750" y="3352800"/>
            <a:ext cx="334963" cy="4763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295400" y="551688"/>
            <a:ext cx="5791200" cy="81991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Prim’s Algorithm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</a:t>
            </a:r>
            <a:r>
              <a:rPr lang="en-US" dirty="0"/>
              <a:t>Algorithm</a:t>
            </a:r>
          </a:p>
        </p:txBody>
      </p:sp>
      <p:sp>
        <p:nvSpPr>
          <p:cNvPr id="1377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for each </a:t>
            </a:r>
            <a:r>
              <a:rPr lang="en-US" sz="2000" b="1" i="1">
                <a:latin typeface="Courier New" pitchFamily="49" charset="0"/>
              </a:rPr>
              <a:t>u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u = ExtractMin(Q);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Adj[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  <a:sym typeface="Symbol" pitchFamily="18" charset="2"/>
              </a:rPr>
              <a:t>                DecreaseKey(v, w(u,v));</a:t>
            </a:r>
          </a:p>
          <a:p>
            <a:pPr>
              <a:buFont typeface="Times New Roman" pitchFamily="18" charset="0"/>
              <a:buNone/>
            </a:pP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1377284" name="Text Box 4"/>
          <p:cNvSpPr txBox="1">
            <a:spLocks noChangeArrowheads="1"/>
          </p:cNvSpPr>
          <p:nvPr/>
        </p:nvSpPr>
        <p:spPr bwMode="auto">
          <a:xfrm>
            <a:off x="3581400" y="263525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800" b="1">
              <a:solidFill>
                <a:schemeClr val="accent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</a:t>
            </a:r>
            <a:r>
              <a:rPr lang="en-US" dirty="0"/>
              <a:t>Algorithm</a:t>
            </a:r>
          </a:p>
        </p:txBody>
      </p:sp>
      <p:sp>
        <p:nvSpPr>
          <p:cNvPr id="13783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for each </a:t>
            </a:r>
            <a:r>
              <a:rPr lang="en-US" sz="2000" b="1" i="1">
                <a:latin typeface="Courier New" pitchFamily="49" charset="0"/>
              </a:rPr>
              <a:t>u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u = ExtractMin(Q);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Adj[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DecreaseKey(v, w(u,v));</a:t>
            </a:r>
          </a:p>
          <a:p>
            <a:pPr>
              <a:buFont typeface="Times New Roman" pitchFamily="18" charset="0"/>
              <a:buNone/>
            </a:pP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  <p:sp>
        <p:nvSpPr>
          <p:cNvPr id="1378308" name="Text Box 4"/>
          <p:cNvSpPr txBox="1">
            <a:spLocks noChangeArrowheads="1"/>
          </p:cNvSpPr>
          <p:nvPr/>
        </p:nvSpPr>
        <p:spPr bwMode="auto">
          <a:xfrm>
            <a:off x="3581400" y="2635250"/>
            <a:ext cx="53911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  <a:latin typeface="Times New Roman" pitchFamily="18" charset="0"/>
              </a:rPr>
              <a:t>How often is ExtractMin() called?</a:t>
            </a:r>
          </a:p>
          <a:p>
            <a:r>
              <a:rPr lang="en-US" sz="2800" b="1">
                <a:solidFill>
                  <a:schemeClr val="accent1"/>
                </a:solidFill>
                <a:latin typeface="Times New Roman" pitchFamily="18" charset="0"/>
              </a:rPr>
              <a:t>How often is DecreaseKey() called?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1143000"/>
          </a:xfrm>
        </p:spPr>
        <p:txBody>
          <a:bodyPr/>
          <a:lstStyle/>
          <a:p>
            <a:r>
              <a:rPr lang="en-US" dirty="0" smtClean="0"/>
              <a:t>Prim’s </a:t>
            </a:r>
            <a:r>
              <a:rPr lang="en-US" dirty="0"/>
              <a:t>Algorithm</a:t>
            </a:r>
          </a:p>
        </p:txBody>
      </p:sp>
      <p:sp>
        <p:nvSpPr>
          <p:cNvPr id="1379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for each </a:t>
            </a:r>
            <a:r>
              <a:rPr lang="en-US" sz="2000" b="1" i="1">
                <a:latin typeface="Courier New" pitchFamily="49" charset="0"/>
              </a:rPr>
              <a:t>u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u = ExtractMin(Q);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Adj[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key[v] = w(u,v);</a:t>
            </a:r>
          </a:p>
          <a:p>
            <a:pPr>
              <a:buFont typeface="Times New Roman" pitchFamily="18" charset="0"/>
              <a:buNone/>
            </a:pP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1379332" name="Text Box 4"/>
          <p:cNvSpPr txBox="1">
            <a:spLocks noChangeArrowheads="1"/>
          </p:cNvSpPr>
          <p:nvPr/>
        </p:nvSpPr>
        <p:spPr bwMode="auto">
          <a:xfrm>
            <a:off x="4033838" y="2124075"/>
            <a:ext cx="49720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  <a:latin typeface="Times New Roman" pitchFamily="18" charset="0"/>
              </a:rPr>
              <a:t>What will be the running time?</a:t>
            </a:r>
            <a:br>
              <a:rPr lang="en-US" sz="2800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sz="2800" b="1" i="0">
                <a:latin typeface="Times New Roman" pitchFamily="18" charset="0"/>
              </a:rPr>
              <a:t>A: Depends on queue</a:t>
            </a:r>
            <a:br>
              <a:rPr lang="en-US" sz="2800" b="1" i="0">
                <a:latin typeface="Times New Roman" pitchFamily="18" charset="0"/>
              </a:rPr>
            </a:br>
            <a:r>
              <a:rPr lang="en-US" sz="2800" b="1" i="0">
                <a:latin typeface="Times New Roman" pitchFamily="18" charset="0"/>
              </a:rPr>
              <a:t>  binary heap: O(E lg V)</a:t>
            </a:r>
            <a:br>
              <a:rPr lang="en-US" sz="2800" b="1" i="0">
                <a:latin typeface="Times New Roman" pitchFamily="18" charset="0"/>
              </a:rPr>
            </a:br>
            <a:r>
              <a:rPr lang="en-US" sz="2800" b="1" i="0">
                <a:latin typeface="Times New Roman" pitchFamily="18" charset="0"/>
              </a:rPr>
              <a:t>  Fibonacci heap: O(V lg V + 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Single-Source Shortest Path</a:t>
            </a:r>
          </a:p>
        </p:txBody>
      </p:sp>
      <p:sp>
        <p:nvSpPr>
          <p:cNvPr id="138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Problem: given a weighted directed graph G, find the minimum-weight path from a given source vertex s to another vertex v</a:t>
            </a:r>
          </a:p>
          <a:p>
            <a:pPr lvl="1"/>
            <a:r>
              <a:rPr lang="en-US"/>
              <a:t>“Shortest-path” = minimum weight </a:t>
            </a:r>
          </a:p>
          <a:p>
            <a:pPr lvl="1"/>
            <a:r>
              <a:rPr lang="en-US"/>
              <a:t>Weight of path </a:t>
            </a:r>
            <a:r>
              <a:rPr lang="en-US">
                <a:sym typeface="Symbol" pitchFamily="18" charset="2"/>
              </a:rPr>
              <a:t>is sum of edges</a:t>
            </a:r>
            <a:endParaRPr lang="en-US"/>
          </a:p>
          <a:p>
            <a:pPr lvl="1"/>
            <a:r>
              <a:rPr lang="en-US"/>
              <a:t>E.g., a road map: what is the shortest path from Chapel Hill to Charlottesville?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8/11/2012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r>
              <a:rPr lang="en-US"/>
              <a:t>Shortest Path Properties</a:t>
            </a:r>
          </a:p>
        </p:txBody>
      </p:sp>
      <p:sp>
        <p:nvSpPr>
          <p:cNvPr id="140493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/>
          </a:bodyPr>
          <a:lstStyle/>
          <a:p>
            <a:r>
              <a:rPr lang="en-US" dirty="0"/>
              <a:t>Again, we have </a:t>
            </a:r>
            <a:r>
              <a:rPr lang="en-US" i="1" dirty="0"/>
              <a:t>optimal substructure</a:t>
            </a:r>
            <a:r>
              <a:rPr lang="en-US" dirty="0"/>
              <a:t>: the shortest path consists of shortest </a:t>
            </a:r>
            <a:r>
              <a:rPr lang="en-US" dirty="0" err="1"/>
              <a:t>subpaths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Proof: suppose some </a:t>
            </a:r>
            <a:r>
              <a:rPr lang="en-US" dirty="0" err="1"/>
              <a:t>subpath</a:t>
            </a:r>
            <a:r>
              <a:rPr lang="en-US" dirty="0"/>
              <a:t> is not a shortest path</a:t>
            </a:r>
          </a:p>
          <a:p>
            <a:pPr lvl="2"/>
            <a:r>
              <a:rPr lang="en-US" dirty="0"/>
              <a:t>There must then exist a shorter </a:t>
            </a:r>
            <a:r>
              <a:rPr lang="en-US" dirty="0" err="1"/>
              <a:t>subpath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Could substitute the shorter </a:t>
            </a:r>
            <a:r>
              <a:rPr lang="en-US" dirty="0" err="1"/>
              <a:t>subpath</a:t>
            </a:r>
            <a:r>
              <a:rPr lang="en-US" dirty="0"/>
              <a:t> for a shorter path</a:t>
            </a:r>
          </a:p>
          <a:p>
            <a:pPr lvl="2"/>
            <a:r>
              <a:rPr lang="en-US" dirty="0"/>
              <a:t>But then overall path is not shortest path.  Contradiction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8/11/2012</a:t>
            </a:r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1404932" name="Oval 4"/>
          <p:cNvSpPr>
            <a:spLocks noChangeArrowheads="1"/>
          </p:cNvSpPr>
          <p:nvPr/>
        </p:nvSpPr>
        <p:spPr bwMode="auto">
          <a:xfrm>
            <a:off x="762000" y="3124200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4933" name="Oval 5"/>
          <p:cNvSpPr>
            <a:spLocks noChangeArrowheads="1"/>
          </p:cNvSpPr>
          <p:nvPr/>
        </p:nvSpPr>
        <p:spPr bwMode="auto">
          <a:xfrm>
            <a:off x="1828800" y="3124200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4934" name="Oval 6"/>
          <p:cNvSpPr>
            <a:spLocks noChangeArrowheads="1"/>
          </p:cNvSpPr>
          <p:nvPr/>
        </p:nvSpPr>
        <p:spPr bwMode="auto">
          <a:xfrm>
            <a:off x="2895600" y="3124200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4935" name="Oval 7"/>
          <p:cNvSpPr>
            <a:spLocks noChangeArrowheads="1"/>
          </p:cNvSpPr>
          <p:nvPr/>
        </p:nvSpPr>
        <p:spPr bwMode="auto">
          <a:xfrm>
            <a:off x="3962400" y="3124200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4936" name="Oval 8"/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4937" name="Oval 9"/>
          <p:cNvSpPr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4938" name="Oval 10"/>
          <p:cNvSpPr>
            <a:spLocks noChangeArrowheads="1"/>
          </p:cNvSpPr>
          <p:nvPr/>
        </p:nvSpPr>
        <p:spPr bwMode="auto">
          <a:xfrm>
            <a:off x="7162800" y="3124200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404939" name="AutoShape 11"/>
          <p:cNvCxnSpPr>
            <a:cxnSpLocks noChangeShapeType="1"/>
            <a:stCxn id="1404932" idx="6"/>
            <a:endCxn id="1404933" idx="2"/>
          </p:cNvCxnSpPr>
          <p:nvPr/>
        </p:nvCxnSpPr>
        <p:spPr bwMode="auto">
          <a:xfrm>
            <a:off x="1233488" y="3352800"/>
            <a:ext cx="581025" cy="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940" name="AutoShape 12"/>
          <p:cNvCxnSpPr>
            <a:cxnSpLocks noChangeShapeType="1"/>
            <a:stCxn id="1404933" idx="6"/>
            <a:endCxn id="1404934" idx="2"/>
          </p:cNvCxnSpPr>
          <p:nvPr/>
        </p:nvCxnSpPr>
        <p:spPr bwMode="auto">
          <a:xfrm>
            <a:off x="2300288" y="3352800"/>
            <a:ext cx="581025" cy="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941" name="AutoShape 13"/>
          <p:cNvCxnSpPr>
            <a:cxnSpLocks noChangeShapeType="1"/>
            <a:stCxn id="1404934" idx="6"/>
            <a:endCxn id="1404935" idx="2"/>
          </p:cNvCxnSpPr>
          <p:nvPr/>
        </p:nvCxnSpPr>
        <p:spPr bwMode="auto">
          <a:xfrm>
            <a:off x="3367088" y="3352800"/>
            <a:ext cx="581025" cy="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942" name="AutoShape 14"/>
          <p:cNvCxnSpPr>
            <a:cxnSpLocks noChangeShapeType="1"/>
            <a:stCxn id="1404935" idx="6"/>
            <a:endCxn id="1404936" idx="2"/>
          </p:cNvCxnSpPr>
          <p:nvPr/>
        </p:nvCxnSpPr>
        <p:spPr bwMode="auto">
          <a:xfrm>
            <a:off x="4433888" y="3352800"/>
            <a:ext cx="581025" cy="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943" name="AutoShape 15"/>
          <p:cNvCxnSpPr>
            <a:cxnSpLocks noChangeShapeType="1"/>
            <a:stCxn id="1404936" idx="6"/>
            <a:endCxn id="1404937" idx="2"/>
          </p:cNvCxnSpPr>
          <p:nvPr/>
        </p:nvCxnSpPr>
        <p:spPr bwMode="auto">
          <a:xfrm>
            <a:off x="5500688" y="3352800"/>
            <a:ext cx="581025" cy="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944" name="AutoShape 16"/>
          <p:cNvCxnSpPr>
            <a:cxnSpLocks noChangeShapeType="1"/>
            <a:stCxn id="1404937" idx="6"/>
            <a:endCxn id="1404938" idx="2"/>
          </p:cNvCxnSpPr>
          <p:nvPr/>
        </p:nvCxnSpPr>
        <p:spPr bwMode="auto">
          <a:xfrm>
            <a:off x="6567488" y="3352800"/>
            <a:ext cx="581025" cy="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945" name="AutoShape 17"/>
          <p:cNvCxnSpPr>
            <a:cxnSpLocks noChangeShapeType="1"/>
            <a:stCxn id="1404933" idx="5"/>
            <a:endCxn id="1404937" idx="3"/>
          </p:cNvCxnSpPr>
          <p:nvPr/>
        </p:nvCxnSpPr>
        <p:spPr bwMode="auto">
          <a:xfrm rot="16200000" flipH="1">
            <a:off x="4190206" y="1558132"/>
            <a:ext cx="1587" cy="3943350"/>
          </a:xfrm>
          <a:prstGeom prst="curvedConnector3">
            <a:avLst>
              <a:gd name="adj1" fmla="val 17700000"/>
            </a:avLst>
          </a:prstGeom>
          <a:noFill/>
          <a:ln w="19050">
            <a:solidFill>
              <a:schemeClr val="accent1"/>
            </a:solidFill>
            <a:prstDash val="sysDot"/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Shortest Path Properties</a:t>
            </a:r>
          </a:p>
        </p:txBody>
      </p:sp>
      <p:sp>
        <p:nvSpPr>
          <p:cNvPr id="1405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Define </a:t>
            </a:r>
            <a:r>
              <a:rPr lang="en-US">
                <a:sym typeface="Symbol" pitchFamily="18" charset="2"/>
              </a:rPr>
              <a:t>(u,v) to be the weight of the shortest path from u to v</a:t>
            </a:r>
          </a:p>
          <a:p>
            <a:r>
              <a:rPr lang="en-US">
                <a:sym typeface="Symbol" pitchFamily="18" charset="2"/>
              </a:rPr>
              <a:t>Shortest paths satisfy the </a:t>
            </a:r>
            <a:r>
              <a:rPr lang="en-US" i="1">
                <a:solidFill>
                  <a:schemeClr val="tx2"/>
                </a:solidFill>
                <a:sym typeface="Symbol" pitchFamily="18" charset="2"/>
              </a:rPr>
              <a:t>triangle inequality</a:t>
            </a:r>
            <a:r>
              <a:rPr lang="en-US">
                <a:sym typeface="Symbol" pitchFamily="18" charset="2"/>
              </a:rPr>
              <a:t>: (u,v)  (u,x) + (x,v)</a:t>
            </a:r>
          </a:p>
          <a:p>
            <a:r>
              <a:rPr lang="en-US">
                <a:sym typeface="Symbol" pitchFamily="18" charset="2"/>
              </a:rPr>
              <a:t>“Proof”: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8/11/2012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/>
          </a:p>
        </p:txBody>
      </p:sp>
      <p:sp>
        <p:nvSpPr>
          <p:cNvPr id="1405956" name="Oval 4"/>
          <p:cNvSpPr>
            <a:spLocks noChangeArrowheads="1"/>
          </p:cNvSpPr>
          <p:nvPr/>
        </p:nvSpPr>
        <p:spPr bwMode="auto">
          <a:xfrm>
            <a:off x="4038600" y="3800475"/>
            <a:ext cx="539750" cy="55245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405957" name="Oval 5"/>
          <p:cNvSpPr>
            <a:spLocks noChangeArrowheads="1"/>
          </p:cNvSpPr>
          <p:nvPr/>
        </p:nvSpPr>
        <p:spPr bwMode="auto">
          <a:xfrm>
            <a:off x="1600200" y="5091113"/>
            <a:ext cx="549275" cy="55245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405958" name="Oval 6"/>
          <p:cNvSpPr>
            <a:spLocks noChangeArrowheads="1"/>
          </p:cNvSpPr>
          <p:nvPr/>
        </p:nvSpPr>
        <p:spPr bwMode="auto">
          <a:xfrm>
            <a:off x="6629400" y="5095875"/>
            <a:ext cx="539750" cy="55245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cxnSp>
        <p:nvCxnSpPr>
          <p:cNvPr id="1405959" name="AutoShape 7"/>
          <p:cNvCxnSpPr>
            <a:cxnSpLocks noChangeShapeType="1"/>
            <a:stCxn id="1405957" idx="7"/>
            <a:endCxn id="1405956" idx="3"/>
          </p:cNvCxnSpPr>
          <p:nvPr/>
        </p:nvCxnSpPr>
        <p:spPr bwMode="auto">
          <a:xfrm rot="16200000">
            <a:off x="2657475" y="3697288"/>
            <a:ext cx="871538" cy="2049462"/>
          </a:xfrm>
          <a:prstGeom prst="curvedConnector3">
            <a:avLst>
              <a:gd name="adj1" fmla="val 49907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5960" name="AutoShape 8"/>
          <p:cNvCxnSpPr>
            <a:cxnSpLocks noChangeShapeType="1"/>
            <a:stCxn id="1405956" idx="5"/>
            <a:endCxn id="1405958" idx="1"/>
          </p:cNvCxnSpPr>
          <p:nvPr/>
        </p:nvCxnSpPr>
        <p:spPr bwMode="auto">
          <a:xfrm rot="16200000" flipH="1">
            <a:off x="5165725" y="3619500"/>
            <a:ext cx="876300" cy="22098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5961" name="AutoShape 9"/>
          <p:cNvCxnSpPr>
            <a:cxnSpLocks noChangeShapeType="1"/>
            <a:stCxn id="1405957" idx="5"/>
            <a:endCxn id="1405958" idx="3"/>
          </p:cNvCxnSpPr>
          <p:nvPr/>
        </p:nvCxnSpPr>
        <p:spPr bwMode="auto">
          <a:xfrm rot="16200000" flipH="1">
            <a:off x="4386263" y="3259138"/>
            <a:ext cx="4762" cy="4640262"/>
          </a:xfrm>
          <a:prstGeom prst="curvedConnector3">
            <a:avLst>
              <a:gd name="adj1" fmla="val 63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05962" name="Text Box 10"/>
          <p:cNvSpPr txBox="1">
            <a:spLocks noChangeArrowheads="1"/>
          </p:cNvSpPr>
          <p:nvPr/>
        </p:nvSpPr>
        <p:spPr bwMode="auto">
          <a:xfrm>
            <a:off x="1901825" y="5881688"/>
            <a:ext cx="46101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This path is no longer than any other path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Shortest Path Properties</a:t>
            </a:r>
          </a:p>
        </p:txBody>
      </p:sp>
      <p:sp>
        <p:nvSpPr>
          <p:cNvPr id="140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graphs with negative weight cycles, some shortest paths will not exist </a:t>
            </a:r>
            <a:r>
              <a:rPr lang="en-US" i="1"/>
              <a:t>(</a:t>
            </a:r>
            <a:r>
              <a:rPr lang="en-US" i="1">
                <a:solidFill>
                  <a:schemeClr val="accent1"/>
                </a:solidFill>
              </a:rPr>
              <a:t>Why</a:t>
            </a:r>
            <a:r>
              <a:rPr lang="en-US">
                <a:solidFill>
                  <a:schemeClr val="accent1"/>
                </a:solidFill>
              </a:rPr>
              <a:t>?</a:t>
            </a:r>
            <a:r>
              <a:rPr lang="en-US"/>
              <a:t>):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8/11/2012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26</a:t>
            </a:fld>
            <a:endParaRPr kumimoji="0" lang="en-US"/>
          </a:p>
        </p:txBody>
      </p:sp>
      <p:sp>
        <p:nvSpPr>
          <p:cNvPr id="1406980" name="Oval 4"/>
          <p:cNvSpPr>
            <a:spLocks noChangeArrowheads="1"/>
          </p:cNvSpPr>
          <p:nvPr/>
        </p:nvSpPr>
        <p:spPr bwMode="auto">
          <a:xfrm>
            <a:off x="1600200" y="4953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6981" name="Oval 5"/>
          <p:cNvSpPr>
            <a:spLocks noChangeArrowheads="1"/>
          </p:cNvSpPr>
          <p:nvPr/>
        </p:nvSpPr>
        <p:spPr bwMode="auto">
          <a:xfrm>
            <a:off x="2819400" y="4953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6982" name="Oval 6"/>
          <p:cNvSpPr>
            <a:spLocks noChangeArrowheads="1"/>
          </p:cNvSpPr>
          <p:nvPr/>
        </p:nvSpPr>
        <p:spPr bwMode="auto">
          <a:xfrm>
            <a:off x="4038600" y="4953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6983" name="Oval 7"/>
          <p:cNvSpPr>
            <a:spLocks noChangeArrowheads="1"/>
          </p:cNvSpPr>
          <p:nvPr/>
        </p:nvSpPr>
        <p:spPr bwMode="auto">
          <a:xfrm>
            <a:off x="5257800" y="4953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6984" name="Oval 8"/>
          <p:cNvSpPr>
            <a:spLocks noChangeArrowheads="1"/>
          </p:cNvSpPr>
          <p:nvPr/>
        </p:nvSpPr>
        <p:spPr bwMode="auto">
          <a:xfrm>
            <a:off x="6477000" y="4953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6985" name="Oval 9"/>
          <p:cNvSpPr>
            <a:spLocks noChangeArrowheads="1"/>
          </p:cNvSpPr>
          <p:nvPr/>
        </p:nvSpPr>
        <p:spPr bwMode="auto">
          <a:xfrm>
            <a:off x="5257800" y="36576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406986" name="AutoShape 10"/>
          <p:cNvCxnSpPr>
            <a:cxnSpLocks noChangeShapeType="1"/>
            <a:stCxn id="1406982" idx="6"/>
            <a:endCxn id="1406985" idx="4"/>
          </p:cNvCxnSpPr>
          <p:nvPr/>
        </p:nvCxnSpPr>
        <p:spPr bwMode="auto">
          <a:xfrm flipV="1">
            <a:off x="4586288" y="4205288"/>
            <a:ext cx="938212" cy="1014412"/>
          </a:xfrm>
          <a:prstGeom prst="curvedConnector2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6987" name="AutoShape 11"/>
          <p:cNvCxnSpPr>
            <a:cxnSpLocks noChangeShapeType="1"/>
            <a:stCxn id="1406980" idx="6"/>
            <a:endCxn id="1406981" idx="2"/>
          </p:cNvCxnSpPr>
          <p:nvPr/>
        </p:nvCxnSpPr>
        <p:spPr bwMode="auto">
          <a:xfrm>
            <a:off x="2147888" y="5219700"/>
            <a:ext cx="6572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6988" name="AutoShape 12"/>
          <p:cNvCxnSpPr>
            <a:cxnSpLocks noChangeShapeType="1"/>
            <a:stCxn id="1406981" idx="6"/>
            <a:endCxn id="1406982" idx="2"/>
          </p:cNvCxnSpPr>
          <p:nvPr/>
        </p:nvCxnSpPr>
        <p:spPr bwMode="auto">
          <a:xfrm>
            <a:off x="3367088" y="5219700"/>
            <a:ext cx="6572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6989" name="AutoShape 13"/>
          <p:cNvCxnSpPr>
            <a:cxnSpLocks noChangeShapeType="1"/>
            <a:stCxn id="1406982" idx="6"/>
            <a:endCxn id="1406983" idx="2"/>
          </p:cNvCxnSpPr>
          <p:nvPr/>
        </p:nvCxnSpPr>
        <p:spPr bwMode="auto">
          <a:xfrm>
            <a:off x="4586288" y="5219700"/>
            <a:ext cx="6572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6990" name="AutoShape 14"/>
          <p:cNvCxnSpPr>
            <a:cxnSpLocks noChangeShapeType="1"/>
            <a:stCxn id="1406983" idx="6"/>
            <a:endCxn id="1406984" idx="2"/>
          </p:cNvCxnSpPr>
          <p:nvPr/>
        </p:nvCxnSpPr>
        <p:spPr bwMode="auto">
          <a:xfrm>
            <a:off x="5805488" y="5219700"/>
            <a:ext cx="6572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sp>
        <p:nvSpPr>
          <p:cNvPr id="1406991" name="Oval 15"/>
          <p:cNvSpPr>
            <a:spLocks noChangeArrowheads="1"/>
          </p:cNvSpPr>
          <p:nvPr/>
        </p:nvSpPr>
        <p:spPr bwMode="auto">
          <a:xfrm>
            <a:off x="2819400" y="3648075"/>
            <a:ext cx="533400" cy="55245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endParaRPr lang="en-US" b="1" i="0">
              <a:latin typeface="Times New Roman" pitchFamily="18" charset="0"/>
            </a:endParaRPr>
          </a:p>
        </p:txBody>
      </p:sp>
      <p:cxnSp>
        <p:nvCxnSpPr>
          <p:cNvPr id="1406992" name="AutoShape 16"/>
          <p:cNvCxnSpPr>
            <a:cxnSpLocks noChangeShapeType="1"/>
            <a:stCxn id="1406991" idx="4"/>
            <a:endCxn id="1406982" idx="2"/>
          </p:cNvCxnSpPr>
          <p:nvPr/>
        </p:nvCxnSpPr>
        <p:spPr bwMode="auto">
          <a:xfrm rot="16200000" flipH="1">
            <a:off x="3052763" y="4248150"/>
            <a:ext cx="1004887" cy="938213"/>
          </a:xfrm>
          <a:prstGeom prst="curvedConnector2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6993" name="AutoShape 17"/>
          <p:cNvCxnSpPr>
            <a:cxnSpLocks noChangeShapeType="1"/>
            <a:stCxn id="1406991" idx="0"/>
            <a:endCxn id="1406985" idx="0"/>
          </p:cNvCxnSpPr>
          <p:nvPr/>
        </p:nvCxnSpPr>
        <p:spPr bwMode="auto">
          <a:xfrm rot="5400000" flipV="1">
            <a:off x="4300537" y="2419351"/>
            <a:ext cx="9525" cy="2438400"/>
          </a:xfrm>
          <a:prstGeom prst="curvedConnector3">
            <a:avLst>
              <a:gd name="adj1" fmla="val -10166671"/>
            </a:avLst>
          </a:prstGeom>
          <a:noFill/>
          <a:ln w="28575">
            <a:solidFill>
              <a:schemeClr val="accent1"/>
            </a:solidFill>
            <a:prstDash val="sysDot"/>
            <a:round/>
            <a:headEnd type="triangle" w="med" len="med"/>
            <a:tailEnd/>
          </a:ln>
          <a:effectLst/>
        </p:spPr>
      </p:cxnSp>
      <p:sp>
        <p:nvSpPr>
          <p:cNvPr id="1406994" name="Text Box 18"/>
          <p:cNvSpPr txBox="1">
            <a:spLocks noChangeArrowheads="1"/>
          </p:cNvSpPr>
          <p:nvPr/>
        </p:nvSpPr>
        <p:spPr bwMode="auto">
          <a:xfrm>
            <a:off x="3875088" y="3549650"/>
            <a:ext cx="787400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 b="1" i="0">
                <a:latin typeface="Times New Roman" pitchFamily="18" charset="0"/>
              </a:rPr>
              <a:t>&lt; 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Relaxation</a:t>
            </a:r>
          </a:p>
        </p:txBody>
      </p:sp>
      <p:sp>
        <p:nvSpPr>
          <p:cNvPr id="140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key technique in shortest path algorithms is </a:t>
            </a:r>
            <a:r>
              <a:rPr lang="en-US" i="1">
                <a:solidFill>
                  <a:schemeClr val="tx2"/>
                </a:solidFill>
              </a:rPr>
              <a:t>relaxation</a:t>
            </a:r>
            <a:endParaRPr lang="en-US"/>
          </a:p>
          <a:p>
            <a:pPr lvl="1"/>
            <a:r>
              <a:rPr lang="en-US"/>
              <a:t>Idea: for all </a:t>
            </a:r>
            <a:r>
              <a:rPr lang="en-US" i="1"/>
              <a:t>v</a:t>
            </a:r>
            <a:r>
              <a:rPr lang="en-US"/>
              <a:t>, maintain upper bound d[</a:t>
            </a:r>
            <a:r>
              <a:rPr lang="en-US" i="1"/>
              <a:t>v</a:t>
            </a:r>
            <a:r>
              <a:rPr lang="en-US"/>
              <a:t>] on </a:t>
            </a:r>
            <a:r>
              <a:rPr lang="en-US">
                <a:sym typeface="Symbol" pitchFamily="18" charset="2"/>
              </a:rPr>
              <a:t>(s,v)</a:t>
            </a:r>
          </a:p>
          <a:p>
            <a:pPr lvl="1"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Symbol" pitchFamily="18" charset="2"/>
              </a:rPr>
              <a:t>Relax(u,v,w) { </a:t>
            </a:r>
          </a:p>
          <a:p>
            <a:pPr lvl="1"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Symbol" pitchFamily="18" charset="2"/>
              </a:rPr>
              <a:t>    if (d[v] &gt; d[u]+w) then d[v]=d[u]+w;</a:t>
            </a:r>
          </a:p>
          <a:p>
            <a:pPr lvl="1"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8/11/2012</a:t>
            </a:r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27</a:t>
            </a:fld>
            <a:endParaRPr kumimoji="0" lang="en-US"/>
          </a:p>
        </p:txBody>
      </p:sp>
      <p:grpSp>
        <p:nvGrpSpPr>
          <p:cNvPr id="1408004" name="Group 4"/>
          <p:cNvGrpSpPr>
            <a:grpSpLocks/>
          </p:cNvGrpSpPr>
          <p:nvPr/>
        </p:nvGrpSpPr>
        <p:grpSpPr bwMode="auto">
          <a:xfrm>
            <a:off x="1219200" y="4400550"/>
            <a:ext cx="2963863" cy="2019300"/>
            <a:chOff x="768" y="2772"/>
            <a:chExt cx="1867" cy="1272"/>
          </a:xfrm>
        </p:grpSpPr>
        <p:sp>
          <p:nvSpPr>
            <p:cNvPr id="1408005" name="Oval 5"/>
            <p:cNvSpPr>
              <a:spLocks noChangeArrowheads="1"/>
            </p:cNvSpPr>
            <p:nvPr/>
          </p:nvSpPr>
          <p:spPr bwMode="auto">
            <a:xfrm>
              <a:off x="2304" y="2810"/>
              <a:ext cx="331" cy="34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9</a:t>
              </a:r>
            </a:p>
          </p:txBody>
        </p:sp>
        <p:sp>
          <p:nvSpPr>
            <p:cNvPr id="1408006" name="Oval 6"/>
            <p:cNvSpPr>
              <a:spLocks noChangeArrowheads="1"/>
            </p:cNvSpPr>
            <p:nvPr/>
          </p:nvSpPr>
          <p:spPr bwMode="auto">
            <a:xfrm>
              <a:off x="768" y="2820"/>
              <a:ext cx="331" cy="34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5</a:t>
              </a:r>
            </a:p>
          </p:txBody>
        </p:sp>
        <p:cxnSp>
          <p:nvCxnSpPr>
            <p:cNvPr id="1408007" name="AutoShape 7"/>
            <p:cNvCxnSpPr>
              <a:cxnSpLocks noChangeShapeType="1"/>
              <a:stCxn id="1408006" idx="6"/>
              <a:endCxn id="1408005" idx="2"/>
            </p:cNvCxnSpPr>
            <p:nvPr/>
          </p:nvCxnSpPr>
          <p:spPr bwMode="auto">
            <a:xfrm flipV="1">
              <a:off x="1108" y="2984"/>
              <a:ext cx="1187" cy="1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08008" name="Text Box 8"/>
            <p:cNvSpPr txBox="1">
              <a:spLocks noChangeArrowheads="1"/>
            </p:cNvSpPr>
            <p:nvPr/>
          </p:nvSpPr>
          <p:spPr bwMode="auto">
            <a:xfrm>
              <a:off x="1536" y="2772"/>
              <a:ext cx="212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2</a:t>
              </a:r>
            </a:p>
          </p:txBody>
        </p:sp>
        <p:sp>
          <p:nvSpPr>
            <p:cNvPr id="1408009" name="Oval 9"/>
            <p:cNvSpPr>
              <a:spLocks noChangeArrowheads="1"/>
            </p:cNvSpPr>
            <p:nvPr/>
          </p:nvSpPr>
          <p:spPr bwMode="auto">
            <a:xfrm>
              <a:off x="2304" y="3686"/>
              <a:ext cx="331" cy="34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7</a:t>
              </a:r>
            </a:p>
          </p:txBody>
        </p:sp>
        <p:sp>
          <p:nvSpPr>
            <p:cNvPr id="1408010" name="Oval 10"/>
            <p:cNvSpPr>
              <a:spLocks noChangeArrowheads="1"/>
            </p:cNvSpPr>
            <p:nvPr/>
          </p:nvSpPr>
          <p:spPr bwMode="auto">
            <a:xfrm>
              <a:off x="768" y="3696"/>
              <a:ext cx="331" cy="34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5</a:t>
              </a:r>
            </a:p>
          </p:txBody>
        </p:sp>
        <p:cxnSp>
          <p:nvCxnSpPr>
            <p:cNvPr id="1408011" name="AutoShape 11"/>
            <p:cNvCxnSpPr>
              <a:cxnSpLocks noChangeShapeType="1"/>
              <a:stCxn id="1408010" idx="6"/>
              <a:endCxn id="1408009" idx="2"/>
            </p:cNvCxnSpPr>
            <p:nvPr/>
          </p:nvCxnSpPr>
          <p:spPr bwMode="auto">
            <a:xfrm flipV="1">
              <a:off x="1108" y="3860"/>
              <a:ext cx="1187" cy="1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08012" name="Text Box 12"/>
            <p:cNvSpPr txBox="1">
              <a:spLocks noChangeArrowheads="1"/>
            </p:cNvSpPr>
            <p:nvPr/>
          </p:nvSpPr>
          <p:spPr bwMode="auto">
            <a:xfrm>
              <a:off x="1536" y="3648"/>
              <a:ext cx="212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2</a:t>
              </a:r>
            </a:p>
          </p:txBody>
        </p:sp>
        <p:sp>
          <p:nvSpPr>
            <p:cNvPr id="1408013" name="Line 13"/>
            <p:cNvSpPr>
              <a:spLocks noChangeShapeType="1"/>
            </p:cNvSpPr>
            <p:nvPr/>
          </p:nvSpPr>
          <p:spPr bwMode="auto">
            <a:xfrm>
              <a:off x="1680" y="3216"/>
              <a:ext cx="0" cy="43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08014" name="Text Box 14"/>
            <p:cNvSpPr txBox="1">
              <a:spLocks noChangeArrowheads="1"/>
            </p:cNvSpPr>
            <p:nvPr/>
          </p:nvSpPr>
          <p:spPr bwMode="auto">
            <a:xfrm>
              <a:off x="1766" y="3258"/>
              <a:ext cx="691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Courier New" pitchFamily="49" charset="0"/>
                </a:rPr>
                <a:t>Relax</a:t>
              </a:r>
            </a:p>
          </p:txBody>
        </p:sp>
      </p:grpSp>
      <p:grpSp>
        <p:nvGrpSpPr>
          <p:cNvPr id="1408015" name="Group 15"/>
          <p:cNvGrpSpPr>
            <a:grpSpLocks/>
          </p:cNvGrpSpPr>
          <p:nvPr/>
        </p:nvGrpSpPr>
        <p:grpSpPr bwMode="auto">
          <a:xfrm>
            <a:off x="5189538" y="4400550"/>
            <a:ext cx="2963862" cy="2019300"/>
            <a:chOff x="3269" y="2772"/>
            <a:chExt cx="1867" cy="1272"/>
          </a:xfrm>
        </p:grpSpPr>
        <p:sp>
          <p:nvSpPr>
            <p:cNvPr id="1408016" name="Oval 16"/>
            <p:cNvSpPr>
              <a:spLocks noChangeArrowheads="1"/>
            </p:cNvSpPr>
            <p:nvPr/>
          </p:nvSpPr>
          <p:spPr bwMode="auto">
            <a:xfrm>
              <a:off x="4805" y="2810"/>
              <a:ext cx="331" cy="34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6</a:t>
              </a:r>
            </a:p>
          </p:txBody>
        </p:sp>
        <p:sp>
          <p:nvSpPr>
            <p:cNvPr id="1408017" name="Oval 17"/>
            <p:cNvSpPr>
              <a:spLocks noChangeArrowheads="1"/>
            </p:cNvSpPr>
            <p:nvPr/>
          </p:nvSpPr>
          <p:spPr bwMode="auto">
            <a:xfrm>
              <a:off x="3269" y="2820"/>
              <a:ext cx="331" cy="34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5</a:t>
              </a:r>
            </a:p>
          </p:txBody>
        </p:sp>
        <p:cxnSp>
          <p:nvCxnSpPr>
            <p:cNvPr id="1408018" name="AutoShape 18"/>
            <p:cNvCxnSpPr>
              <a:cxnSpLocks noChangeShapeType="1"/>
              <a:stCxn id="1408017" idx="6"/>
              <a:endCxn id="1408016" idx="2"/>
            </p:cNvCxnSpPr>
            <p:nvPr/>
          </p:nvCxnSpPr>
          <p:spPr bwMode="auto">
            <a:xfrm flipV="1">
              <a:off x="3609" y="2984"/>
              <a:ext cx="1187" cy="1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08019" name="Text Box 19"/>
            <p:cNvSpPr txBox="1">
              <a:spLocks noChangeArrowheads="1"/>
            </p:cNvSpPr>
            <p:nvPr/>
          </p:nvSpPr>
          <p:spPr bwMode="auto">
            <a:xfrm>
              <a:off x="4037" y="2772"/>
              <a:ext cx="212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2</a:t>
              </a:r>
            </a:p>
          </p:txBody>
        </p:sp>
        <p:sp>
          <p:nvSpPr>
            <p:cNvPr id="1408020" name="Oval 20"/>
            <p:cNvSpPr>
              <a:spLocks noChangeArrowheads="1"/>
            </p:cNvSpPr>
            <p:nvPr/>
          </p:nvSpPr>
          <p:spPr bwMode="auto">
            <a:xfrm>
              <a:off x="4805" y="3686"/>
              <a:ext cx="331" cy="34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6</a:t>
              </a:r>
            </a:p>
          </p:txBody>
        </p:sp>
        <p:sp>
          <p:nvSpPr>
            <p:cNvPr id="1408021" name="Oval 21"/>
            <p:cNvSpPr>
              <a:spLocks noChangeArrowheads="1"/>
            </p:cNvSpPr>
            <p:nvPr/>
          </p:nvSpPr>
          <p:spPr bwMode="auto">
            <a:xfrm>
              <a:off x="3269" y="3696"/>
              <a:ext cx="331" cy="34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5</a:t>
              </a:r>
            </a:p>
          </p:txBody>
        </p:sp>
        <p:cxnSp>
          <p:nvCxnSpPr>
            <p:cNvPr id="1408022" name="AutoShape 22"/>
            <p:cNvCxnSpPr>
              <a:cxnSpLocks noChangeShapeType="1"/>
              <a:stCxn id="1408021" idx="6"/>
              <a:endCxn id="1408020" idx="2"/>
            </p:cNvCxnSpPr>
            <p:nvPr/>
          </p:nvCxnSpPr>
          <p:spPr bwMode="auto">
            <a:xfrm flipV="1">
              <a:off x="3609" y="3860"/>
              <a:ext cx="1187" cy="1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08023" name="Text Box 23"/>
            <p:cNvSpPr txBox="1">
              <a:spLocks noChangeArrowheads="1"/>
            </p:cNvSpPr>
            <p:nvPr/>
          </p:nvSpPr>
          <p:spPr bwMode="auto">
            <a:xfrm>
              <a:off x="4037" y="3648"/>
              <a:ext cx="212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2</a:t>
              </a:r>
            </a:p>
          </p:txBody>
        </p:sp>
        <p:sp>
          <p:nvSpPr>
            <p:cNvPr id="1408024" name="Line 24"/>
            <p:cNvSpPr>
              <a:spLocks noChangeShapeType="1"/>
            </p:cNvSpPr>
            <p:nvPr/>
          </p:nvSpPr>
          <p:spPr bwMode="auto">
            <a:xfrm>
              <a:off x="4128" y="3216"/>
              <a:ext cx="0" cy="43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08025" name="Text Box 25"/>
            <p:cNvSpPr txBox="1">
              <a:spLocks noChangeArrowheads="1"/>
            </p:cNvSpPr>
            <p:nvPr/>
          </p:nvSpPr>
          <p:spPr bwMode="auto">
            <a:xfrm>
              <a:off x="4214" y="3258"/>
              <a:ext cx="691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Courier New" pitchFamily="49" charset="0"/>
                </a:rPr>
                <a:t>Relax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sp>
        <p:nvSpPr>
          <p:cNvPr id="14090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BellmanFord()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for each v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d[s]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for i=1 to |V|-1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for each edge (u,v)  E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Relax(u,v, w(u,v));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for each edge (u,v)  E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if (d[v] &gt; d[u] + w(u,v))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return “no solution”;</a:t>
            </a:r>
          </a:p>
          <a:p>
            <a:pPr>
              <a:buFont typeface="Times New Roman" pitchFamily="18" charset="0"/>
              <a:buNone/>
            </a:pPr>
            <a:endParaRPr lang="en-US" sz="2000" b="1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sz="2000" b="1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Relax(u,v,w): if (d[v] &gt; d[u]+w) then d[v]=d[u]+w</a:t>
            </a:r>
            <a:endParaRPr lang="en-US" sz="2400" b="1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8/11/2012</a:t>
            </a:r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28</a:t>
            </a:fld>
            <a:endParaRPr kumimoji="0" lang="en-US"/>
          </a:p>
        </p:txBody>
      </p:sp>
      <p:grpSp>
        <p:nvGrpSpPr>
          <p:cNvPr id="1409028" name="Group 4"/>
          <p:cNvGrpSpPr>
            <a:grpSpLocks/>
          </p:cNvGrpSpPr>
          <p:nvPr/>
        </p:nvGrpSpPr>
        <p:grpSpPr bwMode="auto">
          <a:xfrm>
            <a:off x="5486400" y="1600200"/>
            <a:ext cx="3324225" cy="1371600"/>
            <a:chOff x="3456" y="1008"/>
            <a:chExt cx="2094" cy="864"/>
          </a:xfrm>
        </p:grpSpPr>
        <p:sp>
          <p:nvSpPr>
            <p:cNvPr id="1409029" name="AutoShape 5"/>
            <p:cNvSpPr>
              <a:spLocks/>
            </p:cNvSpPr>
            <p:nvPr/>
          </p:nvSpPr>
          <p:spPr bwMode="auto">
            <a:xfrm>
              <a:off x="3456" y="1008"/>
              <a:ext cx="144" cy="864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09030" name="Text Box 6"/>
            <p:cNvSpPr txBox="1">
              <a:spLocks noChangeArrowheads="1"/>
            </p:cNvSpPr>
            <p:nvPr/>
          </p:nvSpPr>
          <p:spPr bwMode="auto">
            <a:xfrm>
              <a:off x="3628" y="1166"/>
              <a:ext cx="1922" cy="57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Initialize d[], which</a:t>
              </a:r>
            </a:p>
            <a:p>
              <a:r>
                <a:rPr lang="en-US" sz="1800" b="1">
                  <a:latin typeface="Courier New" pitchFamily="49" charset="0"/>
                </a:rPr>
                <a:t>will converge to 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shortest-path value </a:t>
              </a:r>
              <a:r>
                <a:rPr lang="en-US" sz="1800" b="1">
                  <a:latin typeface="Courier New" pitchFamily="49" charset="0"/>
                  <a:sym typeface="Symbol" pitchFamily="18" charset="2"/>
                </a:rPr>
                <a:t></a:t>
              </a:r>
              <a:endParaRPr lang="en-US" sz="1800" b="1">
                <a:latin typeface="Courier New" pitchFamily="49" charset="0"/>
              </a:endParaRPr>
            </a:p>
          </p:txBody>
        </p:sp>
      </p:grpSp>
      <p:grpSp>
        <p:nvGrpSpPr>
          <p:cNvPr id="1409031" name="Group 7"/>
          <p:cNvGrpSpPr>
            <a:grpSpLocks/>
          </p:cNvGrpSpPr>
          <p:nvPr/>
        </p:nvGrpSpPr>
        <p:grpSpPr bwMode="auto">
          <a:xfrm>
            <a:off x="5486400" y="2971800"/>
            <a:ext cx="3051175" cy="1066800"/>
            <a:chOff x="3456" y="1872"/>
            <a:chExt cx="1922" cy="672"/>
          </a:xfrm>
        </p:grpSpPr>
        <p:sp>
          <p:nvSpPr>
            <p:cNvPr id="1409032" name="AutoShape 8"/>
            <p:cNvSpPr>
              <a:spLocks/>
            </p:cNvSpPr>
            <p:nvPr/>
          </p:nvSpPr>
          <p:spPr bwMode="auto">
            <a:xfrm>
              <a:off x="3456" y="1872"/>
              <a:ext cx="144" cy="672"/>
            </a:xfrm>
            <a:prstGeom prst="rightBrace">
              <a:avLst>
                <a:gd name="adj1" fmla="val 3888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09033" name="Text Box 9"/>
            <p:cNvSpPr txBox="1">
              <a:spLocks noChangeArrowheads="1"/>
            </p:cNvSpPr>
            <p:nvPr/>
          </p:nvSpPr>
          <p:spPr bwMode="auto">
            <a:xfrm>
              <a:off x="3628" y="1919"/>
              <a:ext cx="1750" cy="57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Relaxation: 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Make |V|-1 passes, </a:t>
              </a:r>
            </a:p>
            <a:p>
              <a:r>
                <a:rPr lang="en-US" sz="1800" b="1">
                  <a:latin typeface="Courier New" pitchFamily="49" charset="0"/>
                </a:rPr>
                <a:t>relaxing each edge</a:t>
              </a:r>
            </a:p>
          </p:txBody>
        </p:sp>
      </p:grpSp>
      <p:grpSp>
        <p:nvGrpSpPr>
          <p:cNvPr id="1409034" name="Group 10"/>
          <p:cNvGrpSpPr>
            <a:grpSpLocks/>
          </p:cNvGrpSpPr>
          <p:nvPr/>
        </p:nvGrpSpPr>
        <p:grpSpPr bwMode="auto">
          <a:xfrm>
            <a:off x="5486400" y="4038600"/>
            <a:ext cx="3324225" cy="1066800"/>
            <a:chOff x="3456" y="2544"/>
            <a:chExt cx="2094" cy="672"/>
          </a:xfrm>
        </p:grpSpPr>
        <p:sp>
          <p:nvSpPr>
            <p:cNvPr id="1409035" name="AutoShape 11"/>
            <p:cNvSpPr>
              <a:spLocks/>
            </p:cNvSpPr>
            <p:nvPr/>
          </p:nvSpPr>
          <p:spPr bwMode="auto">
            <a:xfrm>
              <a:off x="3456" y="2544"/>
              <a:ext cx="144" cy="672"/>
            </a:xfrm>
            <a:prstGeom prst="rightBrace">
              <a:avLst>
                <a:gd name="adj1" fmla="val 3888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09036" name="Text Box 12"/>
            <p:cNvSpPr txBox="1">
              <a:spLocks noChangeArrowheads="1"/>
            </p:cNvSpPr>
            <p:nvPr/>
          </p:nvSpPr>
          <p:spPr bwMode="auto">
            <a:xfrm>
              <a:off x="3628" y="2591"/>
              <a:ext cx="1922" cy="57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Test for solution</a:t>
              </a:r>
              <a:r>
                <a:rPr lang="en-US" sz="1800" b="1">
                  <a:solidFill>
                    <a:schemeClr val="accent1"/>
                  </a:solidFill>
                  <a:latin typeface="Courier New" pitchFamily="49" charset="0"/>
                </a:rPr>
                <a:t> </a:t>
              </a:r>
              <a:br>
                <a:rPr lang="en-US" sz="1800" b="1">
                  <a:solidFill>
                    <a:schemeClr val="accent1"/>
                  </a:solidFill>
                  <a:latin typeface="Courier New" pitchFamily="49" charset="0"/>
                </a:rPr>
              </a:br>
              <a:r>
                <a:rPr lang="en-US" sz="1800" b="1">
                  <a:solidFill>
                    <a:schemeClr val="accent1"/>
                  </a:solidFill>
                  <a:latin typeface="Courier New" pitchFamily="49" charset="0"/>
                </a:rPr>
                <a:t>Under what condition</a:t>
              </a:r>
            </a:p>
            <a:p>
              <a:r>
                <a:rPr lang="en-US" sz="1800" b="1">
                  <a:solidFill>
                    <a:schemeClr val="accent1"/>
                  </a:solidFill>
                  <a:latin typeface="Courier New" pitchFamily="49" charset="0"/>
                </a:rPr>
                <a:t>do we get a solution?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sp>
        <p:nvSpPr>
          <p:cNvPr id="1410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BellmanFord()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for each v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d[s]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for i=1 to |V|-1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for each edge (u,v)  E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Relax(u,v, w(u,v));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for each edge (u,v)  E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if (d[v] &gt; d[u] + w(u,v))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return “no solution”;</a:t>
            </a:r>
          </a:p>
          <a:p>
            <a:pPr>
              <a:buFont typeface="Times New Roman" pitchFamily="18" charset="0"/>
              <a:buNone/>
            </a:pPr>
            <a:endParaRPr lang="en-US" sz="2000" b="1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sz="2000" b="1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Relax(u,v,w): if (d[v] &gt; d[u]+w) then d[v]=d[u]+w</a:t>
            </a:r>
            <a:endParaRPr lang="en-US" sz="2400" b="1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29</a:t>
            </a:fld>
            <a:endParaRPr kumimoji="0" lang="en-US"/>
          </a:p>
        </p:txBody>
      </p:sp>
      <p:sp>
        <p:nvSpPr>
          <p:cNvPr id="1410052" name="Text Box 4"/>
          <p:cNvSpPr txBox="1">
            <a:spLocks noChangeArrowheads="1"/>
          </p:cNvSpPr>
          <p:nvPr/>
        </p:nvSpPr>
        <p:spPr bwMode="auto">
          <a:xfrm>
            <a:off x="5759450" y="1752600"/>
            <a:ext cx="2505075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Courier New" pitchFamily="49" charset="0"/>
              </a:rPr>
              <a:t>What will be the </a:t>
            </a:r>
          </a:p>
          <a:p>
            <a:r>
              <a:rPr lang="en-US" sz="1800" b="1">
                <a:solidFill>
                  <a:schemeClr val="accent1"/>
                </a:solidFill>
                <a:latin typeface="Courier New" pitchFamily="49" charset="0"/>
              </a:rPr>
              <a:t>running time?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</a:t>
            </a:r>
            <a:r>
              <a:rPr lang="en-US" dirty="0"/>
              <a:t>Algorithm</a:t>
            </a:r>
          </a:p>
        </p:txBody>
      </p:sp>
      <p:sp>
        <p:nvSpPr>
          <p:cNvPr id="13598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buFont typeface="Times New Roman" pitchFamily="18" charset="0"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sz="2000" b="1" dirty="0" smtClean="0">
                <a:latin typeface="Courier New" pitchFamily="49" charset="0"/>
              </a:rPr>
              <a:t>MST-Prim(G</a:t>
            </a:r>
            <a:r>
              <a:rPr lang="en-US" sz="2000" b="1" dirty="0">
                <a:latin typeface="Courier New" pitchFamily="49" charset="0"/>
              </a:rPr>
              <a:t>, w, r)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</a:rPr>
              <a:t>    for each </a:t>
            </a:r>
            <a:r>
              <a:rPr lang="en-US" sz="2000" b="1" i="1" dirty="0">
                <a:latin typeface="Courier New" pitchFamily="49" charset="0"/>
              </a:rPr>
              <a:t>u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u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(Q);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2000" b="1" i="1" dirty="0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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[</a:t>
            </a:r>
            <a:r>
              <a:rPr lang="en-US" sz="2000" b="1" i="1" dirty="0">
                <a:latin typeface="Courier New" pitchFamily="49" charset="0"/>
                <a:sym typeface="Symbol" pitchFamily="18" charset="2"/>
              </a:rPr>
              <a:t>u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2000" b="1" i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2000" b="1" i="1" dirty="0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        key[v] = w(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8/11/2012</a:t>
            </a:r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1359876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59877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59878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59879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0</a:t>
            </a:r>
          </a:p>
        </p:txBody>
      </p:sp>
      <p:sp>
        <p:nvSpPr>
          <p:cNvPr id="1359880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59881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59882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3</a:t>
            </a:r>
          </a:p>
        </p:txBody>
      </p:sp>
      <p:sp>
        <p:nvSpPr>
          <p:cNvPr id="1359883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cxnSp>
        <p:nvCxnSpPr>
          <p:cNvPr id="1359884" name="AutoShape 12"/>
          <p:cNvCxnSpPr>
            <a:cxnSpLocks noChangeShapeType="1"/>
            <a:stCxn id="1359883" idx="5"/>
            <a:endCxn id="1359877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9885" name="AutoShape 13"/>
          <p:cNvCxnSpPr>
            <a:cxnSpLocks noChangeShapeType="1"/>
            <a:stCxn id="1359883" idx="3"/>
            <a:endCxn id="1359876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9886" name="AutoShape 14"/>
          <p:cNvCxnSpPr>
            <a:cxnSpLocks noChangeShapeType="1"/>
            <a:stCxn id="1359876" idx="6"/>
            <a:endCxn id="1359877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9887" name="AutoShape 15"/>
          <p:cNvCxnSpPr>
            <a:cxnSpLocks noChangeShapeType="1"/>
            <a:stCxn id="1359879" idx="0"/>
            <a:endCxn id="1359876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9888" name="AutoShape 16"/>
          <p:cNvCxnSpPr>
            <a:cxnSpLocks noChangeShapeType="1"/>
            <a:stCxn id="1359879" idx="5"/>
            <a:endCxn id="1359882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59889" name="AutoShape 17"/>
          <p:cNvCxnSpPr>
            <a:cxnSpLocks noChangeShapeType="1"/>
            <a:stCxn id="1359882" idx="7"/>
            <a:endCxn id="1359880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9890" name="AutoShape 18"/>
          <p:cNvCxnSpPr>
            <a:cxnSpLocks noChangeShapeType="1"/>
            <a:stCxn id="1359880" idx="0"/>
            <a:endCxn id="1359877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9891" name="AutoShape 19"/>
          <p:cNvCxnSpPr>
            <a:cxnSpLocks noChangeShapeType="1"/>
            <a:stCxn id="1359877" idx="6"/>
            <a:endCxn id="1359878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9892" name="AutoShape 20"/>
          <p:cNvCxnSpPr>
            <a:cxnSpLocks noChangeShapeType="1"/>
            <a:stCxn id="1359880" idx="6"/>
            <a:endCxn id="1359881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59893" name="AutoShape 21"/>
          <p:cNvCxnSpPr>
            <a:cxnSpLocks noChangeShapeType="1"/>
            <a:stCxn id="1359882" idx="0"/>
            <a:endCxn id="1359876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359894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359895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359896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359897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359898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359899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359900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359901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1359902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1359903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359904" name="Text Box 32"/>
          <p:cNvSpPr txBox="1">
            <a:spLocks noChangeArrowheads="1"/>
          </p:cNvSpPr>
          <p:nvPr/>
        </p:nvSpPr>
        <p:spPr bwMode="auto">
          <a:xfrm>
            <a:off x="4783138" y="4052888"/>
            <a:ext cx="35846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</a:rPr>
              <a:t>Arrows 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</a:rPr>
              <a:t>indicate parent pointers</a:t>
            </a:r>
          </a:p>
        </p:txBody>
      </p:sp>
      <p:sp>
        <p:nvSpPr>
          <p:cNvPr id="1359905" name="Text Box 33"/>
          <p:cNvSpPr txBox="1">
            <a:spLocks noChangeArrowheads="1"/>
          </p:cNvSpPr>
          <p:nvPr/>
        </p:nvSpPr>
        <p:spPr bwMode="auto">
          <a:xfrm>
            <a:off x="3505200" y="31591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u</a:t>
            </a:r>
          </a:p>
        </p:txBody>
      </p:sp>
      <p:cxnSp>
        <p:nvCxnSpPr>
          <p:cNvPr id="1359906" name="AutoShape 34"/>
          <p:cNvCxnSpPr>
            <a:cxnSpLocks noChangeShapeType="1"/>
            <a:stCxn id="1359905" idx="3"/>
            <a:endCxn id="1359879" idx="2"/>
          </p:cNvCxnSpPr>
          <p:nvPr/>
        </p:nvCxnSpPr>
        <p:spPr bwMode="auto">
          <a:xfrm flipV="1">
            <a:off x="3841750" y="3352800"/>
            <a:ext cx="334963" cy="4763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sp>
        <p:nvSpPr>
          <p:cNvPr id="141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BellmanFord()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for each v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d[s]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for i=1 to |V|-1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for each edge (u,v)  E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Relax(u,v, w(u,v));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for each edge (u,v)  E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if (d[v] &gt; d[u] + w(u,v))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return “no solution”;</a:t>
            </a:r>
          </a:p>
          <a:p>
            <a:pPr>
              <a:buFont typeface="Times New Roman" pitchFamily="18" charset="0"/>
              <a:buNone/>
            </a:pPr>
            <a:endParaRPr lang="en-US" sz="2000" b="1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sz="2000" b="1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Relax(u,v,w): if (d[v] &gt; d[u]+w) then d[v]=d[u]+w</a:t>
            </a:r>
            <a:endParaRPr lang="en-US" sz="2400" b="1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30</a:t>
            </a:fld>
            <a:endParaRPr kumimoji="0" lang="en-US"/>
          </a:p>
        </p:txBody>
      </p:sp>
      <p:sp>
        <p:nvSpPr>
          <p:cNvPr id="1411076" name="Text Box 4"/>
          <p:cNvSpPr txBox="1">
            <a:spLocks noChangeArrowheads="1"/>
          </p:cNvSpPr>
          <p:nvPr/>
        </p:nvSpPr>
        <p:spPr bwMode="auto">
          <a:xfrm>
            <a:off x="5759450" y="1752600"/>
            <a:ext cx="2505075" cy="11906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Courier New" pitchFamily="49" charset="0"/>
              </a:rPr>
              <a:t>What will be the </a:t>
            </a:r>
          </a:p>
          <a:p>
            <a:r>
              <a:rPr lang="en-US" sz="1800" b="1">
                <a:solidFill>
                  <a:schemeClr val="accent1"/>
                </a:solidFill>
                <a:latin typeface="Courier New" pitchFamily="49" charset="0"/>
              </a:rPr>
              <a:t>running time?</a:t>
            </a:r>
          </a:p>
          <a:p>
            <a:endParaRPr lang="en-US" sz="1800" b="1">
              <a:solidFill>
                <a:schemeClr val="accent1"/>
              </a:solidFill>
              <a:latin typeface="Courier New" pitchFamily="49" charset="0"/>
            </a:endParaRPr>
          </a:p>
          <a:p>
            <a:r>
              <a:rPr lang="en-US" sz="1800" b="1" i="0">
                <a:latin typeface="Courier New" pitchFamily="49" charset="0"/>
              </a:rPr>
              <a:t>A: O(VE)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sp>
        <p:nvSpPr>
          <p:cNvPr id="1412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BellmanFord()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for each v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d[s]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for i=1 to |V|-1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for each edge (u,v)  E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Relax(u,v, w(u,v));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for each edge (u,v)  E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if (d[v] &gt; d[u] + w(u,v))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return “no solution”;</a:t>
            </a:r>
          </a:p>
          <a:p>
            <a:pPr>
              <a:buFont typeface="Times New Roman" pitchFamily="18" charset="0"/>
              <a:buNone/>
            </a:pPr>
            <a:endParaRPr lang="en-US" sz="2000" b="1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sz="2000" b="1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Relax(u,v,w): if (d[v] &gt; d[u]+w) then d[v]=d[u]+w</a:t>
            </a:r>
            <a:endParaRPr lang="en-US" sz="2400" b="1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8/11/2012</a:t>
            </a:r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31</a:t>
            </a:fld>
            <a:endParaRPr kumimoji="0" lang="en-US"/>
          </a:p>
        </p:txBody>
      </p:sp>
      <p:sp>
        <p:nvSpPr>
          <p:cNvPr id="1412100" name="Oval 4"/>
          <p:cNvSpPr>
            <a:spLocks noChangeArrowheads="1"/>
          </p:cNvSpPr>
          <p:nvPr/>
        </p:nvSpPr>
        <p:spPr bwMode="auto">
          <a:xfrm>
            <a:off x="7086600" y="18288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latin typeface="Courier New" pitchFamily="49" charset="0"/>
              </a:rPr>
              <a:t>B</a:t>
            </a:r>
          </a:p>
        </p:txBody>
      </p:sp>
      <p:sp>
        <p:nvSpPr>
          <p:cNvPr id="1412101" name="Oval 5"/>
          <p:cNvSpPr>
            <a:spLocks noChangeArrowheads="1"/>
          </p:cNvSpPr>
          <p:nvPr/>
        </p:nvSpPr>
        <p:spPr bwMode="auto">
          <a:xfrm>
            <a:off x="8458200" y="25146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latin typeface="Courier New" pitchFamily="49" charset="0"/>
              </a:rPr>
              <a:t>E</a:t>
            </a:r>
          </a:p>
        </p:txBody>
      </p:sp>
      <p:sp>
        <p:nvSpPr>
          <p:cNvPr id="1412102" name="Oval 6"/>
          <p:cNvSpPr>
            <a:spLocks noChangeArrowheads="1"/>
          </p:cNvSpPr>
          <p:nvPr/>
        </p:nvSpPr>
        <p:spPr bwMode="auto">
          <a:xfrm>
            <a:off x="7924800" y="38862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latin typeface="Courier New" pitchFamily="49" charset="0"/>
              </a:rPr>
              <a:t>D</a:t>
            </a:r>
          </a:p>
        </p:txBody>
      </p:sp>
      <p:sp>
        <p:nvSpPr>
          <p:cNvPr id="1412103" name="Oval 7"/>
          <p:cNvSpPr>
            <a:spLocks noChangeArrowheads="1"/>
          </p:cNvSpPr>
          <p:nvPr/>
        </p:nvSpPr>
        <p:spPr bwMode="auto">
          <a:xfrm>
            <a:off x="6324600" y="38862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latin typeface="Courier New" pitchFamily="49" charset="0"/>
              </a:rPr>
              <a:t>C</a:t>
            </a:r>
          </a:p>
        </p:txBody>
      </p:sp>
      <p:sp>
        <p:nvSpPr>
          <p:cNvPr id="1412104" name="Oval 8"/>
          <p:cNvSpPr>
            <a:spLocks noChangeArrowheads="1"/>
          </p:cNvSpPr>
          <p:nvPr/>
        </p:nvSpPr>
        <p:spPr bwMode="auto">
          <a:xfrm>
            <a:off x="5791200" y="25146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latin typeface="Courier New" pitchFamily="49" charset="0"/>
              </a:rPr>
              <a:t>A</a:t>
            </a:r>
          </a:p>
        </p:txBody>
      </p:sp>
      <p:cxnSp>
        <p:nvCxnSpPr>
          <p:cNvPr id="1412105" name="AutoShape 9"/>
          <p:cNvCxnSpPr>
            <a:cxnSpLocks noChangeShapeType="1"/>
            <a:stCxn id="1412104" idx="7"/>
            <a:endCxn id="1412100" idx="2"/>
          </p:cNvCxnSpPr>
          <p:nvPr/>
        </p:nvCxnSpPr>
        <p:spPr bwMode="auto">
          <a:xfrm flipV="1">
            <a:off x="6246813" y="2095500"/>
            <a:ext cx="825500" cy="482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12106" name="AutoShape 10"/>
          <p:cNvCxnSpPr>
            <a:cxnSpLocks noChangeShapeType="1"/>
            <a:stCxn id="1412100" idx="6"/>
            <a:endCxn id="1412101" idx="1"/>
          </p:cNvCxnSpPr>
          <p:nvPr/>
        </p:nvCxnSpPr>
        <p:spPr bwMode="auto">
          <a:xfrm>
            <a:off x="7634288" y="2095500"/>
            <a:ext cx="901700" cy="482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12107" name="AutoShape 11"/>
          <p:cNvCxnSpPr>
            <a:cxnSpLocks noChangeShapeType="1"/>
            <a:stCxn id="1412101" idx="3"/>
            <a:endCxn id="1412102" idx="7"/>
          </p:cNvCxnSpPr>
          <p:nvPr/>
        </p:nvCxnSpPr>
        <p:spPr bwMode="auto">
          <a:xfrm flipH="1">
            <a:off x="8380413" y="2984500"/>
            <a:ext cx="155575" cy="9652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12108" name="AutoShape 12"/>
          <p:cNvCxnSpPr>
            <a:cxnSpLocks noChangeShapeType="1"/>
            <a:stCxn id="1412102" idx="2"/>
            <a:endCxn id="1412103" idx="6"/>
          </p:cNvCxnSpPr>
          <p:nvPr/>
        </p:nvCxnSpPr>
        <p:spPr bwMode="auto">
          <a:xfrm flipH="1">
            <a:off x="6872288" y="4152900"/>
            <a:ext cx="10382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12109" name="AutoShape 13"/>
          <p:cNvCxnSpPr>
            <a:cxnSpLocks noChangeShapeType="1"/>
            <a:stCxn id="1412104" idx="4"/>
            <a:endCxn id="1412103" idx="1"/>
          </p:cNvCxnSpPr>
          <p:nvPr/>
        </p:nvCxnSpPr>
        <p:spPr bwMode="auto">
          <a:xfrm>
            <a:off x="6057900" y="3062288"/>
            <a:ext cx="344488" cy="88741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12110" name="AutoShape 14"/>
          <p:cNvCxnSpPr>
            <a:cxnSpLocks noChangeShapeType="1"/>
            <a:stCxn id="1412100" idx="3"/>
            <a:endCxn id="1412103" idx="0"/>
          </p:cNvCxnSpPr>
          <p:nvPr/>
        </p:nvCxnSpPr>
        <p:spPr bwMode="auto">
          <a:xfrm flipH="1">
            <a:off x="6591300" y="2298700"/>
            <a:ext cx="573088" cy="1573213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12111" name="AutoShape 15"/>
          <p:cNvCxnSpPr>
            <a:cxnSpLocks noChangeShapeType="1"/>
            <a:stCxn id="1412100" idx="4"/>
            <a:endCxn id="1412102" idx="1"/>
          </p:cNvCxnSpPr>
          <p:nvPr/>
        </p:nvCxnSpPr>
        <p:spPr bwMode="auto">
          <a:xfrm rot="16200000" flipH="1">
            <a:off x="6891338" y="2838450"/>
            <a:ext cx="1573212" cy="649288"/>
          </a:xfrm>
          <a:prstGeom prst="curvedConnector3">
            <a:avLst>
              <a:gd name="adj1" fmla="val 103227"/>
            </a:avLst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ffectLst/>
        </p:spPr>
      </p:cxnSp>
      <p:cxnSp>
        <p:nvCxnSpPr>
          <p:cNvPr id="1412112" name="AutoShape 16"/>
          <p:cNvCxnSpPr>
            <a:cxnSpLocks noChangeShapeType="1"/>
            <a:stCxn id="1412102" idx="1"/>
            <a:endCxn id="1412100" idx="5"/>
          </p:cNvCxnSpPr>
          <p:nvPr/>
        </p:nvCxnSpPr>
        <p:spPr bwMode="auto">
          <a:xfrm rot="5400000" flipH="1">
            <a:off x="6946901" y="2894012"/>
            <a:ext cx="1651000" cy="460375"/>
          </a:xfrm>
          <a:prstGeom prst="curvedConnector3">
            <a:avLst>
              <a:gd name="adj1" fmla="val 101250"/>
            </a:avLst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ffectLst/>
        </p:spPr>
      </p:cxnSp>
      <p:sp>
        <p:nvSpPr>
          <p:cNvPr id="1412113" name="Text Box 17"/>
          <p:cNvSpPr txBox="1">
            <a:spLocks noChangeArrowheads="1"/>
          </p:cNvSpPr>
          <p:nvPr/>
        </p:nvSpPr>
        <p:spPr bwMode="auto">
          <a:xfrm>
            <a:off x="6354763" y="1995488"/>
            <a:ext cx="39528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i="0">
                <a:latin typeface="Times New Roman" pitchFamily="18" charset="0"/>
              </a:rPr>
              <a:t>-1</a:t>
            </a:r>
          </a:p>
        </p:txBody>
      </p:sp>
      <p:sp>
        <p:nvSpPr>
          <p:cNvPr id="1412114" name="Text Box 18"/>
          <p:cNvSpPr txBox="1">
            <a:spLocks noChangeArrowheads="1"/>
          </p:cNvSpPr>
          <p:nvPr/>
        </p:nvSpPr>
        <p:spPr bwMode="auto">
          <a:xfrm>
            <a:off x="8104188" y="2041525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i="0">
                <a:latin typeface="Times New Roman" pitchFamily="18" charset="0"/>
              </a:rPr>
              <a:t>2</a:t>
            </a:r>
          </a:p>
        </p:txBody>
      </p:sp>
      <p:sp>
        <p:nvSpPr>
          <p:cNvPr id="1412115" name="Text Box 19"/>
          <p:cNvSpPr txBox="1">
            <a:spLocks noChangeArrowheads="1"/>
          </p:cNvSpPr>
          <p:nvPr/>
        </p:nvSpPr>
        <p:spPr bwMode="auto">
          <a:xfrm>
            <a:off x="7924800" y="2574925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i="0">
                <a:latin typeface="Times New Roman" pitchFamily="18" charset="0"/>
              </a:rPr>
              <a:t>2</a:t>
            </a:r>
          </a:p>
        </p:txBody>
      </p:sp>
      <p:sp>
        <p:nvSpPr>
          <p:cNvPr id="1412116" name="Text Box 20"/>
          <p:cNvSpPr txBox="1">
            <a:spLocks noChangeArrowheads="1"/>
          </p:cNvSpPr>
          <p:nvPr/>
        </p:nvSpPr>
        <p:spPr bwMode="auto">
          <a:xfrm>
            <a:off x="7162800" y="3108325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i="0">
                <a:latin typeface="Times New Roman" pitchFamily="18" charset="0"/>
              </a:rPr>
              <a:t>1</a:t>
            </a:r>
          </a:p>
        </p:txBody>
      </p:sp>
      <p:sp>
        <p:nvSpPr>
          <p:cNvPr id="1412117" name="Text Box 21"/>
          <p:cNvSpPr txBox="1">
            <a:spLocks noChangeArrowheads="1"/>
          </p:cNvSpPr>
          <p:nvPr/>
        </p:nvSpPr>
        <p:spPr bwMode="auto">
          <a:xfrm>
            <a:off x="8415338" y="3260725"/>
            <a:ext cx="39528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i="0">
                <a:latin typeface="Times New Roman" pitchFamily="18" charset="0"/>
              </a:rPr>
              <a:t>-3</a:t>
            </a:r>
          </a:p>
        </p:txBody>
      </p:sp>
      <p:sp>
        <p:nvSpPr>
          <p:cNvPr id="1412118" name="Text Box 22"/>
          <p:cNvSpPr txBox="1">
            <a:spLocks noChangeArrowheads="1"/>
          </p:cNvSpPr>
          <p:nvPr/>
        </p:nvSpPr>
        <p:spPr bwMode="auto">
          <a:xfrm>
            <a:off x="7280275" y="41148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i="0">
                <a:latin typeface="Times New Roman" pitchFamily="18" charset="0"/>
              </a:rPr>
              <a:t>5</a:t>
            </a:r>
          </a:p>
        </p:txBody>
      </p:sp>
      <p:sp>
        <p:nvSpPr>
          <p:cNvPr id="1412119" name="Text Box 23"/>
          <p:cNvSpPr txBox="1">
            <a:spLocks noChangeArrowheads="1"/>
          </p:cNvSpPr>
          <p:nvPr/>
        </p:nvSpPr>
        <p:spPr bwMode="auto">
          <a:xfrm>
            <a:off x="6705600" y="26670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i="0">
                <a:latin typeface="Times New Roman" pitchFamily="18" charset="0"/>
              </a:rPr>
              <a:t>3</a:t>
            </a:r>
          </a:p>
        </p:txBody>
      </p:sp>
      <p:sp>
        <p:nvSpPr>
          <p:cNvPr id="1412120" name="Text Box 24"/>
          <p:cNvSpPr txBox="1">
            <a:spLocks noChangeArrowheads="1"/>
          </p:cNvSpPr>
          <p:nvPr/>
        </p:nvSpPr>
        <p:spPr bwMode="auto">
          <a:xfrm>
            <a:off x="5937250" y="3336925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i="0">
                <a:latin typeface="Times New Roman" pitchFamily="18" charset="0"/>
              </a:rPr>
              <a:t>4</a:t>
            </a:r>
          </a:p>
        </p:txBody>
      </p:sp>
      <p:sp>
        <p:nvSpPr>
          <p:cNvPr id="1412121" name="Text Box 25"/>
          <p:cNvSpPr txBox="1">
            <a:spLocks noChangeArrowheads="1"/>
          </p:cNvSpPr>
          <p:nvPr/>
        </p:nvSpPr>
        <p:spPr bwMode="auto">
          <a:xfrm>
            <a:off x="6096000" y="4648200"/>
            <a:ext cx="2774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Ex: work on board</a:t>
            </a:r>
          </a:p>
        </p:txBody>
      </p:sp>
      <p:sp>
        <p:nvSpPr>
          <p:cNvPr id="1412122" name="Text Box 26"/>
          <p:cNvSpPr txBox="1">
            <a:spLocks noChangeArrowheads="1"/>
          </p:cNvSpPr>
          <p:nvPr/>
        </p:nvSpPr>
        <p:spPr bwMode="auto">
          <a:xfrm>
            <a:off x="5089525" y="2016125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ourier New" pitchFamily="49" charset="0"/>
              </a:rPr>
              <a:t>s</a:t>
            </a:r>
          </a:p>
        </p:txBody>
      </p:sp>
      <p:cxnSp>
        <p:nvCxnSpPr>
          <p:cNvPr id="1412123" name="AutoShape 27"/>
          <p:cNvCxnSpPr>
            <a:cxnSpLocks noChangeShapeType="1"/>
            <a:stCxn id="1412122" idx="3"/>
            <a:endCxn id="1412104" idx="1"/>
          </p:cNvCxnSpPr>
          <p:nvPr/>
        </p:nvCxnSpPr>
        <p:spPr bwMode="auto">
          <a:xfrm>
            <a:off x="5426075" y="2214563"/>
            <a:ext cx="442913" cy="3635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</a:t>
            </a:r>
          </a:p>
        </p:txBody>
      </p:sp>
      <p:sp>
        <p:nvSpPr>
          <p:cNvPr id="1413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05800" cy="4343400"/>
          </a:xfrm>
        </p:spPr>
        <p:txBody>
          <a:bodyPr>
            <a:normAutofit lnSpcReduction="10000"/>
          </a:bodyPr>
          <a:lstStyle/>
          <a:p>
            <a:pPr>
              <a:tabLst>
                <a:tab pos="2281238" algn="l"/>
              </a:tabLst>
            </a:pPr>
            <a:r>
              <a:rPr lang="en-US" sz="2800"/>
              <a:t>Note that order in which edges are processed affects how quickly it converges</a:t>
            </a:r>
          </a:p>
          <a:p>
            <a:pPr>
              <a:tabLst>
                <a:tab pos="2281238" algn="l"/>
              </a:tabLst>
            </a:pPr>
            <a:r>
              <a:rPr lang="en-US" sz="2800"/>
              <a:t>Correctness: show d[v] = </a:t>
            </a:r>
            <a:r>
              <a:rPr lang="en-US" sz="2800">
                <a:sym typeface="Symbol" pitchFamily="18" charset="2"/>
              </a:rPr>
              <a:t>(s,v) after |V|-1 passes</a:t>
            </a:r>
          </a:p>
          <a:p>
            <a:pPr lvl="1">
              <a:tabLst>
                <a:tab pos="2281238" algn="l"/>
              </a:tabLst>
            </a:pPr>
            <a:r>
              <a:rPr lang="en-US" sz="2400">
                <a:sym typeface="Symbol" pitchFamily="18" charset="2"/>
              </a:rPr>
              <a:t>Lemma: d[v]  (s,v) always</a:t>
            </a:r>
          </a:p>
          <a:p>
            <a:pPr lvl="2">
              <a:tabLst>
                <a:tab pos="2281238" algn="l"/>
              </a:tabLst>
            </a:pPr>
            <a:r>
              <a:rPr lang="en-US" sz="2000">
                <a:sym typeface="Symbol" pitchFamily="18" charset="2"/>
              </a:rPr>
              <a:t>Initially true</a:t>
            </a:r>
          </a:p>
          <a:p>
            <a:pPr lvl="2">
              <a:tabLst>
                <a:tab pos="2281238" algn="l"/>
              </a:tabLst>
            </a:pPr>
            <a:r>
              <a:rPr lang="en-US" sz="2000">
                <a:sym typeface="Symbol" pitchFamily="18" charset="2"/>
              </a:rPr>
              <a:t>Let v be first vertex for which d[v] &lt; (s,v)</a:t>
            </a:r>
          </a:p>
          <a:p>
            <a:pPr lvl="2">
              <a:tabLst>
                <a:tab pos="2281238" algn="l"/>
              </a:tabLst>
            </a:pPr>
            <a:r>
              <a:rPr lang="en-US" sz="2000">
                <a:sym typeface="Symbol" pitchFamily="18" charset="2"/>
              </a:rPr>
              <a:t>Let u be the vertex that caused d[v] to change: </a:t>
            </a:r>
            <a:br>
              <a:rPr lang="en-US" sz="2000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d[v] = d[u] + w(u,v)</a:t>
            </a:r>
          </a:p>
          <a:p>
            <a:pPr lvl="2">
              <a:tabLst>
                <a:tab pos="2281238" algn="l"/>
              </a:tabLst>
            </a:pPr>
            <a:r>
              <a:rPr lang="en-US" sz="2000">
                <a:sym typeface="Symbol" pitchFamily="18" charset="2"/>
              </a:rPr>
              <a:t>Then d[v]	&lt; (s,v)</a:t>
            </a:r>
            <a:br>
              <a:rPr lang="en-US" sz="2000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               (s,v)  (s,u) + w(u,v)	(</a:t>
            </a:r>
            <a:r>
              <a:rPr lang="en-US" sz="2000" i="1">
                <a:solidFill>
                  <a:schemeClr val="accent1"/>
                </a:solidFill>
                <a:sym typeface="Symbol" pitchFamily="18" charset="2"/>
              </a:rPr>
              <a:t>Why?</a:t>
            </a:r>
            <a:r>
              <a:rPr lang="en-US" sz="2000">
                <a:sym typeface="Symbol" pitchFamily="18" charset="2"/>
              </a:rPr>
              <a:t>)</a:t>
            </a:r>
            <a:br>
              <a:rPr lang="en-US" sz="2000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 (s,u) + w(u,v)  d[u] + w(u,v)	(</a:t>
            </a:r>
            <a:r>
              <a:rPr lang="en-US" sz="2000" i="1">
                <a:solidFill>
                  <a:schemeClr val="accent1"/>
                </a:solidFill>
                <a:sym typeface="Symbol" pitchFamily="18" charset="2"/>
              </a:rPr>
              <a:t>Why?</a:t>
            </a:r>
            <a:r>
              <a:rPr lang="en-US" sz="2000">
                <a:sym typeface="Symbol" pitchFamily="18" charset="2"/>
              </a:rPr>
              <a:t>)</a:t>
            </a:r>
          </a:p>
          <a:p>
            <a:pPr lvl="2">
              <a:tabLst>
                <a:tab pos="2281238" algn="l"/>
              </a:tabLst>
            </a:pPr>
            <a:r>
              <a:rPr lang="en-US" sz="2000">
                <a:sym typeface="Symbol" pitchFamily="18" charset="2"/>
              </a:rPr>
              <a:t>So d[v] &lt; d[u] + w(u,v).  Contradiction.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8/11/2012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</a:t>
            </a:r>
          </a:p>
        </p:txBody>
      </p:sp>
      <p:sp>
        <p:nvSpPr>
          <p:cNvPr id="141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Prove: after |V|-1 passes, all </a:t>
            </a:r>
            <a:r>
              <a:rPr lang="en-US" i="1"/>
              <a:t>d</a:t>
            </a:r>
            <a:r>
              <a:rPr lang="en-US"/>
              <a:t> values correct</a:t>
            </a:r>
          </a:p>
          <a:p>
            <a:pPr lvl="1"/>
            <a:r>
              <a:rPr lang="en-US"/>
              <a:t>Consider shortest path from s to v:</a:t>
            </a:r>
            <a:br>
              <a:rPr lang="en-US"/>
            </a:br>
            <a:r>
              <a:rPr lang="en-US"/>
              <a:t>s </a:t>
            </a:r>
            <a:r>
              <a:rPr lang="en-US">
                <a:sym typeface="Symbol" pitchFamily="18" charset="2"/>
              </a:rPr>
              <a:t> v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  v</a:t>
            </a:r>
            <a:r>
              <a:rPr lang="en-US" baseline="-25000">
                <a:sym typeface="Symbol" pitchFamily="18" charset="2"/>
              </a:rPr>
              <a:t>2 </a:t>
            </a:r>
            <a:r>
              <a:rPr lang="en-US">
                <a:sym typeface="Symbol" pitchFamily="18" charset="2"/>
              </a:rPr>
              <a:t> v</a:t>
            </a:r>
            <a:r>
              <a:rPr lang="en-US" baseline="-25000">
                <a:sym typeface="Symbol" pitchFamily="18" charset="2"/>
              </a:rPr>
              <a:t>3</a:t>
            </a:r>
            <a:r>
              <a:rPr lang="en-US">
                <a:sym typeface="Symbol" pitchFamily="18" charset="2"/>
              </a:rPr>
              <a:t>  v</a:t>
            </a:r>
            <a:r>
              <a:rPr lang="en-US" baseline="-25000">
                <a:sym typeface="Symbol" pitchFamily="18" charset="2"/>
              </a:rPr>
              <a:t>4</a:t>
            </a:r>
            <a:r>
              <a:rPr lang="en-US">
                <a:sym typeface="Symbol" pitchFamily="18" charset="2"/>
              </a:rPr>
              <a:t>  v</a:t>
            </a:r>
          </a:p>
          <a:p>
            <a:pPr lvl="2"/>
            <a:r>
              <a:rPr lang="en-US">
                <a:sym typeface="Symbol" pitchFamily="18" charset="2"/>
              </a:rPr>
              <a:t>Initially, d[s] = 0 is correct, and doesn’t change (</a:t>
            </a:r>
            <a:r>
              <a:rPr lang="en-US" i="1">
                <a:solidFill>
                  <a:schemeClr val="accent1"/>
                </a:solidFill>
                <a:sym typeface="Symbol" pitchFamily="18" charset="2"/>
              </a:rPr>
              <a:t>Why?</a:t>
            </a:r>
            <a:r>
              <a:rPr lang="en-US">
                <a:sym typeface="Symbol" pitchFamily="18" charset="2"/>
              </a:rPr>
              <a:t>)</a:t>
            </a:r>
          </a:p>
          <a:p>
            <a:pPr lvl="2"/>
            <a:r>
              <a:rPr lang="en-US">
                <a:sym typeface="Symbol" pitchFamily="18" charset="2"/>
              </a:rPr>
              <a:t>After 1 pass through edges, d[v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] is correct (</a:t>
            </a:r>
            <a:r>
              <a:rPr lang="en-US" i="1">
                <a:solidFill>
                  <a:schemeClr val="accent1"/>
                </a:solidFill>
                <a:sym typeface="Symbol" pitchFamily="18" charset="2"/>
              </a:rPr>
              <a:t>Why?</a:t>
            </a:r>
            <a:r>
              <a:rPr lang="en-US">
                <a:sym typeface="Symbol" pitchFamily="18" charset="2"/>
              </a:rPr>
              <a:t>) and doesn’t change</a:t>
            </a:r>
          </a:p>
          <a:p>
            <a:pPr lvl="2"/>
            <a:r>
              <a:rPr lang="en-US">
                <a:sym typeface="Symbol" pitchFamily="18" charset="2"/>
              </a:rPr>
              <a:t>After 2 passes, d[v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] is correct and doesn’t change</a:t>
            </a:r>
          </a:p>
          <a:p>
            <a:pPr lvl="2"/>
            <a:r>
              <a:rPr lang="en-US">
                <a:sym typeface="Symbol" pitchFamily="18" charset="2"/>
              </a:rPr>
              <a:t>…</a:t>
            </a:r>
          </a:p>
          <a:p>
            <a:pPr lvl="2"/>
            <a:r>
              <a:rPr lang="en-US">
                <a:sym typeface="Symbol" pitchFamily="18" charset="2"/>
              </a:rPr>
              <a:t>Terminates in |V| - 1 passes: (</a:t>
            </a:r>
            <a:r>
              <a:rPr lang="en-US" i="1">
                <a:solidFill>
                  <a:schemeClr val="accent1"/>
                </a:solidFill>
                <a:sym typeface="Symbol" pitchFamily="18" charset="2"/>
              </a:rPr>
              <a:t>Why?</a:t>
            </a:r>
            <a:r>
              <a:rPr lang="en-US">
                <a:sym typeface="Symbol" pitchFamily="18" charset="2"/>
              </a:rPr>
              <a:t>) </a:t>
            </a:r>
          </a:p>
          <a:p>
            <a:pPr lvl="2"/>
            <a:r>
              <a:rPr lang="en-US" i="1">
                <a:solidFill>
                  <a:schemeClr val="accent1"/>
                </a:solidFill>
                <a:sym typeface="Symbol" pitchFamily="18" charset="2"/>
              </a:rPr>
              <a:t>What if it doesn’t?</a:t>
            </a:r>
            <a:endParaRPr lang="en-US">
              <a:solidFill>
                <a:schemeClr val="accent1"/>
              </a:solidFill>
              <a:sym typeface="Symbol" pitchFamily="18" charset="2"/>
            </a:endParaRPr>
          </a:p>
          <a:p>
            <a:pPr lvl="2"/>
            <a:endParaRPr lang="en-US" i="1">
              <a:sym typeface="Symbol" pitchFamily="18" charset="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8/11/2012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Shortest Path to SJ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4343400"/>
            <a:ext cx="914400" cy="838200"/>
            <a:chOff x="576" y="2256"/>
            <a:chExt cx="576" cy="528"/>
          </a:xfrm>
        </p:grpSpPr>
        <p:sp>
          <p:nvSpPr>
            <p:cNvPr id="627716" name="Oval 4"/>
            <p:cNvSpPr>
              <a:spLocks noChangeArrowheads="1"/>
            </p:cNvSpPr>
            <p:nvPr/>
          </p:nvSpPr>
          <p:spPr bwMode="auto">
            <a:xfrm>
              <a:off x="576" y="2256"/>
              <a:ext cx="57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717" name="Text Box 5"/>
            <p:cNvSpPr txBox="1">
              <a:spLocks noChangeArrowheads="1"/>
            </p:cNvSpPr>
            <p:nvPr/>
          </p:nvSpPr>
          <p:spPr bwMode="auto">
            <a:xfrm>
              <a:off x="720" y="2283"/>
              <a:ext cx="29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3600" i="1">
                  <a:ea typeface="MS Mincho" pitchFamily="49" charset="-128"/>
                </a:rPr>
                <a:t>i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971800" y="3962400"/>
            <a:ext cx="914400" cy="838200"/>
            <a:chOff x="1920" y="2016"/>
            <a:chExt cx="576" cy="528"/>
          </a:xfrm>
        </p:grpSpPr>
        <p:sp>
          <p:nvSpPr>
            <p:cNvPr id="627719" name="Oval 7"/>
            <p:cNvSpPr>
              <a:spLocks noChangeArrowheads="1"/>
            </p:cNvSpPr>
            <p:nvPr/>
          </p:nvSpPr>
          <p:spPr bwMode="auto">
            <a:xfrm>
              <a:off x="1920" y="2016"/>
              <a:ext cx="57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720" name="Text Box 8"/>
            <p:cNvSpPr txBox="1">
              <a:spLocks noChangeArrowheads="1"/>
            </p:cNvSpPr>
            <p:nvPr/>
          </p:nvSpPr>
          <p:spPr bwMode="auto">
            <a:xfrm>
              <a:off x="2054" y="2043"/>
              <a:ext cx="29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3600" i="1">
                  <a:ea typeface="MS Mincho" pitchFamily="49" charset="-128"/>
                </a:rPr>
                <a:t>j</a:t>
              </a:r>
            </a:p>
          </p:txBody>
        </p:sp>
      </p:grpSp>
      <p:sp>
        <p:nvSpPr>
          <p:cNvPr id="627721" name="Oval 9"/>
          <p:cNvSpPr>
            <a:spLocks noChangeArrowheads="1"/>
          </p:cNvSpPr>
          <p:nvPr/>
        </p:nvSpPr>
        <p:spPr bwMode="auto">
          <a:xfrm>
            <a:off x="7162800" y="1600200"/>
            <a:ext cx="1752600" cy="152241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7722" name="Text Box 10"/>
          <p:cNvSpPr txBox="1">
            <a:spLocks noChangeArrowheads="1"/>
          </p:cNvSpPr>
          <p:nvPr/>
        </p:nvSpPr>
        <p:spPr bwMode="auto">
          <a:xfrm>
            <a:off x="7551738" y="1677988"/>
            <a:ext cx="90646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zh-CN" sz="3600" b="1" i="1">
                <a:latin typeface="Monotype Corsiva" pitchFamily="66" charset="0"/>
                <a:ea typeface="MS Mincho" pitchFamily="49" charset="-128"/>
              </a:rPr>
              <a:t>San</a:t>
            </a:r>
          </a:p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zh-CN" sz="3600" b="1" i="1">
                <a:latin typeface="Monotype Corsiva" pitchFamily="66" charset="0"/>
                <a:ea typeface="MS Mincho" pitchFamily="49" charset="-128"/>
              </a:rPr>
              <a:t>Jose</a:t>
            </a:r>
          </a:p>
        </p:txBody>
      </p:sp>
      <p:sp>
        <p:nvSpPr>
          <p:cNvPr id="627723" name="Line 11"/>
          <p:cNvSpPr>
            <a:spLocks noChangeShapeType="1"/>
          </p:cNvSpPr>
          <p:nvPr/>
        </p:nvSpPr>
        <p:spPr bwMode="auto">
          <a:xfrm flipV="1">
            <a:off x="1752600" y="4495800"/>
            <a:ext cx="1219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7724" name="Freeform 12"/>
          <p:cNvSpPr>
            <a:spLocks/>
          </p:cNvSpPr>
          <p:nvPr/>
        </p:nvSpPr>
        <p:spPr bwMode="auto">
          <a:xfrm>
            <a:off x="3886200" y="2362200"/>
            <a:ext cx="3276600" cy="2070100"/>
          </a:xfrm>
          <a:custGeom>
            <a:avLst/>
            <a:gdLst/>
            <a:ahLst/>
            <a:cxnLst>
              <a:cxn ang="0">
                <a:pos x="0" y="1248"/>
              </a:cxn>
              <a:cxn ang="0">
                <a:pos x="528" y="1296"/>
              </a:cxn>
              <a:cxn ang="0">
                <a:pos x="816" y="1200"/>
              </a:cxn>
              <a:cxn ang="0">
                <a:pos x="1008" y="816"/>
              </a:cxn>
              <a:cxn ang="0">
                <a:pos x="1248" y="240"/>
              </a:cxn>
              <a:cxn ang="0">
                <a:pos x="2064" y="0"/>
              </a:cxn>
            </a:cxnLst>
            <a:rect l="0" t="0" r="r" b="b"/>
            <a:pathLst>
              <a:path w="2064" h="1304">
                <a:moveTo>
                  <a:pt x="0" y="1248"/>
                </a:moveTo>
                <a:cubicBezTo>
                  <a:pt x="196" y="1276"/>
                  <a:pt x="392" y="1304"/>
                  <a:pt x="528" y="1296"/>
                </a:cubicBezTo>
                <a:cubicBezTo>
                  <a:pt x="664" y="1288"/>
                  <a:pt x="736" y="1280"/>
                  <a:pt x="816" y="1200"/>
                </a:cubicBezTo>
                <a:cubicBezTo>
                  <a:pt x="896" y="1120"/>
                  <a:pt x="936" y="976"/>
                  <a:pt x="1008" y="816"/>
                </a:cubicBezTo>
                <a:cubicBezTo>
                  <a:pt x="1080" y="656"/>
                  <a:pt x="1072" y="376"/>
                  <a:pt x="1248" y="240"/>
                </a:cubicBezTo>
                <a:cubicBezTo>
                  <a:pt x="1424" y="104"/>
                  <a:pt x="1744" y="52"/>
                  <a:pt x="2064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7725" name="Text Box 13"/>
          <p:cNvSpPr txBox="1">
            <a:spLocks noChangeArrowheads="1"/>
          </p:cNvSpPr>
          <p:nvPr/>
        </p:nvSpPr>
        <p:spPr bwMode="auto">
          <a:xfrm>
            <a:off x="1676400" y="3924300"/>
            <a:ext cx="555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zh-CN" sz="2800" i="1">
                <a:ea typeface="宋体" charset="-122"/>
              </a:rPr>
              <a:t>C</a:t>
            </a:r>
            <a:r>
              <a:rPr lang="en-US" altLang="zh-CN" sz="2800" i="1" baseline="-25000">
                <a:ea typeface="宋体" charset="-122"/>
              </a:rPr>
              <a:t>ij</a:t>
            </a:r>
          </a:p>
        </p:txBody>
      </p:sp>
      <p:sp>
        <p:nvSpPr>
          <p:cNvPr id="627726" name="Text Box 14"/>
          <p:cNvSpPr txBox="1">
            <a:spLocks noChangeArrowheads="1"/>
          </p:cNvSpPr>
          <p:nvPr/>
        </p:nvSpPr>
        <p:spPr bwMode="auto">
          <a:xfrm>
            <a:off x="3192463" y="3260725"/>
            <a:ext cx="6746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zh-CN" sz="3200" i="1">
                <a:ea typeface="宋体" charset="-122"/>
              </a:rPr>
              <a:t>D</a:t>
            </a:r>
            <a:r>
              <a:rPr lang="en-US" altLang="zh-CN" sz="3200" i="1" baseline="-25000">
                <a:ea typeface="宋体" charset="-122"/>
              </a:rPr>
              <a:t>j</a:t>
            </a:r>
          </a:p>
        </p:txBody>
      </p:sp>
      <p:sp>
        <p:nvSpPr>
          <p:cNvPr id="627727" name="Text Box 15"/>
          <p:cNvSpPr txBox="1">
            <a:spLocks noChangeArrowheads="1"/>
          </p:cNvSpPr>
          <p:nvPr/>
        </p:nvSpPr>
        <p:spPr bwMode="auto">
          <a:xfrm>
            <a:off x="427038" y="5103813"/>
            <a:ext cx="7381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zh-CN" sz="3200" i="1">
                <a:ea typeface="宋体" charset="-122"/>
              </a:rPr>
              <a:t>D</a:t>
            </a:r>
            <a:r>
              <a:rPr lang="en-US" altLang="zh-CN" sz="3200" i="1" baseline="-25000">
                <a:ea typeface="宋体" charset="-122"/>
              </a:rPr>
              <a:t>i</a:t>
            </a:r>
          </a:p>
        </p:txBody>
      </p:sp>
      <p:sp>
        <p:nvSpPr>
          <p:cNvPr id="627728" name="Text Box 16"/>
          <p:cNvSpPr txBox="1">
            <a:spLocks noChangeArrowheads="1"/>
          </p:cNvSpPr>
          <p:nvPr/>
        </p:nvSpPr>
        <p:spPr bwMode="auto">
          <a:xfrm>
            <a:off x="2012950" y="5103813"/>
            <a:ext cx="696595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zh-CN" sz="2800">
                <a:ea typeface="宋体" charset="-122"/>
              </a:rPr>
              <a:t>If </a:t>
            </a:r>
            <a:r>
              <a:rPr lang="en-US" altLang="zh-CN" sz="2800" i="1">
                <a:ea typeface="宋体" charset="-122"/>
              </a:rPr>
              <a:t>D</a:t>
            </a:r>
            <a:r>
              <a:rPr lang="en-US" altLang="zh-CN" sz="2800" i="1" baseline="-25000">
                <a:ea typeface="宋体" charset="-122"/>
              </a:rPr>
              <a:t>i</a:t>
            </a:r>
            <a:r>
              <a:rPr lang="en-US" altLang="zh-CN" sz="2800" i="1">
                <a:ea typeface="宋体" charset="-122"/>
              </a:rPr>
              <a:t> </a:t>
            </a:r>
            <a:r>
              <a:rPr lang="en-US" altLang="zh-CN" sz="2800">
                <a:ea typeface="宋体" charset="-122"/>
              </a:rPr>
              <a:t>is the shortest distance to SJ from </a:t>
            </a:r>
            <a:r>
              <a:rPr lang="en-US" altLang="zh-CN" sz="2800" i="1">
                <a:ea typeface="宋体" charset="-122"/>
              </a:rPr>
              <a:t>i</a:t>
            </a:r>
          </a:p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zh-CN" sz="2800">
                <a:ea typeface="宋体" charset="-122"/>
              </a:rPr>
              <a:t>and if </a:t>
            </a:r>
            <a:r>
              <a:rPr lang="en-US" altLang="zh-CN" sz="2800" i="1">
                <a:ea typeface="宋体" charset="-122"/>
              </a:rPr>
              <a:t>j </a:t>
            </a:r>
            <a:r>
              <a:rPr lang="en-US" altLang="zh-CN" sz="2800">
                <a:ea typeface="宋体" charset="-122"/>
              </a:rPr>
              <a:t>is a neighbor on the shortest path, then  </a:t>
            </a:r>
            <a:r>
              <a:rPr lang="en-US" altLang="zh-CN" sz="2800" i="1">
                <a:ea typeface="宋体" charset="-122"/>
              </a:rPr>
              <a:t>D</a:t>
            </a:r>
            <a:r>
              <a:rPr lang="en-US" altLang="zh-CN" sz="2800" i="1" baseline="-25000">
                <a:ea typeface="宋体" charset="-122"/>
              </a:rPr>
              <a:t>i</a:t>
            </a:r>
            <a:r>
              <a:rPr lang="en-US" altLang="zh-CN" sz="2800" i="1">
                <a:ea typeface="宋体" charset="-122"/>
              </a:rPr>
              <a:t> = C</a:t>
            </a:r>
            <a:r>
              <a:rPr lang="en-US" altLang="zh-CN" sz="2800" i="1" baseline="-25000">
                <a:ea typeface="宋体" charset="-122"/>
              </a:rPr>
              <a:t>ij</a:t>
            </a:r>
            <a:r>
              <a:rPr lang="en-US" altLang="zh-CN" sz="2800" i="1">
                <a:ea typeface="宋体" charset="-122"/>
              </a:rPr>
              <a:t> + D</a:t>
            </a:r>
            <a:r>
              <a:rPr lang="en-US" altLang="zh-CN" sz="2800" i="1" baseline="-25000">
                <a:ea typeface="宋体" charset="-122"/>
              </a:rPr>
              <a:t>j</a:t>
            </a:r>
          </a:p>
        </p:txBody>
      </p:sp>
      <p:sp>
        <p:nvSpPr>
          <p:cNvPr id="627729" name="Text Box 17"/>
          <p:cNvSpPr txBox="1">
            <a:spLocks noChangeArrowheads="1"/>
          </p:cNvSpPr>
          <p:nvPr/>
        </p:nvSpPr>
        <p:spPr bwMode="auto">
          <a:xfrm>
            <a:off x="241300" y="1287463"/>
            <a:ext cx="69659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zh-CN" sz="2800">
                <a:ea typeface="宋体" charset="-122"/>
              </a:rPr>
              <a:t>Focus on how nodes find their shortest path to a given destination node, i.e.  SJ</a:t>
            </a:r>
            <a:endParaRPr lang="en-US" altLang="zh-CN" sz="2800">
              <a:latin typeface="Monotype Corsiva" pitchFamily="66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57" name="Text Box 21"/>
          <p:cNvSpPr txBox="1">
            <a:spLocks noChangeArrowheads="1"/>
          </p:cNvSpPr>
          <p:nvPr/>
        </p:nvSpPr>
        <p:spPr bwMode="auto">
          <a:xfrm>
            <a:off x="41275" y="1481138"/>
            <a:ext cx="36195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3200">
                <a:latin typeface="Monotype Corsiva" pitchFamily="66" charset="0"/>
                <a:ea typeface="宋体" charset="-122"/>
              </a:rPr>
              <a:t>i</a:t>
            </a:r>
            <a:r>
              <a:rPr lang="en-US" altLang="zh-CN" sz="3200">
                <a:ea typeface="宋体" charset="-122"/>
              </a:rPr>
              <a:t> only has local info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3200">
                <a:ea typeface="宋体" charset="-122"/>
              </a:rPr>
              <a:t>from neighbors </a:t>
            </a:r>
            <a:endParaRPr lang="en-US" altLang="zh-CN" sz="3200">
              <a:latin typeface="Monotype Corsiva" pitchFamily="66" charset="0"/>
              <a:ea typeface="宋体" charset="-122"/>
            </a:endParaRPr>
          </a:p>
        </p:txBody>
      </p:sp>
      <p:sp>
        <p:nvSpPr>
          <p:cNvPr id="628740" name="Text Box 4"/>
          <p:cNvSpPr txBox="1">
            <a:spLocks noChangeArrowheads="1"/>
          </p:cNvSpPr>
          <p:nvPr/>
        </p:nvSpPr>
        <p:spPr bwMode="auto">
          <a:xfrm>
            <a:off x="4106863" y="5822950"/>
            <a:ext cx="631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zh-CN" sz="3200" i="1">
                <a:ea typeface="宋体" charset="-122"/>
              </a:rPr>
              <a:t>D</a:t>
            </a:r>
            <a:r>
              <a:rPr lang="en-US" altLang="zh-CN" sz="3200" i="1" baseline="-25000">
                <a:ea typeface="宋体" charset="-122"/>
              </a:rPr>
              <a:t>j"</a:t>
            </a:r>
          </a:p>
        </p:txBody>
      </p:sp>
      <p:sp>
        <p:nvSpPr>
          <p:cNvPr id="628738" name="Line 2"/>
          <p:cNvSpPr>
            <a:spLocks noChangeShapeType="1"/>
          </p:cNvSpPr>
          <p:nvPr/>
        </p:nvSpPr>
        <p:spPr bwMode="auto">
          <a:xfrm>
            <a:off x="1600200" y="5391150"/>
            <a:ext cx="1524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8739" name="Text Box 3"/>
          <p:cNvSpPr txBox="1">
            <a:spLocks noChangeArrowheads="1"/>
          </p:cNvSpPr>
          <p:nvPr/>
        </p:nvSpPr>
        <p:spPr bwMode="auto">
          <a:xfrm>
            <a:off x="2384425" y="5245100"/>
            <a:ext cx="630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zh-CN" sz="2800" i="1">
                <a:ea typeface="宋体" charset="-122"/>
              </a:rPr>
              <a:t>C</a:t>
            </a:r>
            <a:r>
              <a:rPr lang="en-US" altLang="zh-CN" sz="2800" i="1" baseline="-25000">
                <a:ea typeface="宋体" charset="-122"/>
              </a:rPr>
              <a:t>ij”</a:t>
            </a:r>
          </a:p>
        </p:txBody>
      </p:sp>
      <p:sp>
        <p:nvSpPr>
          <p:cNvPr id="628741" name="Freeform 5"/>
          <p:cNvSpPr>
            <a:spLocks/>
          </p:cNvSpPr>
          <p:nvPr/>
        </p:nvSpPr>
        <p:spPr bwMode="auto">
          <a:xfrm>
            <a:off x="4038600" y="3440113"/>
            <a:ext cx="3886200" cy="2468562"/>
          </a:xfrm>
          <a:custGeom>
            <a:avLst/>
            <a:gdLst/>
            <a:ahLst/>
            <a:cxnLst>
              <a:cxn ang="0">
                <a:pos x="0" y="1555"/>
              </a:cxn>
              <a:cxn ang="0">
                <a:pos x="586" y="1200"/>
              </a:cxn>
              <a:cxn ang="0">
                <a:pos x="968" y="1506"/>
              </a:cxn>
              <a:cxn ang="0">
                <a:pos x="1196" y="1110"/>
              </a:cxn>
              <a:cxn ang="0">
                <a:pos x="1709" y="1047"/>
              </a:cxn>
              <a:cxn ang="0">
                <a:pos x="1480" y="516"/>
              </a:cxn>
              <a:cxn ang="0">
                <a:pos x="2237" y="643"/>
              </a:cxn>
              <a:cxn ang="0">
                <a:pos x="2448" y="0"/>
              </a:cxn>
            </a:cxnLst>
            <a:rect l="0" t="0" r="r" b="b"/>
            <a:pathLst>
              <a:path w="2448" h="1555">
                <a:moveTo>
                  <a:pt x="0" y="1555"/>
                </a:moveTo>
                <a:cubicBezTo>
                  <a:pt x="98" y="1496"/>
                  <a:pt x="425" y="1208"/>
                  <a:pt x="586" y="1200"/>
                </a:cubicBezTo>
                <a:cubicBezTo>
                  <a:pt x="747" y="1192"/>
                  <a:pt x="866" y="1521"/>
                  <a:pt x="968" y="1506"/>
                </a:cubicBezTo>
                <a:cubicBezTo>
                  <a:pt x="1070" y="1491"/>
                  <a:pt x="1073" y="1186"/>
                  <a:pt x="1196" y="1110"/>
                </a:cubicBezTo>
                <a:cubicBezTo>
                  <a:pt x="1319" y="1034"/>
                  <a:pt x="1662" y="1146"/>
                  <a:pt x="1709" y="1047"/>
                </a:cubicBezTo>
                <a:cubicBezTo>
                  <a:pt x="1756" y="948"/>
                  <a:pt x="1392" y="583"/>
                  <a:pt x="1480" y="516"/>
                </a:cubicBezTo>
                <a:cubicBezTo>
                  <a:pt x="1568" y="449"/>
                  <a:pt x="2076" y="729"/>
                  <a:pt x="2237" y="643"/>
                </a:cubicBezTo>
                <a:cubicBezTo>
                  <a:pt x="2398" y="557"/>
                  <a:pt x="2404" y="134"/>
                  <a:pt x="2448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38200" y="4629150"/>
            <a:ext cx="914400" cy="838200"/>
            <a:chOff x="576" y="2256"/>
            <a:chExt cx="576" cy="528"/>
          </a:xfrm>
        </p:grpSpPr>
        <p:sp>
          <p:nvSpPr>
            <p:cNvPr id="628744" name="Oval 8"/>
            <p:cNvSpPr>
              <a:spLocks noChangeArrowheads="1"/>
            </p:cNvSpPr>
            <p:nvPr/>
          </p:nvSpPr>
          <p:spPr bwMode="auto">
            <a:xfrm>
              <a:off x="576" y="2256"/>
              <a:ext cx="57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745" name="Text Box 9"/>
            <p:cNvSpPr txBox="1">
              <a:spLocks noChangeArrowheads="1"/>
            </p:cNvSpPr>
            <p:nvPr/>
          </p:nvSpPr>
          <p:spPr bwMode="auto">
            <a:xfrm>
              <a:off x="720" y="2283"/>
              <a:ext cx="29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3600" b="1" i="1">
                  <a:ea typeface="MS Mincho" pitchFamily="49" charset="-128"/>
                </a:rPr>
                <a:t>i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7162800" y="1885950"/>
            <a:ext cx="1752600" cy="1522413"/>
            <a:chOff x="4512" y="1008"/>
            <a:chExt cx="1104" cy="959"/>
          </a:xfrm>
        </p:grpSpPr>
        <p:sp>
          <p:nvSpPr>
            <p:cNvPr id="628747" name="Oval 11"/>
            <p:cNvSpPr>
              <a:spLocks noChangeArrowheads="1"/>
            </p:cNvSpPr>
            <p:nvPr/>
          </p:nvSpPr>
          <p:spPr bwMode="auto">
            <a:xfrm>
              <a:off x="4512" y="1008"/>
              <a:ext cx="1104" cy="959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748" name="Text Box 12"/>
            <p:cNvSpPr txBox="1">
              <a:spLocks noChangeArrowheads="1"/>
            </p:cNvSpPr>
            <p:nvPr/>
          </p:nvSpPr>
          <p:spPr bwMode="auto">
            <a:xfrm>
              <a:off x="4757" y="1057"/>
              <a:ext cx="571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3600" b="1" i="1">
                  <a:latin typeface="Monotype Corsiva" pitchFamily="66" charset="0"/>
                  <a:ea typeface="MS Mincho" pitchFamily="49" charset="-128"/>
                </a:rPr>
                <a:t>San</a:t>
              </a:r>
            </a:p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3600" b="1" i="1">
                  <a:latin typeface="Monotype Corsiva" pitchFamily="66" charset="0"/>
                  <a:ea typeface="MS Mincho" pitchFamily="49" charset="-128"/>
                </a:rPr>
                <a:t>Jose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971800" y="4248150"/>
            <a:ext cx="914400" cy="838200"/>
            <a:chOff x="1920" y="2016"/>
            <a:chExt cx="576" cy="528"/>
          </a:xfrm>
        </p:grpSpPr>
        <p:sp>
          <p:nvSpPr>
            <p:cNvPr id="628750" name="Oval 14"/>
            <p:cNvSpPr>
              <a:spLocks noChangeArrowheads="1"/>
            </p:cNvSpPr>
            <p:nvPr/>
          </p:nvSpPr>
          <p:spPr bwMode="auto">
            <a:xfrm>
              <a:off x="1920" y="2016"/>
              <a:ext cx="57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chemeClr val="bg1"/>
                </a:buClr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628751" name="Text Box 15"/>
            <p:cNvSpPr txBox="1">
              <a:spLocks noChangeArrowheads="1"/>
            </p:cNvSpPr>
            <p:nvPr/>
          </p:nvSpPr>
          <p:spPr bwMode="auto">
            <a:xfrm>
              <a:off x="2054" y="2043"/>
              <a:ext cx="29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3600">
                  <a:ea typeface="MS Mincho" pitchFamily="49" charset="-128"/>
                </a:rPr>
                <a:t>j</a:t>
              </a:r>
            </a:p>
          </p:txBody>
        </p:sp>
      </p:grpSp>
      <p:sp>
        <p:nvSpPr>
          <p:cNvPr id="628752" name="Line 16"/>
          <p:cNvSpPr>
            <a:spLocks noChangeShapeType="1"/>
          </p:cNvSpPr>
          <p:nvPr/>
        </p:nvSpPr>
        <p:spPr bwMode="auto">
          <a:xfrm flipV="1">
            <a:off x="1752600" y="4781550"/>
            <a:ext cx="1219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8753" name="Freeform 17"/>
          <p:cNvSpPr>
            <a:spLocks/>
          </p:cNvSpPr>
          <p:nvPr/>
        </p:nvSpPr>
        <p:spPr bwMode="auto">
          <a:xfrm>
            <a:off x="3886200" y="2647950"/>
            <a:ext cx="3276600" cy="2070100"/>
          </a:xfrm>
          <a:custGeom>
            <a:avLst/>
            <a:gdLst/>
            <a:ahLst/>
            <a:cxnLst>
              <a:cxn ang="0">
                <a:pos x="0" y="1248"/>
              </a:cxn>
              <a:cxn ang="0">
                <a:pos x="528" y="1296"/>
              </a:cxn>
              <a:cxn ang="0">
                <a:pos x="816" y="1200"/>
              </a:cxn>
              <a:cxn ang="0">
                <a:pos x="1008" y="816"/>
              </a:cxn>
              <a:cxn ang="0">
                <a:pos x="1248" y="240"/>
              </a:cxn>
              <a:cxn ang="0">
                <a:pos x="2064" y="0"/>
              </a:cxn>
            </a:cxnLst>
            <a:rect l="0" t="0" r="r" b="b"/>
            <a:pathLst>
              <a:path w="2064" h="1304">
                <a:moveTo>
                  <a:pt x="0" y="1248"/>
                </a:moveTo>
                <a:cubicBezTo>
                  <a:pt x="196" y="1276"/>
                  <a:pt x="392" y="1304"/>
                  <a:pt x="528" y="1296"/>
                </a:cubicBezTo>
                <a:cubicBezTo>
                  <a:pt x="664" y="1288"/>
                  <a:pt x="736" y="1280"/>
                  <a:pt x="816" y="1200"/>
                </a:cubicBezTo>
                <a:cubicBezTo>
                  <a:pt x="896" y="1120"/>
                  <a:pt x="936" y="976"/>
                  <a:pt x="1008" y="816"/>
                </a:cubicBezTo>
                <a:cubicBezTo>
                  <a:pt x="1080" y="656"/>
                  <a:pt x="1072" y="376"/>
                  <a:pt x="1248" y="240"/>
                </a:cubicBezTo>
                <a:cubicBezTo>
                  <a:pt x="1424" y="104"/>
                  <a:pt x="1744" y="52"/>
                  <a:pt x="2064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8754" name="Text Box 18"/>
          <p:cNvSpPr txBox="1">
            <a:spLocks noChangeArrowheads="1"/>
          </p:cNvSpPr>
          <p:nvPr/>
        </p:nvSpPr>
        <p:spPr bwMode="auto">
          <a:xfrm>
            <a:off x="1752600" y="4376738"/>
            <a:ext cx="549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zh-CN" sz="2800" i="1">
                <a:ea typeface="宋体" charset="-122"/>
              </a:rPr>
              <a:t>C</a:t>
            </a:r>
            <a:r>
              <a:rPr lang="en-US" altLang="zh-CN" sz="2800" i="1" baseline="-25000">
                <a:ea typeface="宋体" charset="-122"/>
              </a:rPr>
              <a:t>ij</a:t>
            </a:r>
          </a:p>
        </p:txBody>
      </p:sp>
      <p:sp>
        <p:nvSpPr>
          <p:cNvPr id="628755" name="Text Box 19"/>
          <p:cNvSpPr txBox="1">
            <a:spLocks noChangeArrowheads="1"/>
          </p:cNvSpPr>
          <p:nvPr/>
        </p:nvSpPr>
        <p:spPr bwMode="auto">
          <a:xfrm>
            <a:off x="3733800" y="3975100"/>
            <a:ext cx="536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zh-CN" sz="3200" i="1">
                <a:ea typeface="宋体" charset="-122"/>
              </a:rPr>
              <a:t>D</a:t>
            </a:r>
            <a:r>
              <a:rPr lang="en-US" altLang="zh-CN" sz="3200" i="1" baseline="-25000">
                <a:ea typeface="宋体" charset="-122"/>
              </a:rPr>
              <a:t>j</a:t>
            </a:r>
          </a:p>
        </p:txBody>
      </p:sp>
      <p:sp>
        <p:nvSpPr>
          <p:cNvPr id="628756" name="Text Box 20"/>
          <p:cNvSpPr txBox="1">
            <a:spLocks noChangeArrowheads="1"/>
          </p:cNvSpPr>
          <p:nvPr/>
        </p:nvSpPr>
        <p:spPr bwMode="auto">
          <a:xfrm>
            <a:off x="228600" y="5422900"/>
            <a:ext cx="536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zh-CN" sz="3200" i="1">
                <a:ea typeface="宋体" charset="-122"/>
              </a:rPr>
              <a:t>D</a:t>
            </a:r>
            <a:r>
              <a:rPr lang="en-US" altLang="zh-CN" sz="3200" i="1" baseline="-25000">
                <a:ea typeface="宋体" charset="-122"/>
              </a:rPr>
              <a:t>i</a:t>
            </a: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3124200" y="5467350"/>
            <a:ext cx="914400" cy="838200"/>
            <a:chOff x="1968" y="3264"/>
            <a:chExt cx="576" cy="528"/>
          </a:xfrm>
        </p:grpSpPr>
        <p:sp>
          <p:nvSpPr>
            <p:cNvPr id="628759" name="Oval 23"/>
            <p:cNvSpPr>
              <a:spLocks noChangeArrowheads="1"/>
            </p:cNvSpPr>
            <p:nvPr/>
          </p:nvSpPr>
          <p:spPr bwMode="auto">
            <a:xfrm>
              <a:off x="1968" y="3264"/>
              <a:ext cx="57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760" name="Text Box 24"/>
            <p:cNvSpPr txBox="1">
              <a:spLocks noChangeArrowheads="1"/>
            </p:cNvSpPr>
            <p:nvPr/>
          </p:nvSpPr>
          <p:spPr bwMode="auto">
            <a:xfrm>
              <a:off x="2064" y="3291"/>
              <a:ext cx="43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3600" i="1">
                  <a:ea typeface="MS Mincho" pitchFamily="49" charset="-128"/>
                </a:rPr>
                <a:t>j"</a:t>
              </a:r>
            </a:p>
          </p:txBody>
        </p:sp>
      </p:grpSp>
      <p:sp>
        <p:nvSpPr>
          <p:cNvPr id="628761" name="Text Box 25"/>
          <p:cNvSpPr txBox="1">
            <a:spLocks noChangeArrowheads="1"/>
          </p:cNvSpPr>
          <p:nvPr/>
        </p:nvSpPr>
        <p:spPr bwMode="auto">
          <a:xfrm>
            <a:off x="609600" y="3600450"/>
            <a:ext cx="595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zh-CN" sz="2800" i="1">
                <a:ea typeface="宋体" charset="-122"/>
              </a:rPr>
              <a:t>C</a:t>
            </a:r>
            <a:r>
              <a:rPr lang="en-US" altLang="zh-CN" sz="2800" i="1" baseline="-25000">
                <a:ea typeface="宋体" charset="-122"/>
              </a:rPr>
              <a:t>ij'</a:t>
            </a: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1676400" y="3028950"/>
            <a:ext cx="914400" cy="838200"/>
            <a:chOff x="1056" y="1728"/>
            <a:chExt cx="576" cy="528"/>
          </a:xfrm>
        </p:grpSpPr>
        <p:sp>
          <p:nvSpPr>
            <p:cNvPr id="628763" name="Oval 27"/>
            <p:cNvSpPr>
              <a:spLocks noChangeArrowheads="1"/>
            </p:cNvSpPr>
            <p:nvPr/>
          </p:nvSpPr>
          <p:spPr bwMode="auto">
            <a:xfrm>
              <a:off x="1056" y="1728"/>
              <a:ext cx="57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764" name="Text Box 28"/>
            <p:cNvSpPr txBox="1">
              <a:spLocks noChangeArrowheads="1"/>
            </p:cNvSpPr>
            <p:nvPr/>
          </p:nvSpPr>
          <p:spPr bwMode="auto">
            <a:xfrm>
              <a:off x="1152" y="1755"/>
              <a:ext cx="39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3600">
                  <a:ea typeface="MS Mincho" pitchFamily="49" charset="-128"/>
                </a:rPr>
                <a:t>j'</a:t>
              </a:r>
            </a:p>
          </p:txBody>
        </p:sp>
      </p:grpSp>
      <p:sp>
        <p:nvSpPr>
          <p:cNvPr id="628765" name="Line 29"/>
          <p:cNvSpPr>
            <a:spLocks noChangeShapeType="1"/>
          </p:cNvSpPr>
          <p:nvPr/>
        </p:nvSpPr>
        <p:spPr bwMode="auto">
          <a:xfrm flipV="1">
            <a:off x="1295400" y="3790950"/>
            <a:ext cx="5334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8766" name="Text Box 30"/>
          <p:cNvSpPr txBox="1">
            <a:spLocks noChangeArrowheads="1"/>
          </p:cNvSpPr>
          <p:nvPr/>
        </p:nvSpPr>
        <p:spPr bwMode="auto">
          <a:xfrm>
            <a:off x="1371600" y="2527300"/>
            <a:ext cx="5873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zh-CN" sz="3200" i="1">
                <a:ea typeface="宋体" charset="-122"/>
              </a:rPr>
              <a:t>D</a:t>
            </a:r>
            <a:r>
              <a:rPr lang="en-US" altLang="zh-CN" sz="3200" i="1" baseline="-25000">
                <a:ea typeface="宋体" charset="-122"/>
              </a:rPr>
              <a:t>j'</a:t>
            </a:r>
          </a:p>
        </p:txBody>
      </p:sp>
      <p:sp>
        <p:nvSpPr>
          <p:cNvPr id="628767" name="Freeform 31"/>
          <p:cNvSpPr>
            <a:spLocks/>
          </p:cNvSpPr>
          <p:nvPr/>
        </p:nvSpPr>
        <p:spPr bwMode="auto">
          <a:xfrm>
            <a:off x="2590800" y="2041525"/>
            <a:ext cx="4572000" cy="1835150"/>
          </a:xfrm>
          <a:custGeom>
            <a:avLst/>
            <a:gdLst/>
            <a:ahLst/>
            <a:cxnLst>
              <a:cxn ang="0">
                <a:pos x="0" y="1022"/>
              </a:cxn>
              <a:cxn ang="0">
                <a:pos x="737" y="1056"/>
              </a:cxn>
              <a:cxn ang="0">
                <a:pos x="691" y="420"/>
              </a:cxn>
              <a:cxn ang="0">
                <a:pos x="1407" y="718"/>
              </a:cxn>
              <a:cxn ang="0">
                <a:pos x="1699" y="75"/>
              </a:cxn>
              <a:cxn ang="0">
                <a:pos x="2256" y="267"/>
              </a:cxn>
              <a:cxn ang="0">
                <a:pos x="2880" y="142"/>
              </a:cxn>
            </a:cxnLst>
            <a:rect l="0" t="0" r="r" b="b"/>
            <a:pathLst>
              <a:path w="2880" h="1156">
                <a:moveTo>
                  <a:pt x="0" y="1022"/>
                </a:moveTo>
                <a:cubicBezTo>
                  <a:pt x="273" y="1042"/>
                  <a:pt x="622" y="1156"/>
                  <a:pt x="737" y="1056"/>
                </a:cubicBezTo>
                <a:cubicBezTo>
                  <a:pt x="852" y="956"/>
                  <a:pt x="579" y="476"/>
                  <a:pt x="691" y="420"/>
                </a:cubicBezTo>
                <a:cubicBezTo>
                  <a:pt x="803" y="364"/>
                  <a:pt x="1239" y="776"/>
                  <a:pt x="1407" y="718"/>
                </a:cubicBezTo>
                <a:cubicBezTo>
                  <a:pt x="1575" y="660"/>
                  <a:pt x="1558" y="150"/>
                  <a:pt x="1699" y="75"/>
                </a:cubicBezTo>
                <a:cubicBezTo>
                  <a:pt x="1840" y="0"/>
                  <a:pt x="2059" y="256"/>
                  <a:pt x="2256" y="267"/>
                </a:cubicBezTo>
                <a:cubicBezTo>
                  <a:pt x="2453" y="278"/>
                  <a:pt x="2750" y="168"/>
                  <a:pt x="2880" y="14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8768" name="Text Box 32"/>
          <p:cNvSpPr txBox="1">
            <a:spLocks noChangeArrowheads="1"/>
          </p:cNvSpPr>
          <p:nvPr/>
        </p:nvSpPr>
        <p:spPr bwMode="auto">
          <a:xfrm>
            <a:off x="5878513" y="5176838"/>
            <a:ext cx="2641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3200">
                <a:ea typeface="宋体" charset="-122"/>
              </a:rPr>
              <a:t>Pick current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3200">
                <a:ea typeface="宋体" charset="-122"/>
              </a:rPr>
              <a:t>shortest path </a:t>
            </a:r>
            <a:endParaRPr lang="en-US" altLang="zh-CN" sz="3200">
              <a:latin typeface="Monotype Corsiva" pitchFamily="66" charset="0"/>
              <a:ea typeface="宋体" charset="-122"/>
            </a:endParaRPr>
          </a:p>
        </p:txBody>
      </p:sp>
      <p:sp>
        <p:nvSpPr>
          <p:cNvPr id="628771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500">
                <a:ea typeface="宋体" charset="-122"/>
              </a:rPr>
              <a:t>But we don’t know the shortest paths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2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Why Distance Vector Works</a:t>
            </a:r>
          </a:p>
        </p:txBody>
      </p:sp>
      <p:grpSp>
        <p:nvGrpSpPr>
          <p:cNvPr id="2" name="Group 1027"/>
          <p:cNvGrpSpPr>
            <a:grpSpLocks/>
          </p:cNvGrpSpPr>
          <p:nvPr/>
        </p:nvGrpSpPr>
        <p:grpSpPr bwMode="auto">
          <a:xfrm>
            <a:off x="7162800" y="1600200"/>
            <a:ext cx="1752600" cy="1522413"/>
            <a:chOff x="4512" y="1008"/>
            <a:chExt cx="1104" cy="959"/>
          </a:xfrm>
        </p:grpSpPr>
        <p:sp>
          <p:nvSpPr>
            <p:cNvPr id="1246212" name="Oval 1028"/>
            <p:cNvSpPr>
              <a:spLocks noChangeArrowheads="1"/>
            </p:cNvSpPr>
            <p:nvPr/>
          </p:nvSpPr>
          <p:spPr bwMode="auto">
            <a:xfrm>
              <a:off x="4512" y="1008"/>
              <a:ext cx="1104" cy="95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6213" name="Text Box 1029"/>
            <p:cNvSpPr txBox="1">
              <a:spLocks noChangeArrowheads="1"/>
            </p:cNvSpPr>
            <p:nvPr/>
          </p:nvSpPr>
          <p:spPr bwMode="auto">
            <a:xfrm>
              <a:off x="4757" y="1057"/>
              <a:ext cx="571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3600" b="1" i="1">
                  <a:latin typeface="Monotype Corsiva" pitchFamily="66" charset="0"/>
                  <a:ea typeface="MS Mincho" pitchFamily="49" charset="-128"/>
                </a:rPr>
                <a:t>San</a:t>
              </a:r>
            </a:p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3600" b="1" i="1">
                  <a:latin typeface="Monotype Corsiva" pitchFamily="66" charset="0"/>
                  <a:ea typeface="MS Mincho" pitchFamily="49" charset="-128"/>
                </a:rPr>
                <a:t>Jose</a:t>
              </a:r>
            </a:p>
          </p:txBody>
        </p:sp>
      </p:grpSp>
      <p:sp>
        <p:nvSpPr>
          <p:cNvPr id="1246214" name="Freeform 1030"/>
          <p:cNvSpPr>
            <a:spLocks/>
          </p:cNvSpPr>
          <p:nvPr/>
        </p:nvSpPr>
        <p:spPr bwMode="auto">
          <a:xfrm>
            <a:off x="4932363" y="731838"/>
            <a:ext cx="3983037" cy="4175125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13" y="317"/>
              </a:cxn>
              <a:cxn ang="0">
                <a:pos x="90" y="825"/>
              </a:cxn>
              <a:cxn ang="0">
                <a:pos x="301" y="1363"/>
              </a:cxn>
              <a:cxn ang="0">
                <a:pos x="781" y="1939"/>
              </a:cxn>
              <a:cxn ang="0">
                <a:pos x="1597" y="2323"/>
              </a:cxn>
              <a:cxn ang="0">
                <a:pos x="2509" y="2630"/>
              </a:cxn>
            </a:cxnLst>
            <a:rect l="0" t="0" r="r" b="b"/>
            <a:pathLst>
              <a:path w="2509" h="2630">
                <a:moveTo>
                  <a:pt x="13" y="0"/>
                </a:moveTo>
                <a:cubicBezTo>
                  <a:pt x="13" y="53"/>
                  <a:pt x="0" y="180"/>
                  <a:pt x="13" y="317"/>
                </a:cubicBezTo>
                <a:cubicBezTo>
                  <a:pt x="26" y="454"/>
                  <a:pt x="42" y="651"/>
                  <a:pt x="90" y="825"/>
                </a:cubicBezTo>
                <a:cubicBezTo>
                  <a:pt x="138" y="999"/>
                  <a:pt x="186" y="1177"/>
                  <a:pt x="301" y="1363"/>
                </a:cubicBezTo>
                <a:cubicBezTo>
                  <a:pt x="416" y="1549"/>
                  <a:pt x="565" y="1779"/>
                  <a:pt x="781" y="1939"/>
                </a:cubicBezTo>
                <a:cubicBezTo>
                  <a:pt x="997" y="2099"/>
                  <a:pt x="1309" y="2208"/>
                  <a:pt x="1597" y="2323"/>
                </a:cubicBezTo>
                <a:cubicBezTo>
                  <a:pt x="1885" y="2438"/>
                  <a:pt x="2319" y="2566"/>
                  <a:pt x="2509" y="263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6215" name="Freeform 1031"/>
          <p:cNvSpPr>
            <a:spLocks/>
          </p:cNvSpPr>
          <p:nvPr/>
        </p:nvSpPr>
        <p:spPr bwMode="auto">
          <a:xfrm>
            <a:off x="3027363" y="884238"/>
            <a:ext cx="4973637" cy="5440362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13" y="317"/>
              </a:cxn>
              <a:cxn ang="0">
                <a:pos x="90" y="825"/>
              </a:cxn>
              <a:cxn ang="0">
                <a:pos x="301" y="1363"/>
              </a:cxn>
              <a:cxn ang="0">
                <a:pos x="781" y="1939"/>
              </a:cxn>
              <a:cxn ang="0">
                <a:pos x="1597" y="2323"/>
              </a:cxn>
              <a:cxn ang="0">
                <a:pos x="2509" y="2630"/>
              </a:cxn>
            </a:cxnLst>
            <a:rect l="0" t="0" r="r" b="b"/>
            <a:pathLst>
              <a:path w="2509" h="2630">
                <a:moveTo>
                  <a:pt x="13" y="0"/>
                </a:moveTo>
                <a:cubicBezTo>
                  <a:pt x="13" y="53"/>
                  <a:pt x="0" y="180"/>
                  <a:pt x="13" y="317"/>
                </a:cubicBezTo>
                <a:cubicBezTo>
                  <a:pt x="26" y="454"/>
                  <a:pt x="42" y="651"/>
                  <a:pt x="90" y="825"/>
                </a:cubicBezTo>
                <a:cubicBezTo>
                  <a:pt x="138" y="999"/>
                  <a:pt x="186" y="1177"/>
                  <a:pt x="301" y="1363"/>
                </a:cubicBezTo>
                <a:cubicBezTo>
                  <a:pt x="416" y="1549"/>
                  <a:pt x="565" y="1779"/>
                  <a:pt x="781" y="1939"/>
                </a:cubicBezTo>
                <a:cubicBezTo>
                  <a:pt x="997" y="2099"/>
                  <a:pt x="1309" y="2208"/>
                  <a:pt x="1597" y="2323"/>
                </a:cubicBezTo>
                <a:cubicBezTo>
                  <a:pt x="1885" y="2438"/>
                  <a:pt x="2319" y="2566"/>
                  <a:pt x="2509" y="263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6216" name="Freeform 1032"/>
          <p:cNvSpPr>
            <a:spLocks/>
          </p:cNvSpPr>
          <p:nvPr/>
        </p:nvSpPr>
        <p:spPr bwMode="auto">
          <a:xfrm>
            <a:off x="762000" y="1036638"/>
            <a:ext cx="3581400" cy="5211762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13" y="317"/>
              </a:cxn>
              <a:cxn ang="0">
                <a:pos x="90" y="825"/>
              </a:cxn>
              <a:cxn ang="0">
                <a:pos x="301" y="1363"/>
              </a:cxn>
              <a:cxn ang="0">
                <a:pos x="781" y="1939"/>
              </a:cxn>
              <a:cxn ang="0">
                <a:pos x="1597" y="2323"/>
              </a:cxn>
              <a:cxn ang="0">
                <a:pos x="2509" y="2630"/>
              </a:cxn>
            </a:cxnLst>
            <a:rect l="0" t="0" r="r" b="b"/>
            <a:pathLst>
              <a:path w="2509" h="2630">
                <a:moveTo>
                  <a:pt x="13" y="0"/>
                </a:moveTo>
                <a:cubicBezTo>
                  <a:pt x="13" y="53"/>
                  <a:pt x="0" y="180"/>
                  <a:pt x="13" y="317"/>
                </a:cubicBezTo>
                <a:cubicBezTo>
                  <a:pt x="26" y="454"/>
                  <a:pt x="42" y="651"/>
                  <a:pt x="90" y="825"/>
                </a:cubicBezTo>
                <a:cubicBezTo>
                  <a:pt x="138" y="999"/>
                  <a:pt x="186" y="1177"/>
                  <a:pt x="301" y="1363"/>
                </a:cubicBezTo>
                <a:cubicBezTo>
                  <a:pt x="416" y="1549"/>
                  <a:pt x="565" y="1779"/>
                  <a:pt x="781" y="1939"/>
                </a:cubicBezTo>
                <a:cubicBezTo>
                  <a:pt x="997" y="2099"/>
                  <a:pt x="1309" y="2208"/>
                  <a:pt x="1597" y="2323"/>
                </a:cubicBezTo>
                <a:cubicBezTo>
                  <a:pt x="1885" y="2438"/>
                  <a:pt x="2319" y="2566"/>
                  <a:pt x="2509" y="263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6217" name="Oval 1033"/>
          <p:cNvSpPr>
            <a:spLocks noChangeArrowheads="1"/>
          </p:cNvSpPr>
          <p:nvPr/>
        </p:nvSpPr>
        <p:spPr bwMode="auto">
          <a:xfrm>
            <a:off x="4572000" y="11430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6218" name="Oval 1034"/>
          <p:cNvSpPr>
            <a:spLocks noChangeArrowheads="1"/>
          </p:cNvSpPr>
          <p:nvPr/>
        </p:nvSpPr>
        <p:spPr bwMode="auto">
          <a:xfrm>
            <a:off x="5410200" y="31242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6219" name="Oval 1035"/>
          <p:cNvSpPr>
            <a:spLocks noChangeArrowheads="1"/>
          </p:cNvSpPr>
          <p:nvPr/>
        </p:nvSpPr>
        <p:spPr bwMode="auto">
          <a:xfrm>
            <a:off x="7467600" y="41148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6220" name="Oval 1036"/>
          <p:cNvSpPr>
            <a:spLocks noChangeArrowheads="1"/>
          </p:cNvSpPr>
          <p:nvPr/>
        </p:nvSpPr>
        <p:spPr bwMode="auto">
          <a:xfrm>
            <a:off x="2438400" y="12954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6221" name="Oval 1037"/>
          <p:cNvSpPr>
            <a:spLocks noChangeArrowheads="1"/>
          </p:cNvSpPr>
          <p:nvPr/>
        </p:nvSpPr>
        <p:spPr bwMode="auto">
          <a:xfrm>
            <a:off x="3276600" y="32766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6222" name="Oval 1038"/>
          <p:cNvSpPr>
            <a:spLocks noChangeArrowheads="1"/>
          </p:cNvSpPr>
          <p:nvPr/>
        </p:nvSpPr>
        <p:spPr bwMode="auto">
          <a:xfrm>
            <a:off x="4495800" y="48006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6223" name="Oval 1039"/>
          <p:cNvSpPr>
            <a:spLocks noChangeArrowheads="1"/>
          </p:cNvSpPr>
          <p:nvPr/>
        </p:nvSpPr>
        <p:spPr bwMode="auto">
          <a:xfrm>
            <a:off x="304800" y="14478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6224" name="Oval 1040"/>
          <p:cNvSpPr>
            <a:spLocks noChangeArrowheads="1"/>
          </p:cNvSpPr>
          <p:nvPr/>
        </p:nvSpPr>
        <p:spPr bwMode="auto">
          <a:xfrm>
            <a:off x="1066800" y="38862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6225" name="Oval 1041"/>
          <p:cNvSpPr>
            <a:spLocks noChangeArrowheads="1"/>
          </p:cNvSpPr>
          <p:nvPr/>
        </p:nvSpPr>
        <p:spPr bwMode="auto">
          <a:xfrm>
            <a:off x="2819400" y="51816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6226" name="Text Box 1042"/>
          <p:cNvSpPr txBox="1">
            <a:spLocks noChangeArrowheads="1"/>
          </p:cNvSpPr>
          <p:nvPr/>
        </p:nvSpPr>
        <p:spPr bwMode="auto">
          <a:xfrm>
            <a:off x="4724400" y="2286000"/>
            <a:ext cx="1047750" cy="6413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800">
                <a:ea typeface="宋体" charset="-122"/>
              </a:rPr>
              <a:t>1 Hop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800">
                <a:ea typeface="宋体" charset="-122"/>
              </a:rPr>
              <a:t>From SJ</a:t>
            </a:r>
          </a:p>
        </p:txBody>
      </p:sp>
      <p:sp>
        <p:nvSpPr>
          <p:cNvPr id="1246227" name="Text Box 1043"/>
          <p:cNvSpPr txBox="1">
            <a:spLocks noChangeArrowheads="1"/>
          </p:cNvSpPr>
          <p:nvPr/>
        </p:nvSpPr>
        <p:spPr bwMode="auto">
          <a:xfrm>
            <a:off x="2743200" y="2438400"/>
            <a:ext cx="1047750" cy="6413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800">
                <a:ea typeface="宋体" charset="-122"/>
              </a:rPr>
              <a:t>2 Hops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800">
                <a:ea typeface="宋体" charset="-122"/>
              </a:rPr>
              <a:t>From SJ</a:t>
            </a:r>
          </a:p>
        </p:txBody>
      </p:sp>
      <p:sp>
        <p:nvSpPr>
          <p:cNvPr id="1246228" name="Text Box 1044"/>
          <p:cNvSpPr txBox="1">
            <a:spLocks noChangeArrowheads="1"/>
          </p:cNvSpPr>
          <p:nvPr/>
        </p:nvSpPr>
        <p:spPr bwMode="auto">
          <a:xfrm>
            <a:off x="533400" y="2667000"/>
            <a:ext cx="1047750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800">
                <a:ea typeface="宋体" charset="-122"/>
              </a:rPr>
              <a:t>3 Hops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800">
                <a:ea typeface="宋体" charset="-122"/>
              </a:rPr>
              <a:t>From SJ</a:t>
            </a:r>
          </a:p>
        </p:txBody>
      </p:sp>
      <p:grpSp>
        <p:nvGrpSpPr>
          <p:cNvPr id="3" name="Group 1045"/>
          <p:cNvGrpSpPr>
            <a:grpSpLocks/>
          </p:cNvGrpSpPr>
          <p:nvPr/>
        </p:nvGrpSpPr>
        <p:grpSpPr bwMode="auto">
          <a:xfrm>
            <a:off x="3200400" y="1447800"/>
            <a:ext cx="5181600" cy="3657600"/>
            <a:chOff x="2016" y="912"/>
            <a:chExt cx="3264" cy="2304"/>
          </a:xfrm>
        </p:grpSpPr>
        <p:sp>
          <p:nvSpPr>
            <p:cNvPr id="1246230" name="Line 1046"/>
            <p:cNvSpPr>
              <a:spLocks noChangeShapeType="1"/>
            </p:cNvSpPr>
            <p:nvPr/>
          </p:nvSpPr>
          <p:spPr bwMode="auto">
            <a:xfrm flipH="1">
              <a:off x="2016" y="960"/>
              <a:ext cx="864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6231" name="Line 1047"/>
            <p:cNvSpPr>
              <a:spLocks noChangeShapeType="1"/>
            </p:cNvSpPr>
            <p:nvPr/>
          </p:nvSpPr>
          <p:spPr bwMode="auto">
            <a:xfrm flipH="1">
              <a:off x="2448" y="1152"/>
              <a:ext cx="528" cy="9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6232" name="Line 1048"/>
            <p:cNvSpPr>
              <a:spLocks noChangeShapeType="1"/>
            </p:cNvSpPr>
            <p:nvPr/>
          </p:nvSpPr>
          <p:spPr bwMode="auto">
            <a:xfrm>
              <a:off x="3360" y="912"/>
              <a:ext cx="124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6233" name="Line 1049"/>
            <p:cNvSpPr>
              <a:spLocks noChangeShapeType="1"/>
            </p:cNvSpPr>
            <p:nvPr/>
          </p:nvSpPr>
          <p:spPr bwMode="auto">
            <a:xfrm flipH="1">
              <a:off x="2544" y="2256"/>
              <a:ext cx="864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6234" name="Line 1050"/>
            <p:cNvSpPr>
              <a:spLocks noChangeShapeType="1"/>
            </p:cNvSpPr>
            <p:nvPr/>
          </p:nvSpPr>
          <p:spPr bwMode="auto">
            <a:xfrm flipH="1">
              <a:off x="3264" y="2448"/>
              <a:ext cx="288" cy="6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6235" name="Line 1051"/>
            <p:cNvSpPr>
              <a:spLocks noChangeShapeType="1"/>
            </p:cNvSpPr>
            <p:nvPr/>
          </p:nvSpPr>
          <p:spPr bwMode="auto">
            <a:xfrm flipH="1">
              <a:off x="3312" y="2976"/>
              <a:ext cx="1392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6236" name="Line 1052"/>
            <p:cNvSpPr>
              <a:spLocks noChangeShapeType="1"/>
            </p:cNvSpPr>
            <p:nvPr/>
          </p:nvSpPr>
          <p:spPr bwMode="auto">
            <a:xfrm flipV="1">
              <a:off x="3936" y="1824"/>
              <a:ext cx="720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6237" name="Line 1053"/>
            <p:cNvSpPr>
              <a:spLocks noChangeShapeType="1"/>
            </p:cNvSpPr>
            <p:nvPr/>
          </p:nvSpPr>
          <p:spPr bwMode="auto">
            <a:xfrm flipV="1">
              <a:off x="5136" y="1968"/>
              <a:ext cx="144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054"/>
          <p:cNvGrpSpPr>
            <a:grpSpLocks/>
          </p:cNvGrpSpPr>
          <p:nvPr/>
        </p:nvGrpSpPr>
        <p:grpSpPr bwMode="auto">
          <a:xfrm>
            <a:off x="1066800" y="1676400"/>
            <a:ext cx="6553200" cy="5067300"/>
            <a:chOff x="672" y="1056"/>
            <a:chExt cx="4128" cy="3192"/>
          </a:xfrm>
        </p:grpSpPr>
        <p:grpSp>
          <p:nvGrpSpPr>
            <p:cNvPr id="5" name="Group 1055"/>
            <p:cNvGrpSpPr>
              <a:grpSpLocks/>
            </p:cNvGrpSpPr>
            <p:nvPr/>
          </p:nvGrpSpPr>
          <p:grpSpPr bwMode="auto">
            <a:xfrm>
              <a:off x="672" y="1056"/>
              <a:ext cx="4128" cy="2400"/>
              <a:chOff x="672" y="1056"/>
              <a:chExt cx="4128" cy="2400"/>
            </a:xfrm>
          </p:grpSpPr>
          <p:sp>
            <p:nvSpPr>
              <p:cNvPr id="1246240" name="Line 1056"/>
              <p:cNvSpPr>
                <a:spLocks noChangeShapeType="1"/>
              </p:cNvSpPr>
              <p:nvPr/>
            </p:nvSpPr>
            <p:spPr bwMode="auto">
              <a:xfrm flipH="1">
                <a:off x="672" y="1056"/>
                <a:ext cx="864" cy="48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6241" name="Line 1057"/>
              <p:cNvSpPr>
                <a:spLocks noChangeShapeType="1"/>
              </p:cNvSpPr>
              <p:nvPr/>
            </p:nvSpPr>
            <p:spPr bwMode="auto">
              <a:xfrm flipH="1">
                <a:off x="1008" y="1248"/>
                <a:ext cx="624" cy="1200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6242" name="Line 1058"/>
              <p:cNvSpPr>
                <a:spLocks noChangeShapeType="1"/>
              </p:cNvSpPr>
              <p:nvPr/>
            </p:nvSpPr>
            <p:spPr bwMode="auto">
              <a:xfrm flipH="1">
                <a:off x="1152" y="2400"/>
                <a:ext cx="912" cy="192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6243" name="Line 1059"/>
              <p:cNvSpPr>
                <a:spLocks noChangeShapeType="1"/>
              </p:cNvSpPr>
              <p:nvPr/>
            </p:nvSpPr>
            <p:spPr bwMode="auto">
              <a:xfrm flipH="1">
                <a:off x="2064" y="2544"/>
                <a:ext cx="144" cy="720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6244" name="Line 1060"/>
              <p:cNvSpPr>
                <a:spLocks noChangeShapeType="1"/>
              </p:cNvSpPr>
              <p:nvPr/>
            </p:nvSpPr>
            <p:spPr bwMode="auto">
              <a:xfrm flipH="1">
                <a:off x="2256" y="3360"/>
                <a:ext cx="576" cy="96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6245" name="Line 1061"/>
              <p:cNvSpPr>
                <a:spLocks noChangeShapeType="1"/>
              </p:cNvSpPr>
              <p:nvPr/>
            </p:nvSpPr>
            <p:spPr bwMode="auto">
              <a:xfrm flipH="1" flipV="1">
                <a:off x="1152" y="2688"/>
                <a:ext cx="1680" cy="528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6246" name="Line 1062"/>
              <p:cNvSpPr>
                <a:spLocks noChangeShapeType="1"/>
              </p:cNvSpPr>
              <p:nvPr/>
            </p:nvSpPr>
            <p:spPr bwMode="auto">
              <a:xfrm flipH="1">
                <a:off x="2544" y="2160"/>
                <a:ext cx="864" cy="48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6247" name="Line 1063"/>
              <p:cNvSpPr>
                <a:spLocks noChangeShapeType="1"/>
              </p:cNvSpPr>
              <p:nvPr/>
            </p:nvSpPr>
            <p:spPr bwMode="auto">
              <a:xfrm flipH="1">
                <a:off x="2496" y="1200"/>
                <a:ext cx="528" cy="912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6248" name="Line 1064"/>
              <p:cNvSpPr>
                <a:spLocks noChangeShapeType="1"/>
              </p:cNvSpPr>
              <p:nvPr/>
            </p:nvSpPr>
            <p:spPr bwMode="auto">
              <a:xfrm flipH="1">
                <a:off x="2016" y="1056"/>
                <a:ext cx="864" cy="48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6249" name="Line 1065"/>
              <p:cNvSpPr>
                <a:spLocks noChangeShapeType="1"/>
              </p:cNvSpPr>
              <p:nvPr/>
            </p:nvSpPr>
            <p:spPr bwMode="auto">
              <a:xfrm flipH="1">
                <a:off x="3168" y="2400"/>
                <a:ext cx="288" cy="624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6250" name="Line 1066"/>
              <p:cNvSpPr>
                <a:spLocks noChangeShapeType="1"/>
              </p:cNvSpPr>
              <p:nvPr/>
            </p:nvSpPr>
            <p:spPr bwMode="auto">
              <a:xfrm flipH="1">
                <a:off x="3360" y="3072"/>
                <a:ext cx="1440" cy="240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46251" name="Text Box 1067"/>
            <p:cNvSpPr txBox="1">
              <a:spLocks noChangeArrowheads="1"/>
            </p:cNvSpPr>
            <p:nvPr/>
          </p:nvSpPr>
          <p:spPr bwMode="auto">
            <a:xfrm>
              <a:off x="2862" y="3671"/>
              <a:ext cx="1724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Accurate info about SJ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 ripples across network,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Shortest Path Converges</a:t>
              </a:r>
            </a:p>
          </p:txBody>
        </p:sp>
      </p:grpSp>
      <p:grpSp>
        <p:nvGrpSpPr>
          <p:cNvPr id="6" name="Group 1068"/>
          <p:cNvGrpSpPr>
            <a:grpSpLocks/>
          </p:cNvGrpSpPr>
          <p:nvPr/>
        </p:nvGrpSpPr>
        <p:grpSpPr bwMode="auto">
          <a:xfrm>
            <a:off x="5334000" y="762000"/>
            <a:ext cx="3016250" cy="3352800"/>
            <a:chOff x="3360" y="480"/>
            <a:chExt cx="1900" cy="2112"/>
          </a:xfrm>
        </p:grpSpPr>
        <p:sp>
          <p:nvSpPr>
            <p:cNvPr id="1246253" name="Line 1069"/>
            <p:cNvSpPr>
              <a:spLocks noChangeShapeType="1"/>
            </p:cNvSpPr>
            <p:nvPr/>
          </p:nvSpPr>
          <p:spPr bwMode="auto">
            <a:xfrm flipH="1">
              <a:off x="4944" y="2016"/>
              <a:ext cx="144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6254" name="Text Box 1070"/>
            <p:cNvSpPr txBox="1">
              <a:spLocks noChangeArrowheads="1"/>
            </p:cNvSpPr>
            <p:nvPr/>
          </p:nvSpPr>
          <p:spPr bwMode="auto">
            <a:xfrm>
              <a:off x="4320" y="480"/>
              <a:ext cx="94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SJ sends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accurate info</a:t>
              </a:r>
            </a:p>
          </p:txBody>
        </p:sp>
        <p:sp>
          <p:nvSpPr>
            <p:cNvPr id="1246255" name="Line 1071"/>
            <p:cNvSpPr>
              <a:spLocks noChangeShapeType="1"/>
            </p:cNvSpPr>
            <p:nvPr/>
          </p:nvSpPr>
          <p:spPr bwMode="auto">
            <a:xfrm flipH="1">
              <a:off x="3840" y="1728"/>
              <a:ext cx="72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6256" name="Line 1072"/>
            <p:cNvSpPr>
              <a:spLocks noChangeShapeType="1"/>
            </p:cNvSpPr>
            <p:nvPr/>
          </p:nvSpPr>
          <p:spPr bwMode="auto">
            <a:xfrm flipH="1" flipV="1">
              <a:off x="3360" y="1008"/>
              <a:ext cx="115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46257" name="Text Box 1073"/>
          <p:cNvSpPr txBox="1">
            <a:spLocks noChangeArrowheads="1"/>
          </p:cNvSpPr>
          <p:nvPr/>
        </p:nvSpPr>
        <p:spPr bwMode="auto">
          <a:xfrm>
            <a:off x="7219950" y="4751388"/>
            <a:ext cx="2000250" cy="1357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chemeClr val="bg1"/>
              </a:buClr>
            </a:pPr>
            <a:r>
              <a:rPr lang="en-US" altLang="zh-CN" sz="1800">
                <a:ea typeface="宋体" charset="-122"/>
              </a:rPr>
              <a:t>Hop-1 nodes</a:t>
            </a:r>
          </a:p>
          <a:p>
            <a:pPr algn="l">
              <a:buClr>
                <a:schemeClr val="bg1"/>
              </a:buClr>
            </a:pPr>
            <a:r>
              <a:rPr lang="en-US" altLang="zh-CN" sz="1800">
                <a:ea typeface="宋体" charset="-122"/>
              </a:rPr>
              <a:t>calculate current </a:t>
            </a:r>
          </a:p>
          <a:p>
            <a:pPr algn="l">
              <a:buClr>
                <a:schemeClr val="bg1"/>
              </a:buClr>
            </a:pPr>
            <a:r>
              <a:rPr lang="en-US" altLang="zh-CN" sz="1800">
                <a:ea typeface="宋体" charset="-122"/>
              </a:rPr>
              <a:t>(next hop, dist), &amp;</a:t>
            </a:r>
          </a:p>
          <a:p>
            <a:pPr algn="l">
              <a:buClr>
                <a:schemeClr val="bg1"/>
              </a:buClr>
            </a:pPr>
            <a:r>
              <a:rPr lang="en-US" altLang="zh-CN" sz="1800">
                <a:ea typeface="宋体" charset="-122"/>
              </a:rPr>
              <a:t>send to neighbors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46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625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Bellman-Ford Algorithm</a:t>
            </a:r>
          </a:p>
        </p:txBody>
      </p:sp>
      <p:sp>
        <p:nvSpPr>
          <p:cNvPr id="6307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7350" y="1490663"/>
            <a:ext cx="8513763" cy="4683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100" i="1">
                <a:ea typeface="宋体" charset="-122"/>
              </a:rPr>
              <a:t>Consider computations </a:t>
            </a:r>
            <a:r>
              <a:rPr lang="en-US" altLang="zh-CN" sz="2100" i="1" u="sng">
                <a:ea typeface="宋体" charset="-122"/>
              </a:rPr>
              <a:t>for one destination</a:t>
            </a:r>
            <a:r>
              <a:rPr lang="en-US" altLang="zh-CN" sz="2100" i="1">
                <a:ea typeface="宋体" charset="-122"/>
              </a:rPr>
              <a:t> d</a:t>
            </a:r>
          </a:p>
          <a:p>
            <a:pPr>
              <a:lnSpc>
                <a:spcPct val="90000"/>
              </a:lnSpc>
            </a:pPr>
            <a:r>
              <a:rPr lang="en-US" altLang="zh-CN" sz="2100" i="1">
                <a:ea typeface="宋体" charset="-122"/>
              </a:rPr>
              <a:t>Initialization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Each node table has 1 row for destination </a:t>
            </a:r>
            <a:r>
              <a:rPr lang="en-US" altLang="zh-CN" sz="2000" i="1">
                <a:ea typeface="宋体" charset="-122"/>
              </a:rPr>
              <a:t>d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Distance of node </a:t>
            </a:r>
            <a:r>
              <a:rPr lang="en-US" altLang="zh-CN" sz="2000" i="1">
                <a:ea typeface="宋体" charset="-122"/>
              </a:rPr>
              <a:t>d</a:t>
            </a:r>
            <a:r>
              <a:rPr lang="en-US" altLang="zh-CN" sz="2000">
                <a:ea typeface="宋体" charset="-122"/>
              </a:rPr>
              <a:t> to itself is zero:  </a:t>
            </a:r>
            <a:r>
              <a:rPr lang="en-US" altLang="zh-CN" sz="2000" i="1">
                <a:ea typeface="宋体" charset="-122"/>
              </a:rPr>
              <a:t>D</a:t>
            </a:r>
            <a:r>
              <a:rPr lang="en-US" altLang="zh-CN" sz="2000" i="1" baseline="-25000">
                <a:ea typeface="宋体" charset="-122"/>
              </a:rPr>
              <a:t>d</a:t>
            </a:r>
            <a:r>
              <a:rPr lang="en-US" altLang="zh-CN" sz="2000" i="1">
                <a:ea typeface="宋体" charset="-122"/>
              </a:rPr>
              <a:t>=0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Distance of other node </a:t>
            </a:r>
            <a:r>
              <a:rPr lang="en-US" altLang="zh-CN" sz="2000" i="1">
                <a:ea typeface="宋体" charset="-122"/>
              </a:rPr>
              <a:t>j</a:t>
            </a:r>
            <a:r>
              <a:rPr lang="en-US" altLang="zh-CN" sz="2000">
                <a:ea typeface="宋体" charset="-122"/>
              </a:rPr>
              <a:t> to </a:t>
            </a:r>
            <a:r>
              <a:rPr lang="en-US" altLang="zh-CN" sz="2000" i="1">
                <a:ea typeface="宋体" charset="-122"/>
              </a:rPr>
              <a:t>d</a:t>
            </a:r>
            <a:r>
              <a:rPr lang="en-US" altLang="zh-CN" sz="2000">
                <a:ea typeface="宋体" charset="-122"/>
              </a:rPr>
              <a:t> is infinite:  </a:t>
            </a:r>
            <a:r>
              <a:rPr lang="en-US" altLang="zh-CN" sz="2000" i="1">
                <a:ea typeface="宋体" charset="-122"/>
              </a:rPr>
              <a:t>D</a:t>
            </a:r>
            <a:r>
              <a:rPr lang="en-US" altLang="zh-CN" sz="2000" i="1" baseline="-25000">
                <a:ea typeface="宋体" charset="-122"/>
              </a:rPr>
              <a:t>j</a:t>
            </a:r>
            <a:r>
              <a:rPr lang="en-US" altLang="zh-CN" sz="2000" i="1">
                <a:ea typeface="宋体" charset="-122"/>
              </a:rPr>
              <a:t>=</a:t>
            </a:r>
            <a:r>
              <a:rPr lang="en-US" altLang="zh-CN" sz="2000" i="1">
                <a:ea typeface="宋体" charset="-122"/>
                <a:sym typeface="Symbol" pitchFamily="18" charset="2"/>
              </a:rPr>
              <a:t></a:t>
            </a:r>
            <a:r>
              <a:rPr lang="en-US" altLang="zh-CN" sz="2000" i="1">
                <a:ea typeface="宋体" charset="-122"/>
              </a:rPr>
              <a:t>,</a:t>
            </a:r>
            <a:r>
              <a:rPr lang="en-US" altLang="zh-CN" sz="2000">
                <a:ea typeface="宋体" charset="-122"/>
              </a:rPr>
              <a:t> for </a:t>
            </a:r>
            <a:r>
              <a:rPr lang="en-US" altLang="zh-CN" sz="2000" i="1">
                <a:ea typeface="宋体" charset="-122"/>
              </a:rPr>
              <a:t>j</a:t>
            </a:r>
            <a:r>
              <a:rPr lang="en-US" altLang="zh-CN" sz="2000" i="1">
                <a:ea typeface="宋体" charset="-122"/>
                <a:sym typeface="Symbol" pitchFamily="18" charset="2"/>
              </a:rPr>
              <a:t> </a:t>
            </a:r>
            <a:r>
              <a:rPr lang="en-US" altLang="zh-CN" sz="2000" i="1">
                <a:ea typeface="宋体" charset="-122"/>
                <a:cs typeface="Arial" charset="0"/>
              </a:rPr>
              <a:t>d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  <a:cs typeface="Arial" charset="0"/>
              </a:rPr>
              <a:t>Next hop node </a:t>
            </a:r>
            <a:r>
              <a:rPr lang="en-US" altLang="zh-CN" sz="2000" i="1">
                <a:ea typeface="宋体" charset="-122"/>
                <a:cs typeface="Arial" charset="0"/>
              </a:rPr>
              <a:t>n</a:t>
            </a:r>
            <a:r>
              <a:rPr lang="en-US" altLang="zh-CN" sz="2000" i="1" baseline="-25000">
                <a:ea typeface="宋体" charset="-122"/>
                <a:cs typeface="Arial" charset="0"/>
              </a:rPr>
              <a:t>j</a:t>
            </a:r>
            <a:r>
              <a:rPr lang="en-US" altLang="zh-CN" sz="2000">
                <a:ea typeface="宋体" charset="-122"/>
                <a:cs typeface="Arial" charset="0"/>
              </a:rPr>
              <a:t> = -1 to indicate not yet defined for </a:t>
            </a:r>
            <a:r>
              <a:rPr lang="en-US" altLang="zh-CN" sz="2000" i="1">
                <a:ea typeface="宋体" charset="-122"/>
              </a:rPr>
              <a:t>j </a:t>
            </a:r>
            <a:r>
              <a:rPr lang="en-US" altLang="zh-CN" sz="2000" i="1">
                <a:ea typeface="宋体" charset="-122"/>
                <a:sym typeface="Symbol" pitchFamily="18" charset="2"/>
              </a:rPr>
              <a:t></a:t>
            </a:r>
            <a:r>
              <a:rPr lang="en-US" altLang="zh-CN" sz="2000" i="1">
                <a:ea typeface="宋体" charset="-122"/>
              </a:rPr>
              <a:t> d</a:t>
            </a:r>
            <a:endParaRPr lang="en-US" altLang="zh-CN" sz="200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100" i="1">
                <a:ea typeface="宋体" charset="-122"/>
              </a:rPr>
              <a:t>Send Step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Send new distance vector to immediate neighbors across local link</a:t>
            </a:r>
          </a:p>
          <a:p>
            <a:pPr>
              <a:lnSpc>
                <a:spcPct val="90000"/>
              </a:lnSpc>
            </a:pPr>
            <a:r>
              <a:rPr lang="en-US" altLang="zh-CN" sz="2100" i="1">
                <a:ea typeface="宋体" charset="-122"/>
              </a:rPr>
              <a:t>Receive Step</a:t>
            </a:r>
          </a:p>
          <a:p>
            <a:pPr lvl="1">
              <a:lnSpc>
                <a:spcPct val="90000"/>
              </a:lnSpc>
            </a:pPr>
            <a:r>
              <a:rPr lang="en-US" altLang="zh-CN" sz="2000" u="sng">
                <a:ea typeface="宋体" charset="-122"/>
              </a:rPr>
              <a:t>At node </a:t>
            </a:r>
            <a:r>
              <a:rPr lang="en-US" altLang="zh-CN" sz="2000" i="1" u="sng">
                <a:ea typeface="宋体" charset="-122"/>
              </a:rPr>
              <a:t>j</a:t>
            </a:r>
            <a:r>
              <a:rPr lang="en-US" altLang="zh-CN" sz="2000" u="sng">
                <a:ea typeface="宋体" charset="-122"/>
              </a:rPr>
              <a:t>, find the next hop that gives the minimum distance to </a:t>
            </a:r>
            <a:r>
              <a:rPr lang="en-US" altLang="zh-CN" sz="2000" i="1" u="sng">
                <a:ea typeface="宋体" charset="-122"/>
              </a:rPr>
              <a:t>d</a:t>
            </a:r>
            <a:r>
              <a:rPr lang="en-US" altLang="zh-CN" sz="2000">
                <a:ea typeface="宋体" charset="-122"/>
              </a:rPr>
              <a:t>, </a:t>
            </a:r>
          </a:p>
          <a:p>
            <a:pPr lvl="2">
              <a:lnSpc>
                <a:spcPct val="90000"/>
              </a:lnSpc>
            </a:pPr>
            <a:r>
              <a:rPr lang="en-US" altLang="zh-CN" sz="2400" i="1">
                <a:ea typeface="宋体" charset="-122"/>
              </a:rPr>
              <a:t>Min</a:t>
            </a:r>
            <a:r>
              <a:rPr lang="en-US" altLang="zh-CN" sz="2400" i="1" baseline="-25000">
                <a:ea typeface="宋体" charset="-122"/>
              </a:rPr>
              <a:t>j</a:t>
            </a:r>
            <a:r>
              <a:rPr lang="en-US" altLang="zh-CN" sz="2400" i="1">
                <a:ea typeface="宋体" charset="-122"/>
              </a:rPr>
              <a:t> { C</a:t>
            </a:r>
            <a:r>
              <a:rPr lang="en-US" altLang="zh-CN" sz="2400" i="1" baseline="-25000">
                <a:ea typeface="宋体" charset="-122"/>
              </a:rPr>
              <a:t>ij</a:t>
            </a:r>
            <a:r>
              <a:rPr lang="en-US" altLang="zh-CN" sz="2400" i="1">
                <a:ea typeface="宋体" charset="-122"/>
              </a:rPr>
              <a:t> + D</a:t>
            </a:r>
            <a:r>
              <a:rPr lang="en-US" altLang="zh-CN" sz="2400" i="1" baseline="-25000">
                <a:ea typeface="宋体" charset="-122"/>
              </a:rPr>
              <a:t>j</a:t>
            </a:r>
            <a:r>
              <a:rPr lang="en-US" altLang="zh-CN" sz="2400" i="1">
                <a:ea typeface="宋体" charset="-122"/>
              </a:rPr>
              <a:t> }</a:t>
            </a:r>
            <a:endParaRPr lang="en-US" altLang="zh-CN" sz="2400" i="1" baseline="-25000">
              <a:ea typeface="宋体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sz="1800">
                <a:ea typeface="宋体" charset="-122"/>
              </a:rPr>
              <a:t>Replace old </a:t>
            </a:r>
            <a:r>
              <a:rPr lang="en-US" altLang="zh-CN" sz="1800" i="1">
                <a:ea typeface="宋体" charset="-122"/>
              </a:rPr>
              <a:t>(n</a:t>
            </a:r>
            <a:r>
              <a:rPr lang="en-US" altLang="zh-CN" sz="1800" i="1" baseline="-25000">
                <a:ea typeface="宋体" charset="-122"/>
              </a:rPr>
              <a:t>j</a:t>
            </a:r>
            <a:r>
              <a:rPr lang="en-US" altLang="zh-CN" sz="1800" i="1">
                <a:ea typeface="宋体" charset="-122"/>
              </a:rPr>
              <a:t>, D</a:t>
            </a:r>
            <a:r>
              <a:rPr lang="en-US" altLang="zh-CN" sz="1800" i="1" baseline="-25000">
                <a:ea typeface="宋体" charset="-122"/>
              </a:rPr>
              <a:t>j</a:t>
            </a:r>
            <a:r>
              <a:rPr lang="en-US" altLang="zh-CN" sz="1800" i="1">
                <a:ea typeface="宋体" charset="-122"/>
              </a:rPr>
              <a:t>(d))</a:t>
            </a:r>
            <a:r>
              <a:rPr lang="en-US" altLang="zh-CN" sz="1800">
                <a:ea typeface="宋体" charset="-122"/>
              </a:rPr>
              <a:t> by new </a:t>
            </a:r>
            <a:r>
              <a:rPr lang="en-US" altLang="zh-CN" sz="1800" i="1">
                <a:ea typeface="宋体" charset="-122"/>
              </a:rPr>
              <a:t>(n</a:t>
            </a:r>
            <a:r>
              <a:rPr lang="en-US" altLang="zh-CN" sz="1800" i="1" baseline="-25000">
                <a:ea typeface="宋体" charset="-122"/>
              </a:rPr>
              <a:t>j</a:t>
            </a:r>
            <a:r>
              <a:rPr lang="en-US" altLang="zh-CN" sz="1800" i="1">
                <a:ea typeface="宋体" charset="-122"/>
              </a:rPr>
              <a:t>*, D</a:t>
            </a:r>
            <a:r>
              <a:rPr lang="en-US" altLang="zh-CN" sz="1800" i="1" baseline="-25000">
                <a:ea typeface="宋体" charset="-122"/>
              </a:rPr>
              <a:t>j</a:t>
            </a:r>
            <a:r>
              <a:rPr lang="en-US" altLang="zh-CN" sz="1800" i="1">
                <a:ea typeface="宋体" charset="-122"/>
              </a:rPr>
              <a:t>*(d))</a:t>
            </a:r>
            <a:r>
              <a:rPr lang="en-US" altLang="zh-CN" sz="1800">
                <a:ea typeface="宋体" charset="-122"/>
              </a:rPr>
              <a:t> if new next node or distance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Go to send step</a:t>
            </a:r>
          </a:p>
          <a:p>
            <a:pPr>
              <a:lnSpc>
                <a:spcPct val="90000"/>
              </a:lnSpc>
            </a:pPr>
            <a:endParaRPr lang="zh-CN" altLang="en-US" sz="21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3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Bellman-Ford Algorithm</a:t>
            </a:r>
          </a:p>
        </p:txBody>
      </p:sp>
      <p:sp>
        <p:nvSpPr>
          <p:cNvPr id="12503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7350" y="1490663"/>
            <a:ext cx="8531225" cy="49752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100" i="1">
                <a:ea typeface="宋体" charset="-122"/>
              </a:rPr>
              <a:t>Now consider parallel computations </a:t>
            </a:r>
            <a:r>
              <a:rPr lang="en-US" altLang="zh-CN" sz="2100" i="1" u="sng">
                <a:ea typeface="宋体" charset="-122"/>
              </a:rPr>
              <a:t>for all destinations</a:t>
            </a:r>
            <a:r>
              <a:rPr lang="en-US" altLang="zh-CN" sz="2100" i="1">
                <a:ea typeface="宋体" charset="-122"/>
              </a:rPr>
              <a:t> d</a:t>
            </a:r>
          </a:p>
          <a:p>
            <a:pPr>
              <a:lnSpc>
                <a:spcPct val="80000"/>
              </a:lnSpc>
            </a:pPr>
            <a:r>
              <a:rPr lang="en-US" altLang="zh-CN" sz="2100" i="1">
                <a:ea typeface="宋体" charset="-122"/>
              </a:rPr>
              <a:t>Initialization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Each node has 1 row for each destination </a:t>
            </a:r>
            <a:r>
              <a:rPr lang="en-US" altLang="zh-CN" sz="2000" i="1">
                <a:ea typeface="宋体" charset="-122"/>
              </a:rPr>
              <a:t>d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Distance of node </a:t>
            </a:r>
            <a:r>
              <a:rPr lang="en-US" altLang="zh-CN" sz="2000" i="1">
                <a:ea typeface="宋体" charset="-122"/>
              </a:rPr>
              <a:t>d</a:t>
            </a:r>
            <a:r>
              <a:rPr lang="en-US" altLang="zh-CN" sz="2000">
                <a:ea typeface="宋体" charset="-122"/>
              </a:rPr>
              <a:t> to itself is zero:  </a:t>
            </a:r>
            <a:r>
              <a:rPr lang="en-US" altLang="zh-CN" sz="2000" i="1">
                <a:ea typeface="宋体" charset="-122"/>
              </a:rPr>
              <a:t>D</a:t>
            </a:r>
            <a:r>
              <a:rPr lang="en-US" altLang="zh-CN" sz="2000" i="1" baseline="-25000">
                <a:ea typeface="宋体" charset="-122"/>
              </a:rPr>
              <a:t>d</a:t>
            </a:r>
            <a:r>
              <a:rPr lang="en-US" altLang="zh-CN" sz="2000" i="1">
                <a:ea typeface="宋体" charset="-122"/>
              </a:rPr>
              <a:t>(d)=0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Distance of other node </a:t>
            </a:r>
            <a:r>
              <a:rPr lang="en-US" altLang="zh-CN" sz="2000" i="1">
                <a:ea typeface="宋体" charset="-122"/>
              </a:rPr>
              <a:t>j</a:t>
            </a:r>
            <a:r>
              <a:rPr lang="en-US" altLang="zh-CN" sz="2000">
                <a:ea typeface="宋体" charset="-122"/>
              </a:rPr>
              <a:t> to </a:t>
            </a:r>
            <a:r>
              <a:rPr lang="en-US" altLang="zh-CN" sz="2000" i="1">
                <a:ea typeface="宋体" charset="-122"/>
              </a:rPr>
              <a:t>d</a:t>
            </a:r>
            <a:r>
              <a:rPr lang="en-US" altLang="zh-CN" sz="2000">
                <a:ea typeface="宋体" charset="-122"/>
              </a:rPr>
              <a:t> is infinite:  </a:t>
            </a:r>
            <a:r>
              <a:rPr lang="en-US" altLang="zh-CN" sz="2000" i="1">
                <a:ea typeface="宋体" charset="-122"/>
              </a:rPr>
              <a:t>D</a:t>
            </a:r>
            <a:r>
              <a:rPr lang="en-US" altLang="zh-CN" sz="2000" i="1" baseline="-25000">
                <a:ea typeface="宋体" charset="-122"/>
              </a:rPr>
              <a:t>j</a:t>
            </a:r>
            <a:r>
              <a:rPr lang="en-US" altLang="zh-CN" sz="2000" i="1">
                <a:ea typeface="宋体" charset="-122"/>
              </a:rPr>
              <a:t>(d)= </a:t>
            </a:r>
            <a:r>
              <a:rPr lang="en-US" altLang="zh-CN" sz="2000" i="1">
                <a:ea typeface="宋体" charset="-122"/>
                <a:sym typeface="Symbol" pitchFamily="18" charset="2"/>
              </a:rPr>
              <a:t></a:t>
            </a:r>
            <a:r>
              <a:rPr lang="en-US" altLang="zh-CN" sz="2000" i="1">
                <a:ea typeface="宋体" charset="-122"/>
              </a:rPr>
              <a:t> ,</a:t>
            </a:r>
            <a:r>
              <a:rPr lang="en-US" altLang="zh-CN" sz="2000">
                <a:latin typeface="Monotype Corsiva" pitchFamily="66" charset="0"/>
                <a:ea typeface="宋体" charset="-122"/>
              </a:rPr>
              <a:t> </a:t>
            </a:r>
            <a:r>
              <a:rPr lang="en-US" altLang="zh-CN" sz="2000">
                <a:ea typeface="宋体" charset="-122"/>
              </a:rPr>
              <a:t>for </a:t>
            </a:r>
            <a:r>
              <a:rPr lang="en-US" altLang="zh-CN" sz="2000" i="1">
                <a:ea typeface="宋体" charset="-122"/>
              </a:rPr>
              <a:t>j </a:t>
            </a:r>
            <a:r>
              <a:rPr lang="en-US" altLang="zh-CN" sz="2000" i="1">
                <a:ea typeface="宋体" charset="-122"/>
                <a:sym typeface="Symbol" pitchFamily="18" charset="2"/>
              </a:rPr>
              <a:t></a:t>
            </a:r>
            <a:r>
              <a:rPr lang="en-US" altLang="zh-CN" sz="2000" i="1">
                <a:ea typeface="宋体" charset="-122"/>
              </a:rPr>
              <a:t> </a:t>
            </a:r>
            <a:r>
              <a:rPr lang="en-US" altLang="zh-CN" sz="2000" i="1">
                <a:ea typeface="宋体" charset="-122"/>
                <a:cs typeface="Arial" charset="0"/>
              </a:rPr>
              <a:t>d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charset="-122"/>
                <a:cs typeface="Arial" charset="0"/>
              </a:rPr>
              <a:t>Next node </a:t>
            </a:r>
            <a:r>
              <a:rPr lang="en-US" altLang="zh-CN" sz="2000" i="1">
                <a:ea typeface="宋体" charset="-122"/>
                <a:cs typeface="Arial" charset="0"/>
              </a:rPr>
              <a:t>n</a:t>
            </a:r>
            <a:r>
              <a:rPr lang="en-US" altLang="zh-CN" sz="2000" i="1" baseline="-25000">
                <a:ea typeface="宋体" charset="-122"/>
                <a:cs typeface="Arial" charset="0"/>
              </a:rPr>
              <a:t>j</a:t>
            </a:r>
            <a:r>
              <a:rPr lang="en-US" altLang="zh-CN" sz="2000">
                <a:ea typeface="宋体" charset="-122"/>
                <a:cs typeface="Arial" charset="0"/>
              </a:rPr>
              <a:t> = -1 since not yet defined</a:t>
            </a:r>
          </a:p>
          <a:p>
            <a:pPr>
              <a:lnSpc>
                <a:spcPct val="80000"/>
              </a:lnSpc>
            </a:pPr>
            <a:r>
              <a:rPr lang="en-US" altLang="zh-CN" sz="2100" i="1">
                <a:ea typeface="宋体" charset="-122"/>
              </a:rPr>
              <a:t>Send Step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Send new distance vector to immediate neighbors across local link</a:t>
            </a:r>
          </a:p>
          <a:p>
            <a:pPr>
              <a:lnSpc>
                <a:spcPct val="80000"/>
              </a:lnSpc>
            </a:pPr>
            <a:r>
              <a:rPr lang="en-US" altLang="zh-CN" sz="2100" i="1">
                <a:ea typeface="宋体" charset="-122"/>
              </a:rPr>
              <a:t>Receive Step</a:t>
            </a:r>
          </a:p>
          <a:p>
            <a:pPr lvl="1">
              <a:lnSpc>
                <a:spcPct val="80000"/>
              </a:lnSpc>
            </a:pPr>
            <a:r>
              <a:rPr lang="en-US" altLang="zh-CN" sz="2000" u="sng">
                <a:ea typeface="宋体" charset="-122"/>
              </a:rPr>
              <a:t>For each destination </a:t>
            </a:r>
            <a:r>
              <a:rPr lang="en-US" altLang="zh-CN" sz="2000" i="1" u="sng">
                <a:ea typeface="宋体" charset="-122"/>
              </a:rPr>
              <a:t>d</a:t>
            </a:r>
            <a:r>
              <a:rPr lang="en-US" altLang="zh-CN" sz="2000" u="sng">
                <a:ea typeface="宋体" charset="-122"/>
              </a:rPr>
              <a:t>, find the next hop that gives the minimum distance to </a:t>
            </a:r>
            <a:r>
              <a:rPr lang="en-US" altLang="zh-CN" sz="2000" i="1" u="sng">
                <a:ea typeface="宋体" charset="-122"/>
              </a:rPr>
              <a:t>d</a:t>
            </a:r>
            <a:r>
              <a:rPr lang="en-US" altLang="zh-CN" sz="2000">
                <a:ea typeface="宋体" charset="-122"/>
              </a:rPr>
              <a:t>, </a:t>
            </a:r>
          </a:p>
          <a:p>
            <a:pPr lvl="2">
              <a:lnSpc>
                <a:spcPct val="80000"/>
              </a:lnSpc>
            </a:pPr>
            <a:r>
              <a:rPr lang="en-US" altLang="zh-CN" sz="2400" i="1">
                <a:ea typeface="宋体" charset="-122"/>
              </a:rPr>
              <a:t>Min</a:t>
            </a:r>
            <a:r>
              <a:rPr lang="en-US" altLang="zh-CN" sz="2400" i="1" baseline="-25000">
                <a:ea typeface="宋体" charset="-122"/>
              </a:rPr>
              <a:t>j</a:t>
            </a:r>
            <a:r>
              <a:rPr lang="en-US" altLang="zh-CN" sz="2400" i="1">
                <a:ea typeface="宋体" charset="-122"/>
              </a:rPr>
              <a:t> { C</a:t>
            </a:r>
            <a:r>
              <a:rPr lang="en-US" altLang="zh-CN" sz="2400" i="1" baseline="-25000">
                <a:ea typeface="宋体" charset="-122"/>
              </a:rPr>
              <a:t>ij</a:t>
            </a:r>
            <a:r>
              <a:rPr lang="en-US" altLang="zh-CN" sz="2400" i="1">
                <a:ea typeface="宋体" charset="-122"/>
              </a:rPr>
              <a:t>+ D</a:t>
            </a:r>
            <a:r>
              <a:rPr lang="en-US" altLang="zh-CN" sz="2400" i="1" baseline="-25000">
                <a:ea typeface="宋体" charset="-122"/>
              </a:rPr>
              <a:t>j</a:t>
            </a:r>
            <a:r>
              <a:rPr lang="en-US" altLang="zh-CN" sz="2400" i="1">
                <a:ea typeface="宋体" charset="-122"/>
              </a:rPr>
              <a:t>(d) }</a:t>
            </a:r>
            <a:endParaRPr lang="en-US" altLang="zh-CN" sz="2400" i="1" baseline="-25000">
              <a:ea typeface="宋体" charset="-122"/>
            </a:endParaRPr>
          </a:p>
          <a:p>
            <a:pPr lvl="2">
              <a:lnSpc>
                <a:spcPct val="80000"/>
              </a:lnSpc>
            </a:pPr>
            <a:r>
              <a:rPr lang="en-US" altLang="zh-CN" sz="1800">
                <a:ea typeface="宋体" charset="-122"/>
              </a:rPr>
              <a:t>Replace old </a:t>
            </a:r>
            <a:r>
              <a:rPr lang="en-US" altLang="zh-CN" sz="1800" i="1">
                <a:ea typeface="宋体" charset="-122"/>
              </a:rPr>
              <a:t>(n</a:t>
            </a:r>
            <a:r>
              <a:rPr lang="en-US" altLang="zh-CN" sz="1800" i="1" baseline="-25000">
                <a:ea typeface="宋体" charset="-122"/>
              </a:rPr>
              <a:t>j</a:t>
            </a:r>
            <a:r>
              <a:rPr lang="en-US" altLang="zh-CN" sz="1800" i="1">
                <a:ea typeface="宋体" charset="-122"/>
              </a:rPr>
              <a:t>, D</a:t>
            </a:r>
            <a:r>
              <a:rPr lang="en-US" altLang="zh-CN" sz="1800" i="1" baseline="-25000">
                <a:ea typeface="宋体" charset="-122"/>
              </a:rPr>
              <a:t>i</a:t>
            </a:r>
            <a:r>
              <a:rPr lang="en-US" altLang="zh-CN" sz="1800" i="1">
                <a:ea typeface="宋体" charset="-122"/>
              </a:rPr>
              <a:t>(d))</a:t>
            </a:r>
            <a:r>
              <a:rPr lang="en-US" altLang="zh-CN" sz="1800">
                <a:ea typeface="宋体" charset="-122"/>
              </a:rPr>
              <a:t> by new </a:t>
            </a:r>
            <a:r>
              <a:rPr lang="en-US" altLang="zh-CN" sz="1800" i="1">
                <a:ea typeface="宋体" charset="-122"/>
              </a:rPr>
              <a:t>(n</a:t>
            </a:r>
            <a:r>
              <a:rPr lang="en-US" altLang="zh-CN" sz="1800" i="1" baseline="-25000">
                <a:ea typeface="宋体" charset="-122"/>
              </a:rPr>
              <a:t>j</a:t>
            </a:r>
            <a:r>
              <a:rPr lang="en-US" altLang="zh-CN" sz="1800" i="1">
                <a:ea typeface="宋体" charset="-122"/>
              </a:rPr>
              <a:t>*, D</a:t>
            </a:r>
            <a:r>
              <a:rPr lang="en-US" altLang="zh-CN" sz="1800" i="1" baseline="-25000">
                <a:ea typeface="宋体" charset="-122"/>
              </a:rPr>
              <a:t>j</a:t>
            </a:r>
            <a:r>
              <a:rPr lang="en-US" altLang="zh-CN" sz="1800" i="1">
                <a:ea typeface="宋体" charset="-122"/>
              </a:rPr>
              <a:t>*(d))</a:t>
            </a:r>
            <a:r>
              <a:rPr lang="en-US" altLang="zh-CN" sz="1800">
                <a:ea typeface="宋体" charset="-122"/>
              </a:rPr>
              <a:t> if new next node or distance found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Go to send step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2916" name="Group 84"/>
          <p:cNvGraphicFramePr>
            <a:graphicFrameLocks noGrp="1"/>
          </p:cNvGraphicFramePr>
          <p:nvPr>
            <p:ph/>
          </p:nvPr>
        </p:nvGraphicFramePr>
        <p:xfrm>
          <a:off x="334963" y="333375"/>
          <a:ext cx="7546975" cy="2286001"/>
        </p:xfrm>
        <a:graphic>
          <a:graphicData uri="http://schemas.openxmlformats.org/drawingml/2006/table">
            <a:tbl>
              <a:tblPr/>
              <a:tblGrid>
                <a:gridCol w="1223962"/>
                <a:gridCol w="1270000"/>
                <a:gridCol w="1270000"/>
                <a:gridCol w="1270000"/>
                <a:gridCol w="1243013"/>
                <a:gridCol w="1270000"/>
              </a:tblGrid>
              <a:tr h="4572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Iteration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Node 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Node 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Node 3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Node 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Node 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Initial</a:t>
                      </a:r>
                      <a:endParaRPr kumimoji="0" lang="en-US" altLang="zh-CN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(-1,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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(-1,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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(-1,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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(-1,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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(-1,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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2070100" y="3938588"/>
            <a:ext cx="5397500" cy="2278062"/>
            <a:chOff x="1304" y="2481"/>
            <a:chExt cx="3400" cy="1435"/>
          </a:xfrm>
        </p:grpSpPr>
        <p:sp>
          <p:nvSpPr>
            <p:cNvPr id="632880" name="Oval 48"/>
            <p:cNvSpPr>
              <a:spLocks noChangeArrowheads="1"/>
            </p:cNvSpPr>
            <p:nvPr/>
          </p:nvSpPr>
          <p:spPr bwMode="auto">
            <a:xfrm>
              <a:off x="3320" y="2503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83" name="Oval 51"/>
            <p:cNvSpPr>
              <a:spLocks noChangeArrowheads="1"/>
            </p:cNvSpPr>
            <p:nvPr/>
          </p:nvSpPr>
          <p:spPr bwMode="auto">
            <a:xfrm>
              <a:off x="1304" y="2625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85" name="Oval 53"/>
            <p:cNvSpPr>
              <a:spLocks noChangeArrowheads="1"/>
            </p:cNvSpPr>
            <p:nvPr/>
          </p:nvSpPr>
          <p:spPr bwMode="auto">
            <a:xfrm>
              <a:off x="3416" y="3576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87" name="Oval 55"/>
            <p:cNvSpPr>
              <a:spLocks noChangeArrowheads="1"/>
            </p:cNvSpPr>
            <p:nvPr/>
          </p:nvSpPr>
          <p:spPr bwMode="auto">
            <a:xfrm>
              <a:off x="2416" y="3040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89" name="Oval 57"/>
            <p:cNvSpPr>
              <a:spLocks noChangeArrowheads="1"/>
            </p:cNvSpPr>
            <p:nvPr/>
          </p:nvSpPr>
          <p:spPr bwMode="auto">
            <a:xfrm>
              <a:off x="4472" y="3192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91" name="Oval 59"/>
            <p:cNvSpPr>
              <a:spLocks noChangeArrowheads="1"/>
            </p:cNvSpPr>
            <p:nvPr/>
          </p:nvSpPr>
          <p:spPr bwMode="auto">
            <a:xfrm>
              <a:off x="1736" y="3576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79" name="Rectangle 47"/>
            <p:cNvSpPr>
              <a:spLocks noChangeArrowheads="1"/>
            </p:cNvSpPr>
            <p:nvPr/>
          </p:nvSpPr>
          <p:spPr bwMode="auto">
            <a:xfrm>
              <a:off x="3342" y="2499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3</a:t>
              </a:r>
            </a:p>
          </p:txBody>
        </p:sp>
        <p:sp>
          <p:nvSpPr>
            <p:cNvPr id="632881" name="Line 49"/>
            <p:cNvSpPr>
              <a:spLocks noChangeShapeType="1"/>
            </p:cNvSpPr>
            <p:nvPr/>
          </p:nvSpPr>
          <p:spPr bwMode="auto">
            <a:xfrm flipV="1">
              <a:off x="1544" y="2625"/>
              <a:ext cx="177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82" name="Rectangle 50"/>
            <p:cNvSpPr>
              <a:spLocks noChangeArrowheads="1"/>
            </p:cNvSpPr>
            <p:nvPr/>
          </p:nvSpPr>
          <p:spPr bwMode="auto">
            <a:xfrm>
              <a:off x="1304" y="2643"/>
              <a:ext cx="18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1</a:t>
              </a:r>
            </a:p>
          </p:txBody>
        </p:sp>
        <p:sp>
          <p:nvSpPr>
            <p:cNvPr id="632884" name="Rectangle 52"/>
            <p:cNvSpPr>
              <a:spLocks noChangeArrowheads="1"/>
            </p:cNvSpPr>
            <p:nvPr/>
          </p:nvSpPr>
          <p:spPr bwMode="auto">
            <a:xfrm>
              <a:off x="3438" y="3572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5</a:t>
              </a:r>
            </a:p>
          </p:txBody>
        </p:sp>
        <p:sp>
          <p:nvSpPr>
            <p:cNvPr id="632886" name="Rectangle 54"/>
            <p:cNvSpPr>
              <a:spLocks noChangeArrowheads="1"/>
            </p:cNvSpPr>
            <p:nvPr/>
          </p:nvSpPr>
          <p:spPr bwMode="auto">
            <a:xfrm>
              <a:off x="2420" y="3036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4</a:t>
              </a:r>
            </a:p>
          </p:txBody>
        </p:sp>
        <p:sp>
          <p:nvSpPr>
            <p:cNvPr id="632888" name="Rectangle 56"/>
            <p:cNvSpPr>
              <a:spLocks noChangeArrowheads="1"/>
            </p:cNvSpPr>
            <p:nvPr/>
          </p:nvSpPr>
          <p:spPr bwMode="auto">
            <a:xfrm>
              <a:off x="4494" y="3188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6</a:t>
              </a:r>
            </a:p>
          </p:txBody>
        </p:sp>
        <p:sp>
          <p:nvSpPr>
            <p:cNvPr id="632890" name="Rectangle 58"/>
            <p:cNvSpPr>
              <a:spLocks noChangeArrowheads="1"/>
            </p:cNvSpPr>
            <p:nvPr/>
          </p:nvSpPr>
          <p:spPr bwMode="auto">
            <a:xfrm>
              <a:off x="1758" y="3572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2</a:t>
              </a:r>
            </a:p>
          </p:txBody>
        </p:sp>
        <p:sp>
          <p:nvSpPr>
            <p:cNvPr id="632892" name="Line 60"/>
            <p:cNvSpPr>
              <a:spLocks noChangeShapeType="1"/>
            </p:cNvSpPr>
            <p:nvPr/>
          </p:nvSpPr>
          <p:spPr bwMode="auto">
            <a:xfrm>
              <a:off x="1448" y="2865"/>
              <a:ext cx="336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93" name="Line 61"/>
            <p:cNvSpPr>
              <a:spLocks noChangeShapeType="1"/>
            </p:cNvSpPr>
            <p:nvPr/>
          </p:nvSpPr>
          <p:spPr bwMode="auto">
            <a:xfrm>
              <a:off x="1976" y="3681"/>
              <a:ext cx="1432" cy="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94" name="Line 62"/>
            <p:cNvSpPr>
              <a:spLocks noChangeShapeType="1"/>
            </p:cNvSpPr>
            <p:nvPr/>
          </p:nvSpPr>
          <p:spPr bwMode="auto">
            <a:xfrm flipV="1">
              <a:off x="3656" y="3376"/>
              <a:ext cx="808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95" name="Line 63"/>
            <p:cNvSpPr>
              <a:spLocks noChangeShapeType="1"/>
            </p:cNvSpPr>
            <p:nvPr/>
          </p:nvSpPr>
          <p:spPr bwMode="auto">
            <a:xfrm>
              <a:off x="3512" y="2673"/>
              <a:ext cx="972" cy="5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96" name="Line 64"/>
            <p:cNvSpPr>
              <a:spLocks noChangeShapeType="1"/>
            </p:cNvSpPr>
            <p:nvPr/>
          </p:nvSpPr>
          <p:spPr bwMode="auto">
            <a:xfrm flipH="1">
              <a:off x="2648" y="2721"/>
              <a:ext cx="72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97" name="Rectangle 65"/>
            <p:cNvSpPr>
              <a:spLocks noChangeArrowheads="1"/>
            </p:cNvSpPr>
            <p:nvPr/>
          </p:nvSpPr>
          <p:spPr bwMode="auto">
            <a:xfrm>
              <a:off x="2312" y="2481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2</a:t>
              </a:r>
            </a:p>
          </p:txBody>
        </p:sp>
        <p:sp>
          <p:nvSpPr>
            <p:cNvPr id="632898" name="Rectangle 66"/>
            <p:cNvSpPr>
              <a:spLocks noChangeArrowheads="1"/>
            </p:cNvSpPr>
            <p:nvPr/>
          </p:nvSpPr>
          <p:spPr bwMode="auto">
            <a:xfrm>
              <a:off x="1400" y="3201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3</a:t>
              </a:r>
            </a:p>
          </p:txBody>
        </p:sp>
        <p:sp>
          <p:nvSpPr>
            <p:cNvPr id="632899" name="Rectangle 67"/>
            <p:cNvSpPr>
              <a:spLocks noChangeArrowheads="1"/>
            </p:cNvSpPr>
            <p:nvPr/>
          </p:nvSpPr>
          <p:spPr bwMode="auto">
            <a:xfrm>
              <a:off x="2600" y="3729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4</a:t>
              </a:r>
            </a:p>
          </p:txBody>
        </p:sp>
        <p:sp>
          <p:nvSpPr>
            <p:cNvPr id="632900" name="Rectangle 68"/>
            <p:cNvSpPr>
              <a:spLocks noChangeArrowheads="1"/>
            </p:cNvSpPr>
            <p:nvPr/>
          </p:nvSpPr>
          <p:spPr bwMode="auto">
            <a:xfrm>
              <a:off x="2648" y="2817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2</a:t>
              </a:r>
            </a:p>
          </p:txBody>
        </p:sp>
        <p:sp>
          <p:nvSpPr>
            <p:cNvPr id="632901" name="Rectangle 69"/>
            <p:cNvSpPr>
              <a:spLocks noChangeArrowheads="1"/>
            </p:cNvSpPr>
            <p:nvPr/>
          </p:nvSpPr>
          <p:spPr bwMode="auto">
            <a:xfrm>
              <a:off x="2024" y="3249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1</a:t>
              </a:r>
            </a:p>
          </p:txBody>
        </p:sp>
        <p:sp>
          <p:nvSpPr>
            <p:cNvPr id="632902" name="Rectangle 70"/>
            <p:cNvSpPr>
              <a:spLocks noChangeArrowheads="1"/>
            </p:cNvSpPr>
            <p:nvPr/>
          </p:nvSpPr>
          <p:spPr bwMode="auto">
            <a:xfrm>
              <a:off x="3944" y="2721"/>
              <a:ext cx="178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1</a:t>
              </a:r>
            </a:p>
          </p:txBody>
        </p:sp>
        <p:sp>
          <p:nvSpPr>
            <p:cNvPr id="632903" name="Rectangle 71"/>
            <p:cNvSpPr>
              <a:spLocks noChangeArrowheads="1"/>
            </p:cNvSpPr>
            <p:nvPr/>
          </p:nvSpPr>
          <p:spPr bwMode="auto">
            <a:xfrm>
              <a:off x="4071" y="3538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2</a:t>
              </a:r>
            </a:p>
          </p:txBody>
        </p:sp>
        <p:sp>
          <p:nvSpPr>
            <p:cNvPr id="632904" name="Rectangle 72"/>
            <p:cNvSpPr>
              <a:spLocks noChangeArrowheads="1"/>
            </p:cNvSpPr>
            <p:nvPr/>
          </p:nvSpPr>
          <p:spPr bwMode="auto">
            <a:xfrm>
              <a:off x="3080" y="3249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3</a:t>
              </a:r>
            </a:p>
          </p:txBody>
        </p:sp>
        <p:sp>
          <p:nvSpPr>
            <p:cNvPr id="632905" name="Line 73"/>
            <p:cNvSpPr>
              <a:spLocks noChangeShapeType="1"/>
            </p:cNvSpPr>
            <p:nvPr/>
          </p:nvSpPr>
          <p:spPr bwMode="auto">
            <a:xfrm>
              <a:off x="2648" y="3201"/>
              <a:ext cx="860" cy="3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906" name="Line 74"/>
            <p:cNvSpPr>
              <a:spLocks noChangeShapeType="1"/>
            </p:cNvSpPr>
            <p:nvPr/>
          </p:nvSpPr>
          <p:spPr bwMode="auto">
            <a:xfrm flipV="1">
              <a:off x="1976" y="3249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907" name="Line 75"/>
            <p:cNvSpPr>
              <a:spLocks noChangeShapeType="1"/>
            </p:cNvSpPr>
            <p:nvPr/>
          </p:nvSpPr>
          <p:spPr bwMode="auto">
            <a:xfrm>
              <a:off x="1544" y="2769"/>
              <a:ext cx="86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908" name="Rectangle 76"/>
            <p:cNvSpPr>
              <a:spLocks noChangeArrowheads="1"/>
            </p:cNvSpPr>
            <p:nvPr/>
          </p:nvSpPr>
          <p:spPr bwMode="auto">
            <a:xfrm>
              <a:off x="2024" y="2817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5</a:t>
              </a:r>
            </a:p>
          </p:txBody>
        </p:sp>
      </p:grpSp>
      <p:sp>
        <p:nvSpPr>
          <p:cNvPr id="632909" name="Text Box 77"/>
          <p:cNvSpPr txBox="1">
            <a:spLocks noChangeArrowheads="1"/>
          </p:cNvSpPr>
          <p:nvPr/>
        </p:nvSpPr>
        <p:spPr bwMode="auto">
          <a:xfrm>
            <a:off x="7620000" y="4143375"/>
            <a:ext cx="7048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zh-CN" sz="2800">
                <a:latin typeface="Monotype Corsiva" pitchFamily="66" charset="0"/>
                <a:ea typeface="宋体" charset="-122"/>
              </a:rPr>
              <a:t>San</a:t>
            </a:r>
          </a:p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zh-CN" sz="2800">
                <a:latin typeface="Monotype Corsiva" pitchFamily="66" charset="0"/>
                <a:ea typeface="宋体" charset="-122"/>
              </a:rPr>
              <a:t>Jose</a:t>
            </a:r>
          </a:p>
        </p:txBody>
      </p:sp>
      <p:sp>
        <p:nvSpPr>
          <p:cNvPr id="632918" name="AutoShape 86"/>
          <p:cNvSpPr>
            <a:spLocks/>
          </p:cNvSpPr>
          <p:nvPr/>
        </p:nvSpPr>
        <p:spPr bwMode="auto">
          <a:xfrm rot="-5400000">
            <a:off x="2156619" y="2167731"/>
            <a:ext cx="88900" cy="1233488"/>
          </a:xfrm>
          <a:prstGeom prst="leftBrace">
            <a:avLst>
              <a:gd name="adj1" fmla="val 115625"/>
              <a:gd name="adj2" fmla="val 50000"/>
            </a:avLst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2919" name="Text Box 87"/>
          <p:cNvSpPr txBox="1">
            <a:spLocks noChangeArrowheads="1"/>
          </p:cNvSpPr>
          <p:nvPr/>
        </p:nvSpPr>
        <p:spPr bwMode="auto">
          <a:xfrm>
            <a:off x="1504950" y="2863850"/>
            <a:ext cx="1524000" cy="1127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chemeClr val="bg1"/>
              </a:buClr>
            </a:pPr>
            <a:r>
              <a:rPr lang="en-US" altLang="zh-CN">
                <a:solidFill>
                  <a:srgbClr val="FF3300"/>
                </a:solidFill>
                <a:ea typeface="宋体" charset="-122"/>
              </a:rPr>
              <a:t>Table entry </a:t>
            </a:r>
          </a:p>
          <a:p>
            <a:pPr algn="l">
              <a:buClr>
                <a:schemeClr val="bg1"/>
              </a:buClr>
            </a:pPr>
            <a:r>
              <a:rPr lang="en-US" altLang="zh-CN">
                <a:solidFill>
                  <a:srgbClr val="FF3300"/>
                </a:solidFill>
                <a:ea typeface="宋体" charset="-122"/>
              </a:rPr>
              <a:t>@ node 1</a:t>
            </a:r>
          </a:p>
          <a:p>
            <a:pPr algn="l">
              <a:buClr>
                <a:schemeClr val="bg1"/>
              </a:buClr>
            </a:pPr>
            <a:r>
              <a:rPr lang="en-US" altLang="zh-CN">
                <a:solidFill>
                  <a:srgbClr val="FF3300"/>
                </a:solidFill>
                <a:ea typeface="宋体" charset="-122"/>
              </a:rPr>
              <a:t>for dest SJ</a:t>
            </a:r>
          </a:p>
        </p:txBody>
      </p:sp>
      <p:sp>
        <p:nvSpPr>
          <p:cNvPr id="632920" name="AutoShape 88"/>
          <p:cNvSpPr>
            <a:spLocks/>
          </p:cNvSpPr>
          <p:nvPr/>
        </p:nvSpPr>
        <p:spPr bwMode="auto">
          <a:xfrm rot="-5400000">
            <a:off x="4723607" y="2104231"/>
            <a:ext cx="88900" cy="1233487"/>
          </a:xfrm>
          <a:prstGeom prst="leftBrace">
            <a:avLst>
              <a:gd name="adj1" fmla="val 115625"/>
              <a:gd name="adj2" fmla="val 50000"/>
            </a:avLst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2921" name="Text Box 89"/>
          <p:cNvSpPr txBox="1">
            <a:spLocks noChangeArrowheads="1"/>
          </p:cNvSpPr>
          <p:nvPr/>
        </p:nvSpPr>
        <p:spPr bwMode="auto">
          <a:xfrm>
            <a:off x="4071938" y="2800350"/>
            <a:ext cx="1524000" cy="1127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chemeClr val="bg1"/>
              </a:buClr>
            </a:pPr>
            <a:r>
              <a:rPr lang="en-US" altLang="zh-CN">
                <a:solidFill>
                  <a:srgbClr val="FF3300"/>
                </a:solidFill>
                <a:ea typeface="宋体" charset="-122"/>
              </a:rPr>
              <a:t>Table entry </a:t>
            </a:r>
          </a:p>
          <a:p>
            <a:pPr algn="l">
              <a:buClr>
                <a:schemeClr val="bg1"/>
              </a:buClr>
            </a:pPr>
            <a:r>
              <a:rPr lang="en-US" altLang="zh-CN">
                <a:solidFill>
                  <a:srgbClr val="FF3300"/>
                </a:solidFill>
                <a:ea typeface="宋体" charset="-122"/>
              </a:rPr>
              <a:t>@ node 3</a:t>
            </a:r>
          </a:p>
          <a:p>
            <a:pPr algn="l">
              <a:buClr>
                <a:schemeClr val="bg1"/>
              </a:buClr>
            </a:pPr>
            <a:r>
              <a:rPr lang="en-US" altLang="zh-CN">
                <a:solidFill>
                  <a:srgbClr val="FF3300"/>
                </a:solidFill>
                <a:ea typeface="宋体" charset="-122"/>
              </a:rPr>
              <a:t>for dest SJ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</a:t>
            </a:r>
            <a:r>
              <a:rPr lang="en-US" dirty="0"/>
              <a:t>Algorithm</a:t>
            </a:r>
          </a:p>
        </p:txBody>
      </p:sp>
      <p:sp>
        <p:nvSpPr>
          <p:cNvPr id="13608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</a:rPr>
              <a:t>    for each </a:t>
            </a:r>
            <a:r>
              <a:rPr lang="en-US" sz="2000" b="1" i="1" dirty="0">
                <a:latin typeface="Courier New" pitchFamily="49" charset="0"/>
              </a:rPr>
              <a:t>u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u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(Q);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2000" b="1" i="1" dirty="0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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[</a:t>
            </a:r>
            <a:r>
              <a:rPr lang="en-US" sz="2000" b="1" i="1" dirty="0">
                <a:latin typeface="Courier New" pitchFamily="49" charset="0"/>
                <a:sym typeface="Symbol" pitchFamily="18" charset="2"/>
              </a:rPr>
              <a:t>u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2000" b="1" i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2000" b="1" i="1" dirty="0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        key[v] = w(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8/11/2012</a:t>
            </a:r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1360900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14</a:t>
            </a:r>
          </a:p>
        </p:txBody>
      </p:sp>
      <p:sp>
        <p:nvSpPr>
          <p:cNvPr id="1360901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60902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60903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0</a:t>
            </a:r>
          </a:p>
        </p:txBody>
      </p:sp>
      <p:sp>
        <p:nvSpPr>
          <p:cNvPr id="1360904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60905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60906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3</a:t>
            </a:r>
          </a:p>
        </p:txBody>
      </p:sp>
      <p:sp>
        <p:nvSpPr>
          <p:cNvPr id="1360907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cxnSp>
        <p:nvCxnSpPr>
          <p:cNvPr id="1360908" name="AutoShape 12"/>
          <p:cNvCxnSpPr>
            <a:cxnSpLocks noChangeShapeType="1"/>
            <a:stCxn id="1360907" idx="5"/>
            <a:endCxn id="1360901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0909" name="AutoShape 13"/>
          <p:cNvCxnSpPr>
            <a:cxnSpLocks noChangeShapeType="1"/>
            <a:stCxn id="1360907" idx="3"/>
            <a:endCxn id="1360900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0910" name="AutoShape 14"/>
          <p:cNvCxnSpPr>
            <a:cxnSpLocks noChangeShapeType="1"/>
            <a:stCxn id="1360900" idx="6"/>
            <a:endCxn id="1360901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0911" name="AutoShape 15"/>
          <p:cNvCxnSpPr>
            <a:cxnSpLocks noChangeShapeType="1"/>
            <a:stCxn id="1360903" idx="0"/>
            <a:endCxn id="1360900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0912" name="AutoShape 16"/>
          <p:cNvCxnSpPr>
            <a:cxnSpLocks noChangeShapeType="1"/>
            <a:stCxn id="1360903" idx="5"/>
            <a:endCxn id="1360906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0913" name="AutoShape 17"/>
          <p:cNvCxnSpPr>
            <a:cxnSpLocks noChangeShapeType="1"/>
            <a:stCxn id="1360906" idx="7"/>
            <a:endCxn id="1360904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0914" name="AutoShape 18"/>
          <p:cNvCxnSpPr>
            <a:cxnSpLocks noChangeShapeType="1"/>
            <a:stCxn id="1360904" idx="0"/>
            <a:endCxn id="1360901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0915" name="AutoShape 19"/>
          <p:cNvCxnSpPr>
            <a:cxnSpLocks noChangeShapeType="1"/>
            <a:stCxn id="1360901" idx="6"/>
            <a:endCxn id="1360902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0916" name="AutoShape 20"/>
          <p:cNvCxnSpPr>
            <a:cxnSpLocks noChangeShapeType="1"/>
            <a:stCxn id="1360904" idx="6"/>
            <a:endCxn id="1360905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0917" name="AutoShape 21"/>
          <p:cNvCxnSpPr>
            <a:cxnSpLocks noChangeShapeType="1"/>
            <a:stCxn id="1360906" idx="0"/>
            <a:endCxn id="1360900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360918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360919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360920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360921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360922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360923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360924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360925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1360926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1360927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360928" name="Text Box 32"/>
          <p:cNvSpPr txBox="1">
            <a:spLocks noChangeArrowheads="1"/>
          </p:cNvSpPr>
          <p:nvPr/>
        </p:nvSpPr>
        <p:spPr bwMode="auto">
          <a:xfrm>
            <a:off x="3505200" y="31591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u</a:t>
            </a:r>
          </a:p>
        </p:txBody>
      </p:sp>
      <p:cxnSp>
        <p:nvCxnSpPr>
          <p:cNvPr id="1360929" name="AutoShape 33"/>
          <p:cNvCxnSpPr>
            <a:cxnSpLocks noChangeShapeType="1"/>
            <a:stCxn id="1360928" idx="3"/>
            <a:endCxn id="1360903" idx="2"/>
          </p:cNvCxnSpPr>
          <p:nvPr/>
        </p:nvCxnSpPr>
        <p:spPr bwMode="auto">
          <a:xfrm flipV="1">
            <a:off x="3841750" y="3352800"/>
            <a:ext cx="334963" cy="4763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3955" name="Group 99"/>
          <p:cNvGraphicFramePr>
            <a:graphicFrameLocks noGrp="1"/>
          </p:cNvGraphicFramePr>
          <p:nvPr>
            <p:ph/>
          </p:nvPr>
        </p:nvGraphicFramePr>
        <p:xfrm>
          <a:off x="290513" y="333375"/>
          <a:ext cx="7577137" cy="2286001"/>
        </p:xfrm>
        <a:graphic>
          <a:graphicData uri="http://schemas.openxmlformats.org/drawingml/2006/table">
            <a:tbl>
              <a:tblPr/>
              <a:tblGrid>
                <a:gridCol w="1254125"/>
                <a:gridCol w="1270000"/>
                <a:gridCol w="1270000"/>
                <a:gridCol w="1270000"/>
                <a:gridCol w="1243012"/>
                <a:gridCol w="12700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Iteration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Node 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Node 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Node 3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Node 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Node 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Initial</a:t>
                      </a:r>
                      <a:endParaRPr kumimoji="0" lang="en-US" altLang="zh-CN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(-1,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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(-1,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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(-1,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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(-1,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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(-1,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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(-1,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sym typeface="Symbol" pitchFamily="18" charset="2"/>
                        </a:rPr>
                        <a:t>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(-1,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sym typeface="Symbol" pitchFamily="18" charset="2"/>
                        </a:rPr>
                        <a:t>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(6,1)</a:t>
                      </a:r>
                      <a:endParaRPr kumimoji="0" lang="en-US" altLang="zh-CN" sz="3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(-1,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sym typeface="Symbol" pitchFamily="18" charset="2"/>
                        </a:rPr>
                        <a:t>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(6,2)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3902" name="Text Box 46"/>
          <p:cNvSpPr txBox="1">
            <a:spLocks noChangeArrowheads="1"/>
          </p:cNvSpPr>
          <p:nvPr/>
        </p:nvSpPr>
        <p:spPr bwMode="auto">
          <a:xfrm>
            <a:off x="7696200" y="4343400"/>
            <a:ext cx="7048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zh-CN" sz="2800">
                <a:latin typeface="Monotype Corsiva" pitchFamily="66" charset="0"/>
                <a:ea typeface="宋体" charset="-122"/>
              </a:rPr>
              <a:t>San</a:t>
            </a:r>
          </a:p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zh-CN" sz="2800">
                <a:latin typeface="Monotype Corsiva" pitchFamily="66" charset="0"/>
                <a:ea typeface="宋体" charset="-122"/>
              </a:rPr>
              <a:t>Jose</a:t>
            </a:r>
          </a:p>
        </p:txBody>
      </p:sp>
      <p:sp>
        <p:nvSpPr>
          <p:cNvPr id="633903" name="Line 47"/>
          <p:cNvSpPr>
            <a:spLocks noChangeShapeType="1"/>
          </p:cNvSpPr>
          <p:nvPr/>
        </p:nvSpPr>
        <p:spPr bwMode="auto">
          <a:xfrm flipH="1" flipV="1">
            <a:off x="5562600" y="3962400"/>
            <a:ext cx="1447800" cy="838200"/>
          </a:xfrm>
          <a:prstGeom prst="line">
            <a:avLst/>
          </a:prstGeom>
          <a:noFill/>
          <a:ln w="38100">
            <a:solidFill>
              <a:srgbClr val="66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6629400" y="3276600"/>
            <a:ext cx="1295400" cy="609600"/>
            <a:chOff x="4176" y="2064"/>
            <a:chExt cx="816" cy="384"/>
          </a:xfrm>
        </p:grpSpPr>
        <p:sp>
          <p:nvSpPr>
            <p:cNvPr id="633905" name="AutoShape 49"/>
            <p:cNvSpPr>
              <a:spLocks noChangeArrowheads="1"/>
            </p:cNvSpPr>
            <p:nvPr/>
          </p:nvSpPr>
          <p:spPr bwMode="auto">
            <a:xfrm>
              <a:off x="4176" y="2064"/>
              <a:ext cx="816" cy="384"/>
            </a:xfrm>
            <a:prstGeom prst="wedgeRectCallout">
              <a:avLst>
                <a:gd name="adj1" fmla="val -62134"/>
                <a:gd name="adj2" fmla="val 143491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ea typeface="宋体" charset="-122"/>
              </a:endParaRPr>
            </a:p>
          </p:txBody>
        </p:sp>
        <p:sp>
          <p:nvSpPr>
            <p:cNvPr id="633906" name="Text Box 50"/>
            <p:cNvSpPr txBox="1">
              <a:spLocks noChangeArrowheads="1"/>
            </p:cNvSpPr>
            <p:nvPr/>
          </p:nvSpPr>
          <p:spPr bwMode="auto">
            <a:xfrm>
              <a:off x="4368" y="2145"/>
              <a:ext cx="437" cy="231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D</a:t>
              </a:r>
              <a:r>
                <a:rPr lang="en-US" altLang="zh-CN" sz="1800" baseline="-25000">
                  <a:ea typeface="宋体" charset="-122"/>
                </a:rPr>
                <a:t>6</a:t>
              </a:r>
              <a:r>
                <a:rPr lang="en-US" altLang="zh-CN" sz="1800">
                  <a:ea typeface="宋体" charset="-122"/>
                </a:rPr>
                <a:t>=0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4191000" y="2743200"/>
            <a:ext cx="2209800" cy="838200"/>
            <a:chOff x="816" y="1824"/>
            <a:chExt cx="1392" cy="528"/>
          </a:xfrm>
        </p:grpSpPr>
        <p:sp>
          <p:nvSpPr>
            <p:cNvPr id="633908" name="AutoShape 52"/>
            <p:cNvSpPr>
              <a:spLocks noChangeArrowheads="1"/>
            </p:cNvSpPr>
            <p:nvPr/>
          </p:nvSpPr>
          <p:spPr bwMode="auto">
            <a:xfrm>
              <a:off x="816" y="1824"/>
              <a:ext cx="1392" cy="528"/>
            </a:xfrm>
            <a:prstGeom prst="cloudCallout">
              <a:avLst>
                <a:gd name="adj1" fmla="val 2157"/>
                <a:gd name="adj2" fmla="val 70833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ea typeface="宋体" charset="-122"/>
              </a:endParaRPr>
            </a:p>
          </p:txBody>
        </p:sp>
        <p:sp>
          <p:nvSpPr>
            <p:cNvPr id="633909" name="Text Box 53"/>
            <p:cNvSpPr txBox="1">
              <a:spLocks noChangeArrowheads="1"/>
            </p:cNvSpPr>
            <p:nvPr/>
          </p:nvSpPr>
          <p:spPr bwMode="auto">
            <a:xfrm>
              <a:off x="1161" y="1857"/>
              <a:ext cx="678" cy="404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 i="1">
                  <a:ea typeface="宋体" charset="-122"/>
                </a:rPr>
                <a:t>D</a:t>
              </a:r>
              <a:r>
                <a:rPr lang="en-US" altLang="zh-CN" sz="1800" i="1" baseline="-25000">
                  <a:ea typeface="宋体" charset="-122"/>
                </a:rPr>
                <a:t>3</a:t>
              </a:r>
              <a:r>
                <a:rPr lang="en-US" altLang="zh-CN" sz="1800" i="1">
                  <a:ea typeface="宋体" charset="-122"/>
                </a:rPr>
                <a:t>=D</a:t>
              </a:r>
              <a:r>
                <a:rPr lang="en-US" altLang="zh-CN" sz="1800" i="1" baseline="-25000">
                  <a:ea typeface="宋体" charset="-122"/>
                </a:rPr>
                <a:t>6</a:t>
              </a:r>
              <a:r>
                <a:rPr lang="en-US" altLang="zh-CN" sz="1800" i="1">
                  <a:ea typeface="宋体" charset="-122"/>
                </a:rPr>
                <a:t>+1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 i="1">
                  <a:ea typeface="宋体" charset="-122"/>
                </a:rPr>
                <a:t>n</a:t>
              </a:r>
              <a:r>
                <a:rPr lang="en-US" altLang="zh-CN" sz="1800" i="1" baseline="-25000">
                  <a:ea typeface="宋体" charset="-122"/>
                </a:rPr>
                <a:t>3</a:t>
              </a:r>
              <a:r>
                <a:rPr lang="en-US" altLang="zh-CN" sz="1800" i="1">
                  <a:ea typeface="宋体" charset="-122"/>
                </a:rPr>
                <a:t>=6</a:t>
              </a:r>
            </a:p>
          </p:txBody>
        </p:sp>
      </p:grpSp>
      <p:grpSp>
        <p:nvGrpSpPr>
          <p:cNvPr id="4" name="Group 100"/>
          <p:cNvGrpSpPr>
            <a:grpSpLocks/>
          </p:cNvGrpSpPr>
          <p:nvPr/>
        </p:nvGrpSpPr>
        <p:grpSpPr bwMode="auto">
          <a:xfrm>
            <a:off x="2057400" y="3581400"/>
            <a:ext cx="5397500" cy="2278063"/>
            <a:chOff x="1296" y="2256"/>
            <a:chExt cx="3400" cy="1435"/>
          </a:xfrm>
        </p:grpSpPr>
        <p:sp>
          <p:nvSpPr>
            <p:cNvPr id="633912" name="Oval 56"/>
            <p:cNvSpPr>
              <a:spLocks noChangeArrowheads="1"/>
            </p:cNvSpPr>
            <p:nvPr/>
          </p:nvSpPr>
          <p:spPr bwMode="auto">
            <a:xfrm>
              <a:off x="3312" y="2278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917" name="Oval 61"/>
            <p:cNvSpPr>
              <a:spLocks noChangeArrowheads="1"/>
            </p:cNvSpPr>
            <p:nvPr/>
          </p:nvSpPr>
          <p:spPr bwMode="auto">
            <a:xfrm>
              <a:off x="3408" y="3342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919" name="Oval 63"/>
            <p:cNvSpPr>
              <a:spLocks noChangeArrowheads="1"/>
            </p:cNvSpPr>
            <p:nvPr/>
          </p:nvSpPr>
          <p:spPr bwMode="auto">
            <a:xfrm>
              <a:off x="2408" y="2806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921" name="Oval 65"/>
            <p:cNvSpPr>
              <a:spLocks noChangeArrowheads="1"/>
            </p:cNvSpPr>
            <p:nvPr/>
          </p:nvSpPr>
          <p:spPr bwMode="auto">
            <a:xfrm>
              <a:off x="4464" y="2967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915" name="Oval 59"/>
            <p:cNvSpPr>
              <a:spLocks noChangeArrowheads="1"/>
            </p:cNvSpPr>
            <p:nvPr/>
          </p:nvSpPr>
          <p:spPr bwMode="auto">
            <a:xfrm>
              <a:off x="1296" y="2400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923" name="Oval 67"/>
            <p:cNvSpPr>
              <a:spLocks noChangeArrowheads="1"/>
            </p:cNvSpPr>
            <p:nvPr/>
          </p:nvSpPr>
          <p:spPr bwMode="auto">
            <a:xfrm>
              <a:off x="1728" y="3351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911" name="Rectangle 55"/>
            <p:cNvSpPr>
              <a:spLocks noChangeArrowheads="1"/>
            </p:cNvSpPr>
            <p:nvPr/>
          </p:nvSpPr>
          <p:spPr bwMode="auto">
            <a:xfrm>
              <a:off x="3343" y="2256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3</a:t>
              </a:r>
            </a:p>
          </p:txBody>
        </p:sp>
        <p:sp>
          <p:nvSpPr>
            <p:cNvPr id="633913" name="Line 57"/>
            <p:cNvSpPr>
              <a:spLocks noChangeShapeType="1"/>
            </p:cNvSpPr>
            <p:nvPr/>
          </p:nvSpPr>
          <p:spPr bwMode="auto">
            <a:xfrm flipV="1">
              <a:off x="1536" y="2400"/>
              <a:ext cx="177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914" name="Rectangle 58"/>
            <p:cNvSpPr>
              <a:spLocks noChangeArrowheads="1"/>
            </p:cNvSpPr>
            <p:nvPr/>
          </p:nvSpPr>
          <p:spPr bwMode="auto">
            <a:xfrm>
              <a:off x="1296" y="2400"/>
              <a:ext cx="18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1</a:t>
              </a:r>
            </a:p>
          </p:txBody>
        </p:sp>
        <p:sp>
          <p:nvSpPr>
            <p:cNvPr id="633916" name="Rectangle 60"/>
            <p:cNvSpPr>
              <a:spLocks noChangeArrowheads="1"/>
            </p:cNvSpPr>
            <p:nvPr/>
          </p:nvSpPr>
          <p:spPr bwMode="auto">
            <a:xfrm>
              <a:off x="3439" y="3329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5</a:t>
              </a:r>
            </a:p>
          </p:txBody>
        </p:sp>
        <p:sp>
          <p:nvSpPr>
            <p:cNvPr id="633918" name="Rectangle 62"/>
            <p:cNvSpPr>
              <a:spLocks noChangeArrowheads="1"/>
            </p:cNvSpPr>
            <p:nvPr/>
          </p:nvSpPr>
          <p:spPr bwMode="auto">
            <a:xfrm>
              <a:off x="2439" y="2784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4</a:t>
              </a:r>
            </a:p>
          </p:txBody>
        </p:sp>
        <p:sp>
          <p:nvSpPr>
            <p:cNvPr id="633920" name="Rectangle 64"/>
            <p:cNvSpPr>
              <a:spLocks noChangeArrowheads="1"/>
            </p:cNvSpPr>
            <p:nvPr/>
          </p:nvSpPr>
          <p:spPr bwMode="auto">
            <a:xfrm>
              <a:off x="4477" y="2963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6</a:t>
              </a:r>
            </a:p>
          </p:txBody>
        </p:sp>
        <p:sp>
          <p:nvSpPr>
            <p:cNvPr id="633922" name="Rectangle 66"/>
            <p:cNvSpPr>
              <a:spLocks noChangeArrowheads="1"/>
            </p:cNvSpPr>
            <p:nvPr/>
          </p:nvSpPr>
          <p:spPr bwMode="auto">
            <a:xfrm>
              <a:off x="1759" y="3329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2</a:t>
              </a:r>
            </a:p>
          </p:txBody>
        </p:sp>
        <p:sp>
          <p:nvSpPr>
            <p:cNvPr id="633924" name="Line 68"/>
            <p:cNvSpPr>
              <a:spLocks noChangeShapeType="1"/>
            </p:cNvSpPr>
            <p:nvPr/>
          </p:nvSpPr>
          <p:spPr bwMode="auto">
            <a:xfrm>
              <a:off x="1440" y="2640"/>
              <a:ext cx="336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925" name="Line 69"/>
            <p:cNvSpPr>
              <a:spLocks noChangeShapeType="1"/>
            </p:cNvSpPr>
            <p:nvPr/>
          </p:nvSpPr>
          <p:spPr bwMode="auto">
            <a:xfrm>
              <a:off x="1968" y="3456"/>
              <a:ext cx="1432" cy="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926" name="Line 70"/>
            <p:cNvSpPr>
              <a:spLocks noChangeShapeType="1"/>
            </p:cNvSpPr>
            <p:nvPr/>
          </p:nvSpPr>
          <p:spPr bwMode="auto">
            <a:xfrm flipV="1">
              <a:off x="3648" y="3151"/>
              <a:ext cx="808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927" name="Line 71"/>
            <p:cNvSpPr>
              <a:spLocks noChangeShapeType="1"/>
            </p:cNvSpPr>
            <p:nvPr/>
          </p:nvSpPr>
          <p:spPr bwMode="auto">
            <a:xfrm>
              <a:off x="3504" y="2448"/>
              <a:ext cx="972" cy="5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928" name="Line 72"/>
            <p:cNvSpPr>
              <a:spLocks noChangeShapeType="1"/>
            </p:cNvSpPr>
            <p:nvPr/>
          </p:nvSpPr>
          <p:spPr bwMode="auto">
            <a:xfrm flipH="1">
              <a:off x="2640" y="2496"/>
              <a:ext cx="72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929" name="Rectangle 73"/>
            <p:cNvSpPr>
              <a:spLocks noChangeArrowheads="1"/>
            </p:cNvSpPr>
            <p:nvPr/>
          </p:nvSpPr>
          <p:spPr bwMode="auto">
            <a:xfrm>
              <a:off x="2304" y="2256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2</a:t>
              </a:r>
            </a:p>
          </p:txBody>
        </p:sp>
        <p:sp>
          <p:nvSpPr>
            <p:cNvPr id="633930" name="Rectangle 74"/>
            <p:cNvSpPr>
              <a:spLocks noChangeArrowheads="1"/>
            </p:cNvSpPr>
            <p:nvPr/>
          </p:nvSpPr>
          <p:spPr bwMode="auto">
            <a:xfrm>
              <a:off x="1392" y="2976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3</a:t>
              </a:r>
            </a:p>
          </p:txBody>
        </p:sp>
        <p:sp>
          <p:nvSpPr>
            <p:cNvPr id="633931" name="Rectangle 75"/>
            <p:cNvSpPr>
              <a:spLocks noChangeArrowheads="1"/>
            </p:cNvSpPr>
            <p:nvPr/>
          </p:nvSpPr>
          <p:spPr bwMode="auto">
            <a:xfrm>
              <a:off x="2592" y="3504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4</a:t>
              </a:r>
            </a:p>
          </p:txBody>
        </p:sp>
        <p:sp>
          <p:nvSpPr>
            <p:cNvPr id="633932" name="Rectangle 76"/>
            <p:cNvSpPr>
              <a:spLocks noChangeArrowheads="1"/>
            </p:cNvSpPr>
            <p:nvPr/>
          </p:nvSpPr>
          <p:spPr bwMode="auto">
            <a:xfrm>
              <a:off x="2640" y="2592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2</a:t>
              </a:r>
            </a:p>
          </p:txBody>
        </p:sp>
        <p:sp>
          <p:nvSpPr>
            <p:cNvPr id="633933" name="Rectangle 77"/>
            <p:cNvSpPr>
              <a:spLocks noChangeArrowheads="1"/>
            </p:cNvSpPr>
            <p:nvPr/>
          </p:nvSpPr>
          <p:spPr bwMode="auto">
            <a:xfrm>
              <a:off x="2016" y="3024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1</a:t>
              </a:r>
            </a:p>
          </p:txBody>
        </p:sp>
        <p:sp>
          <p:nvSpPr>
            <p:cNvPr id="633934" name="Rectangle 78"/>
            <p:cNvSpPr>
              <a:spLocks noChangeArrowheads="1"/>
            </p:cNvSpPr>
            <p:nvPr/>
          </p:nvSpPr>
          <p:spPr bwMode="auto">
            <a:xfrm>
              <a:off x="3936" y="2496"/>
              <a:ext cx="178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1</a:t>
              </a:r>
            </a:p>
          </p:txBody>
        </p:sp>
        <p:sp>
          <p:nvSpPr>
            <p:cNvPr id="633935" name="Rectangle 79"/>
            <p:cNvSpPr>
              <a:spLocks noChangeArrowheads="1"/>
            </p:cNvSpPr>
            <p:nvPr/>
          </p:nvSpPr>
          <p:spPr bwMode="auto">
            <a:xfrm>
              <a:off x="4063" y="3313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2</a:t>
              </a:r>
            </a:p>
          </p:txBody>
        </p:sp>
        <p:sp>
          <p:nvSpPr>
            <p:cNvPr id="633936" name="Rectangle 80"/>
            <p:cNvSpPr>
              <a:spLocks noChangeArrowheads="1"/>
            </p:cNvSpPr>
            <p:nvPr/>
          </p:nvSpPr>
          <p:spPr bwMode="auto">
            <a:xfrm>
              <a:off x="3072" y="3024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3</a:t>
              </a:r>
            </a:p>
          </p:txBody>
        </p:sp>
        <p:sp>
          <p:nvSpPr>
            <p:cNvPr id="633937" name="Line 81"/>
            <p:cNvSpPr>
              <a:spLocks noChangeShapeType="1"/>
            </p:cNvSpPr>
            <p:nvPr/>
          </p:nvSpPr>
          <p:spPr bwMode="auto">
            <a:xfrm>
              <a:off x="2640" y="2976"/>
              <a:ext cx="860" cy="3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938" name="Line 82"/>
            <p:cNvSpPr>
              <a:spLocks noChangeShapeType="1"/>
            </p:cNvSpPr>
            <p:nvPr/>
          </p:nvSpPr>
          <p:spPr bwMode="auto">
            <a:xfrm flipV="1">
              <a:off x="1968" y="3024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3939" name="Line 83"/>
            <p:cNvSpPr>
              <a:spLocks noChangeShapeType="1"/>
            </p:cNvSpPr>
            <p:nvPr/>
          </p:nvSpPr>
          <p:spPr bwMode="auto">
            <a:xfrm>
              <a:off x="1536" y="2544"/>
              <a:ext cx="86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3940" name="Rectangle 84"/>
            <p:cNvSpPr>
              <a:spLocks noChangeArrowheads="1"/>
            </p:cNvSpPr>
            <p:nvPr/>
          </p:nvSpPr>
          <p:spPr bwMode="auto">
            <a:xfrm>
              <a:off x="2016" y="2592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5</a:t>
              </a:r>
            </a:p>
          </p:txBody>
        </p:sp>
      </p:grpSp>
      <p:sp>
        <p:nvSpPr>
          <p:cNvPr id="633941" name="Line 85"/>
          <p:cNvSpPr>
            <a:spLocks noChangeShapeType="1"/>
          </p:cNvSpPr>
          <p:nvPr/>
        </p:nvSpPr>
        <p:spPr bwMode="auto">
          <a:xfrm flipH="1">
            <a:off x="5791200" y="4953000"/>
            <a:ext cx="12192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86"/>
          <p:cNvGrpSpPr>
            <a:grpSpLocks/>
          </p:cNvGrpSpPr>
          <p:nvPr/>
        </p:nvGrpSpPr>
        <p:grpSpPr bwMode="auto">
          <a:xfrm>
            <a:off x="6858000" y="5715000"/>
            <a:ext cx="1295400" cy="609600"/>
            <a:chOff x="4320" y="3600"/>
            <a:chExt cx="816" cy="384"/>
          </a:xfrm>
        </p:grpSpPr>
        <p:sp>
          <p:nvSpPr>
            <p:cNvPr id="633943" name="AutoShape 87"/>
            <p:cNvSpPr>
              <a:spLocks noChangeArrowheads="1"/>
            </p:cNvSpPr>
            <p:nvPr/>
          </p:nvSpPr>
          <p:spPr bwMode="auto">
            <a:xfrm rot="10620178">
              <a:off x="4320" y="3600"/>
              <a:ext cx="816" cy="384"/>
            </a:xfrm>
            <a:prstGeom prst="wedgeRectCallout">
              <a:avLst>
                <a:gd name="adj1" fmla="val 67324"/>
                <a:gd name="adj2" fmla="val 155556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ea typeface="宋体" charset="-122"/>
              </a:endParaRPr>
            </a:p>
          </p:txBody>
        </p:sp>
        <p:sp>
          <p:nvSpPr>
            <p:cNvPr id="633944" name="Text Box 88"/>
            <p:cNvSpPr txBox="1">
              <a:spLocks noChangeArrowheads="1"/>
            </p:cNvSpPr>
            <p:nvPr/>
          </p:nvSpPr>
          <p:spPr bwMode="auto">
            <a:xfrm>
              <a:off x="4512" y="3681"/>
              <a:ext cx="437" cy="231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D</a:t>
              </a:r>
              <a:r>
                <a:rPr lang="en-US" altLang="zh-CN" sz="1800" baseline="-25000">
                  <a:ea typeface="宋体" charset="-122"/>
                </a:rPr>
                <a:t>6</a:t>
              </a:r>
              <a:r>
                <a:rPr lang="en-US" altLang="zh-CN" sz="1800">
                  <a:ea typeface="宋体" charset="-122"/>
                </a:rPr>
                <a:t>=0</a:t>
              </a:r>
            </a:p>
          </p:txBody>
        </p:sp>
      </p:grpSp>
      <p:grpSp>
        <p:nvGrpSpPr>
          <p:cNvPr id="6" name="Group 106"/>
          <p:cNvGrpSpPr>
            <a:grpSpLocks/>
          </p:cNvGrpSpPr>
          <p:nvPr/>
        </p:nvGrpSpPr>
        <p:grpSpPr bwMode="auto">
          <a:xfrm>
            <a:off x="3000375" y="5800725"/>
            <a:ext cx="2209800" cy="919163"/>
            <a:chOff x="1890" y="3654"/>
            <a:chExt cx="1392" cy="579"/>
          </a:xfrm>
        </p:grpSpPr>
        <p:sp>
          <p:nvSpPr>
            <p:cNvPr id="633946" name="AutoShape 90"/>
            <p:cNvSpPr>
              <a:spLocks noChangeArrowheads="1"/>
            </p:cNvSpPr>
            <p:nvPr/>
          </p:nvSpPr>
          <p:spPr bwMode="auto">
            <a:xfrm>
              <a:off x="1890" y="3654"/>
              <a:ext cx="1392" cy="579"/>
            </a:xfrm>
            <a:prstGeom prst="cloudCallout">
              <a:avLst>
                <a:gd name="adj1" fmla="val 65444"/>
                <a:gd name="adj2" fmla="val -6606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ea typeface="宋体" charset="-122"/>
              </a:endParaRPr>
            </a:p>
          </p:txBody>
        </p:sp>
        <p:sp>
          <p:nvSpPr>
            <p:cNvPr id="633947" name="Text Box 91"/>
            <p:cNvSpPr txBox="1">
              <a:spLocks noChangeArrowheads="1"/>
            </p:cNvSpPr>
            <p:nvPr/>
          </p:nvSpPr>
          <p:spPr bwMode="auto">
            <a:xfrm>
              <a:off x="2242" y="3737"/>
              <a:ext cx="678" cy="404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 i="1">
                  <a:ea typeface="宋体" charset="-122"/>
                </a:rPr>
                <a:t>D</a:t>
              </a:r>
              <a:r>
                <a:rPr lang="en-US" altLang="zh-CN" sz="1800" i="1" baseline="-25000">
                  <a:ea typeface="宋体" charset="-122"/>
                </a:rPr>
                <a:t>5</a:t>
              </a:r>
              <a:r>
                <a:rPr lang="en-US" altLang="zh-CN" sz="1800" i="1">
                  <a:ea typeface="宋体" charset="-122"/>
                </a:rPr>
                <a:t>=D</a:t>
              </a:r>
              <a:r>
                <a:rPr lang="en-US" altLang="zh-CN" sz="1800" i="1" baseline="-25000">
                  <a:ea typeface="宋体" charset="-122"/>
                </a:rPr>
                <a:t>6</a:t>
              </a:r>
              <a:r>
                <a:rPr lang="en-US" altLang="zh-CN" sz="1800" i="1">
                  <a:ea typeface="宋体" charset="-122"/>
                </a:rPr>
                <a:t>+2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 i="1">
                  <a:ea typeface="宋体" charset="-122"/>
                </a:rPr>
                <a:t>n</a:t>
              </a:r>
              <a:r>
                <a:rPr lang="en-US" altLang="zh-CN" sz="1800" i="1" baseline="-25000">
                  <a:ea typeface="宋体" charset="-122"/>
                </a:rPr>
                <a:t>5</a:t>
              </a:r>
              <a:r>
                <a:rPr lang="en-US" altLang="zh-CN" sz="1800" i="1">
                  <a:ea typeface="宋体" charset="-122"/>
                </a:rPr>
                <a:t>=6</a:t>
              </a:r>
            </a:p>
          </p:txBody>
        </p:sp>
      </p:grpSp>
      <p:sp>
        <p:nvSpPr>
          <p:cNvPr id="633948" name="Line 92"/>
          <p:cNvSpPr>
            <a:spLocks noChangeShapeType="1"/>
          </p:cNvSpPr>
          <p:nvPr/>
        </p:nvSpPr>
        <p:spPr bwMode="auto">
          <a:xfrm>
            <a:off x="5638800" y="3886200"/>
            <a:ext cx="144780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3949" name="Line 93"/>
          <p:cNvSpPr>
            <a:spLocks noChangeShapeType="1"/>
          </p:cNvSpPr>
          <p:nvPr/>
        </p:nvSpPr>
        <p:spPr bwMode="auto">
          <a:xfrm flipV="1">
            <a:off x="5791200" y="4953000"/>
            <a:ext cx="129540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3957" name="Oval 101"/>
          <p:cNvSpPr>
            <a:spLocks noChangeArrowheads="1"/>
          </p:cNvSpPr>
          <p:nvPr/>
        </p:nvSpPr>
        <p:spPr bwMode="auto">
          <a:xfrm>
            <a:off x="4278313" y="1165225"/>
            <a:ext cx="862012" cy="630238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3958" name="Oval 102"/>
          <p:cNvSpPr>
            <a:spLocks noChangeArrowheads="1"/>
          </p:cNvSpPr>
          <p:nvPr/>
        </p:nvSpPr>
        <p:spPr bwMode="auto">
          <a:xfrm>
            <a:off x="6807200" y="1182688"/>
            <a:ext cx="871538" cy="655637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3959" name="Text Box 103"/>
          <p:cNvSpPr txBox="1">
            <a:spLocks noChangeArrowheads="1"/>
          </p:cNvSpPr>
          <p:nvPr/>
        </p:nvSpPr>
        <p:spPr bwMode="auto">
          <a:xfrm>
            <a:off x="7127875" y="4225925"/>
            <a:ext cx="32543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b="1">
                <a:solidFill>
                  <a:srgbClr val="FF3300"/>
                </a:solidFill>
                <a:ea typeface="宋体" charset="-122"/>
              </a:rPr>
              <a:t>0</a:t>
            </a:r>
          </a:p>
        </p:txBody>
      </p:sp>
      <p:sp>
        <p:nvSpPr>
          <p:cNvPr id="633960" name="Text Box 104"/>
          <p:cNvSpPr txBox="1">
            <a:spLocks noChangeArrowheads="1"/>
          </p:cNvSpPr>
          <p:nvPr/>
        </p:nvSpPr>
        <p:spPr bwMode="auto">
          <a:xfrm>
            <a:off x="5589588" y="5602288"/>
            <a:ext cx="32543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b="1">
                <a:solidFill>
                  <a:srgbClr val="FF3300"/>
                </a:solidFill>
                <a:ea typeface="宋体" charset="-122"/>
              </a:rPr>
              <a:t>2</a:t>
            </a:r>
          </a:p>
        </p:txBody>
      </p:sp>
      <p:sp>
        <p:nvSpPr>
          <p:cNvPr id="633961" name="Text Box 105"/>
          <p:cNvSpPr txBox="1">
            <a:spLocks noChangeArrowheads="1"/>
          </p:cNvSpPr>
          <p:nvPr/>
        </p:nvSpPr>
        <p:spPr bwMode="auto">
          <a:xfrm>
            <a:off x="5586413" y="3478213"/>
            <a:ext cx="32543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b="1">
                <a:solidFill>
                  <a:srgbClr val="FF3300"/>
                </a:solidFill>
                <a:ea typeface="宋体" charset="-122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3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3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3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" dur="500"/>
                                        <p:tgtEl>
                                          <p:spTgt spid="633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" dur="500"/>
                                        <p:tgtEl>
                                          <p:spTgt spid="6339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63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3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3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63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9" dur="500"/>
                                        <p:tgtEl>
                                          <p:spTgt spid="633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2" dur="500"/>
                                        <p:tgtEl>
                                          <p:spTgt spid="6339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63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63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633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903" grpId="0" animBg="1"/>
      <p:bldP spid="633903" grpId="1" animBg="1"/>
      <p:bldP spid="633941" grpId="0" animBg="1"/>
      <p:bldP spid="633941" grpId="1" animBg="1"/>
      <p:bldP spid="633948" grpId="0" animBg="1"/>
      <p:bldP spid="633949" grpId="0" animBg="1"/>
      <p:bldP spid="633957" grpId="0" animBg="1"/>
      <p:bldP spid="633957" grpId="1" animBg="1"/>
      <p:bldP spid="633958" grpId="0" animBg="1"/>
      <p:bldP spid="633958" grpId="1" animBg="1"/>
      <p:bldP spid="633960" grpId="0"/>
      <p:bldP spid="63396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73" name="Group 93"/>
          <p:cNvGraphicFramePr>
            <a:graphicFrameLocks noGrp="1"/>
          </p:cNvGraphicFramePr>
          <p:nvPr>
            <p:ph/>
          </p:nvPr>
        </p:nvGraphicFramePr>
        <p:xfrm>
          <a:off x="225425" y="333375"/>
          <a:ext cx="7627938" cy="2286001"/>
        </p:xfrm>
        <a:graphic>
          <a:graphicData uri="http://schemas.openxmlformats.org/drawingml/2006/table">
            <a:tbl>
              <a:tblPr/>
              <a:tblGrid>
                <a:gridCol w="1304925"/>
                <a:gridCol w="1270000"/>
                <a:gridCol w="1270000"/>
                <a:gridCol w="1270000"/>
                <a:gridCol w="1243013"/>
                <a:gridCol w="12700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Iteration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Node 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Node 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Node 3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Node 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Node 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Initial</a:t>
                      </a:r>
                      <a:endParaRPr kumimoji="0" lang="en-US" altLang="zh-CN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(-1,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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(-1,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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(-1,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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(-1,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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(-1,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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(-1,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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(-1,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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(6, 1)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(-1,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sym typeface="Symbol" pitchFamily="18" charset="2"/>
                        </a:rPr>
                        <a:t>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(6,2)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(3,3)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(5,6)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(6, 1)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(3,3)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(6,2)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4926" name="Text Box 46"/>
          <p:cNvSpPr txBox="1">
            <a:spLocks noChangeArrowheads="1"/>
          </p:cNvSpPr>
          <p:nvPr/>
        </p:nvSpPr>
        <p:spPr bwMode="auto">
          <a:xfrm>
            <a:off x="7696200" y="4343400"/>
            <a:ext cx="7048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zh-CN" sz="2800">
                <a:latin typeface="Monotype Corsiva" pitchFamily="66" charset="0"/>
                <a:ea typeface="宋体" charset="-122"/>
              </a:rPr>
              <a:t>San</a:t>
            </a:r>
          </a:p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zh-CN" sz="2800">
                <a:latin typeface="Monotype Corsiva" pitchFamily="66" charset="0"/>
                <a:ea typeface="宋体" charset="-122"/>
              </a:rPr>
              <a:t>Jose</a:t>
            </a:r>
          </a:p>
        </p:txBody>
      </p:sp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2070100" y="3581400"/>
            <a:ext cx="5397500" cy="2278063"/>
            <a:chOff x="1304" y="2256"/>
            <a:chExt cx="3400" cy="1435"/>
          </a:xfrm>
        </p:grpSpPr>
        <p:sp>
          <p:nvSpPr>
            <p:cNvPr id="634929" name="Oval 49"/>
            <p:cNvSpPr>
              <a:spLocks noChangeArrowheads="1"/>
            </p:cNvSpPr>
            <p:nvPr/>
          </p:nvSpPr>
          <p:spPr bwMode="auto">
            <a:xfrm>
              <a:off x="3320" y="2278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32" name="Oval 52"/>
            <p:cNvSpPr>
              <a:spLocks noChangeArrowheads="1"/>
            </p:cNvSpPr>
            <p:nvPr/>
          </p:nvSpPr>
          <p:spPr bwMode="auto">
            <a:xfrm>
              <a:off x="1304" y="2400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34" name="Oval 54"/>
            <p:cNvSpPr>
              <a:spLocks noChangeArrowheads="1"/>
            </p:cNvSpPr>
            <p:nvPr/>
          </p:nvSpPr>
          <p:spPr bwMode="auto">
            <a:xfrm>
              <a:off x="3416" y="3351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36" name="Oval 56"/>
            <p:cNvSpPr>
              <a:spLocks noChangeArrowheads="1"/>
            </p:cNvSpPr>
            <p:nvPr/>
          </p:nvSpPr>
          <p:spPr bwMode="auto">
            <a:xfrm>
              <a:off x="2416" y="2815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38" name="Oval 58"/>
            <p:cNvSpPr>
              <a:spLocks noChangeArrowheads="1"/>
            </p:cNvSpPr>
            <p:nvPr/>
          </p:nvSpPr>
          <p:spPr bwMode="auto">
            <a:xfrm>
              <a:off x="4472" y="2967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40" name="Oval 60"/>
            <p:cNvSpPr>
              <a:spLocks noChangeArrowheads="1"/>
            </p:cNvSpPr>
            <p:nvPr/>
          </p:nvSpPr>
          <p:spPr bwMode="auto">
            <a:xfrm>
              <a:off x="1736" y="3351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28" name="Rectangle 48"/>
            <p:cNvSpPr>
              <a:spLocks noChangeArrowheads="1"/>
            </p:cNvSpPr>
            <p:nvPr/>
          </p:nvSpPr>
          <p:spPr bwMode="auto">
            <a:xfrm>
              <a:off x="3351" y="2256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3</a:t>
              </a:r>
            </a:p>
          </p:txBody>
        </p:sp>
        <p:sp>
          <p:nvSpPr>
            <p:cNvPr id="634930" name="Line 50"/>
            <p:cNvSpPr>
              <a:spLocks noChangeShapeType="1"/>
            </p:cNvSpPr>
            <p:nvPr/>
          </p:nvSpPr>
          <p:spPr bwMode="auto">
            <a:xfrm flipV="1">
              <a:off x="1544" y="2400"/>
              <a:ext cx="177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31" name="Rectangle 51"/>
            <p:cNvSpPr>
              <a:spLocks noChangeArrowheads="1"/>
            </p:cNvSpPr>
            <p:nvPr/>
          </p:nvSpPr>
          <p:spPr bwMode="auto">
            <a:xfrm>
              <a:off x="1304" y="2400"/>
              <a:ext cx="18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1</a:t>
              </a:r>
            </a:p>
          </p:txBody>
        </p:sp>
        <p:sp>
          <p:nvSpPr>
            <p:cNvPr id="634933" name="Rectangle 53"/>
            <p:cNvSpPr>
              <a:spLocks noChangeArrowheads="1"/>
            </p:cNvSpPr>
            <p:nvPr/>
          </p:nvSpPr>
          <p:spPr bwMode="auto">
            <a:xfrm>
              <a:off x="3438" y="3347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5</a:t>
              </a:r>
            </a:p>
          </p:txBody>
        </p:sp>
        <p:sp>
          <p:nvSpPr>
            <p:cNvPr id="634935" name="Rectangle 55"/>
            <p:cNvSpPr>
              <a:spLocks noChangeArrowheads="1"/>
            </p:cNvSpPr>
            <p:nvPr/>
          </p:nvSpPr>
          <p:spPr bwMode="auto">
            <a:xfrm>
              <a:off x="2429" y="2811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4</a:t>
              </a:r>
            </a:p>
          </p:txBody>
        </p:sp>
        <p:sp>
          <p:nvSpPr>
            <p:cNvPr id="634937" name="Rectangle 57"/>
            <p:cNvSpPr>
              <a:spLocks noChangeArrowheads="1"/>
            </p:cNvSpPr>
            <p:nvPr/>
          </p:nvSpPr>
          <p:spPr bwMode="auto">
            <a:xfrm>
              <a:off x="4476" y="2963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6</a:t>
              </a:r>
            </a:p>
          </p:txBody>
        </p:sp>
        <p:sp>
          <p:nvSpPr>
            <p:cNvPr id="634939" name="Rectangle 59"/>
            <p:cNvSpPr>
              <a:spLocks noChangeArrowheads="1"/>
            </p:cNvSpPr>
            <p:nvPr/>
          </p:nvSpPr>
          <p:spPr bwMode="auto">
            <a:xfrm>
              <a:off x="1767" y="3329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2</a:t>
              </a:r>
            </a:p>
          </p:txBody>
        </p:sp>
        <p:sp>
          <p:nvSpPr>
            <p:cNvPr id="634941" name="Line 61"/>
            <p:cNvSpPr>
              <a:spLocks noChangeShapeType="1"/>
            </p:cNvSpPr>
            <p:nvPr/>
          </p:nvSpPr>
          <p:spPr bwMode="auto">
            <a:xfrm>
              <a:off x="1448" y="2640"/>
              <a:ext cx="336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42" name="Line 62"/>
            <p:cNvSpPr>
              <a:spLocks noChangeShapeType="1"/>
            </p:cNvSpPr>
            <p:nvPr/>
          </p:nvSpPr>
          <p:spPr bwMode="auto">
            <a:xfrm>
              <a:off x="1976" y="3456"/>
              <a:ext cx="1432" cy="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43" name="Line 63"/>
            <p:cNvSpPr>
              <a:spLocks noChangeShapeType="1"/>
            </p:cNvSpPr>
            <p:nvPr/>
          </p:nvSpPr>
          <p:spPr bwMode="auto">
            <a:xfrm flipV="1">
              <a:off x="3656" y="3151"/>
              <a:ext cx="808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44" name="Line 64"/>
            <p:cNvSpPr>
              <a:spLocks noChangeShapeType="1"/>
            </p:cNvSpPr>
            <p:nvPr/>
          </p:nvSpPr>
          <p:spPr bwMode="auto">
            <a:xfrm>
              <a:off x="3512" y="2448"/>
              <a:ext cx="972" cy="5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45" name="Line 65"/>
            <p:cNvSpPr>
              <a:spLocks noChangeShapeType="1"/>
            </p:cNvSpPr>
            <p:nvPr/>
          </p:nvSpPr>
          <p:spPr bwMode="auto">
            <a:xfrm flipH="1">
              <a:off x="2648" y="2496"/>
              <a:ext cx="72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46" name="Rectangle 66"/>
            <p:cNvSpPr>
              <a:spLocks noChangeArrowheads="1"/>
            </p:cNvSpPr>
            <p:nvPr/>
          </p:nvSpPr>
          <p:spPr bwMode="auto">
            <a:xfrm>
              <a:off x="2312" y="2256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2</a:t>
              </a:r>
            </a:p>
          </p:txBody>
        </p:sp>
        <p:sp>
          <p:nvSpPr>
            <p:cNvPr id="634947" name="Rectangle 67"/>
            <p:cNvSpPr>
              <a:spLocks noChangeArrowheads="1"/>
            </p:cNvSpPr>
            <p:nvPr/>
          </p:nvSpPr>
          <p:spPr bwMode="auto">
            <a:xfrm>
              <a:off x="1400" y="2976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3</a:t>
              </a:r>
            </a:p>
          </p:txBody>
        </p:sp>
        <p:sp>
          <p:nvSpPr>
            <p:cNvPr id="634948" name="Rectangle 68"/>
            <p:cNvSpPr>
              <a:spLocks noChangeArrowheads="1"/>
            </p:cNvSpPr>
            <p:nvPr/>
          </p:nvSpPr>
          <p:spPr bwMode="auto">
            <a:xfrm>
              <a:off x="2600" y="3504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4</a:t>
              </a:r>
            </a:p>
          </p:txBody>
        </p:sp>
        <p:sp>
          <p:nvSpPr>
            <p:cNvPr id="634949" name="Rectangle 69"/>
            <p:cNvSpPr>
              <a:spLocks noChangeArrowheads="1"/>
            </p:cNvSpPr>
            <p:nvPr/>
          </p:nvSpPr>
          <p:spPr bwMode="auto">
            <a:xfrm>
              <a:off x="2648" y="2592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2</a:t>
              </a:r>
            </a:p>
          </p:txBody>
        </p:sp>
        <p:sp>
          <p:nvSpPr>
            <p:cNvPr id="634950" name="Rectangle 70"/>
            <p:cNvSpPr>
              <a:spLocks noChangeArrowheads="1"/>
            </p:cNvSpPr>
            <p:nvPr/>
          </p:nvSpPr>
          <p:spPr bwMode="auto">
            <a:xfrm>
              <a:off x="2024" y="3024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1</a:t>
              </a:r>
            </a:p>
          </p:txBody>
        </p:sp>
        <p:sp>
          <p:nvSpPr>
            <p:cNvPr id="634951" name="Rectangle 71"/>
            <p:cNvSpPr>
              <a:spLocks noChangeArrowheads="1"/>
            </p:cNvSpPr>
            <p:nvPr/>
          </p:nvSpPr>
          <p:spPr bwMode="auto">
            <a:xfrm>
              <a:off x="3944" y="2496"/>
              <a:ext cx="178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1</a:t>
              </a:r>
            </a:p>
          </p:txBody>
        </p:sp>
        <p:sp>
          <p:nvSpPr>
            <p:cNvPr id="634952" name="Rectangle 72"/>
            <p:cNvSpPr>
              <a:spLocks noChangeArrowheads="1"/>
            </p:cNvSpPr>
            <p:nvPr/>
          </p:nvSpPr>
          <p:spPr bwMode="auto">
            <a:xfrm>
              <a:off x="4071" y="3313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2</a:t>
              </a:r>
            </a:p>
          </p:txBody>
        </p:sp>
        <p:sp>
          <p:nvSpPr>
            <p:cNvPr id="634953" name="Rectangle 73"/>
            <p:cNvSpPr>
              <a:spLocks noChangeArrowheads="1"/>
            </p:cNvSpPr>
            <p:nvPr/>
          </p:nvSpPr>
          <p:spPr bwMode="auto">
            <a:xfrm>
              <a:off x="3080" y="3024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3</a:t>
              </a:r>
            </a:p>
          </p:txBody>
        </p:sp>
        <p:sp>
          <p:nvSpPr>
            <p:cNvPr id="634954" name="Line 74"/>
            <p:cNvSpPr>
              <a:spLocks noChangeShapeType="1"/>
            </p:cNvSpPr>
            <p:nvPr/>
          </p:nvSpPr>
          <p:spPr bwMode="auto">
            <a:xfrm>
              <a:off x="2648" y="2976"/>
              <a:ext cx="860" cy="3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55" name="Line 75"/>
            <p:cNvSpPr>
              <a:spLocks noChangeShapeType="1"/>
            </p:cNvSpPr>
            <p:nvPr/>
          </p:nvSpPr>
          <p:spPr bwMode="auto">
            <a:xfrm flipV="1">
              <a:off x="1976" y="3024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4956" name="Line 76"/>
            <p:cNvSpPr>
              <a:spLocks noChangeShapeType="1"/>
            </p:cNvSpPr>
            <p:nvPr/>
          </p:nvSpPr>
          <p:spPr bwMode="auto">
            <a:xfrm>
              <a:off x="1544" y="2544"/>
              <a:ext cx="86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4957" name="Rectangle 77"/>
            <p:cNvSpPr>
              <a:spLocks noChangeArrowheads="1"/>
            </p:cNvSpPr>
            <p:nvPr/>
          </p:nvSpPr>
          <p:spPr bwMode="auto">
            <a:xfrm>
              <a:off x="2024" y="2592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5</a:t>
              </a:r>
            </a:p>
          </p:txBody>
        </p:sp>
      </p:grpSp>
      <p:sp>
        <p:nvSpPr>
          <p:cNvPr id="634958" name="Line 78"/>
          <p:cNvSpPr>
            <a:spLocks noChangeShapeType="1"/>
          </p:cNvSpPr>
          <p:nvPr/>
        </p:nvSpPr>
        <p:spPr bwMode="auto">
          <a:xfrm flipH="1">
            <a:off x="2438400" y="3810000"/>
            <a:ext cx="2819400" cy="15240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4959" name="Line 79"/>
          <p:cNvSpPr>
            <a:spLocks noChangeShapeType="1"/>
          </p:cNvSpPr>
          <p:nvPr/>
        </p:nvSpPr>
        <p:spPr bwMode="auto">
          <a:xfrm flipH="1">
            <a:off x="4191000" y="3962400"/>
            <a:ext cx="11430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4960" name="Line 80"/>
          <p:cNvSpPr>
            <a:spLocks noChangeShapeType="1"/>
          </p:cNvSpPr>
          <p:nvPr/>
        </p:nvSpPr>
        <p:spPr bwMode="auto">
          <a:xfrm flipH="1" flipV="1">
            <a:off x="4191000" y="4800600"/>
            <a:ext cx="12192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4961" name="Line 81"/>
          <p:cNvSpPr>
            <a:spLocks noChangeShapeType="1"/>
          </p:cNvSpPr>
          <p:nvPr/>
        </p:nvSpPr>
        <p:spPr bwMode="auto">
          <a:xfrm flipH="1">
            <a:off x="3124200" y="5562600"/>
            <a:ext cx="2286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82"/>
          <p:cNvGrpSpPr>
            <a:grpSpLocks/>
          </p:cNvGrpSpPr>
          <p:nvPr/>
        </p:nvGrpSpPr>
        <p:grpSpPr bwMode="auto">
          <a:xfrm>
            <a:off x="2438400" y="3810000"/>
            <a:ext cx="4648200" cy="1752600"/>
            <a:chOff x="1536" y="2400"/>
            <a:chExt cx="2928" cy="1104"/>
          </a:xfrm>
        </p:grpSpPr>
        <p:sp>
          <p:nvSpPr>
            <p:cNvPr id="634963" name="Line 83"/>
            <p:cNvSpPr>
              <a:spLocks noChangeShapeType="1"/>
            </p:cNvSpPr>
            <p:nvPr/>
          </p:nvSpPr>
          <p:spPr bwMode="auto">
            <a:xfrm flipV="1">
              <a:off x="1536" y="2400"/>
              <a:ext cx="1776" cy="9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4964" name="Line 84"/>
            <p:cNvSpPr>
              <a:spLocks noChangeShapeType="1"/>
            </p:cNvSpPr>
            <p:nvPr/>
          </p:nvSpPr>
          <p:spPr bwMode="auto">
            <a:xfrm flipV="1">
              <a:off x="1968" y="3504"/>
              <a:ext cx="144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4965" name="Line 85"/>
            <p:cNvSpPr>
              <a:spLocks noChangeShapeType="1"/>
            </p:cNvSpPr>
            <p:nvPr/>
          </p:nvSpPr>
          <p:spPr bwMode="auto">
            <a:xfrm>
              <a:off x="3552" y="2448"/>
              <a:ext cx="912" cy="52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4966" name="Line 86"/>
            <p:cNvSpPr>
              <a:spLocks noChangeShapeType="1"/>
            </p:cNvSpPr>
            <p:nvPr/>
          </p:nvSpPr>
          <p:spPr bwMode="auto">
            <a:xfrm flipV="1">
              <a:off x="3648" y="3168"/>
              <a:ext cx="816" cy="2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4967" name="Line 87"/>
            <p:cNvSpPr>
              <a:spLocks noChangeShapeType="1"/>
            </p:cNvSpPr>
            <p:nvPr/>
          </p:nvSpPr>
          <p:spPr bwMode="auto">
            <a:xfrm flipV="1">
              <a:off x="2640" y="2496"/>
              <a:ext cx="720" cy="38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75" name="Oval 95"/>
          <p:cNvSpPr>
            <a:spLocks noChangeArrowheads="1"/>
          </p:cNvSpPr>
          <p:nvPr/>
        </p:nvSpPr>
        <p:spPr bwMode="auto">
          <a:xfrm>
            <a:off x="1751013" y="1717675"/>
            <a:ext cx="776287" cy="550863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76" name="Text Box 96"/>
          <p:cNvSpPr txBox="1">
            <a:spLocks noChangeArrowheads="1"/>
          </p:cNvSpPr>
          <p:nvPr/>
        </p:nvSpPr>
        <p:spPr bwMode="auto">
          <a:xfrm>
            <a:off x="7127875" y="4225925"/>
            <a:ext cx="32543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b="1">
                <a:solidFill>
                  <a:srgbClr val="FF3300"/>
                </a:solidFill>
                <a:ea typeface="宋体" charset="-122"/>
              </a:rPr>
              <a:t>0</a:t>
            </a:r>
          </a:p>
        </p:txBody>
      </p:sp>
      <p:sp>
        <p:nvSpPr>
          <p:cNvPr id="634977" name="Text Box 97"/>
          <p:cNvSpPr txBox="1">
            <a:spLocks noChangeArrowheads="1"/>
          </p:cNvSpPr>
          <p:nvPr/>
        </p:nvSpPr>
        <p:spPr bwMode="auto">
          <a:xfrm>
            <a:off x="5443538" y="3325813"/>
            <a:ext cx="32543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b="1">
                <a:solidFill>
                  <a:srgbClr val="FF3300"/>
                </a:solidFill>
                <a:ea typeface="宋体" charset="-122"/>
              </a:rPr>
              <a:t>1</a:t>
            </a:r>
          </a:p>
        </p:txBody>
      </p:sp>
      <p:sp>
        <p:nvSpPr>
          <p:cNvPr id="634978" name="Text Box 98"/>
          <p:cNvSpPr txBox="1">
            <a:spLocks noChangeArrowheads="1"/>
          </p:cNvSpPr>
          <p:nvPr/>
        </p:nvSpPr>
        <p:spPr bwMode="auto">
          <a:xfrm>
            <a:off x="5561013" y="5643563"/>
            <a:ext cx="32543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b="1">
                <a:solidFill>
                  <a:srgbClr val="FF3300"/>
                </a:solidFill>
                <a:ea typeface="宋体" charset="-122"/>
              </a:rPr>
              <a:t>2</a:t>
            </a:r>
          </a:p>
        </p:txBody>
      </p:sp>
      <p:sp>
        <p:nvSpPr>
          <p:cNvPr id="634979" name="Text Box 99"/>
          <p:cNvSpPr txBox="1">
            <a:spLocks noChangeArrowheads="1"/>
          </p:cNvSpPr>
          <p:nvPr/>
        </p:nvSpPr>
        <p:spPr bwMode="auto">
          <a:xfrm>
            <a:off x="2020888" y="3311525"/>
            <a:ext cx="32543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b="1">
                <a:solidFill>
                  <a:srgbClr val="FF3300"/>
                </a:solidFill>
                <a:ea typeface="宋体" charset="-122"/>
              </a:rPr>
              <a:t>3</a:t>
            </a:r>
          </a:p>
        </p:txBody>
      </p:sp>
      <p:sp>
        <p:nvSpPr>
          <p:cNvPr id="634980" name="Text Box 100"/>
          <p:cNvSpPr txBox="1">
            <a:spLocks noChangeArrowheads="1"/>
          </p:cNvSpPr>
          <p:nvPr/>
        </p:nvSpPr>
        <p:spPr bwMode="auto">
          <a:xfrm>
            <a:off x="3836988" y="4170363"/>
            <a:ext cx="32543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b="1">
                <a:solidFill>
                  <a:srgbClr val="FF3300"/>
                </a:solidFill>
                <a:ea typeface="宋体" charset="-122"/>
              </a:rPr>
              <a:t>3</a:t>
            </a:r>
          </a:p>
        </p:txBody>
      </p:sp>
      <p:sp>
        <p:nvSpPr>
          <p:cNvPr id="634981" name="Text Box 101"/>
          <p:cNvSpPr txBox="1">
            <a:spLocks noChangeArrowheads="1"/>
          </p:cNvSpPr>
          <p:nvPr/>
        </p:nvSpPr>
        <p:spPr bwMode="auto">
          <a:xfrm>
            <a:off x="2762250" y="5641975"/>
            <a:ext cx="32543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b="1">
                <a:solidFill>
                  <a:srgbClr val="FF3300"/>
                </a:solidFill>
                <a:ea typeface="宋体" charset="-122"/>
              </a:rPr>
              <a:t>6</a:t>
            </a:r>
          </a:p>
        </p:txBody>
      </p:sp>
      <p:sp>
        <p:nvSpPr>
          <p:cNvPr id="634982" name="Oval 102"/>
          <p:cNvSpPr>
            <a:spLocks noChangeArrowheads="1"/>
          </p:cNvSpPr>
          <p:nvPr/>
        </p:nvSpPr>
        <p:spPr bwMode="auto">
          <a:xfrm>
            <a:off x="5578475" y="1698625"/>
            <a:ext cx="776288" cy="550863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83" name="Oval 103"/>
          <p:cNvSpPr>
            <a:spLocks noChangeArrowheads="1"/>
          </p:cNvSpPr>
          <p:nvPr/>
        </p:nvSpPr>
        <p:spPr bwMode="auto">
          <a:xfrm>
            <a:off x="3038475" y="1679575"/>
            <a:ext cx="776288" cy="550863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34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" dur="500"/>
                                        <p:tgtEl>
                                          <p:spTgt spid="634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3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4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4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4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63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" dur="500"/>
                                        <p:tgtEl>
                                          <p:spTgt spid="634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63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4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4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63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4" dur="500"/>
                                        <p:tgtEl>
                                          <p:spTgt spid="6349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63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5" dur="500"/>
                                        <p:tgtEl>
                                          <p:spTgt spid="6349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8" grpId="0" animBg="1"/>
      <p:bldP spid="634959" grpId="0" animBg="1"/>
      <p:bldP spid="634960" grpId="0" animBg="1"/>
      <p:bldP spid="634960" grpId="1" animBg="1"/>
      <p:bldP spid="634961" grpId="0" animBg="1"/>
      <p:bldP spid="634975" grpId="0" animBg="1"/>
      <p:bldP spid="634975" grpId="1" animBg="1"/>
      <p:bldP spid="634979" grpId="0"/>
      <p:bldP spid="634980" grpId="0"/>
      <p:bldP spid="634981" grpId="0"/>
      <p:bldP spid="634982" grpId="0" animBg="1"/>
      <p:bldP spid="634982" grpId="1" animBg="1"/>
      <p:bldP spid="634983" grpId="0" animBg="1"/>
      <p:bldP spid="634983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6002" name="Group 98"/>
          <p:cNvGraphicFramePr>
            <a:graphicFrameLocks noGrp="1"/>
          </p:cNvGraphicFramePr>
          <p:nvPr>
            <p:ph/>
          </p:nvPr>
        </p:nvGraphicFramePr>
        <p:xfrm>
          <a:off x="241300" y="346075"/>
          <a:ext cx="7569200" cy="2286001"/>
        </p:xfrm>
        <a:graphic>
          <a:graphicData uri="http://schemas.openxmlformats.org/drawingml/2006/table">
            <a:tbl>
              <a:tblPr/>
              <a:tblGrid>
                <a:gridCol w="1246188"/>
                <a:gridCol w="1270000"/>
                <a:gridCol w="1270000"/>
                <a:gridCol w="1270000"/>
                <a:gridCol w="1243012"/>
                <a:gridCol w="12700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Iteration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Node 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Node 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Node 3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Node 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Node 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Initial</a:t>
                      </a:r>
                      <a:endParaRPr kumimoji="0" lang="en-US" altLang="zh-CN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(-1,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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(-1,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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(-1,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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(-1,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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(-1,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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(-1,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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(-1,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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(6, 1)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(-1,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sym typeface="Symbol" pitchFamily="18" charset="2"/>
                        </a:rPr>
                        <a:t>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(6,2)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(3,3)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(5,6)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(6, 1)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(3,3)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(6,2)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(3,3)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(4,4)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(6, 1)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(3,3)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(6,2)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950" name="Text Box 46"/>
          <p:cNvSpPr txBox="1">
            <a:spLocks noChangeArrowheads="1"/>
          </p:cNvSpPr>
          <p:nvPr/>
        </p:nvSpPr>
        <p:spPr bwMode="auto">
          <a:xfrm>
            <a:off x="7696200" y="4343400"/>
            <a:ext cx="7048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zh-CN" sz="2800">
                <a:latin typeface="Monotype Corsiva" pitchFamily="66" charset="0"/>
                <a:ea typeface="宋体" charset="-122"/>
              </a:rPr>
              <a:t>San</a:t>
            </a:r>
          </a:p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zh-CN" sz="2800">
                <a:latin typeface="Monotype Corsiva" pitchFamily="66" charset="0"/>
                <a:ea typeface="宋体" charset="-122"/>
              </a:rPr>
              <a:t>Jose</a:t>
            </a:r>
          </a:p>
        </p:txBody>
      </p:sp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2070100" y="3581400"/>
            <a:ext cx="5397500" cy="2278063"/>
            <a:chOff x="1304" y="2256"/>
            <a:chExt cx="3400" cy="1435"/>
          </a:xfrm>
        </p:grpSpPr>
        <p:sp>
          <p:nvSpPr>
            <p:cNvPr id="635953" name="Oval 49"/>
            <p:cNvSpPr>
              <a:spLocks noChangeArrowheads="1"/>
            </p:cNvSpPr>
            <p:nvPr/>
          </p:nvSpPr>
          <p:spPr bwMode="auto">
            <a:xfrm>
              <a:off x="3320" y="2278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56" name="Oval 52"/>
            <p:cNvSpPr>
              <a:spLocks noChangeArrowheads="1"/>
            </p:cNvSpPr>
            <p:nvPr/>
          </p:nvSpPr>
          <p:spPr bwMode="auto">
            <a:xfrm>
              <a:off x="1304" y="2400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58" name="Oval 54"/>
            <p:cNvSpPr>
              <a:spLocks noChangeArrowheads="1"/>
            </p:cNvSpPr>
            <p:nvPr/>
          </p:nvSpPr>
          <p:spPr bwMode="auto">
            <a:xfrm>
              <a:off x="3416" y="3351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62" name="Oval 58"/>
            <p:cNvSpPr>
              <a:spLocks noChangeArrowheads="1"/>
            </p:cNvSpPr>
            <p:nvPr/>
          </p:nvSpPr>
          <p:spPr bwMode="auto">
            <a:xfrm>
              <a:off x="4472" y="2967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64" name="Oval 60"/>
            <p:cNvSpPr>
              <a:spLocks noChangeArrowheads="1"/>
            </p:cNvSpPr>
            <p:nvPr/>
          </p:nvSpPr>
          <p:spPr bwMode="auto">
            <a:xfrm>
              <a:off x="1736" y="3351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60" name="Oval 56"/>
            <p:cNvSpPr>
              <a:spLocks noChangeArrowheads="1"/>
            </p:cNvSpPr>
            <p:nvPr/>
          </p:nvSpPr>
          <p:spPr bwMode="auto">
            <a:xfrm>
              <a:off x="2416" y="2815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52" name="Rectangle 48"/>
            <p:cNvSpPr>
              <a:spLocks noChangeArrowheads="1"/>
            </p:cNvSpPr>
            <p:nvPr/>
          </p:nvSpPr>
          <p:spPr bwMode="auto">
            <a:xfrm>
              <a:off x="3333" y="2274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3</a:t>
              </a:r>
            </a:p>
          </p:txBody>
        </p:sp>
        <p:sp>
          <p:nvSpPr>
            <p:cNvPr id="635954" name="Line 50"/>
            <p:cNvSpPr>
              <a:spLocks noChangeShapeType="1"/>
            </p:cNvSpPr>
            <p:nvPr/>
          </p:nvSpPr>
          <p:spPr bwMode="auto">
            <a:xfrm flipV="1">
              <a:off x="1544" y="2400"/>
              <a:ext cx="177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55" name="Rectangle 51"/>
            <p:cNvSpPr>
              <a:spLocks noChangeArrowheads="1"/>
            </p:cNvSpPr>
            <p:nvPr/>
          </p:nvSpPr>
          <p:spPr bwMode="auto">
            <a:xfrm>
              <a:off x="1304" y="2400"/>
              <a:ext cx="18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1</a:t>
              </a:r>
            </a:p>
          </p:txBody>
        </p:sp>
        <p:sp>
          <p:nvSpPr>
            <p:cNvPr id="635957" name="Rectangle 53"/>
            <p:cNvSpPr>
              <a:spLocks noChangeArrowheads="1"/>
            </p:cNvSpPr>
            <p:nvPr/>
          </p:nvSpPr>
          <p:spPr bwMode="auto">
            <a:xfrm>
              <a:off x="3429" y="3347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5</a:t>
              </a:r>
            </a:p>
          </p:txBody>
        </p:sp>
        <p:sp>
          <p:nvSpPr>
            <p:cNvPr id="635959" name="Rectangle 55"/>
            <p:cNvSpPr>
              <a:spLocks noChangeArrowheads="1"/>
            </p:cNvSpPr>
            <p:nvPr/>
          </p:nvSpPr>
          <p:spPr bwMode="auto">
            <a:xfrm>
              <a:off x="2429" y="2802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4</a:t>
              </a:r>
            </a:p>
          </p:txBody>
        </p:sp>
        <p:sp>
          <p:nvSpPr>
            <p:cNvPr id="635961" name="Rectangle 57"/>
            <p:cNvSpPr>
              <a:spLocks noChangeArrowheads="1"/>
            </p:cNvSpPr>
            <p:nvPr/>
          </p:nvSpPr>
          <p:spPr bwMode="auto">
            <a:xfrm>
              <a:off x="4485" y="2963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6</a:t>
              </a:r>
            </a:p>
          </p:txBody>
        </p:sp>
        <p:sp>
          <p:nvSpPr>
            <p:cNvPr id="635963" name="Rectangle 59"/>
            <p:cNvSpPr>
              <a:spLocks noChangeArrowheads="1"/>
            </p:cNvSpPr>
            <p:nvPr/>
          </p:nvSpPr>
          <p:spPr bwMode="auto">
            <a:xfrm>
              <a:off x="1749" y="3347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2</a:t>
              </a:r>
            </a:p>
          </p:txBody>
        </p:sp>
        <p:sp>
          <p:nvSpPr>
            <p:cNvPr id="635965" name="Line 61"/>
            <p:cNvSpPr>
              <a:spLocks noChangeShapeType="1"/>
            </p:cNvSpPr>
            <p:nvPr/>
          </p:nvSpPr>
          <p:spPr bwMode="auto">
            <a:xfrm>
              <a:off x="1448" y="2640"/>
              <a:ext cx="336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66" name="Line 62"/>
            <p:cNvSpPr>
              <a:spLocks noChangeShapeType="1"/>
            </p:cNvSpPr>
            <p:nvPr/>
          </p:nvSpPr>
          <p:spPr bwMode="auto">
            <a:xfrm>
              <a:off x="1976" y="3456"/>
              <a:ext cx="1432" cy="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67" name="Line 63"/>
            <p:cNvSpPr>
              <a:spLocks noChangeShapeType="1"/>
            </p:cNvSpPr>
            <p:nvPr/>
          </p:nvSpPr>
          <p:spPr bwMode="auto">
            <a:xfrm flipV="1">
              <a:off x="3656" y="3151"/>
              <a:ext cx="808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68" name="Line 64"/>
            <p:cNvSpPr>
              <a:spLocks noChangeShapeType="1"/>
            </p:cNvSpPr>
            <p:nvPr/>
          </p:nvSpPr>
          <p:spPr bwMode="auto">
            <a:xfrm>
              <a:off x="3512" y="2448"/>
              <a:ext cx="972" cy="5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69" name="Line 65"/>
            <p:cNvSpPr>
              <a:spLocks noChangeShapeType="1"/>
            </p:cNvSpPr>
            <p:nvPr/>
          </p:nvSpPr>
          <p:spPr bwMode="auto">
            <a:xfrm flipH="1">
              <a:off x="2648" y="2496"/>
              <a:ext cx="72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70" name="Rectangle 66"/>
            <p:cNvSpPr>
              <a:spLocks noChangeArrowheads="1"/>
            </p:cNvSpPr>
            <p:nvPr/>
          </p:nvSpPr>
          <p:spPr bwMode="auto">
            <a:xfrm>
              <a:off x="2312" y="2256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2</a:t>
              </a:r>
            </a:p>
          </p:txBody>
        </p:sp>
        <p:sp>
          <p:nvSpPr>
            <p:cNvPr id="635971" name="Rectangle 67"/>
            <p:cNvSpPr>
              <a:spLocks noChangeArrowheads="1"/>
            </p:cNvSpPr>
            <p:nvPr/>
          </p:nvSpPr>
          <p:spPr bwMode="auto">
            <a:xfrm>
              <a:off x="1400" y="2976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3</a:t>
              </a:r>
            </a:p>
          </p:txBody>
        </p:sp>
        <p:sp>
          <p:nvSpPr>
            <p:cNvPr id="635972" name="Rectangle 68"/>
            <p:cNvSpPr>
              <a:spLocks noChangeArrowheads="1"/>
            </p:cNvSpPr>
            <p:nvPr/>
          </p:nvSpPr>
          <p:spPr bwMode="auto">
            <a:xfrm>
              <a:off x="2600" y="3504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4</a:t>
              </a:r>
            </a:p>
          </p:txBody>
        </p:sp>
        <p:sp>
          <p:nvSpPr>
            <p:cNvPr id="635973" name="Rectangle 69"/>
            <p:cNvSpPr>
              <a:spLocks noChangeArrowheads="1"/>
            </p:cNvSpPr>
            <p:nvPr/>
          </p:nvSpPr>
          <p:spPr bwMode="auto">
            <a:xfrm>
              <a:off x="2648" y="2592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2</a:t>
              </a:r>
            </a:p>
          </p:txBody>
        </p:sp>
        <p:sp>
          <p:nvSpPr>
            <p:cNvPr id="635974" name="Rectangle 70"/>
            <p:cNvSpPr>
              <a:spLocks noChangeArrowheads="1"/>
            </p:cNvSpPr>
            <p:nvPr/>
          </p:nvSpPr>
          <p:spPr bwMode="auto">
            <a:xfrm>
              <a:off x="2024" y="3024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1</a:t>
              </a:r>
            </a:p>
          </p:txBody>
        </p:sp>
        <p:sp>
          <p:nvSpPr>
            <p:cNvPr id="635975" name="Rectangle 71"/>
            <p:cNvSpPr>
              <a:spLocks noChangeArrowheads="1"/>
            </p:cNvSpPr>
            <p:nvPr/>
          </p:nvSpPr>
          <p:spPr bwMode="auto">
            <a:xfrm>
              <a:off x="3944" y="2496"/>
              <a:ext cx="178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1</a:t>
              </a:r>
            </a:p>
          </p:txBody>
        </p:sp>
        <p:sp>
          <p:nvSpPr>
            <p:cNvPr id="635976" name="Rectangle 72"/>
            <p:cNvSpPr>
              <a:spLocks noChangeArrowheads="1"/>
            </p:cNvSpPr>
            <p:nvPr/>
          </p:nvSpPr>
          <p:spPr bwMode="auto">
            <a:xfrm>
              <a:off x="4071" y="3313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2</a:t>
              </a:r>
            </a:p>
          </p:txBody>
        </p:sp>
        <p:sp>
          <p:nvSpPr>
            <p:cNvPr id="635977" name="Rectangle 73"/>
            <p:cNvSpPr>
              <a:spLocks noChangeArrowheads="1"/>
            </p:cNvSpPr>
            <p:nvPr/>
          </p:nvSpPr>
          <p:spPr bwMode="auto">
            <a:xfrm>
              <a:off x="3080" y="3024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3</a:t>
              </a:r>
            </a:p>
          </p:txBody>
        </p:sp>
        <p:sp>
          <p:nvSpPr>
            <p:cNvPr id="635978" name="Line 74"/>
            <p:cNvSpPr>
              <a:spLocks noChangeShapeType="1"/>
            </p:cNvSpPr>
            <p:nvPr/>
          </p:nvSpPr>
          <p:spPr bwMode="auto">
            <a:xfrm>
              <a:off x="2648" y="2976"/>
              <a:ext cx="860" cy="3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79" name="Line 75"/>
            <p:cNvSpPr>
              <a:spLocks noChangeShapeType="1"/>
            </p:cNvSpPr>
            <p:nvPr/>
          </p:nvSpPr>
          <p:spPr bwMode="auto">
            <a:xfrm flipV="1">
              <a:off x="1976" y="3024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980" name="Line 76"/>
            <p:cNvSpPr>
              <a:spLocks noChangeShapeType="1"/>
            </p:cNvSpPr>
            <p:nvPr/>
          </p:nvSpPr>
          <p:spPr bwMode="auto">
            <a:xfrm>
              <a:off x="1544" y="2544"/>
              <a:ext cx="86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981" name="Rectangle 77"/>
            <p:cNvSpPr>
              <a:spLocks noChangeArrowheads="1"/>
            </p:cNvSpPr>
            <p:nvPr/>
          </p:nvSpPr>
          <p:spPr bwMode="auto">
            <a:xfrm>
              <a:off x="2024" y="2592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5</a:t>
              </a:r>
            </a:p>
          </p:txBody>
        </p:sp>
      </p:grpSp>
      <p:grpSp>
        <p:nvGrpSpPr>
          <p:cNvPr id="3" name="Group 78"/>
          <p:cNvGrpSpPr>
            <a:grpSpLocks/>
          </p:cNvGrpSpPr>
          <p:nvPr/>
        </p:nvGrpSpPr>
        <p:grpSpPr bwMode="auto">
          <a:xfrm>
            <a:off x="2286000" y="4191000"/>
            <a:ext cx="3124200" cy="1371600"/>
            <a:chOff x="1440" y="2640"/>
            <a:chExt cx="1968" cy="864"/>
          </a:xfrm>
        </p:grpSpPr>
        <p:sp>
          <p:nvSpPr>
            <p:cNvPr id="635983" name="Line 79"/>
            <p:cNvSpPr>
              <a:spLocks noChangeShapeType="1"/>
            </p:cNvSpPr>
            <p:nvPr/>
          </p:nvSpPr>
          <p:spPr bwMode="auto">
            <a:xfrm flipH="1">
              <a:off x="1920" y="3024"/>
              <a:ext cx="528" cy="38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984" name="Line 80"/>
            <p:cNvSpPr>
              <a:spLocks noChangeShapeType="1"/>
            </p:cNvSpPr>
            <p:nvPr/>
          </p:nvSpPr>
          <p:spPr bwMode="auto">
            <a:xfrm>
              <a:off x="1440" y="2640"/>
              <a:ext cx="336" cy="72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985" name="Line 81"/>
            <p:cNvSpPr>
              <a:spLocks noChangeShapeType="1"/>
            </p:cNvSpPr>
            <p:nvPr/>
          </p:nvSpPr>
          <p:spPr bwMode="auto">
            <a:xfrm flipH="1">
              <a:off x="1968" y="3504"/>
              <a:ext cx="1440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82"/>
          <p:cNvGrpSpPr>
            <a:grpSpLocks/>
          </p:cNvGrpSpPr>
          <p:nvPr/>
        </p:nvGrpSpPr>
        <p:grpSpPr bwMode="auto">
          <a:xfrm>
            <a:off x="2362200" y="3886200"/>
            <a:ext cx="2895600" cy="1371600"/>
            <a:chOff x="1488" y="2448"/>
            <a:chExt cx="1824" cy="864"/>
          </a:xfrm>
        </p:grpSpPr>
        <p:sp>
          <p:nvSpPr>
            <p:cNvPr id="635987" name="Line 83"/>
            <p:cNvSpPr>
              <a:spLocks noChangeShapeType="1"/>
            </p:cNvSpPr>
            <p:nvPr/>
          </p:nvSpPr>
          <p:spPr bwMode="auto">
            <a:xfrm flipH="1">
              <a:off x="1536" y="2448"/>
              <a:ext cx="1776" cy="96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988" name="Line 84"/>
            <p:cNvSpPr>
              <a:spLocks noChangeShapeType="1"/>
            </p:cNvSpPr>
            <p:nvPr/>
          </p:nvSpPr>
          <p:spPr bwMode="auto">
            <a:xfrm flipH="1" flipV="1">
              <a:off x="1536" y="2592"/>
              <a:ext cx="864" cy="336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989" name="Line 85"/>
            <p:cNvSpPr>
              <a:spLocks noChangeShapeType="1"/>
            </p:cNvSpPr>
            <p:nvPr/>
          </p:nvSpPr>
          <p:spPr bwMode="auto">
            <a:xfrm flipH="1" flipV="1">
              <a:off x="1488" y="2592"/>
              <a:ext cx="336" cy="72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86"/>
          <p:cNvGrpSpPr>
            <a:grpSpLocks/>
          </p:cNvGrpSpPr>
          <p:nvPr/>
        </p:nvGrpSpPr>
        <p:grpSpPr bwMode="auto">
          <a:xfrm>
            <a:off x="2590800" y="3962400"/>
            <a:ext cx="2819400" cy="1447800"/>
            <a:chOff x="1632" y="2496"/>
            <a:chExt cx="1776" cy="912"/>
          </a:xfrm>
        </p:grpSpPr>
        <p:sp>
          <p:nvSpPr>
            <p:cNvPr id="635991" name="Line 87"/>
            <p:cNvSpPr>
              <a:spLocks noChangeShapeType="1"/>
            </p:cNvSpPr>
            <p:nvPr/>
          </p:nvSpPr>
          <p:spPr bwMode="auto">
            <a:xfrm>
              <a:off x="1632" y="2544"/>
              <a:ext cx="816" cy="28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992" name="Line 88"/>
            <p:cNvSpPr>
              <a:spLocks noChangeShapeType="1"/>
            </p:cNvSpPr>
            <p:nvPr/>
          </p:nvSpPr>
          <p:spPr bwMode="auto">
            <a:xfrm flipV="1">
              <a:off x="2016" y="3072"/>
              <a:ext cx="480" cy="33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993" name="Line 89"/>
            <p:cNvSpPr>
              <a:spLocks noChangeShapeType="1"/>
            </p:cNvSpPr>
            <p:nvPr/>
          </p:nvSpPr>
          <p:spPr bwMode="auto">
            <a:xfrm flipH="1" flipV="1">
              <a:off x="2592" y="3024"/>
              <a:ext cx="816" cy="38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994" name="Line 90"/>
            <p:cNvSpPr>
              <a:spLocks noChangeShapeType="1"/>
            </p:cNvSpPr>
            <p:nvPr/>
          </p:nvSpPr>
          <p:spPr bwMode="auto">
            <a:xfrm flipH="1">
              <a:off x="2640" y="2496"/>
              <a:ext cx="720" cy="38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995" name="Line 91"/>
          <p:cNvSpPr>
            <a:spLocks noChangeShapeType="1"/>
          </p:cNvSpPr>
          <p:nvPr/>
        </p:nvSpPr>
        <p:spPr bwMode="auto">
          <a:xfrm flipV="1">
            <a:off x="2438400" y="3810000"/>
            <a:ext cx="281940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996" name="Line 92"/>
          <p:cNvSpPr>
            <a:spLocks noChangeShapeType="1"/>
          </p:cNvSpPr>
          <p:nvPr/>
        </p:nvSpPr>
        <p:spPr bwMode="auto">
          <a:xfrm>
            <a:off x="5562600" y="3886200"/>
            <a:ext cx="1524000" cy="838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997" name="Line 93"/>
          <p:cNvSpPr>
            <a:spLocks noChangeShapeType="1"/>
          </p:cNvSpPr>
          <p:nvPr/>
        </p:nvSpPr>
        <p:spPr bwMode="auto">
          <a:xfrm flipV="1">
            <a:off x="5791200" y="5029200"/>
            <a:ext cx="1295400" cy="457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998" name="Line 94"/>
          <p:cNvSpPr>
            <a:spLocks noChangeShapeType="1"/>
          </p:cNvSpPr>
          <p:nvPr/>
        </p:nvSpPr>
        <p:spPr bwMode="auto">
          <a:xfrm flipV="1">
            <a:off x="4191000" y="3962400"/>
            <a:ext cx="114300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999" name="Line 95"/>
          <p:cNvSpPr>
            <a:spLocks noChangeShapeType="1"/>
          </p:cNvSpPr>
          <p:nvPr/>
        </p:nvSpPr>
        <p:spPr bwMode="auto">
          <a:xfrm flipV="1">
            <a:off x="3124200" y="4800600"/>
            <a:ext cx="7620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6006" name="Text Box 102"/>
          <p:cNvSpPr txBox="1">
            <a:spLocks noChangeArrowheads="1"/>
          </p:cNvSpPr>
          <p:nvPr/>
        </p:nvSpPr>
        <p:spPr bwMode="auto">
          <a:xfrm>
            <a:off x="7127875" y="4225925"/>
            <a:ext cx="32543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b="1">
                <a:solidFill>
                  <a:srgbClr val="FF3300"/>
                </a:solidFill>
                <a:ea typeface="宋体" charset="-122"/>
              </a:rPr>
              <a:t>0</a:t>
            </a:r>
          </a:p>
        </p:txBody>
      </p:sp>
      <p:sp>
        <p:nvSpPr>
          <p:cNvPr id="636007" name="Text Box 103"/>
          <p:cNvSpPr txBox="1">
            <a:spLocks noChangeArrowheads="1"/>
          </p:cNvSpPr>
          <p:nvPr/>
        </p:nvSpPr>
        <p:spPr bwMode="auto">
          <a:xfrm>
            <a:off x="5278438" y="3282950"/>
            <a:ext cx="32543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b="1">
                <a:solidFill>
                  <a:srgbClr val="FF3300"/>
                </a:solidFill>
                <a:ea typeface="宋体" charset="-122"/>
              </a:rPr>
              <a:t>1</a:t>
            </a:r>
          </a:p>
        </p:txBody>
      </p:sp>
      <p:sp>
        <p:nvSpPr>
          <p:cNvPr id="636008" name="Text Box 104"/>
          <p:cNvSpPr txBox="1">
            <a:spLocks noChangeArrowheads="1"/>
          </p:cNvSpPr>
          <p:nvPr/>
        </p:nvSpPr>
        <p:spPr bwMode="auto">
          <a:xfrm>
            <a:off x="5491163" y="5791200"/>
            <a:ext cx="32543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b="1">
                <a:solidFill>
                  <a:srgbClr val="FF3300"/>
                </a:solidFill>
                <a:ea typeface="宋体" charset="-122"/>
              </a:rPr>
              <a:t>2</a:t>
            </a:r>
          </a:p>
        </p:txBody>
      </p:sp>
      <p:sp>
        <p:nvSpPr>
          <p:cNvPr id="636009" name="Text Box 105"/>
          <p:cNvSpPr txBox="1">
            <a:spLocks noChangeArrowheads="1"/>
          </p:cNvSpPr>
          <p:nvPr/>
        </p:nvSpPr>
        <p:spPr bwMode="auto">
          <a:xfrm>
            <a:off x="2727325" y="5710238"/>
            <a:ext cx="32543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b="1">
                <a:solidFill>
                  <a:srgbClr val="FF3300"/>
                </a:solidFill>
                <a:ea typeface="宋体" charset="-122"/>
              </a:rPr>
              <a:t>6</a:t>
            </a:r>
          </a:p>
        </p:txBody>
      </p:sp>
      <p:sp>
        <p:nvSpPr>
          <p:cNvPr id="636010" name="Text Box 106"/>
          <p:cNvSpPr txBox="1">
            <a:spLocks noChangeArrowheads="1"/>
          </p:cNvSpPr>
          <p:nvPr/>
        </p:nvSpPr>
        <p:spPr bwMode="auto">
          <a:xfrm>
            <a:off x="3854450" y="4164013"/>
            <a:ext cx="32543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b="1">
                <a:solidFill>
                  <a:srgbClr val="FF3300"/>
                </a:solidFill>
                <a:ea typeface="宋体" charset="-122"/>
              </a:rPr>
              <a:t>3</a:t>
            </a:r>
          </a:p>
        </p:txBody>
      </p:sp>
      <p:sp>
        <p:nvSpPr>
          <p:cNvPr id="636011" name="Text Box 107"/>
          <p:cNvSpPr txBox="1">
            <a:spLocks noChangeArrowheads="1"/>
          </p:cNvSpPr>
          <p:nvPr/>
        </p:nvSpPr>
        <p:spPr bwMode="auto">
          <a:xfrm>
            <a:off x="2108200" y="3429000"/>
            <a:ext cx="32543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b="1">
                <a:solidFill>
                  <a:srgbClr val="FF3300"/>
                </a:solidFill>
                <a:ea typeface="宋体" charset="-122"/>
              </a:rPr>
              <a:t>3</a:t>
            </a:r>
          </a:p>
        </p:txBody>
      </p:sp>
      <p:sp>
        <p:nvSpPr>
          <p:cNvPr id="636012" name="Text Box 108"/>
          <p:cNvSpPr txBox="1">
            <a:spLocks noChangeArrowheads="1"/>
          </p:cNvSpPr>
          <p:nvPr/>
        </p:nvSpPr>
        <p:spPr bwMode="auto">
          <a:xfrm>
            <a:off x="2992438" y="5773738"/>
            <a:ext cx="32543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b="1">
                <a:solidFill>
                  <a:srgbClr val="FF3300"/>
                </a:solidFill>
                <a:ea typeface="宋体" charset="-122"/>
              </a:rPr>
              <a:t>4</a:t>
            </a:r>
          </a:p>
        </p:txBody>
      </p:sp>
      <p:sp>
        <p:nvSpPr>
          <p:cNvPr id="636013" name="Oval 109"/>
          <p:cNvSpPr>
            <a:spLocks noChangeArrowheads="1"/>
          </p:cNvSpPr>
          <p:nvPr/>
        </p:nvSpPr>
        <p:spPr bwMode="auto">
          <a:xfrm>
            <a:off x="1725613" y="2173288"/>
            <a:ext cx="715962" cy="534987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6014" name="Oval 110"/>
          <p:cNvSpPr>
            <a:spLocks noChangeArrowheads="1"/>
          </p:cNvSpPr>
          <p:nvPr/>
        </p:nvSpPr>
        <p:spPr bwMode="auto">
          <a:xfrm>
            <a:off x="3024188" y="2178050"/>
            <a:ext cx="715962" cy="534988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6015" name="Oval 111"/>
          <p:cNvSpPr>
            <a:spLocks noChangeArrowheads="1"/>
          </p:cNvSpPr>
          <p:nvPr/>
        </p:nvSpPr>
        <p:spPr bwMode="auto">
          <a:xfrm>
            <a:off x="5556250" y="2165350"/>
            <a:ext cx="715963" cy="534988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36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6360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36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" dur="500"/>
                                        <p:tgtEl>
                                          <p:spTgt spid="6360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636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5" dur="500"/>
                                        <p:tgtEl>
                                          <p:spTgt spid="6360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635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63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63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635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2" dur="500"/>
                                        <p:tgtEl>
                                          <p:spTgt spid="6360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636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635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95" grpId="0" animBg="1"/>
      <p:bldP spid="635996" grpId="0" animBg="1"/>
      <p:bldP spid="635997" grpId="0" animBg="1"/>
      <p:bldP spid="635998" grpId="0" animBg="1"/>
      <p:bldP spid="635999" grpId="0" animBg="1"/>
      <p:bldP spid="636009" grpId="0"/>
      <p:bldP spid="636012" grpId="0"/>
      <p:bldP spid="636013" grpId="0" animBg="1"/>
      <p:bldP spid="636013" grpId="1" animBg="1"/>
      <p:bldP spid="636014" grpId="0" animBg="1"/>
      <p:bldP spid="636014" grpId="1" animBg="1"/>
      <p:bldP spid="636015" grpId="0" animBg="1"/>
      <p:bldP spid="636015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7016" name="Group 88"/>
          <p:cNvGraphicFramePr>
            <a:graphicFrameLocks noGrp="1"/>
          </p:cNvGraphicFramePr>
          <p:nvPr>
            <p:ph sz="half" idx="1"/>
          </p:nvPr>
        </p:nvGraphicFramePr>
        <p:xfrm>
          <a:off x="369888" y="352425"/>
          <a:ext cx="7354887" cy="2438402"/>
        </p:xfrm>
        <a:graphic>
          <a:graphicData uri="http://schemas.openxmlformats.org/drawingml/2006/table">
            <a:tbl>
              <a:tblPr/>
              <a:tblGrid>
                <a:gridCol w="1093787"/>
                <a:gridCol w="1257300"/>
                <a:gridCol w="1257300"/>
                <a:gridCol w="1257300"/>
                <a:gridCol w="1231900"/>
                <a:gridCol w="1257300"/>
              </a:tblGrid>
              <a:tr h="4873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Iteration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Node 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Node 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Node 3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Node 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Node 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Initial</a:t>
                      </a:r>
                      <a:endParaRPr kumimoji="0" lang="en-US" altLang="zh-CN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(3,3)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(4,4)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(6, 1)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(3,3)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(6,2)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(3,3)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(4,4)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(4, 5)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(3,3)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(6,2)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6974" name="Text Box 46"/>
          <p:cNvSpPr txBox="1">
            <a:spLocks noChangeArrowheads="1"/>
          </p:cNvSpPr>
          <p:nvPr/>
        </p:nvSpPr>
        <p:spPr bwMode="auto">
          <a:xfrm>
            <a:off x="7696200" y="4343400"/>
            <a:ext cx="7048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zh-CN" sz="2800">
                <a:latin typeface="Monotype Corsiva" pitchFamily="66" charset="0"/>
                <a:ea typeface="宋体" charset="-122"/>
              </a:rPr>
              <a:t>San</a:t>
            </a:r>
          </a:p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zh-CN" sz="2800">
                <a:latin typeface="Monotype Corsiva" pitchFamily="66" charset="0"/>
                <a:ea typeface="宋体" charset="-122"/>
              </a:rPr>
              <a:t>Jose</a:t>
            </a:r>
          </a:p>
        </p:txBody>
      </p:sp>
      <p:grpSp>
        <p:nvGrpSpPr>
          <p:cNvPr id="2" name="Group 89"/>
          <p:cNvGrpSpPr>
            <a:grpSpLocks/>
          </p:cNvGrpSpPr>
          <p:nvPr/>
        </p:nvGrpSpPr>
        <p:grpSpPr bwMode="auto">
          <a:xfrm>
            <a:off x="2133600" y="3581400"/>
            <a:ext cx="5340350" cy="2278063"/>
            <a:chOff x="1344" y="2256"/>
            <a:chExt cx="3364" cy="1435"/>
          </a:xfrm>
        </p:grpSpPr>
        <p:sp>
          <p:nvSpPr>
            <p:cNvPr id="636977" name="Oval 49"/>
            <p:cNvSpPr>
              <a:spLocks noChangeArrowheads="1"/>
            </p:cNvSpPr>
            <p:nvPr/>
          </p:nvSpPr>
          <p:spPr bwMode="auto">
            <a:xfrm>
              <a:off x="3360" y="2278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980" name="Oval 52"/>
            <p:cNvSpPr>
              <a:spLocks noChangeArrowheads="1"/>
            </p:cNvSpPr>
            <p:nvPr/>
          </p:nvSpPr>
          <p:spPr bwMode="auto">
            <a:xfrm>
              <a:off x="1344" y="2400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982" name="Oval 54"/>
            <p:cNvSpPr>
              <a:spLocks noChangeArrowheads="1"/>
            </p:cNvSpPr>
            <p:nvPr/>
          </p:nvSpPr>
          <p:spPr bwMode="auto">
            <a:xfrm>
              <a:off x="3456" y="3351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984" name="Oval 56"/>
            <p:cNvSpPr>
              <a:spLocks noChangeArrowheads="1"/>
            </p:cNvSpPr>
            <p:nvPr/>
          </p:nvSpPr>
          <p:spPr bwMode="auto">
            <a:xfrm>
              <a:off x="2456" y="2815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986" name="Oval 58"/>
            <p:cNvSpPr>
              <a:spLocks noChangeArrowheads="1"/>
            </p:cNvSpPr>
            <p:nvPr/>
          </p:nvSpPr>
          <p:spPr bwMode="auto">
            <a:xfrm>
              <a:off x="4476" y="2958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988" name="Oval 60"/>
            <p:cNvSpPr>
              <a:spLocks noChangeArrowheads="1"/>
            </p:cNvSpPr>
            <p:nvPr/>
          </p:nvSpPr>
          <p:spPr bwMode="auto">
            <a:xfrm>
              <a:off x="1776" y="3351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976" name="Rectangle 48"/>
            <p:cNvSpPr>
              <a:spLocks noChangeArrowheads="1"/>
            </p:cNvSpPr>
            <p:nvPr/>
          </p:nvSpPr>
          <p:spPr bwMode="auto">
            <a:xfrm>
              <a:off x="3382" y="2283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3</a:t>
              </a:r>
            </a:p>
          </p:txBody>
        </p:sp>
        <p:sp>
          <p:nvSpPr>
            <p:cNvPr id="636978" name="Line 50"/>
            <p:cNvSpPr>
              <a:spLocks noChangeShapeType="1"/>
            </p:cNvSpPr>
            <p:nvPr/>
          </p:nvSpPr>
          <p:spPr bwMode="auto">
            <a:xfrm flipV="1">
              <a:off x="1584" y="2400"/>
              <a:ext cx="177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979" name="Rectangle 51"/>
            <p:cNvSpPr>
              <a:spLocks noChangeArrowheads="1"/>
            </p:cNvSpPr>
            <p:nvPr/>
          </p:nvSpPr>
          <p:spPr bwMode="auto">
            <a:xfrm>
              <a:off x="1344" y="2400"/>
              <a:ext cx="18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1</a:t>
              </a:r>
            </a:p>
          </p:txBody>
        </p:sp>
        <p:sp>
          <p:nvSpPr>
            <p:cNvPr id="636981" name="Rectangle 53"/>
            <p:cNvSpPr>
              <a:spLocks noChangeArrowheads="1"/>
            </p:cNvSpPr>
            <p:nvPr/>
          </p:nvSpPr>
          <p:spPr bwMode="auto">
            <a:xfrm>
              <a:off x="3478" y="3356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5</a:t>
              </a:r>
            </a:p>
          </p:txBody>
        </p:sp>
        <p:sp>
          <p:nvSpPr>
            <p:cNvPr id="636983" name="Rectangle 55"/>
            <p:cNvSpPr>
              <a:spLocks noChangeArrowheads="1"/>
            </p:cNvSpPr>
            <p:nvPr/>
          </p:nvSpPr>
          <p:spPr bwMode="auto">
            <a:xfrm>
              <a:off x="2478" y="2811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4</a:t>
              </a:r>
            </a:p>
          </p:txBody>
        </p:sp>
        <p:sp>
          <p:nvSpPr>
            <p:cNvPr id="636985" name="Rectangle 57"/>
            <p:cNvSpPr>
              <a:spLocks noChangeArrowheads="1"/>
            </p:cNvSpPr>
            <p:nvPr/>
          </p:nvSpPr>
          <p:spPr bwMode="auto">
            <a:xfrm>
              <a:off x="4489" y="2945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6</a:t>
              </a:r>
            </a:p>
          </p:txBody>
        </p:sp>
        <p:sp>
          <p:nvSpPr>
            <p:cNvPr id="636987" name="Rectangle 59"/>
            <p:cNvSpPr>
              <a:spLocks noChangeArrowheads="1"/>
            </p:cNvSpPr>
            <p:nvPr/>
          </p:nvSpPr>
          <p:spPr bwMode="auto">
            <a:xfrm>
              <a:off x="1798" y="3356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2</a:t>
              </a:r>
            </a:p>
          </p:txBody>
        </p:sp>
        <p:sp>
          <p:nvSpPr>
            <p:cNvPr id="636989" name="Line 61"/>
            <p:cNvSpPr>
              <a:spLocks noChangeShapeType="1"/>
            </p:cNvSpPr>
            <p:nvPr/>
          </p:nvSpPr>
          <p:spPr bwMode="auto">
            <a:xfrm>
              <a:off x="1488" y="2640"/>
              <a:ext cx="336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990" name="Line 62"/>
            <p:cNvSpPr>
              <a:spLocks noChangeShapeType="1"/>
            </p:cNvSpPr>
            <p:nvPr/>
          </p:nvSpPr>
          <p:spPr bwMode="auto">
            <a:xfrm>
              <a:off x="2016" y="3456"/>
              <a:ext cx="1432" cy="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991" name="Line 63"/>
            <p:cNvSpPr>
              <a:spLocks noChangeShapeType="1"/>
            </p:cNvSpPr>
            <p:nvPr/>
          </p:nvSpPr>
          <p:spPr bwMode="auto">
            <a:xfrm flipV="1">
              <a:off x="3696" y="3151"/>
              <a:ext cx="808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992" name="Line 64"/>
            <p:cNvSpPr>
              <a:spLocks noChangeShapeType="1"/>
            </p:cNvSpPr>
            <p:nvPr/>
          </p:nvSpPr>
          <p:spPr bwMode="auto">
            <a:xfrm>
              <a:off x="3552" y="2448"/>
              <a:ext cx="972" cy="5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993" name="Line 65"/>
            <p:cNvSpPr>
              <a:spLocks noChangeShapeType="1"/>
            </p:cNvSpPr>
            <p:nvPr/>
          </p:nvSpPr>
          <p:spPr bwMode="auto">
            <a:xfrm flipH="1">
              <a:off x="2688" y="2496"/>
              <a:ext cx="72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994" name="Rectangle 66"/>
            <p:cNvSpPr>
              <a:spLocks noChangeArrowheads="1"/>
            </p:cNvSpPr>
            <p:nvPr/>
          </p:nvSpPr>
          <p:spPr bwMode="auto">
            <a:xfrm>
              <a:off x="2352" y="2256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2</a:t>
              </a:r>
            </a:p>
          </p:txBody>
        </p:sp>
        <p:sp>
          <p:nvSpPr>
            <p:cNvPr id="636995" name="Rectangle 67"/>
            <p:cNvSpPr>
              <a:spLocks noChangeArrowheads="1"/>
            </p:cNvSpPr>
            <p:nvPr/>
          </p:nvSpPr>
          <p:spPr bwMode="auto">
            <a:xfrm>
              <a:off x="1440" y="2976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3</a:t>
              </a:r>
            </a:p>
          </p:txBody>
        </p:sp>
        <p:sp>
          <p:nvSpPr>
            <p:cNvPr id="636996" name="Rectangle 68"/>
            <p:cNvSpPr>
              <a:spLocks noChangeArrowheads="1"/>
            </p:cNvSpPr>
            <p:nvPr/>
          </p:nvSpPr>
          <p:spPr bwMode="auto">
            <a:xfrm>
              <a:off x="2640" y="3504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4</a:t>
              </a:r>
            </a:p>
          </p:txBody>
        </p:sp>
        <p:sp>
          <p:nvSpPr>
            <p:cNvPr id="636997" name="Rectangle 69"/>
            <p:cNvSpPr>
              <a:spLocks noChangeArrowheads="1"/>
            </p:cNvSpPr>
            <p:nvPr/>
          </p:nvSpPr>
          <p:spPr bwMode="auto">
            <a:xfrm>
              <a:off x="2688" y="2592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2</a:t>
              </a:r>
            </a:p>
          </p:txBody>
        </p:sp>
        <p:sp>
          <p:nvSpPr>
            <p:cNvPr id="636998" name="Rectangle 70"/>
            <p:cNvSpPr>
              <a:spLocks noChangeArrowheads="1"/>
            </p:cNvSpPr>
            <p:nvPr/>
          </p:nvSpPr>
          <p:spPr bwMode="auto">
            <a:xfrm>
              <a:off x="2064" y="3024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1</a:t>
              </a:r>
            </a:p>
          </p:txBody>
        </p:sp>
        <p:sp>
          <p:nvSpPr>
            <p:cNvPr id="636999" name="Rectangle 71"/>
            <p:cNvSpPr>
              <a:spLocks noChangeArrowheads="1"/>
            </p:cNvSpPr>
            <p:nvPr/>
          </p:nvSpPr>
          <p:spPr bwMode="auto">
            <a:xfrm>
              <a:off x="3984" y="2496"/>
              <a:ext cx="178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1</a:t>
              </a:r>
            </a:p>
          </p:txBody>
        </p:sp>
        <p:sp>
          <p:nvSpPr>
            <p:cNvPr id="637000" name="Rectangle 72"/>
            <p:cNvSpPr>
              <a:spLocks noChangeArrowheads="1"/>
            </p:cNvSpPr>
            <p:nvPr/>
          </p:nvSpPr>
          <p:spPr bwMode="auto">
            <a:xfrm>
              <a:off x="4111" y="3313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2</a:t>
              </a:r>
            </a:p>
          </p:txBody>
        </p:sp>
        <p:sp>
          <p:nvSpPr>
            <p:cNvPr id="637001" name="Rectangle 73"/>
            <p:cNvSpPr>
              <a:spLocks noChangeArrowheads="1"/>
            </p:cNvSpPr>
            <p:nvPr/>
          </p:nvSpPr>
          <p:spPr bwMode="auto">
            <a:xfrm>
              <a:off x="3120" y="3024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3</a:t>
              </a:r>
            </a:p>
          </p:txBody>
        </p:sp>
        <p:sp>
          <p:nvSpPr>
            <p:cNvPr id="637002" name="Line 74"/>
            <p:cNvSpPr>
              <a:spLocks noChangeShapeType="1"/>
            </p:cNvSpPr>
            <p:nvPr/>
          </p:nvSpPr>
          <p:spPr bwMode="auto">
            <a:xfrm>
              <a:off x="2688" y="2976"/>
              <a:ext cx="860" cy="3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003" name="Line 75"/>
            <p:cNvSpPr>
              <a:spLocks noChangeShapeType="1"/>
            </p:cNvSpPr>
            <p:nvPr/>
          </p:nvSpPr>
          <p:spPr bwMode="auto">
            <a:xfrm flipV="1">
              <a:off x="2016" y="3024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7004" name="Line 76"/>
            <p:cNvSpPr>
              <a:spLocks noChangeShapeType="1"/>
            </p:cNvSpPr>
            <p:nvPr/>
          </p:nvSpPr>
          <p:spPr bwMode="auto">
            <a:xfrm>
              <a:off x="1584" y="2544"/>
              <a:ext cx="86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7005" name="Rectangle 77"/>
            <p:cNvSpPr>
              <a:spLocks noChangeArrowheads="1"/>
            </p:cNvSpPr>
            <p:nvPr/>
          </p:nvSpPr>
          <p:spPr bwMode="auto">
            <a:xfrm>
              <a:off x="2064" y="2592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5</a:t>
              </a:r>
            </a:p>
          </p:txBody>
        </p:sp>
      </p:grpSp>
      <p:pic>
        <p:nvPicPr>
          <p:cNvPr id="637006" name="Picture 78" descr="BD05210_[1]"/>
          <p:cNvPicPr>
            <a:picLocks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346825" y="4167188"/>
            <a:ext cx="698500" cy="627062"/>
          </a:xfrm>
          <a:noFill/>
          <a:ln/>
        </p:spPr>
      </p:pic>
      <p:sp>
        <p:nvSpPr>
          <p:cNvPr id="637007" name="Line 79"/>
          <p:cNvSpPr>
            <a:spLocks noChangeShapeType="1"/>
          </p:cNvSpPr>
          <p:nvPr/>
        </p:nvSpPr>
        <p:spPr bwMode="auto">
          <a:xfrm flipV="1">
            <a:off x="4191000" y="3962400"/>
            <a:ext cx="1143000" cy="6096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7008" name="Line 80"/>
          <p:cNvSpPr>
            <a:spLocks noChangeShapeType="1"/>
          </p:cNvSpPr>
          <p:nvPr/>
        </p:nvSpPr>
        <p:spPr bwMode="auto">
          <a:xfrm flipV="1">
            <a:off x="2514600" y="3810000"/>
            <a:ext cx="28194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7009" name="Line 81"/>
          <p:cNvSpPr>
            <a:spLocks noChangeShapeType="1"/>
          </p:cNvSpPr>
          <p:nvPr/>
        </p:nvSpPr>
        <p:spPr bwMode="auto">
          <a:xfrm flipV="1">
            <a:off x="2514600" y="3810000"/>
            <a:ext cx="281940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7010" name="Line 82"/>
          <p:cNvSpPr>
            <a:spLocks noChangeShapeType="1"/>
          </p:cNvSpPr>
          <p:nvPr/>
        </p:nvSpPr>
        <p:spPr bwMode="auto">
          <a:xfrm flipV="1">
            <a:off x="3200400" y="4800600"/>
            <a:ext cx="7620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7011" name="Line 83"/>
          <p:cNvSpPr>
            <a:spLocks noChangeShapeType="1"/>
          </p:cNvSpPr>
          <p:nvPr/>
        </p:nvSpPr>
        <p:spPr bwMode="auto">
          <a:xfrm flipV="1">
            <a:off x="4267200" y="3962400"/>
            <a:ext cx="11430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7012" name="Line 84"/>
          <p:cNvSpPr>
            <a:spLocks noChangeShapeType="1"/>
          </p:cNvSpPr>
          <p:nvPr/>
        </p:nvSpPr>
        <p:spPr bwMode="auto">
          <a:xfrm flipV="1">
            <a:off x="4114800" y="3886200"/>
            <a:ext cx="11430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7013" name="Line 85"/>
          <p:cNvSpPr>
            <a:spLocks noChangeShapeType="1"/>
          </p:cNvSpPr>
          <p:nvPr/>
        </p:nvSpPr>
        <p:spPr bwMode="auto">
          <a:xfrm flipV="1">
            <a:off x="5867400" y="4953000"/>
            <a:ext cx="129540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7018" name="Text Box 90"/>
          <p:cNvSpPr txBox="1">
            <a:spLocks noChangeArrowheads="1"/>
          </p:cNvSpPr>
          <p:nvPr/>
        </p:nvSpPr>
        <p:spPr bwMode="auto">
          <a:xfrm>
            <a:off x="7127875" y="4225925"/>
            <a:ext cx="32543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b="1">
                <a:solidFill>
                  <a:srgbClr val="FF3300"/>
                </a:solidFill>
                <a:ea typeface="宋体" charset="-122"/>
              </a:rPr>
              <a:t>0</a:t>
            </a:r>
          </a:p>
        </p:txBody>
      </p:sp>
      <p:sp>
        <p:nvSpPr>
          <p:cNvPr id="637019" name="Text Box 91"/>
          <p:cNvSpPr txBox="1">
            <a:spLocks noChangeArrowheads="1"/>
          </p:cNvSpPr>
          <p:nvPr/>
        </p:nvSpPr>
        <p:spPr bwMode="auto">
          <a:xfrm>
            <a:off x="5383213" y="3230563"/>
            <a:ext cx="32543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b="1">
                <a:solidFill>
                  <a:srgbClr val="FF3300"/>
                </a:solidFill>
                <a:ea typeface="宋体" charset="-122"/>
              </a:rPr>
              <a:t>1</a:t>
            </a:r>
          </a:p>
        </p:txBody>
      </p:sp>
      <p:sp>
        <p:nvSpPr>
          <p:cNvPr id="637020" name="Text Box 92"/>
          <p:cNvSpPr txBox="1">
            <a:spLocks noChangeArrowheads="1"/>
          </p:cNvSpPr>
          <p:nvPr/>
        </p:nvSpPr>
        <p:spPr bwMode="auto">
          <a:xfrm>
            <a:off x="5535613" y="5634038"/>
            <a:ext cx="32543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b="1">
                <a:solidFill>
                  <a:srgbClr val="FF3300"/>
                </a:solidFill>
                <a:ea typeface="宋体" charset="-122"/>
              </a:rPr>
              <a:t>2</a:t>
            </a:r>
          </a:p>
        </p:txBody>
      </p:sp>
      <p:sp>
        <p:nvSpPr>
          <p:cNvPr id="637021" name="Text Box 93"/>
          <p:cNvSpPr txBox="1">
            <a:spLocks noChangeArrowheads="1"/>
          </p:cNvSpPr>
          <p:nvPr/>
        </p:nvSpPr>
        <p:spPr bwMode="auto">
          <a:xfrm>
            <a:off x="3825875" y="4146550"/>
            <a:ext cx="32543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b="1">
                <a:solidFill>
                  <a:srgbClr val="FF3300"/>
                </a:solidFill>
                <a:ea typeface="宋体" charset="-122"/>
              </a:rPr>
              <a:t>3</a:t>
            </a:r>
          </a:p>
        </p:txBody>
      </p:sp>
      <p:sp>
        <p:nvSpPr>
          <p:cNvPr id="637022" name="Text Box 94"/>
          <p:cNvSpPr txBox="1">
            <a:spLocks noChangeArrowheads="1"/>
          </p:cNvSpPr>
          <p:nvPr/>
        </p:nvSpPr>
        <p:spPr bwMode="auto">
          <a:xfrm>
            <a:off x="1985963" y="3513138"/>
            <a:ext cx="32543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b="1">
                <a:solidFill>
                  <a:srgbClr val="FF3300"/>
                </a:solidFill>
                <a:ea typeface="宋体" charset="-122"/>
              </a:rPr>
              <a:t>3</a:t>
            </a:r>
          </a:p>
        </p:txBody>
      </p:sp>
      <p:sp>
        <p:nvSpPr>
          <p:cNvPr id="637023" name="Text Box 95"/>
          <p:cNvSpPr txBox="1">
            <a:spLocks noChangeArrowheads="1"/>
          </p:cNvSpPr>
          <p:nvPr/>
        </p:nvSpPr>
        <p:spPr bwMode="auto">
          <a:xfrm>
            <a:off x="2527300" y="5502275"/>
            <a:ext cx="32543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b="1">
                <a:solidFill>
                  <a:srgbClr val="FF3300"/>
                </a:solidFill>
                <a:ea typeface="宋体" charset="-122"/>
              </a:rPr>
              <a:t>4</a:t>
            </a:r>
          </a:p>
        </p:txBody>
      </p:sp>
      <p:sp>
        <p:nvSpPr>
          <p:cNvPr id="637024" name="Oval 96"/>
          <p:cNvSpPr>
            <a:spLocks noChangeArrowheads="1"/>
          </p:cNvSpPr>
          <p:nvPr/>
        </p:nvSpPr>
        <p:spPr bwMode="auto">
          <a:xfrm>
            <a:off x="4227513" y="1285875"/>
            <a:ext cx="758825" cy="595313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7025" name="Text Box 97"/>
          <p:cNvSpPr txBox="1">
            <a:spLocks noChangeArrowheads="1"/>
          </p:cNvSpPr>
          <p:nvPr/>
        </p:nvSpPr>
        <p:spPr bwMode="auto">
          <a:xfrm>
            <a:off x="979488" y="6089650"/>
            <a:ext cx="708183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i="1">
                <a:ea typeface="宋体" charset="-122"/>
              </a:rPr>
              <a:t>Network disconnected;  Loop created between nodes 3 and 4</a:t>
            </a:r>
          </a:p>
        </p:txBody>
      </p:sp>
      <p:sp>
        <p:nvSpPr>
          <p:cNvPr id="637026" name="Text Box 98"/>
          <p:cNvSpPr txBox="1">
            <a:spLocks noChangeArrowheads="1"/>
          </p:cNvSpPr>
          <p:nvPr/>
        </p:nvSpPr>
        <p:spPr bwMode="auto">
          <a:xfrm>
            <a:off x="5691188" y="3270250"/>
            <a:ext cx="32543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b="1">
                <a:solidFill>
                  <a:srgbClr val="FF3300"/>
                </a:solidFill>
                <a:ea typeface="宋体" charset="-122"/>
              </a:rPr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7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7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7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7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3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3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3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637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3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6370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63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1000"/>
                                        <p:tgtEl>
                                          <p:spTgt spid="63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1000"/>
                                        <p:tgtEl>
                                          <p:spTgt spid="637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007" grpId="0" animBg="1"/>
      <p:bldP spid="637008" grpId="0" animBg="1"/>
      <p:bldP spid="637009" grpId="0" animBg="1"/>
      <p:bldP spid="637010" grpId="0" animBg="1"/>
      <p:bldP spid="637011" grpId="0" animBg="1"/>
      <p:bldP spid="637012" grpId="0" animBg="1"/>
      <p:bldP spid="637013" grpId="0" animBg="1"/>
      <p:bldP spid="637019" grpId="0"/>
      <p:bldP spid="637024" grpId="0" animBg="1"/>
      <p:bldP spid="637025" grpId="0"/>
      <p:bldP spid="63702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8042" name="Group 90"/>
          <p:cNvGraphicFramePr>
            <a:graphicFrameLocks noGrp="1"/>
          </p:cNvGraphicFramePr>
          <p:nvPr>
            <p:ph sz="half" idx="1"/>
          </p:nvPr>
        </p:nvGraphicFramePr>
        <p:xfrm>
          <a:off x="252413" y="338138"/>
          <a:ext cx="7586662" cy="2438402"/>
        </p:xfrm>
        <a:graphic>
          <a:graphicData uri="http://schemas.openxmlformats.org/drawingml/2006/table">
            <a:tbl>
              <a:tblPr/>
              <a:tblGrid>
                <a:gridCol w="1325562"/>
                <a:gridCol w="1257300"/>
                <a:gridCol w="1257300"/>
                <a:gridCol w="1257300"/>
                <a:gridCol w="1231900"/>
                <a:gridCol w="1257300"/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Iteration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Node 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Node 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Node 3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Node 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Node 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Initial</a:t>
                      </a:r>
                      <a:endParaRPr kumimoji="0" lang="en-US" altLang="zh-CN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(3,3)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(4,4)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(6, 1)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(3,3)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(6,2)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(3,3)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(4,4)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(4, 5)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(3,3)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(6,2)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(3,7)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(4,4)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(4, 5)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(5,5)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(6,2)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7998" name="Text Box 46"/>
          <p:cNvSpPr txBox="1">
            <a:spLocks noChangeArrowheads="1"/>
          </p:cNvSpPr>
          <p:nvPr/>
        </p:nvSpPr>
        <p:spPr bwMode="auto">
          <a:xfrm>
            <a:off x="7696200" y="4343400"/>
            <a:ext cx="7048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zh-CN" sz="2800">
                <a:latin typeface="Monotype Corsiva" pitchFamily="66" charset="0"/>
                <a:ea typeface="宋体" charset="-122"/>
              </a:rPr>
              <a:t>San</a:t>
            </a:r>
          </a:p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zh-CN" sz="2800">
                <a:latin typeface="Monotype Corsiva" pitchFamily="66" charset="0"/>
                <a:ea typeface="宋体" charset="-122"/>
              </a:rPr>
              <a:t>Jose</a:t>
            </a:r>
          </a:p>
        </p:txBody>
      </p: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2133600" y="3581400"/>
            <a:ext cx="5397500" cy="2278063"/>
            <a:chOff x="1344" y="2256"/>
            <a:chExt cx="3400" cy="1435"/>
          </a:xfrm>
        </p:grpSpPr>
        <p:sp>
          <p:nvSpPr>
            <p:cNvPr id="638001" name="Oval 49"/>
            <p:cNvSpPr>
              <a:spLocks noChangeArrowheads="1"/>
            </p:cNvSpPr>
            <p:nvPr/>
          </p:nvSpPr>
          <p:spPr bwMode="auto">
            <a:xfrm>
              <a:off x="3360" y="2278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004" name="Oval 52"/>
            <p:cNvSpPr>
              <a:spLocks noChangeArrowheads="1"/>
            </p:cNvSpPr>
            <p:nvPr/>
          </p:nvSpPr>
          <p:spPr bwMode="auto">
            <a:xfrm>
              <a:off x="1344" y="2400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006" name="Oval 54"/>
            <p:cNvSpPr>
              <a:spLocks noChangeArrowheads="1"/>
            </p:cNvSpPr>
            <p:nvPr/>
          </p:nvSpPr>
          <p:spPr bwMode="auto">
            <a:xfrm>
              <a:off x="3456" y="3351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008" name="Oval 56"/>
            <p:cNvSpPr>
              <a:spLocks noChangeArrowheads="1"/>
            </p:cNvSpPr>
            <p:nvPr/>
          </p:nvSpPr>
          <p:spPr bwMode="auto">
            <a:xfrm>
              <a:off x="2456" y="2815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010" name="Oval 58"/>
            <p:cNvSpPr>
              <a:spLocks noChangeArrowheads="1"/>
            </p:cNvSpPr>
            <p:nvPr/>
          </p:nvSpPr>
          <p:spPr bwMode="auto">
            <a:xfrm>
              <a:off x="4512" y="2967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012" name="Oval 60"/>
            <p:cNvSpPr>
              <a:spLocks noChangeArrowheads="1"/>
            </p:cNvSpPr>
            <p:nvPr/>
          </p:nvSpPr>
          <p:spPr bwMode="auto">
            <a:xfrm>
              <a:off x="1776" y="3351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016" name="Line 64"/>
            <p:cNvSpPr>
              <a:spLocks noChangeShapeType="1"/>
            </p:cNvSpPr>
            <p:nvPr/>
          </p:nvSpPr>
          <p:spPr bwMode="auto">
            <a:xfrm>
              <a:off x="3552" y="2448"/>
              <a:ext cx="972" cy="5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000" name="Rectangle 48"/>
            <p:cNvSpPr>
              <a:spLocks noChangeArrowheads="1"/>
            </p:cNvSpPr>
            <p:nvPr/>
          </p:nvSpPr>
          <p:spPr bwMode="auto">
            <a:xfrm>
              <a:off x="3391" y="2283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3</a:t>
              </a:r>
            </a:p>
          </p:txBody>
        </p:sp>
        <p:sp>
          <p:nvSpPr>
            <p:cNvPr id="638002" name="Line 50"/>
            <p:cNvSpPr>
              <a:spLocks noChangeShapeType="1"/>
            </p:cNvSpPr>
            <p:nvPr/>
          </p:nvSpPr>
          <p:spPr bwMode="auto">
            <a:xfrm flipV="1">
              <a:off x="1584" y="2400"/>
              <a:ext cx="177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003" name="Rectangle 51"/>
            <p:cNvSpPr>
              <a:spLocks noChangeArrowheads="1"/>
            </p:cNvSpPr>
            <p:nvPr/>
          </p:nvSpPr>
          <p:spPr bwMode="auto">
            <a:xfrm>
              <a:off x="1344" y="2409"/>
              <a:ext cx="18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1</a:t>
              </a:r>
            </a:p>
          </p:txBody>
        </p:sp>
        <p:sp>
          <p:nvSpPr>
            <p:cNvPr id="638005" name="Rectangle 53"/>
            <p:cNvSpPr>
              <a:spLocks noChangeArrowheads="1"/>
            </p:cNvSpPr>
            <p:nvPr/>
          </p:nvSpPr>
          <p:spPr bwMode="auto">
            <a:xfrm>
              <a:off x="3487" y="3356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5</a:t>
              </a:r>
            </a:p>
          </p:txBody>
        </p:sp>
        <p:sp>
          <p:nvSpPr>
            <p:cNvPr id="638007" name="Rectangle 55"/>
            <p:cNvSpPr>
              <a:spLocks noChangeArrowheads="1"/>
            </p:cNvSpPr>
            <p:nvPr/>
          </p:nvSpPr>
          <p:spPr bwMode="auto">
            <a:xfrm>
              <a:off x="2487" y="2811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4</a:t>
              </a:r>
            </a:p>
          </p:txBody>
        </p:sp>
        <p:sp>
          <p:nvSpPr>
            <p:cNvPr id="638009" name="Rectangle 57"/>
            <p:cNvSpPr>
              <a:spLocks noChangeArrowheads="1"/>
            </p:cNvSpPr>
            <p:nvPr/>
          </p:nvSpPr>
          <p:spPr bwMode="auto">
            <a:xfrm>
              <a:off x="4543" y="2972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6</a:t>
              </a:r>
            </a:p>
          </p:txBody>
        </p:sp>
        <p:sp>
          <p:nvSpPr>
            <p:cNvPr id="638011" name="Rectangle 59"/>
            <p:cNvSpPr>
              <a:spLocks noChangeArrowheads="1"/>
            </p:cNvSpPr>
            <p:nvPr/>
          </p:nvSpPr>
          <p:spPr bwMode="auto">
            <a:xfrm>
              <a:off x="1807" y="3356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2</a:t>
              </a:r>
            </a:p>
          </p:txBody>
        </p:sp>
        <p:sp>
          <p:nvSpPr>
            <p:cNvPr id="638013" name="Line 61"/>
            <p:cNvSpPr>
              <a:spLocks noChangeShapeType="1"/>
            </p:cNvSpPr>
            <p:nvPr/>
          </p:nvSpPr>
          <p:spPr bwMode="auto">
            <a:xfrm>
              <a:off x="1488" y="2640"/>
              <a:ext cx="336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014" name="Line 62"/>
            <p:cNvSpPr>
              <a:spLocks noChangeShapeType="1"/>
            </p:cNvSpPr>
            <p:nvPr/>
          </p:nvSpPr>
          <p:spPr bwMode="auto">
            <a:xfrm>
              <a:off x="2016" y="3456"/>
              <a:ext cx="1432" cy="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015" name="Line 63"/>
            <p:cNvSpPr>
              <a:spLocks noChangeShapeType="1"/>
            </p:cNvSpPr>
            <p:nvPr/>
          </p:nvSpPr>
          <p:spPr bwMode="auto">
            <a:xfrm flipV="1">
              <a:off x="3696" y="3151"/>
              <a:ext cx="808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017" name="Line 65"/>
            <p:cNvSpPr>
              <a:spLocks noChangeShapeType="1"/>
            </p:cNvSpPr>
            <p:nvPr/>
          </p:nvSpPr>
          <p:spPr bwMode="auto">
            <a:xfrm flipH="1">
              <a:off x="2688" y="2496"/>
              <a:ext cx="72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018" name="Rectangle 66"/>
            <p:cNvSpPr>
              <a:spLocks noChangeArrowheads="1"/>
            </p:cNvSpPr>
            <p:nvPr/>
          </p:nvSpPr>
          <p:spPr bwMode="auto">
            <a:xfrm>
              <a:off x="2352" y="2256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2</a:t>
              </a:r>
            </a:p>
          </p:txBody>
        </p:sp>
        <p:sp>
          <p:nvSpPr>
            <p:cNvPr id="638019" name="Rectangle 67"/>
            <p:cNvSpPr>
              <a:spLocks noChangeArrowheads="1"/>
            </p:cNvSpPr>
            <p:nvPr/>
          </p:nvSpPr>
          <p:spPr bwMode="auto">
            <a:xfrm>
              <a:off x="1440" y="2976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3</a:t>
              </a:r>
            </a:p>
          </p:txBody>
        </p:sp>
        <p:sp>
          <p:nvSpPr>
            <p:cNvPr id="638020" name="Rectangle 68"/>
            <p:cNvSpPr>
              <a:spLocks noChangeArrowheads="1"/>
            </p:cNvSpPr>
            <p:nvPr/>
          </p:nvSpPr>
          <p:spPr bwMode="auto">
            <a:xfrm>
              <a:off x="2640" y="3504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4</a:t>
              </a:r>
            </a:p>
          </p:txBody>
        </p:sp>
        <p:sp>
          <p:nvSpPr>
            <p:cNvPr id="638021" name="Rectangle 69"/>
            <p:cNvSpPr>
              <a:spLocks noChangeArrowheads="1"/>
            </p:cNvSpPr>
            <p:nvPr/>
          </p:nvSpPr>
          <p:spPr bwMode="auto">
            <a:xfrm>
              <a:off x="2688" y="2592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2</a:t>
              </a:r>
            </a:p>
          </p:txBody>
        </p:sp>
        <p:sp>
          <p:nvSpPr>
            <p:cNvPr id="638022" name="Rectangle 70"/>
            <p:cNvSpPr>
              <a:spLocks noChangeArrowheads="1"/>
            </p:cNvSpPr>
            <p:nvPr/>
          </p:nvSpPr>
          <p:spPr bwMode="auto">
            <a:xfrm>
              <a:off x="2064" y="3024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1</a:t>
              </a:r>
            </a:p>
          </p:txBody>
        </p:sp>
        <p:sp>
          <p:nvSpPr>
            <p:cNvPr id="638023" name="Rectangle 71"/>
            <p:cNvSpPr>
              <a:spLocks noChangeArrowheads="1"/>
            </p:cNvSpPr>
            <p:nvPr/>
          </p:nvSpPr>
          <p:spPr bwMode="auto">
            <a:xfrm>
              <a:off x="3984" y="2496"/>
              <a:ext cx="178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1</a:t>
              </a:r>
            </a:p>
          </p:txBody>
        </p:sp>
        <p:sp>
          <p:nvSpPr>
            <p:cNvPr id="638024" name="Rectangle 72"/>
            <p:cNvSpPr>
              <a:spLocks noChangeArrowheads="1"/>
            </p:cNvSpPr>
            <p:nvPr/>
          </p:nvSpPr>
          <p:spPr bwMode="auto">
            <a:xfrm>
              <a:off x="4111" y="3313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2</a:t>
              </a:r>
            </a:p>
          </p:txBody>
        </p:sp>
        <p:sp>
          <p:nvSpPr>
            <p:cNvPr id="638025" name="Rectangle 73"/>
            <p:cNvSpPr>
              <a:spLocks noChangeArrowheads="1"/>
            </p:cNvSpPr>
            <p:nvPr/>
          </p:nvSpPr>
          <p:spPr bwMode="auto">
            <a:xfrm>
              <a:off x="3120" y="3024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3</a:t>
              </a:r>
            </a:p>
          </p:txBody>
        </p:sp>
        <p:sp>
          <p:nvSpPr>
            <p:cNvPr id="638026" name="Line 74"/>
            <p:cNvSpPr>
              <a:spLocks noChangeShapeType="1"/>
            </p:cNvSpPr>
            <p:nvPr/>
          </p:nvSpPr>
          <p:spPr bwMode="auto">
            <a:xfrm>
              <a:off x="2688" y="2976"/>
              <a:ext cx="860" cy="3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027" name="Line 75"/>
            <p:cNvSpPr>
              <a:spLocks noChangeShapeType="1"/>
            </p:cNvSpPr>
            <p:nvPr/>
          </p:nvSpPr>
          <p:spPr bwMode="auto">
            <a:xfrm flipV="1">
              <a:off x="2016" y="3024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8028" name="Line 76"/>
            <p:cNvSpPr>
              <a:spLocks noChangeShapeType="1"/>
            </p:cNvSpPr>
            <p:nvPr/>
          </p:nvSpPr>
          <p:spPr bwMode="auto">
            <a:xfrm>
              <a:off x="1584" y="2544"/>
              <a:ext cx="86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8029" name="Rectangle 77"/>
            <p:cNvSpPr>
              <a:spLocks noChangeArrowheads="1"/>
            </p:cNvSpPr>
            <p:nvPr/>
          </p:nvSpPr>
          <p:spPr bwMode="auto">
            <a:xfrm>
              <a:off x="2064" y="2592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5</a:t>
              </a:r>
            </a:p>
          </p:txBody>
        </p:sp>
      </p:grpSp>
      <p:pic>
        <p:nvPicPr>
          <p:cNvPr id="638030" name="Picture 78" descr="BD05210_[1]"/>
          <p:cNvPicPr>
            <a:picLocks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346825" y="4167188"/>
            <a:ext cx="698500" cy="627062"/>
          </a:xfrm>
          <a:noFill/>
          <a:ln/>
        </p:spPr>
      </p:pic>
      <p:sp>
        <p:nvSpPr>
          <p:cNvPr id="638031" name="Line 79"/>
          <p:cNvSpPr>
            <a:spLocks noChangeShapeType="1"/>
          </p:cNvSpPr>
          <p:nvPr/>
        </p:nvSpPr>
        <p:spPr bwMode="auto">
          <a:xfrm flipV="1">
            <a:off x="4191000" y="3962400"/>
            <a:ext cx="1143000" cy="60960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8032" name="Line 80"/>
          <p:cNvSpPr>
            <a:spLocks noChangeShapeType="1"/>
          </p:cNvSpPr>
          <p:nvPr/>
        </p:nvSpPr>
        <p:spPr bwMode="auto">
          <a:xfrm flipV="1">
            <a:off x="2514600" y="3810000"/>
            <a:ext cx="28194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8033" name="Line 81"/>
          <p:cNvSpPr>
            <a:spLocks noChangeShapeType="1"/>
          </p:cNvSpPr>
          <p:nvPr/>
        </p:nvSpPr>
        <p:spPr bwMode="auto">
          <a:xfrm flipH="1">
            <a:off x="3124200" y="4800600"/>
            <a:ext cx="838200" cy="68580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8034" name="Line 82"/>
          <p:cNvSpPr>
            <a:spLocks noChangeShapeType="1"/>
          </p:cNvSpPr>
          <p:nvPr/>
        </p:nvSpPr>
        <p:spPr bwMode="auto">
          <a:xfrm>
            <a:off x="4267200" y="4724400"/>
            <a:ext cx="1295400" cy="60960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8035" name="Line 83"/>
          <p:cNvSpPr>
            <a:spLocks noChangeShapeType="1"/>
          </p:cNvSpPr>
          <p:nvPr/>
        </p:nvSpPr>
        <p:spPr bwMode="auto">
          <a:xfrm flipH="1" flipV="1">
            <a:off x="2514600" y="4038600"/>
            <a:ext cx="1371600" cy="53340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8036" name="Line 84"/>
          <p:cNvSpPr>
            <a:spLocks noChangeShapeType="1"/>
          </p:cNvSpPr>
          <p:nvPr/>
        </p:nvSpPr>
        <p:spPr bwMode="auto">
          <a:xfrm flipV="1">
            <a:off x="2532063" y="3827463"/>
            <a:ext cx="281940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8037" name="Line 85"/>
          <p:cNvSpPr>
            <a:spLocks noChangeShapeType="1"/>
          </p:cNvSpPr>
          <p:nvPr/>
        </p:nvSpPr>
        <p:spPr bwMode="auto">
          <a:xfrm flipV="1">
            <a:off x="3200400" y="4800600"/>
            <a:ext cx="762000" cy="685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8038" name="Line 86"/>
          <p:cNvSpPr>
            <a:spLocks noChangeShapeType="1"/>
          </p:cNvSpPr>
          <p:nvPr/>
        </p:nvSpPr>
        <p:spPr bwMode="auto">
          <a:xfrm flipH="1" flipV="1">
            <a:off x="4343400" y="4829175"/>
            <a:ext cx="1187450" cy="6000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8039" name="Line 87"/>
          <p:cNvSpPr>
            <a:spLocks noChangeShapeType="1"/>
          </p:cNvSpPr>
          <p:nvPr/>
        </p:nvSpPr>
        <p:spPr bwMode="auto">
          <a:xfrm flipV="1">
            <a:off x="4267200" y="3962400"/>
            <a:ext cx="11430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8040" name="Line 88"/>
          <p:cNvSpPr>
            <a:spLocks noChangeShapeType="1"/>
          </p:cNvSpPr>
          <p:nvPr/>
        </p:nvSpPr>
        <p:spPr bwMode="auto">
          <a:xfrm flipV="1">
            <a:off x="5791200" y="4953000"/>
            <a:ext cx="1371600" cy="457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8044" name="Text Box 92"/>
          <p:cNvSpPr txBox="1">
            <a:spLocks noChangeArrowheads="1"/>
          </p:cNvSpPr>
          <p:nvPr/>
        </p:nvSpPr>
        <p:spPr bwMode="auto">
          <a:xfrm>
            <a:off x="7127875" y="4225925"/>
            <a:ext cx="32543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b="1">
                <a:solidFill>
                  <a:srgbClr val="FF3300"/>
                </a:solidFill>
                <a:ea typeface="宋体" charset="-122"/>
              </a:rPr>
              <a:t>0</a:t>
            </a:r>
          </a:p>
        </p:txBody>
      </p:sp>
      <p:sp>
        <p:nvSpPr>
          <p:cNvPr id="638045" name="Text Box 93"/>
          <p:cNvSpPr txBox="1">
            <a:spLocks noChangeArrowheads="1"/>
          </p:cNvSpPr>
          <p:nvPr/>
        </p:nvSpPr>
        <p:spPr bwMode="auto">
          <a:xfrm>
            <a:off x="5719763" y="5619750"/>
            <a:ext cx="32543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b="1">
                <a:solidFill>
                  <a:srgbClr val="FF3300"/>
                </a:solidFill>
                <a:ea typeface="宋体" charset="-122"/>
              </a:rPr>
              <a:t>2</a:t>
            </a:r>
          </a:p>
        </p:txBody>
      </p:sp>
      <p:sp>
        <p:nvSpPr>
          <p:cNvPr id="638046" name="Text Box 94"/>
          <p:cNvSpPr txBox="1">
            <a:spLocks noChangeArrowheads="1"/>
          </p:cNvSpPr>
          <p:nvPr/>
        </p:nvSpPr>
        <p:spPr bwMode="auto">
          <a:xfrm>
            <a:off x="5561013" y="3252788"/>
            <a:ext cx="32543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b="1">
                <a:solidFill>
                  <a:srgbClr val="FF3300"/>
                </a:solidFill>
                <a:ea typeface="宋体" charset="-122"/>
              </a:rPr>
              <a:t>5</a:t>
            </a:r>
          </a:p>
        </p:txBody>
      </p:sp>
      <p:sp>
        <p:nvSpPr>
          <p:cNvPr id="638047" name="Text Box 95"/>
          <p:cNvSpPr txBox="1">
            <a:spLocks noChangeArrowheads="1"/>
          </p:cNvSpPr>
          <p:nvPr/>
        </p:nvSpPr>
        <p:spPr bwMode="auto">
          <a:xfrm>
            <a:off x="3930650" y="4175125"/>
            <a:ext cx="32543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b="1">
                <a:solidFill>
                  <a:srgbClr val="FF3300"/>
                </a:solidFill>
                <a:ea typeface="宋体" charset="-122"/>
              </a:rPr>
              <a:t>3</a:t>
            </a:r>
          </a:p>
        </p:txBody>
      </p:sp>
      <p:sp>
        <p:nvSpPr>
          <p:cNvPr id="638048" name="Text Box 96"/>
          <p:cNvSpPr txBox="1">
            <a:spLocks noChangeArrowheads="1"/>
          </p:cNvSpPr>
          <p:nvPr/>
        </p:nvSpPr>
        <p:spPr bwMode="auto">
          <a:xfrm>
            <a:off x="2193925" y="3516313"/>
            <a:ext cx="32543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b="1">
                <a:solidFill>
                  <a:srgbClr val="FF3300"/>
                </a:solidFill>
                <a:ea typeface="宋体" charset="-122"/>
              </a:rPr>
              <a:t>3</a:t>
            </a:r>
          </a:p>
        </p:txBody>
      </p:sp>
      <p:sp>
        <p:nvSpPr>
          <p:cNvPr id="638049" name="Text Box 97"/>
          <p:cNvSpPr txBox="1">
            <a:spLocks noChangeArrowheads="1"/>
          </p:cNvSpPr>
          <p:nvPr/>
        </p:nvSpPr>
        <p:spPr bwMode="auto">
          <a:xfrm>
            <a:off x="2846388" y="5678488"/>
            <a:ext cx="32543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b="1">
                <a:solidFill>
                  <a:srgbClr val="FF3300"/>
                </a:solidFill>
                <a:ea typeface="宋体" charset="-122"/>
              </a:rPr>
              <a:t>4</a:t>
            </a:r>
          </a:p>
        </p:txBody>
      </p:sp>
      <p:sp>
        <p:nvSpPr>
          <p:cNvPr id="638050" name="Oval 98"/>
          <p:cNvSpPr>
            <a:spLocks noChangeArrowheads="1"/>
          </p:cNvSpPr>
          <p:nvPr/>
        </p:nvSpPr>
        <p:spPr bwMode="auto">
          <a:xfrm>
            <a:off x="1828800" y="1793875"/>
            <a:ext cx="723900" cy="560388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8051" name="Line 99"/>
          <p:cNvSpPr>
            <a:spLocks noChangeShapeType="1"/>
          </p:cNvSpPr>
          <p:nvPr/>
        </p:nvSpPr>
        <p:spPr bwMode="auto">
          <a:xfrm flipH="1" flipV="1">
            <a:off x="2519363" y="4029075"/>
            <a:ext cx="1303337" cy="5683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8052" name="Line 100"/>
          <p:cNvSpPr>
            <a:spLocks noChangeShapeType="1"/>
          </p:cNvSpPr>
          <p:nvPr/>
        </p:nvSpPr>
        <p:spPr bwMode="auto">
          <a:xfrm flipH="1" flipV="1">
            <a:off x="2371725" y="4227513"/>
            <a:ext cx="449263" cy="10604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8053" name="Oval 101"/>
          <p:cNvSpPr>
            <a:spLocks noChangeArrowheads="1"/>
          </p:cNvSpPr>
          <p:nvPr/>
        </p:nvSpPr>
        <p:spPr bwMode="auto">
          <a:xfrm>
            <a:off x="5580063" y="1778000"/>
            <a:ext cx="733425" cy="525463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8054" name="Text Box 102"/>
          <p:cNvSpPr txBox="1">
            <a:spLocks noChangeArrowheads="1"/>
          </p:cNvSpPr>
          <p:nvPr/>
        </p:nvSpPr>
        <p:spPr bwMode="auto">
          <a:xfrm>
            <a:off x="2433638" y="3429000"/>
            <a:ext cx="32543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b="1">
                <a:solidFill>
                  <a:srgbClr val="FF3300"/>
                </a:solidFill>
                <a:ea typeface="宋体" charset="-122"/>
              </a:rPr>
              <a:t>7</a:t>
            </a:r>
          </a:p>
        </p:txBody>
      </p:sp>
      <p:sp>
        <p:nvSpPr>
          <p:cNvPr id="638055" name="Text Box 103"/>
          <p:cNvSpPr txBox="1">
            <a:spLocks noChangeArrowheads="1"/>
          </p:cNvSpPr>
          <p:nvPr/>
        </p:nvSpPr>
        <p:spPr bwMode="auto">
          <a:xfrm>
            <a:off x="3741738" y="4054475"/>
            <a:ext cx="32543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b="1">
                <a:solidFill>
                  <a:srgbClr val="FF3300"/>
                </a:solidFill>
                <a:ea typeface="宋体" charset="-122"/>
              </a:rPr>
              <a:t>5</a:t>
            </a:r>
          </a:p>
        </p:txBody>
      </p:sp>
      <p:sp>
        <p:nvSpPr>
          <p:cNvPr id="638056" name="Text Box 104"/>
          <p:cNvSpPr txBox="1">
            <a:spLocks noChangeArrowheads="1"/>
          </p:cNvSpPr>
          <p:nvPr/>
        </p:nvSpPr>
        <p:spPr bwMode="auto">
          <a:xfrm>
            <a:off x="1377950" y="6229350"/>
            <a:ext cx="66436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>
                <a:ea typeface="宋体" charset="-122"/>
              </a:rPr>
              <a:t>Node 4 could have chosen 2 as next node because of tie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8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8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8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8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8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8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3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" dur="500"/>
                                        <p:tgtEl>
                                          <p:spTgt spid="638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638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" dur="500"/>
                                        <p:tgtEl>
                                          <p:spTgt spid="638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" dur="500"/>
                                        <p:tgtEl>
                                          <p:spTgt spid="638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8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38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8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8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8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8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8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38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63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63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1" dur="500"/>
                                        <p:tgtEl>
                                          <p:spTgt spid="638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4" dur="500"/>
                                        <p:tgtEl>
                                          <p:spTgt spid="638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7" dur="500"/>
                                        <p:tgtEl>
                                          <p:spTgt spid="638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0" dur="500"/>
                                        <p:tgtEl>
                                          <p:spTgt spid="638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3" dur="500"/>
                                        <p:tgtEl>
                                          <p:spTgt spid="638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63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638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638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638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63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3" dur="500"/>
                                        <p:tgtEl>
                                          <p:spTgt spid="638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6" dur="500"/>
                                        <p:tgtEl>
                                          <p:spTgt spid="6380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63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63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031" grpId="0" animBg="1"/>
      <p:bldP spid="638031" grpId="1" animBg="1"/>
      <p:bldP spid="638032" grpId="0" animBg="1"/>
      <p:bldP spid="638032" grpId="1" animBg="1"/>
      <p:bldP spid="638033" grpId="0" animBg="1"/>
      <p:bldP spid="638033" grpId="1" animBg="1"/>
      <p:bldP spid="638034" grpId="0" animBg="1"/>
      <p:bldP spid="638034" grpId="1" animBg="1"/>
      <p:bldP spid="638035" grpId="0" animBg="1"/>
      <p:bldP spid="638035" grpId="1" animBg="1"/>
      <p:bldP spid="638036" grpId="0" animBg="1"/>
      <p:bldP spid="638037" grpId="0" animBg="1"/>
      <p:bldP spid="638038" grpId="0" animBg="1"/>
      <p:bldP spid="638039" grpId="0" animBg="1"/>
      <p:bldP spid="638040" grpId="0" animBg="1"/>
      <p:bldP spid="638047" grpId="0"/>
      <p:bldP spid="638048" grpId="0"/>
      <p:bldP spid="638050" grpId="0" animBg="1"/>
      <p:bldP spid="638050" grpId="1" animBg="1"/>
      <p:bldP spid="638051" grpId="0" animBg="1"/>
      <p:bldP spid="638051" grpId="1" animBg="1"/>
      <p:bldP spid="638052" grpId="0" animBg="1"/>
      <p:bldP spid="638052" grpId="1" animBg="1"/>
      <p:bldP spid="638053" grpId="0" animBg="1"/>
      <p:bldP spid="638053" grpId="1" animBg="1"/>
      <p:bldP spid="638054" grpId="0"/>
      <p:bldP spid="638055" grpId="0"/>
      <p:bldP spid="63805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9066" name="Group 90"/>
          <p:cNvGraphicFramePr>
            <a:graphicFrameLocks noGrp="1"/>
          </p:cNvGraphicFramePr>
          <p:nvPr>
            <p:ph sz="half" idx="1"/>
          </p:nvPr>
        </p:nvGraphicFramePr>
        <p:xfrm>
          <a:off x="292100" y="338138"/>
          <a:ext cx="7504113" cy="2438402"/>
        </p:xfrm>
        <a:graphic>
          <a:graphicData uri="http://schemas.openxmlformats.org/drawingml/2006/table">
            <a:tbl>
              <a:tblPr/>
              <a:tblGrid>
                <a:gridCol w="1243013"/>
                <a:gridCol w="1257300"/>
                <a:gridCol w="1257300"/>
                <a:gridCol w="1257300"/>
                <a:gridCol w="1231900"/>
                <a:gridCol w="1257300"/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Iteration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Node 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Node 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Node 3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Node 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Node 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Initial</a:t>
                      </a:r>
                      <a:endParaRPr kumimoji="0" lang="en-US" altLang="zh-CN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(3,3)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(4,4)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(6, 1)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(3,3)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(6,2)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(3,3)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(4,4)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(4, 5)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(3,3)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(6,2)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(3,7)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(4,4)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(4, 5)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(5,5)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(6,2)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(3,7)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(4,6)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(4, 7)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(5,5)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(6,2)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9022" name="Text Box 46"/>
          <p:cNvSpPr txBox="1">
            <a:spLocks noChangeArrowheads="1"/>
          </p:cNvSpPr>
          <p:nvPr/>
        </p:nvSpPr>
        <p:spPr bwMode="auto">
          <a:xfrm>
            <a:off x="7696200" y="4343400"/>
            <a:ext cx="7048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zh-CN" sz="2800">
                <a:latin typeface="Monotype Corsiva" pitchFamily="66" charset="0"/>
                <a:ea typeface="宋体" charset="-122"/>
              </a:rPr>
              <a:t>San</a:t>
            </a:r>
          </a:p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zh-CN" sz="2800">
                <a:latin typeface="Monotype Corsiva" pitchFamily="66" charset="0"/>
                <a:ea typeface="宋体" charset="-122"/>
              </a:rPr>
              <a:t>Jose</a:t>
            </a:r>
          </a:p>
        </p:txBody>
      </p: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2133600" y="3581400"/>
            <a:ext cx="5397500" cy="2278063"/>
            <a:chOff x="1344" y="2256"/>
            <a:chExt cx="3400" cy="1435"/>
          </a:xfrm>
        </p:grpSpPr>
        <p:sp>
          <p:nvSpPr>
            <p:cNvPr id="639025" name="Oval 49"/>
            <p:cNvSpPr>
              <a:spLocks noChangeArrowheads="1"/>
            </p:cNvSpPr>
            <p:nvPr/>
          </p:nvSpPr>
          <p:spPr bwMode="auto">
            <a:xfrm>
              <a:off x="3360" y="2278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28" name="Oval 52"/>
            <p:cNvSpPr>
              <a:spLocks noChangeArrowheads="1"/>
            </p:cNvSpPr>
            <p:nvPr/>
          </p:nvSpPr>
          <p:spPr bwMode="auto">
            <a:xfrm>
              <a:off x="1344" y="2400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30" name="Oval 54"/>
            <p:cNvSpPr>
              <a:spLocks noChangeArrowheads="1"/>
            </p:cNvSpPr>
            <p:nvPr/>
          </p:nvSpPr>
          <p:spPr bwMode="auto">
            <a:xfrm>
              <a:off x="3456" y="3351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32" name="Oval 56"/>
            <p:cNvSpPr>
              <a:spLocks noChangeArrowheads="1"/>
            </p:cNvSpPr>
            <p:nvPr/>
          </p:nvSpPr>
          <p:spPr bwMode="auto">
            <a:xfrm>
              <a:off x="2456" y="2815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34" name="Oval 58"/>
            <p:cNvSpPr>
              <a:spLocks noChangeArrowheads="1"/>
            </p:cNvSpPr>
            <p:nvPr/>
          </p:nvSpPr>
          <p:spPr bwMode="auto">
            <a:xfrm>
              <a:off x="4512" y="2967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36" name="Oval 60"/>
            <p:cNvSpPr>
              <a:spLocks noChangeArrowheads="1"/>
            </p:cNvSpPr>
            <p:nvPr/>
          </p:nvSpPr>
          <p:spPr bwMode="auto">
            <a:xfrm>
              <a:off x="1776" y="3351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24" name="Rectangle 48"/>
            <p:cNvSpPr>
              <a:spLocks noChangeArrowheads="1"/>
            </p:cNvSpPr>
            <p:nvPr/>
          </p:nvSpPr>
          <p:spPr bwMode="auto">
            <a:xfrm>
              <a:off x="3391" y="2256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3</a:t>
              </a:r>
            </a:p>
          </p:txBody>
        </p:sp>
        <p:sp>
          <p:nvSpPr>
            <p:cNvPr id="639026" name="Line 50"/>
            <p:cNvSpPr>
              <a:spLocks noChangeShapeType="1"/>
            </p:cNvSpPr>
            <p:nvPr/>
          </p:nvSpPr>
          <p:spPr bwMode="auto">
            <a:xfrm flipV="1">
              <a:off x="1584" y="2400"/>
              <a:ext cx="177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27" name="Rectangle 51"/>
            <p:cNvSpPr>
              <a:spLocks noChangeArrowheads="1"/>
            </p:cNvSpPr>
            <p:nvPr/>
          </p:nvSpPr>
          <p:spPr bwMode="auto">
            <a:xfrm>
              <a:off x="1344" y="2400"/>
              <a:ext cx="18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1</a:t>
              </a:r>
            </a:p>
          </p:txBody>
        </p:sp>
        <p:sp>
          <p:nvSpPr>
            <p:cNvPr id="639029" name="Rectangle 53"/>
            <p:cNvSpPr>
              <a:spLocks noChangeArrowheads="1"/>
            </p:cNvSpPr>
            <p:nvPr/>
          </p:nvSpPr>
          <p:spPr bwMode="auto">
            <a:xfrm>
              <a:off x="3487" y="3329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5</a:t>
              </a:r>
            </a:p>
          </p:txBody>
        </p:sp>
        <p:sp>
          <p:nvSpPr>
            <p:cNvPr id="639031" name="Rectangle 55"/>
            <p:cNvSpPr>
              <a:spLocks noChangeArrowheads="1"/>
            </p:cNvSpPr>
            <p:nvPr/>
          </p:nvSpPr>
          <p:spPr bwMode="auto">
            <a:xfrm>
              <a:off x="2487" y="2784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4</a:t>
              </a:r>
            </a:p>
          </p:txBody>
        </p:sp>
        <p:sp>
          <p:nvSpPr>
            <p:cNvPr id="639033" name="Rectangle 57"/>
            <p:cNvSpPr>
              <a:spLocks noChangeArrowheads="1"/>
            </p:cNvSpPr>
            <p:nvPr/>
          </p:nvSpPr>
          <p:spPr bwMode="auto">
            <a:xfrm>
              <a:off x="4543" y="2945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6</a:t>
              </a:r>
            </a:p>
          </p:txBody>
        </p:sp>
        <p:sp>
          <p:nvSpPr>
            <p:cNvPr id="639035" name="Rectangle 59"/>
            <p:cNvSpPr>
              <a:spLocks noChangeArrowheads="1"/>
            </p:cNvSpPr>
            <p:nvPr/>
          </p:nvSpPr>
          <p:spPr bwMode="auto">
            <a:xfrm>
              <a:off x="1807" y="3329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2</a:t>
              </a:r>
            </a:p>
          </p:txBody>
        </p:sp>
        <p:sp>
          <p:nvSpPr>
            <p:cNvPr id="639037" name="Line 61"/>
            <p:cNvSpPr>
              <a:spLocks noChangeShapeType="1"/>
            </p:cNvSpPr>
            <p:nvPr/>
          </p:nvSpPr>
          <p:spPr bwMode="auto">
            <a:xfrm>
              <a:off x="1488" y="2640"/>
              <a:ext cx="336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38" name="Line 62"/>
            <p:cNvSpPr>
              <a:spLocks noChangeShapeType="1"/>
            </p:cNvSpPr>
            <p:nvPr/>
          </p:nvSpPr>
          <p:spPr bwMode="auto">
            <a:xfrm>
              <a:off x="2016" y="3456"/>
              <a:ext cx="1432" cy="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39" name="Line 63"/>
            <p:cNvSpPr>
              <a:spLocks noChangeShapeType="1"/>
            </p:cNvSpPr>
            <p:nvPr/>
          </p:nvSpPr>
          <p:spPr bwMode="auto">
            <a:xfrm flipV="1">
              <a:off x="3696" y="3151"/>
              <a:ext cx="808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40" name="Line 64"/>
            <p:cNvSpPr>
              <a:spLocks noChangeShapeType="1"/>
            </p:cNvSpPr>
            <p:nvPr/>
          </p:nvSpPr>
          <p:spPr bwMode="auto">
            <a:xfrm>
              <a:off x="3552" y="2448"/>
              <a:ext cx="972" cy="5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41" name="Line 65"/>
            <p:cNvSpPr>
              <a:spLocks noChangeShapeType="1"/>
            </p:cNvSpPr>
            <p:nvPr/>
          </p:nvSpPr>
          <p:spPr bwMode="auto">
            <a:xfrm flipH="1">
              <a:off x="2688" y="2496"/>
              <a:ext cx="72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42" name="Rectangle 66"/>
            <p:cNvSpPr>
              <a:spLocks noChangeArrowheads="1"/>
            </p:cNvSpPr>
            <p:nvPr/>
          </p:nvSpPr>
          <p:spPr bwMode="auto">
            <a:xfrm>
              <a:off x="2352" y="2256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2</a:t>
              </a:r>
            </a:p>
          </p:txBody>
        </p:sp>
        <p:sp>
          <p:nvSpPr>
            <p:cNvPr id="639043" name="Rectangle 67"/>
            <p:cNvSpPr>
              <a:spLocks noChangeArrowheads="1"/>
            </p:cNvSpPr>
            <p:nvPr/>
          </p:nvSpPr>
          <p:spPr bwMode="auto">
            <a:xfrm>
              <a:off x="1440" y="2976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3</a:t>
              </a:r>
            </a:p>
          </p:txBody>
        </p:sp>
        <p:sp>
          <p:nvSpPr>
            <p:cNvPr id="639044" name="Rectangle 68"/>
            <p:cNvSpPr>
              <a:spLocks noChangeArrowheads="1"/>
            </p:cNvSpPr>
            <p:nvPr/>
          </p:nvSpPr>
          <p:spPr bwMode="auto">
            <a:xfrm>
              <a:off x="2640" y="3504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4</a:t>
              </a:r>
            </a:p>
          </p:txBody>
        </p:sp>
        <p:sp>
          <p:nvSpPr>
            <p:cNvPr id="639045" name="Rectangle 69"/>
            <p:cNvSpPr>
              <a:spLocks noChangeArrowheads="1"/>
            </p:cNvSpPr>
            <p:nvPr/>
          </p:nvSpPr>
          <p:spPr bwMode="auto">
            <a:xfrm>
              <a:off x="2688" y="2592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2</a:t>
              </a:r>
            </a:p>
          </p:txBody>
        </p:sp>
        <p:sp>
          <p:nvSpPr>
            <p:cNvPr id="639046" name="Rectangle 70"/>
            <p:cNvSpPr>
              <a:spLocks noChangeArrowheads="1"/>
            </p:cNvSpPr>
            <p:nvPr/>
          </p:nvSpPr>
          <p:spPr bwMode="auto">
            <a:xfrm>
              <a:off x="2064" y="3024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1</a:t>
              </a:r>
            </a:p>
          </p:txBody>
        </p:sp>
        <p:sp>
          <p:nvSpPr>
            <p:cNvPr id="639047" name="Rectangle 71"/>
            <p:cNvSpPr>
              <a:spLocks noChangeArrowheads="1"/>
            </p:cNvSpPr>
            <p:nvPr/>
          </p:nvSpPr>
          <p:spPr bwMode="auto">
            <a:xfrm>
              <a:off x="3984" y="2496"/>
              <a:ext cx="178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1</a:t>
              </a:r>
            </a:p>
          </p:txBody>
        </p:sp>
        <p:sp>
          <p:nvSpPr>
            <p:cNvPr id="639048" name="Rectangle 72"/>
            <p:cNvSpPr>
              <a:spLocks noChangeArrowheads="1"/>
            </p:cNvSpPr>
            <p:nvPr/>
          </p:nvSpPr>
          <p:spPr bwMode="auto">
            <a:xfrm>
              <a:off x="4111" y="3313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2</a:t>
              </a:r>
            </a:p>
          </p:txBody>
        </p:sp>
        <p:sp>
          <p:nvSpPr>
            <p:cNvPr id="639049" name="Rectangle 73"/>
            <p:cNvSpPr>
              <a:spLocks noChangeArrowheads="1"/>
            </p:cNvSpPr>
            <p:nvPr/>
          </p:nvSpPr>
          <p:spPr bwMode="auto">
            <a:xfrm>
              <a:off x="3120" y="3024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3</a:t>
              </a:r>
            </a:p>
          </p:txBody>
        </p:sp>
        <p:sp>
          <p:nvSpPr>
            <p:cNvPr id="639050" name="Line 74"/>
            <p:cNvSpPr>
              <a:spLocks noChangeShapeType="1"/>
            </p:cNvSpPr>
            <p:nvPr/>
          </p:nvSpPr>
          <p:spPr bwMode="auto">
            <a:xfrm>
              <a:off x="2688" y="2976"/>
              <a:ext cx="860" cy="3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51" name="Line 75"/>
            <p:cNvSpPr>
              <a:spLocks noChangeShapeType="1"/>
            </p:cNvSpPr>
            <p:nvPr/>
          </p:nvSpPr>
          <p:spPr bwMode="auto">
            <a:xfrm flipV="1">
              <a:off x="2016" y="3024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9052" name="Line 76"/>
            <p:cNvSpPr>
              <a:spLocks noChangeShapeType="1"/>
            </p:cNvSpPr>
            <p:nvPr/>
          </p:nvSpPr>
          <p:spPr bwMode="auto">
            <a:xfrm>
              <a:off x="1584" y="2544"/>
              <a:ext cx="86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9053" name="Rectangle 77"/>
            <p:cNvSpPr>
              <a:spLocks noChangeArrowheads="1"/>
            </p:cNvSpPr>
            <p:nvPr/>
          </p:nvSpPr>
          <p:spPr bwMode="auto">
            <a:xfrm>
              <a:off x="2064" y="2592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5</a:t>
              </a:r>
            </a:p>
          </p:txBody>
        </p:sp>
      </p:grpSp>
      <p:pic>
        <p:nvPicPr>
          <p:cNvPr id="639054" name="Picture 78" descr="BD05210_[1]"/>
          <p:cNvPicPr>
            <a:picLocks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346825" y="4167188"/>
            <a:ext cx="698500" cy="627062"/>
          </a:xfrm>
          <a:noFill/>
          <a:ln/>
        </p:spPr>
      </p:pic>
      <p:sp>
        <p:nvSpPr>
          <p:cNvPr id="639055" name="Line 79"/>
          <p:cNvSpPr>
            <a:spLocks noChangeShapeType="1"/>
          </p:cNvSpPr>
          <p:nvPr/>
        </p:nvSpPr>
        <p:spPr bwMode="auto">
          <a:xfrm>
            <a:off x="3200400" y="5486400"/>
            <a:ext cx="2286000" cy="7620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9056" name="Line 80"/>
          <p:cNvSpPr>
            <a:spLocks noChangeShapeType="1"/>
          </p:cNvSpPr>
          <p:nvPr/>
        </p:nvSpPr>
        <p:spPr bwMode="auto">
          <a:xfrm flipH="1">
            <a:off x="3200400" y="4800600"/>
            <a:ext cx="762000" cy="60960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9057" name="Line 81"/>
          <p:cNvSpPr>
            <a:spLocks noChangeShapeType="1"/>
          </p:cNvSpPr>
          <p:nvPr/>
        </p:nvSpPr>
        <p:spPr bwMode="auto">
          <a:xfrm flipH="1" flipV="1">
            <a:off x="2362200" y="4191000"/>
            <a:ext cx="533400" cy="114300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9058" name="Line 82"/>
          <p:cNvSpPr>
            <a:spLocks noChangeShapeType="1"/>
          </p:cNvSpPr>
          <p:nvPr/>
        </p:nvSpPr>
        <p:spPr bwMode="auto">
          <a:xfrm flipV="1">
            <a:off x="2514600" y="3733800"/>
            <a:ext cx="281940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9059" name="Line 83"/>
          <p:cNvSpPr>
            <a:spLocks noChangeShapeType="1"/>
          </p:cNvSpPr>
          <p:nvPr/>
        </p:nvSpPr>
        <p:spPr bwMode="auto">
          <a:xfrm>
            <a:off x="4233863" y="4821238"/>
            <a:ext cx="1219200" cy="584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9060" name="Line 84"/>
          <p:cNvSpPr>
            <a:spLocks noChangeShapeType="1"/>
          </p:cNvSpPr>
          <p:nvPr/>
        </p:nvSpPr>
        <p:spPr bwMode="auto">
          <a:xfrm flipV="1">
            <a:off x="3124200" y="4724400"/>
            <a:ext cx="762000" cy="685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9061" name="Line 85"/>
          <p:cNvSpPr>
            <a:spLocks noChangeShapeType="1"/>
          </p:cNvSpPr>
          <p:nvPr/>
        </p:nvSpPr>
        <p:spPr bwMode="auto">
          <a:xfrm flipV="1">
            <a:off x="5867400" y="5029200"/>
            <a:ext cx="1371600" cy="457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9062" name="Line 86"/>
          <p:cNvSpPr>
            <a:spLocks noChangeShapeType="1"/>
          </p:cNvSpPr>
          <p:nvPr/>
        </p:nvSpPr>
        <p:spPr bwMode="auto">
          <a:xfrm flipV="1">
            <a:off x="4267200" y="3962400"/>
            <a:ext cx="1143000" cy="6096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9063" name="Line 87"/>
          <p:cNvSpPr>
            <a:spLocks noChangeShapeType="1"/>
          </p:cNvSpPr>
          <p:nvPr/>
        </p:nvSpPr>
        <p:spPr bwMode="auto">
          <a:xfrm flipV="1">
            <a:off x="2514600" y="3810000"/>
            <a:ext cx="2819400" cy="1524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9064" name="Line 88"/>
          <p:cNvSpPr>
            <a:spLocks noChangeShapeType="1"/>
          </p:cNvSpPr>
          <p:nvPr/>
        </p:nvSpPr>
        <p:spPr bwMode="auto">
          <a:xfrm flipV="1">
            <a:off x="4267200" y="3962400"/>
            <a:ext cx="10668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9068" name="Text Box 92"/>
          <p:cNvSpPr txBox="1">
            <a:spLocks noChangeArrowheads="1"/>
          </p:cNvSpPr>
          <p:nvPr/>
        </p:nvSpPr>
        <p:spPr bwMode="auto">
          <a:xfrm>
            <a:off x="7145338" y="4175125"/>
            <a:ext cx="32543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b="1">
                <a:solidFill>
                  <a:srgbClr val="FF3300"/>
                </a:solidFill>
                <a:ea typeface="宋体" charset="-122"/>
              </a:rPr>
              <a:t>0</a:t>
            </a:r>
          </a:p>
        </p:txBody>
      </p:sp>
      <p:sp>
        <p:nvSpPr>
          <p:cNvPr id="639069" name="Text Box 93"/>
          <p:cNvSpPr txBox="1">
            <a:spLocks noChangeArrowheads="1"/>
          </p:cNvSpPr>
          <p:nvPr/>
        </p:nvSpPr>
        <p:spPr bwMode="auto">
          <a:xfrm>
            <a:off x="5513388" y="5646738"/>
            <a:ext cx="32543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b="1">
                <a:solidFill>
                  <a:srgbClr val="FF3300"/>
                </a:solidFill>
                <a:ea typeface="宋体" charset="-122"/>
              </a:rPr>
              <a:t>2</a:t>
            </a:r>
          </a:p>
        </p:txBody>
      </p:sp>
      <p:sp>
        <p:nvSpPr>
          <p:cNvPr id="639070" name="Text Box 94"/>
          <p:cNvSpPr txBox="1">
            <a:spLocks noChangeArrowheads="1"/>
          </p:cNvSpPr>
          <p:nvPr/>
        </p:nvSpPr>
        <p:spPr bwMode="auto">
          <a:xfrm>
            <a:off x="3887788" y="4195763"/>
            <a:ext cx="32543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b="1">
                <a:solidFill>
                  <a:srgbClr val="FF3300"/>
                </a:solidFill>
                <a:ea typeface="宋体" charset="-122"/>
              </a:rPr>
              <a:t>5</a:t>
            </a:r>
          </a:p>
        </p:txBody>
      </p:sp>
      <p:sp>
        <p:nvSpPr>
          <p:cNvPr id="639071" name="Text Box 95"/>
          <p:cNvSpPr txBox="1">
            <a:spLocks noChangeArrowheads="1"/>
          </p:cNvSpPr>
          <p:nvPr/>
        </p:nvSpPr>
        <p:spPr bwMode="auto">
          <a:xfrm>
            <a:off x="5402263" y="3295650"/>
            <a:ext cx="32543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b="1">
                <a:solidFill>
                  <a:srgbClr val="FF3300"/>
                </a:solidFill>
                <a:ea typeface="宋体" charset="-122"/>
              </a:rPr>
              <a:t>5</a:t>
            </a:r>
          </a:p>
        </p:txBody>
      </p:sp>
      <p:sp>
        <p:nvSpPr>
          <p:cNvPr id="639072" name="Text Box 96"/>
          <p:cNvSpPr txBox="1">
            <a:spLocks noChangeArrowheads="1"/>
          </p:cNvSpPr>
          <p:nvPr/>
        </p:nvSpPr>
        <p:spPr bwMode="auto">
          <a:xfrm>
            <a:off x="2085975" y="3448050"/>
            <a:ext cx="32543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b="1">
                <a:solidFill>
                  <a:srgbClr val="FF3300"/>
                </a:solidFill>
                <a:ea typeface="宋体" charset="-122"/>
              </a:rPr>
              <a:t>7</a:t>
            </a:r>
          </a:p>
        </p:txBody>
      </p:sp>
      <p:sp>
        <p:nvSpPr>
          <p:cNvPr id="639073" name="Text Box 97"/>
          <p:cNvSpPr txBox="1">
            <a:spLocks noChangeArrowheads="1"/>
          </p:cNvSpPr>
          <p:nvPr/>
        </p:nvSpPr>
        <p:spPr bwMode="auto">
          <a:xfrm>
            <a:off x="2547938" y="5722938"/>
            <a:ext cx="32543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b="1">
                <a:solidFill>
                  <a:srgbClr val="FF3300"/>
                </a:solidFill>
                <a:ea typeface="宋体" charset="-122"/>
              </a:rPr>
              <a:t>4</a:t>
            </a:r>
          </a:p>
        </p:txBody>
      </p:sp>
      <p:sp>
        <p:nvSpPr>
          <p:cNvPr id="639074" name="Oval 98"/>
          <p:cNvSpPr>
            <a:spLocks noChangeArrowheads="1"/>
          </p:cNvSpPr>
          <p:nvPr/>
        </p:nvSpPr>
        <p:spPr bwMode="auto">
          <a:xfrm>
            <a:off x="4262438" y="2286000"/>
            <a:ext cx="819150" cy="561975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9075" name="Text Box 99"/>
          <p:cNvSpPr txBox="1">
            <a:spLocks noChangeArrowheads="1"/>
          </p:cNvSpPr>
          <p:nvPr/>
        </p:nvSpPr>
        <p:spPr bwMode="auto">
          <a:xfrm>
            <a:off x="5683250" y="3284538"/>
            <a:ext cx="32543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b="1">
                <a:solidFill>
                  <a:srgbClr val="FF3300"/>
                </a:solidFill>
                <a:ea typeface="宋体" charset="-122"/>
              </a:rPr>
              <a:t>7</a:t>
            </a:r>
          </a:p>
        </p:txBody>
      </p:sp>
      <p:sp>
        <p:nvSpPr>
          <p:cNvPr id="639076" name="Oval 100"/>
          <p:cNvSpPr>
            <a:spLocks noChangeArrowheads="1"/>
          </p:cNvSpPr>
          <p:nvPr/>
        </p:nvSpPr>
        <p:spPr bwMode="auto">
          <a:xfrm>
            <a:off x="3044825" y="2270125"/>
            <a:ext cx="760413" cy="577850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9077" name="Text Box 101"/>
          <p:cNvSpPr txBox="1">
            <a:spLocks noChangeArrowheads="1"/>
          </p:cNvSpPr>
          <p:nvPr/>
        </p:nvSpPr>
        <p:spPr bwMode="auto">
          <a:xfrm>
            <a:off x="2778125" y="5789613"/>
            <a:ext cx="32543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b="1">
                <a:solidFill>
                  <a:srgbClr val="FF3300"/>
                </a:solidFill>
                <a:ea typeface="宋体" charset="-122"/>
              </a:rPr>
              <a:t>6</a:t>
            </a:r>
          </a:p>
        </p:txBody>
      </p:sp>
      <p:sp>
        <p:nvSpPr>
          <p:cNvPr id="639078" name="Text Box 102"/>
          <p:cNvSpPr txBox="1">
            <a:spLocks noChangeArrowheads="1"/>
          </p:cNvSpPr>
          <p:nvPr/>
        </p:nvSpPr>
        <p:spPr bwMode="auto">
          <a:xfrm>
            <a:off x="1382713" y="6176963"/>
            <a:ext cx="657383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chemeClr val="bg1"/>
              </a:buClr>
            </a:pPr>
            <a:r>
              <a:rPr lang="en-US" altLang="zh-CN">
                <a:ea typeface="宋体" charset="-122"/>
              </a:rPr>
              <a:t>Node 2 could have chosen 5 as next node because of tie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9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9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9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9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3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39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39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39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39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639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39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39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9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9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9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9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63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63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39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39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39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639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639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639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4" dur="500"/>
                                        <p:tgtEl>
                                          <p:spTgt spid="639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63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63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63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63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63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4" dur="500"/>
                                        <p:tgtEl>
                                          <p:spTgt spid="6390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63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0" dur="500"/>
                                        <p:tgtEl>
                                          <p:spTgt spid="6390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63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9055" grpId="0" animBg="1"/>
      <p:bldP spid="639055" grpId="1" animBg="1"/>
      <p:bldP spid="639056" grpId="0" animBg="1"/>
      <p:bldP spid="639056" grpId="1" animBg="1"/>
      <p:bldP spid="639057" grpId="0" animBg="1"/>
      <p:bldP spid="639057" grpId="1" animBg="1"/>
      <p:bldP spid="639058" grpId="0" animBg="1"/>
      <p:bldP spid="639059" grpId="0" animBg="1"/>
      <p:bldP spid="639060" grpId="0" animBg="1"/>
      <p:bldP spid="639061" grpId="0" animBg="1"/>
      <p:bldP spid="639062" grpId="0" animBg="1"/>
      <p:bldP spid="639062" grpId="1" animBg="1"/>
      <p:bldP spid="639063" grpId="0" animBg="1"/>
      <p:bldP spid="639063" grpId="1" animBg="1"/>
      <p:bldP spid="639064" grpId="0" animBg="1"/>
      <p:bldP spid="639071" grpId="0"/>
      <p:bldP spid="639073" grpId="0"/>
      <p:bldP spid="639074" grpId="0" animBg="1"/>
      <p:bldP spid="639074" grpId="1" animBg="1"/>
      <p:bldP spid="639075" grpId="0"/>
      <p:bldP spid="639076" grpId="0" animBg="1"/>
      <p:bldP spid="639076" grpId="1" animBg="1"/>
      <p:bldP spid="639077" grpId="0"/>
      <p:bldP spid="63907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2133600" y="3581400"/>
            <a:ext cx="5397500" cy="2278063"/>
            <a:chOff x="1344" y="2256"/>
            <a:chExt cx="3400" cy="1435"/>
          </a:xfrm>
        </p:grpSpPr>
        <p:sp>
          <p:nvSpPr>
            <p:cNvPr id="640056" name="Oval 56"/>
            <p:cNvSpPr>
              <a:spLocks noChangeArrowheads="1"/>
            </p:cNvSpPr>
            <p:nvPr/>
          </p:nvSpPr>
          <p:spPr bwMode="auto">
            <a:xfrm>
              <a:off x="3360" y="2278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061" name="Oval 61"/>
            <p:cNvSpPr>
              <a:spLocks noChangeArrowheads="1"/>
            </p:cNvSpPr>
            <p:nvPr/>
          </p:nvSpPr>
          <p:spPr bwMode="auto">
            <a:xfrm>
              <a:off x="3456" y="3351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063" name="Oval 63"/>
            <p:cNvSpPr>
              <a:spLocks noChangeArrowheads="1"/>
            </p:cNvSpPr>
            <p:nvPr/>
          </p:nvSpPr>
          <p:spPr bwMode="auto">
            <a:xfrm>
              <a:off x="2456" y="2815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065" name="Oval 65"/>
            <p:cNvSpPr>
              <a:spLocks noChangeArrowheads="1"/>
            </p:cNvSpPr>
            <p:nvPr/>
          </p:nvSpPr>
          <p:spPr bwMode="auto">
            <a:xfrm>
              <a:off x="4512" y="2967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067" name="Oval 67"/>
            <p:cNvSpPr>
              <a:spLocks noChangeArrowheads="1"/>
            </p:cNvSpPr>
            <p:nvPr/>
          </p:nvSpPr>
          <p:spPr bwMode="auto">
            <a:xfrm>
              <a:off x="1776" y="3351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055" name="Rectangle 55"/>
            <p:cNvSpPr>
              <a:spLocks noChangeArrowheads="1"/>
            </p:cNvSpPr>
            <p:nvPr/>
          </p:nvSpPr>
          <p:spPr bwMode="auto">
            <a:xfrm>
              <a:off x="3391" y="2280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3</a:t>
              </a:r>
            </a:p>
          </p:txBody>
        </p:sp>
        <p:sp>
          <p:nvSpPr>
            <p:cNvPr id="640057" name="Line 57"/>
            <p:cNvSpPr>
              <a:spLocks noChangeShapeType="1"/>
            </p:cNvSpPr>
            <p:nvPr/>
          </p:nvSpPr>
          <p:spPr bwMode="auto">
            <a:xfrm flipV="1">
              <a:off x="1584" y="2400"/>
              <a:ext cx="177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060" name="Rectangle 60"/>
            <p:cNvSpPr>
              <a:spLocks noChangeArrowheads="1"/>
            </p:cNvSpPr>
            <p:nvPr/>
          </p:nvSpPr>
          <p:spPr bwMode="auto">
            <a:xfrm>
              <a:off x="3487" y="3353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5</a:t>
              </a:r>
            </a:p>
          </p:txBody>
        </p:sp>
        <p:sp>
          <p:nvSpPr>
            <p:cNvPr id="640062" name="Rectangle 62"/>
            <p:cNvSpPr>
              <a:spLocks noChangeArrowheads="1"/>
            </p:cNvSpPr>
            <p:nvPr/>
          </p:nvSpPr>
          <p:spPr bwMode="auto">
            <a:xfrm>
              <a:off x="2487" y="2808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4</a:t>
              </a:r>
            </a:p>
          </p:txBody>
        </p:sp>
        <p:sp>
          <p:nvSpPr>
            <p:cNvPr id="640064" name="Rectangle 64"/>
            <p:cNvSpPr>
              <a:spLocks noChangeArrowheads="1"/>
            </p:cNvSpPr>
            <p:nvPr/>
          </p:nvSpPr>
          <p:spPr bwMode="auto">
            <a:xfrm>
              <a:off x="4543" y="2969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6</a:t>
              </a:r>
            </a:p>
          </p:txBody>
        </p:sp>
        <p:sp>
          <p:nvSpPr>
            <p:cNvPr id="640066" name="Rectangle 66"/>
            <p:cNvSpPr>
              <a:spLocks noChangeArrowheads="1"/>
            </p:cNvSpPr>
            <p:nvPr/>
          </p:nvSpPr>
          <p:spPr bwMode="auto">
            <a:xfrm>
              <a:off x="1807" y="3353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2</a:t>
              </a:r>
            </a:p>
          </p:txBody>
        </p:sp>
        <p:sp>
          <p:nvSpPr>
            <p:cNvPr id="640068" name="Line 68"/>
            <p:cNvSpPr>
              <a:spLocks noChangeShapeType="1"/>
            </p:cNvSpPr>
            <p:nvPr/>
          </p:nvSpPr>
          <p:spPr bwMode="auto">
            <a:xfrm>
              <a:off x="1488" y="2640"/>
              <a:ext cx="336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069" name="Line 69"/>
            <p:cNvSpPr>
              <a:spLocks noChangeShapeType="1"/>
            </p:cNvSpPr>
            <p:nvPr/>
          </p:nvSpPr>
          <p:spPr bwMode="auto">
            <a:xfrm>
              <a:off x="2016" y="3456"/>
              <a:ext cx="1432" cy="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070" name="Line 70"/>
            <p:cNvSpPr>
              <a:spLocks noChangeShapeType="1"/>
            </p:cNvSpPr>
            <p:nvPr/>
          </p:nvSpPr>
          <p:spPr bwMode="auto">
            <a:xfrm flipV="1">
              <a:off x="3696" y="3151"/>
              <a:ext cx="808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071" name="Line 71"/>
            <p:cNvSpPr>
              <a:spLocks noChangeShapeType="1"/>
            </p:cNvSpPr>
            <p:nvPr/>
          </p:nvSpPr>
          <p:spPr bwMode="auto">
            <a:xfrm>
              <a:off x="3552" y="2448"/>
              <a:ext cx="972" cy="5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072" name="Line 72"/>
            <p:cNvSpPr>
              <a:spLocks noChangeShapeType="1"/>
            </p:cNvSpPr>
            <p:nvPr/>
          </p:nvSpPr>
          <p:spPr bwMode="auto">
            <a:xfrm flipH="1">
              <a:off x="2688" y="2496"/>
              <a:ext cx="72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073" name="Rectangle 73"/>
            <p:cNvSpPr>
              <a:spLocks noChangeArrowheads="1"/>
            </p:cNvSpPr>
            <p:nvPr/>
          </p:nvSpPr>
          <p:spPr bwMode="auto">
            <a:xfrm>
              <a:off x="2352" y="2256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2</a:t>
              </a:r>
            </a:p>
          </p:txBody>
        </p:sp>
        <p:sp>
          <p:nvSpPr>
            <p:cNvPr id="640074" name="Rectangle 74"/>
            <p:cNvSpPr>
              <a:spLocks noChangeArrowheads="1"/>
            </p:cNvSpPr>
            <p:nvPr/>
          </p:nvSpPr>
          <p:spPr bwMode="auto">
            <a:xfrm>
              <a:off x="1440" y="2976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3</a:t>
              </a:r>
            </a:p>
          </p:txBody>
        </p:sp>
        <p:sp>
          <p:nvSpPr>
            <p:cNvPr id="640075" name="Rectangle 75"/>
            <p:cNvSpPr>
              <a:spLocks noChangeArrowheads="1"/>
            </p:cNvSpPr>
            <p:nvPr/>
          </p:nvSpPr>
          <p:spPr bwMode="auto">
            <a:xfrm>
              <a:off x="2640" y="3504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4</a:t>
              </a:r>
            </a:p>
          </p:txBody>
        </p:sp>
        <p:sp>
          <p:nvSpPr>
            <p:cNvPr id="640076" name="Rectangle 76"/>
            <p:cNvSpPr>
              <a:spLocks noChangeArrowheads="1"/>
            </p:cNvSpPr>
            <p:nvPr/>
          </p:nvSpPr>
          <p:spPr bwMode="auto">
            <a:xfrm>
              <a:off x="2688" y="2592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2</a:t>
              </a:r>
            </a:p>
          </p:txBody>
        </p:sp>
        <p:sp>
          <p:nvSpPr>
            <p:cNvPr id="640077" name="Rectangle 77"/>
            <p:cNvSpPr>
              <a:spLocks noChangeArrowheads="1"/>
            </p:cNvSpPr>
            <p:nvPr/>
          </p:nvSpPr>
          <p:spPr bwMode="auto">
            <a:xfrm>
              <a:off x="2064" y="3024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1</a:t>
              </a:r>
            </a:p>
          </p:txBody>
        </p:sp>
        <p:sp>
          <p:nvSpPr>
            <p:cNvPr id="640078" name="Rectangle 78"/>
            <p:cNvSpPr>
              <a:spLocks noChangeArrowheads="1"/>
            </p:cNvSpPr>
            <p:nvPr/>
          </p:nvSpPr>
          <p:spPr bwMode="auto">
            <a:xfrm>
              <a:off x="3984" y="2496"/>
              <a:ext cx="178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1</a:t>
              </a:r>
            </a:p>
          </p:txBody>
        </p:sp>
        <p:sp>
          <p:nvSpPr>
            <p:cNvPr id="640079" name="Rectangle 79"/>
            <p:cNvSpPr>
              <a:spLocks noChangeArrowheads="1"/>
            </p:cNvSpPr>
            <p:nvPr/>
          </p:nvSpPr>
          <p:spPr bwMode="auto">
            <a:xfrm>
              <a:off x="4111" y="3313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2</a:t>
              </a:r>
            </a:p>
          </p:txBody>
        </p:sp>
        <p:sp>
          <p:nvSpPr>
            <p:cNvPr id="640080" name="Rectangle 80"/>
            <p:cNvSpPr>
              <a:spLocks noChangeArrowheads="1"/>
            </p:cNvSpPr>
            <p:nvPr/>
          </p:nvSpPr>
          <p:spPr bwMode="auto">
            <a:xfrm>
              <a:off x="3120" y="3024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3</a:t>
              </a:r>
            </a:p>
          </p:txBody>
        </p:sp>
        <p:sp>
          <p:nvSpPr>
            <p:cNvPr id="640081" name="Line 81"/>
            <p:cNvSpPr>
              <a:spLocks noChangeShapeType="1"/>
            </p:cNvSpPr>
            <p:nvPr/>
          </p:nvSpPr>
          <p:spPr bwMode="auto">
            <a:xfrm>
              <a:off x="2688" y="2976"/>
              <a:ext cx="860" cy="3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082" name="Line 82"/>
            <p:cNvSpPr>
              <a:spLocks noChangeShapeType="1"/>
            </p:cNvSpPr>
            <p:nvPr/>
          </p:nvSpPr>
          <p:spPr bwMode="auto">
            <a:xfrm flipV="1">
              <a:off x="2016" y="3024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0083" name="Line 83"/>
            <p:cNvSpPr>
              <a:spLocks noChangeShapeType="1"/>
            </p:cNvSpPr>
            <p:nvPr/>
          </p:nvSpPr>
          <p:spPr bwMode="auto">
            <a:xfrm>
              <a:off x="1584" y="2544"/>
              <a:ext cx="86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0084" name="Rectangle 84"/>
            <p:cNvSpPr>
              <a:spLocks noChangeArrowheads="1"/>
            </p:cNvSpPr>
            <p:nvPr/>
          </p:nvSpPr>
          <p:spPr bwMode="auto">
            <a:xfrm>
              <a:off x="2064" y="2592"/>
              <a:ext cx="185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 algn="l" eaLnBrk="0" hangingPunct="0">
                <a:lnSpc>
                  <a:spcPct val="85000"/>
                </a:lnSpc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5</a:t>
              </a:r>
            </a:p>
          </p:txBody>
        </p:sp>
        <p:sp>
          <p:nvSpPr>
            <p:cNvPr id="640059" name="Oval 59"/>
            <p:cNvSpPr>
              <a:spLocks noChangeArrowheads="1"/>
            </p:cNvSpPr>
            <p:nvPr/>
          </p:nvSpPr>
          <p:spPr bwMode="auto">
            <a:xfrm>
              <a:off x="1344" y="2400"/>
              <a:ext cx="232" cy="232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058" name="Rectangle 58"/>
            <p:cNvSpPr>
              <a:spLocks noChangeArrowheads="1"/>
            </p:cNvSpPr>
            <p:nvPr/>
          </p:nvSpPr>
          <p:spPr bwMode="auto">
            <a:xfrm>
              <a:off x="1344" y="2400"/>
              <a:ext cx="18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1</a:t>
              </a:r>
            </a:p>
          </p:txBody>
        </p:sp>
      </p:grpSp>
      <p:graphicFrame>
        <p:nvGraphicFramePr>
          <p:cNvPr id="640101" name="Group 101"/>
          <p:cNvGraphicFramePr>
            <a:graphicFrameLocks noGrp="1"/>
          </p:cNvGraphicFramePr>
          <p:nvPr>
            <p:ph sz="half" idx="1"/>
          </p:nvPr>
        </p:nvGraphicFramePr>
        <p:xfrm>
          <a:off x="339725" y="366713"/>
          <a:ext cx="7413625" cy="2917827"/>
        </p:xfrm>
        <a:graphic>
          <a:graphicData uri="http://schemas.openxmlformats.org/drawingml/2006/table">
            <a:tbl>
              <a:tblPr/>
              <a:tblGrid>
                <a:gridCol w="1152525"/>
                <a:gridCol w="1257300"/>
                <a:gridCol w="1257300"/>
                <a:gridCol w="1257300"/>
                <a:gridCol w="1231900"/>
                <a:gridCol w="1257300"/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Iteration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Node 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Node 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Node 3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Node 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Node 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(3,3)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(4,4)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(4, 5)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(3,3)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(6,2)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(3,7)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(4,4)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(4, 5)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(2,5)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(6,2)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(3,7)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(4,6)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(4, 7)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(5,5)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(6,2)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(2,9)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(4,6)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(4, 7)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(5,5)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(6,2)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0053" name="Text Box 53"/>
          <p:cNvSpPr txBox="1">
            <a:spLocks noChangeArrowheads="1"/>
          </p:cNvSpPr>
          <p:nvPr/>
        </p:nvSpPr>
        <p:spPr bwMode="auto">
          <a:xfrm>
            <a:off x="7696200" y="4343400"/>
            <a:ext cx="7048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zh-CN" sz="2800">
                <a:latin typeface="Monotype Corsiva" pitchFamily="66" charset="0"/>
                <a:ea typeface="宋体" charset="-122"/>
              </a:rPr>
              <a:t>San</a:t>
            </a:r>
          </a:p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zh-CN" sz="2800">
                <a:latin typeface="Monotype Corsiva" pitchFamily="66" charset="0"/>
                <a:ea typeface="宋体" charset="-122"/>
              </a:rPr>
              <a:t>Jose</a:t>
            </a:r>
          </a:p>
        </p:txBody>
      </p:sp>
      <p:pic>
        <p:nvPicPr>
          <p:cNvPr id="640085" name="Picture 85" descr="BD05210_[1]"/>
          <p:cNvPicPr>
            <a:picLocks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346825" y="4167188"/>
            <a:ext cx="698500" cy="627062"/>
          </a:xfrm>
          <a:noFill/>
          <a:ln/>
        </p:spPr>
      </p:pic>
      <p:sp>
        <p:nvSpPr>
          <p:cNvPr id="640088" name="Line 88"/>
          <p:cNvSpPr>
            <a:spLocks noChangeShapeType="1"/>
          </p:cNvSpPr>
          <p:nvPr/>
        </p:nvSpPr>
        <p:spPr bwMode="auto">
          <a:xfrm flipH="1" flipV="1">
            <a:off x="2362200" y="4191000"/>
            <a:ext cx="533400" cy="11430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0089" name="Line 89"/>
          <p:cNvSpPr>
            <a:spLocks noChangeShapeType="1"/>
          </p:cNvSpPr>
          <p:nvPr/>
        </p:nvSpPr>
        <p:spPr bwMode="auto">
          <a:xfrm>
            <a:off x="2362200" y="4114800"/>
            <a:ext cx="609600" cy="1219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0090" name="Line 90"/>
          <p:cNvSpPr>
            <a:spLocks noChangeShapeType="1"/>
          </p:cNvSpPr>
          <p:nvPr/>
        </p:nvSpPr>
        <p:spPr bwMode="auto">
          <a:xfrm flipH="1">
            <a:off x="4267200" y="3962400"/>
            <a:ext cx="10668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0091" name="Line 91"/>
          <p:cNvSpPr>
            <a:spLocks noChangeShapeType="1"/>
          </p:cNvSpPr>
          <p:nvPr/>
        </p:nvSpPr>
        <p:spPr bwMode="auto">
          <a:xfrm flipH="1">
            <a:off x="3208338" y="4765675"/>
            <a:ext cx="762000" cy="685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0092" name="Line 92"/>
          <p:cNvSpPr>
            <a:spLocks noChangeShapeType="1"/>
          </p:cNvSpPr>
          <p:nvPr/>
        </p:nvSpPr>
        <p:spPr bwMode="auto">
          <a:xfrm>
            <a:off x="4179888" y="4810125"/>
            <a:ext cx="12192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0094" name="Line 94"/>
          <p:cNvSpPr>
            <a:spLocks noChangeShapeType="1"/>
          </p:cNvSpPr>
          <p:nvPr/>
        </p:nvSpPr>
        <p:spPr bwMode="auto">
          <a:xfrm flipV="1">
            <a:off x="2514600" y="3810000"/>
            <a:ext cx="2819400" cy="1524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0095" name="Line 95"/>
          <p:cNvSpPr>
            <a:spLocks noChangeShapeType="1"/>
          </p:cNvSpPr>
          <p:nvPr/>
        </p:nvSpPr>
        <p:spPr bwMode="auto">
          <a:xfrm flipH="1">
            <a:off x="5867400" y="4953000"/>
            <a:ext cx="1295400" cy="457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0103" name="Text Box 103"/>
          <p:cNvSpPr txBox="1">
            <a:spLocks noChangeArrowheads="1"/>
          </p:cNvSpPr>
          <p:nvPr/>
        </p:nvSpPr>
        <p:spPr bwMode="auto">
          <a:xfrm>
            <a:off x="7145338" y="4175125"/>
            <a:ext cx="32543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b="1">
                <a:solidFill>
                  <a:srgbClr val="FF3300"/>
                </a:solidFill>
                <a:ea typeface="宋体" charset="-122"/>
              </a:rPr>
              <a:t>0</a:t>
            </a:r>
          </a:p>
        </p:txBody>
      </p:sp>
      <p:sp>
        <p:nvSpPr>
          <p:cNvPr id="640104" name="Text Box 104"/>
          <p:cNvSpPr txBox="1">
            <a:spLocks noChangeArrowheads="1"/>
          </p:cNvSpPr>
          <p:nvPr/>
        </p:nvSpPr>
        <p:spPr bwMode="auto">
          <a:xfrm>
            <a:off x="5589588" y="3395663"/>
            <a:ext cx="32543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b="1">
                <a:solidFill>
                  <a:srgbClr val="FF3300"/>
                </a:solidFill>
                <a:ea typeface="宋体" charset="-122"/>
              </a:rPr>
              <a:t>7</a:t>
            </a:r>
          </a:p>
        </p:txBody>
      </p:sp>
      <p:sp>
        <p:nvSpPr>
          <p:cNvPr id="640105" name="Text Box 105"/>
          <p:cNvSpPr txBox="1">
            <a:spLocks noChangeArrowheads="1"/>
          </p:cNvSpPr>
          <p:nvPr/>
        </p:nvSpPr>
        <p:spPr bwMode="auto">
          <a:xfrm>
            <a:off x="2179638" y="3462338"/>
            <a:ext cx="32543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b="1">
                <a:solidFill>
                  <a:srgbClr val="FF3300"/>
                </a:solidFill>
                <a:ea typeface="宋体" charset="-122"/>
              </a:rPr>
              <a:t>7</a:t>
            </a:r>
          </a:p>
        </p:txBody>
      </p:sp>
      <p:sp>
        <p:nvSpPr>
          <p:cNvPr id="640106" name="Text Box 106"/>
          <p:cNvSpPr txBox="1">
            <a:spLocks noChangeArrowheads="1"/>
          </p:cNvSpPr>
          <p:nvPr/>
        </p:nvSpPr>
        <p:spPr bwMode="auto">
          <a:xfrm>
            <a:off x="3886200" y="4151313"/>
            <a:ext cx="32543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b="1">
                <a:solidFill>
                  <a:srgbClr val="FF3300"/>
                </a:solidFill>
                <a:ea typeface="宋体" charset="-122"/>
              </a:rPr>
              <a:t>5</a:t>
            </a:r>
          </a:p>
        </p:txBody>
      </p:sp>
      <p:sp>
        <p:nvSpPr>
          <p:cNvPr id="640107" name="Text Box 107"/>
          <p:cNvSpPr txBox="1">
            <a:spLocks noChangeArrowheads="1"/>
          </p:cNvSpPr>
          <p:nvPr/>
        </p:nvSpPr>
        <p:spPr bwMode="auto">
          <a:xfrm>
            <a:off x="2795588" y="5614988"/>
            <a:ext cx="32543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b="1">
                <a:solidFill>
                  <a:srgbClr val="FF3300"/>
                </a:solidFill>
                <a:ea typeface="宋体" charset="-122"/>
              </a:rPr>
              <a:t>6</a:t>
            </a:r>
          </a:p>
        </p:txBody>
      </p:sp>
      <p:sp>
        <p:nvSpPr>
          <p:cNvPr id="640108" name="Oval 108"/>
          <p:cNvSpPr>
            <a:spLocks noChangeArrowheads="1"/>
          </p:cNvSpPr>
          <p:nvPr/>
        </p:nvSpPr>
        <p:spPr bwMode="auto">
          <a:xfrm>
            <a:off x="1749425" y="2354263"/>
            <a:ext cx="723900" cy="569912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0110" name="Line 110"/>
          <p:cNvSpPr>
            <a:spLocks noChangeShapeType="1"/>
          </p:cNvSpPr>
          <p:nvPr/>
        </p:nvSpPr>
        <p:spPr bwMode="auto">
          <a:xfrm flipH="1" flipV="1">
            <a:off x="2544763" y="4089400"/>
            <a:ext cx="1268412" cy="517525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0111" name="Text Box 111"/>
          <p:cNvSpPr txBox="1">
            <a:spLocks noChangeArrowheads="1"/>
          </p:cNvSpPr>
          <p:nvPr/>
        </p:nvSpPr>
        <p:spPr bwMode="auto">
          <a:xfrm>
            <a:off x="2409825" y="3476625"/>
            <a:ext cx="32543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b="1">
                <a:solidFill>
                  <a:srgbClr val="FF3300"/>
                </a:solidFill>
                <a:ea typeface="宋体" charset="-122"/>
              </a:rPr>
              <a:t>9</a:t>
            </a:r>
          </a:p>
        </p:txBody>
      </p:sp>
      <p:sp>
        <p:nvSpPr>
          <p:cNvPr id="640112" name="Text Box 112"/>
          <p:cNvSpPr txBox="1">
            <a:spLocks noChangeArrowheads="1"/>
          </p:cNvSpPr>
          <p:nvPr/>
        </p:nvSpPr>
        <p:spPr bwMode="auto">
          <a:xfrm>
            <a:off x="5657850" y="5621338"/>
            <a:ext cx="32543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b="1">
                <a:solidFill>
                  <a:srgbClr val="FF3300"/>
                </a:solidFill>
                <a:ea typeface="宋体" charset="-122"/>
              </a:rPr>
              <a:t>2</a:t>
            </a:r>
          </a:p>
        </p:txBody>
      </p:sp>
      <p:sp>
        <p:nvSpPr>
          <p:cNvPr id="640113" name="Text Box 113"/>
          <p:cNvSpPr txBox="1">
            <a:spLocks noChangeArrowheads="1"/>
          </p:cNvSpPr>
          <p:nvPr/>
        </p:nvSpPr>
        <p:spPr bwMode="auto">
          <a:xfrm>
            <a:off x="1573213" y="6175375"/>
            <a:ext cx="643255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chemeClr val="bg1"/>
              </a:buClr>
            </a:pPr>
            <a:r>
              <a:rPr lang="en-US" altLang="zh-CN">
                <a:ea typeface="宋体" charset="-122"/>
              </a:rPr>
              <a:t>Node 1 could have chose 3 as next node because of tie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0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0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4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0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0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40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0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4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640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40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640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640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640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640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6" dur="500"/>
                                        <p:tgtEl>
                                          <p:spTgt spid="640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640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88" grpId="0" animBg="1"/>
      <p:bldP spid="640089" grpId="0" animBg="1"/>
      <p:bldP spid="640090" grpId="0" animBg="1"/>
      <p:bldP spid="640091" grpId="0" animBg="1"/>
      <p:bldP spid="640092" grpId="0" animBg="1"/>
      <p:bldP spid="640094" grpId="0" animBg="1"/>
      <p:bldP spid="640095" grpId="0" animBg="1"/>
      <p:bldP spid="640105" grpId="0"/>
      <p:bldP spid="640108" grpId="0" animBg="1"/>
      <p:bldP spid="640108" grpId="1" animBg="1"/>
      <p:bldP spid="640110" grpId="0" animBg="1"/>
      <p:bldP spid="640111" grpId="0"/>
      <p:bldP spid="6401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</a:t>
            </a:r>
            <a:r>
              <a:rPr lang="en-US" dirty="0"/>
              <a:t>Algorithm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for each </a:t>
            </a:r>
            <a:r>
              <a:rPr lang="en-US" sz="2000" b="1" i="1">
                <a:latin typeface="Courier New" pitchFamily="49" charset="0"/>
              </a:rPr>
              <a:t>u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u = ExtractMin(Q);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Adj[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key[v] = w(u,v);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8/11/2012</a:t>
            </a:r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1361924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14</a:t>
            </a:r>
          </a:p>
        </p:txBody>
      </p:sp>
      <p:sp>
        <p:nvSpPr>
          <p:cNvPr id="1361925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61926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61927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0</a:t>
            </a:r>
          </a:p>
        </p:txBody>
      </p:sp>
      <p:sp>
        <p:nvSpPr>
          <p:cNvPr id="1361928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61929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61930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3</a:t>
            </a:r>
          </a:p>
        </p:txBody>
      </p:sp>
      <p:sp>
        <p:nvSpPr>
          <p:cNvPr id="1361931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cxnSp>
        <p:nvCxnSpPr>
          <p:cNvPr id="1361932" name="AutoShape 12"/>
          <p:cNvCxnSpPr>
            <a:cxnSpLocks noChangeShapeType="1"/>
            <a:stCxn id="1361931" idx="5"/>
            <a:endCxn id="1361925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1933" name="AutoShape 13"/>
          <p:cNvCxnSpPr>
            <a:cxnSpLocks noChangeShapeType="1"/>
            <a:stCxn id="1361931" idx="3"/>
            <a:endCxn id="1361924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1934" name="AutoShape 14"/>
          <p:cNvCxnSpPr>
            <a:cxnSpLocks noChangeShapeType="1"/>
            <a:stCxn id="1361924" idx="6"/>
            <a:endCxn id="1361925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1935" name="AutoShape 15"/>
          <p:cNvCxnSpPr>
            <a:cxnSpLocks noChangeShapeType="1"/>
            <a:stCxn id="1361927" idx="0"/>
            <a:endCxn id="1361924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1936" name="AutoShape 16"/>
          <p:cNvCxnSpPr>
            <a:cxnSpLocks noChangeShapeType="1"/>
            <a:stCxn id="1361927" idx="5"/>
            <a:endCxn id="1361930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1937" name="AutoShape 17"/>
          <p:cNvCxnSpPr>
            <a:cxnSpLocks noChangeShapeType="1"/>
            <a:stCxn id="1361930" idx="7"/>
            <a:endCxn id="1361928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1938" name="AutoShape 18"/>
          <p:cNvCxnSpPr>
            <a:cxnSpLocks noChangeShapeType="1"/>
            <a:stCxn id="1361928" idx="0"/>
            <a:endCxn id="1361925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1939" name="AutoShape 19"/>
          <p:cNvCxnSpPr>
            <a:cxnSpLocks noChangeShapeType="1"/>
            <a:stCxn id="1361925" idx="6"/>
            <a:endCxn id="1361926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1940" name="AutoShape 20"/>
          <p:cNvCxnSpPr>
            <a:cxnSpLocks noChangeShapeType="1"/>
            <a:stCxn id="1361928" idx="6"/>
            <a:endCxn id="1361929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1941" name="AutoShape 21"/>
          <p:cNvCxnSpPr>
            <a:cxnSpLocks noChangeShapeType="1"/>
            <a:stCxn id="1361930" idx="0"/>
            <a:endCxn id="1361924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361942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361943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361944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361945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361946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361947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361948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361949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1361950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1361951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361952" name="Text Box 32"/>
          <p:cNvSpPr txBox="1">
            <a:spLocks noChangeArrowheads="1"/>
          </p:cNvSpPr>
          <p:nvPr/>
        </p:nvSpPr>
        <p:spPr bwMode="auto">
          <a:xfrm>
            <a:off x="4692650" y="37687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u</a:t>
            </a:r>
          </a:p>
        </p:txBody>
      </p:sp>
      <p:cxnSp>
        <p:nvCxnSpPr>
          <p:cNvPr id="1361953" name="AutoShape 33"/>
          <p:cNvCxnSpPr>
            <a:cxnSpLocks noChangeShapeType="1"/>
            <a:stCxn id="1361952" idx="3"/>
            <a:endCxn id="1361930" idx="2"/>
          </p:cNvCxnSpPr>
          <p:nvPr/>
        </p:nvCxnSpPr>
        <p:spPr bwMode="auto">
          <a:xfrm flipV="1">
            <a:off x="5029200" y="3844925"/>
            <a:ext cx="239713" cy="122238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</a:t>
            </a:r>
            <a:r>
              <a:rPr lang="en-US" dirty="0"/>
              <a:t>Algorithm</a:t>
            </a:r>
          </a:p>
        </p:txBody>
      </p:sp>
      <p:sp>
        <p:nvSpPr>
          <p:cNvPr id="1362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for each </a:t>
            </a:r>
            <a:r>
              <a:rPr lang="en-US" sz="2000" b="1" i="1">
                <a:latin typeface="Courier New" pitchFamily="49" charset="0"/>
              </a:rPr>
              <a:t>u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u = ExtractMin(Q);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Adj[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key[v] = w(u,v);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8/11/2012</a:t>
            </a:r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1362948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14</a:t>
            </a:r>
          </a:p>
        </p:txBody>
      </p:sp>
      <p:sp>
        <p:nvSpPr>
          <p:cNvPr id="1362949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62950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62951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0</a:t>
            </a:r>
          </a:p>
        </p:txBody>
      </p:sp>
      <p:sp>
        <p:nvSpPr>
          <p:cNvPr id="1362952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8</a:t>
            </a:r>
          </a:p>
        </p:txBody>
      </p:sp>
      <p:sp>
        <p:nvSpPr>
          <p:cNvPr id="1362953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62954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3</a:t>
            </a:r>
          </a:p>
        </p:txBody>
      </p:sp>
      <p:sp>
        <p:nvSpPr>
          <p:cNvPr id="1362955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cxnSp>
        <p:nvCxnSpPr>
          <p:cNvPr id="1362956" name="AutoShape 12"/>
          <p:cNvCxnSpPr>
            <a:cxnSpLocks noChangeShapeType="1"/>
            <a:stCxn id="1362955" idx="5"/>
            <a:endCxn id="1362949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2957" name="AutoShape 13"/>
          <p:cNvCxnSpPr>
            <a:cxnSpLocks noChangeShapeType="1"/>
            <a:stCxn id="1362955" idx="3"/>
            <a:endCxn id="1362948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2958" name="AutoShape 14"/>
          <p:cNvCxnSpPr>
            <a:cxnSpLocks noChangeShapeType="1"/>
            <a:stCxn id="1362948" idx="6"/>
            <a:endCxn id="1362949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2959" name="AutoShape 15"/>
          <p:cNvCxnSpPr>
            <a:cxnSpLocks noChangeShapeType="1"/>
            <a:stCxn id="1362951" idx="0"/>
            <a:endCxn id="1362948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2960" name="AutoShape 16"/>
          <p:cNvCxnSpPr>
            <a:cxnSpLocks noChangeShapeType="1"/>
            <a:stCxn id="1362951" idx="5"/>
            <a:endCxn id="1362954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2961" name="AutoShape 17"/>
          <p:cNvCxnSpPr>
            <a:cxnSpLocks noChangeShapeType="1"/>
            <a:stCxn id="1362954" idx="7"/>
            <a:endCxn id="1362952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2962" name="AutoShape 18"/>
          <p:cNvCxnSpPr>
            <a:cxnSpLocks noChangeShapeType="1"/>
            <a:stCxn id="1362952" idx="0"/>
            <a:endCxn id="1362949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2963" name="AutoShape 19"/>
          <p:cNvCxnSpPr>
            <a:cxnSpLocks noChangeShapeType="1"/>
            <a:stCxn id="1362949" idx="6"/>
            <a:endCxn id="1362950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2964" name="AutoShape 20"/>
          <p:cNvCxnSpPr>
            <a:cxnSpLocks noChangeShapeType="1"/>
            <a:stCxn id="1362952" idx="6"/>
            <a:endCxn id="1362953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2965" name="AutoShape 21"/>
          <p:cNvCxnSpPr>
            <a:cxnSpLocks noChangeShapeType="1"/>
            <a:stCxn id="1362954" idx="0"/>
            <a:endCxn id="1362948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362966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362967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362968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362969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362970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362971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362972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362973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1362974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1362975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362976" name="Text Box 32"/>
          <p:cNvSpPr txBox="1">
            <a:spLocks noChangeArrowheads="1"/>
          </p:cNvSpPr>
          <p:nvPr/>
        </p:nvSpPr>
        <p:spPr bwMode="auto">
          <a:xfrm>
            <a:off x="4692650" y="37687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u</a:t>
            </a:r>
          </a:p>
        </p:txBody>
      </p:sp>
      <p:cxnSp>
        <p:nvCxnSpPr>
          <p:cNvPr id="1362977" name="AutoShape 33"/>
          <p:cNvCxnSpPr>
            <a:cxnSpLocks noChangeShapeType="1"/>
            <a:stCxn id="1362976" idx="3"/>
            <a:endCxn id="1362954" idx="2"/>
          </p:cNvCxnSpPr>
          <p:nvPr/>
        </p:nvCxnSpPr>
        <p:spPr bwMode="auto">
          <a:xfrm flipV="1">
            <a:off x="5029200" y="3844925"/>
            <a:ext cx="239713" cy="122238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</a:t>
            </a:r>
            <a:r>
              <a:rPr lang="en-US" dirty="0"/>
              <a:t>Algorithm</a:t>
            </a:r>
          </a:p>
        </p:txBody>
      </p:sp>
      <p:sp>
        <p:nvSpPr>
          <p:cNvPr id="1363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for each </a:t>
            </a:r>
            <a:r>
              <a:rPr lang="en-US" sz="2000" b="1" i="1">
                <a:latin typeface="Courier New" pitchFamily="49" charset="0"/>
              </a:rPr>
              <a:t>u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u = ExtractMin(Q);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Adj[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key[v] = w(u,v);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8/11/2012</a:t>
            </a:r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1363972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10</a:t>
            </a:r>
          </a:p>
        </p:txBody>
      </p:sp>
      <p:sp>
        <p:nvSpPr>
          <p:cNvPr id="1363973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63974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63975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0</a:t>
            </a:r>
          </a:p>
        </p:txBody>
      </p:sp>
      <p:sp>
        <p:nvSpPr>
          <p:cNvPr id="1363976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8</a:t>
            </a:r>
          </a:p>
        </p:txBody>
      </p:sp>
      <p:sp>
        <p:nvSpPr>
          <p:cNvPr id="1363977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63978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3</a:t>
            </a:r>
          </a:p>
        </p:txBody>
      </p:sp>
      <p:sp>
        <p:nvSpPr>
          <p:cNvPr id="1363979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cxnSp>
        <p:nvCxnSpPr>
          <p:cNvPr id="1363980" name="AutoShape 12"/>
          <p:cNvCxnSpPr>
            <a:cxnSpLocks noChangeShapeType="1"/>
            <a:stCxn id="1363979" idx="5"/>
            <a:endCxn id="1363973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3981" name="AutoShape 13"/>
          <p:cNvCxnSpPr>
            <a:cxnSpLocks noChangeShapeType="1"/>
            <a:stCxn id="1363979" idx="3"/>
            <a:endCxn id="1363972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3982" name="AutoShape 14"/>
          <p:cNvCxnSpPr>
            <a:cxnSpLocks noChangeShapeType="1"/>
            <a:stCxn id="1363972" idx="6"/>
            <a:endCxn id="1363973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3983" name="AutoShape 15"/>
          <p:cNvCxnSpPr>
            <a:cxnSpLocks noChangeShapeType="1"/>
            <a:stCxn id="1363975" idx="0"/>
            <a:endCxn id="1363972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3984" name="AutoShape 16"/>
          <p:cNvCxnSpPr>
            <a:cxnSpLocks noChangeShapeType="1"/>
            <a:stCxn id="1363975" idx="5"/>
            <a:endCxn id="1363978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3985" name="AutoShape 17"/>
          <p:cNvCxnSpPr>
            <a:cxnSpLocks noChangeShapeType="1"/>
            <a:stCxn id="1363978" idx="7"/>
            <a:endCxn id="1363976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3986" name="AutoShape 18"/>
          <p:cNvCxnSpPr>
            <a:cxnSpLocks noChangeShapeType="1"/>
            <a:stCxn id="1363976" idx="0"/>
            <a:endCxn id="1363973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3987" name="AutoShape 19"/>
          <p:cNvCxnSpPr>
            <a:cxnSpLocks noChangeShapeType="1"/>
            <a:stCxn id="1363973" idx="6"/>
            <a:endCxn id="1363974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3988" name="AutoShape 20"/>
          <p:cNvCxnSpPr>
            <a:cxnSpLocks noChangeShapeType="1"/>
            <a:stCxn id="1363976" idx="6"/>
            <a:endCxn id="1363977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3989" name="AutoShape 21"/>
          <p:cNvCxnSpPr>
            <a:cxnSpLocks noChangeShapeType="1"/>
            <a:stCxn id="1363978" idx="0"/>
            <a:endCxn id="1363972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sp>
        <p:nvSpPr>
          <p:cNvPr id="1363990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363991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363992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363993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363994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363995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363996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363997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1363998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1363999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364000" name="Text Box 32"/>
          <p:cNvSpPr txBox="1">
            <a:spLocks noChangeArrowheads="1"/>
          </p:cNvSpPr>
          <p:nvPr/>
        </p:nvSpPr>
        <p:spPr bwMode="auto">
          <a:xfrm>
            <a:off x="4692650" y="37687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u</a:t>
            </a:r>
          </a:p>
        </p:txBody>
      </p:sp>
      <p:cxnSp>
        <p:nvCxnSpPr>
          <p:cNvPr id="1364001" name="AutoShape 33"/>
          <p:cNvCxnSpPr>
            <a:cxnSpLocks noChangeShapeType="1"/>
            <a:stCxn id="1364000" idx="3"/>
            <a:endCxn id="1363978" idx="2"/>
          </p:cNvCxnSpPr>
          <p:nvPr/>
        </p:nvCxnSpPr>
        <p:spPr bwMode="auto">
          <a:xfrm flipV="1">
            <a:off x="5029200" y="3844925"/>
            <a:ext cx="239713" cy="122238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</a:t>
            </a:r>
            <a:r>
              <a:rPr lang="en-US" dirty="0"/>
              <a:t>Algorithm</a:t>
            </a:r>
          </a:p>
        </p:txBody>
      </p:sp>
      <p:sp>
        <p:nvSpPr>
          <p:cNvPr id="1364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for each </a:t>
            </a:r>
            <a:r>
              <a:rPr lang="en-US" sz="2000" b="1" i="1">
                <a:latin typeface="Courier New" pitchFamily="49" charset="0"/>
              </a:rPr>
              <a:t>u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u = ExtractMin(Q);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Adj[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key[v] = w(u,v);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8/11/2012</a:t>
            </a:r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1364996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10</a:t>
            </a:r>
          </a:p>
        </p:txBody>
      </p:sp>
      <p:sp>
        <p:nvSpPr>
          <p:cNvPr id="1364997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64998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64999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0</a:t>
            </a:r>
          </a:p>
        </p:txBody>
      </p:sp>
      <p:sp>
        <p:nvSpPr>
          <p:cNvPr id="1365000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8</a:t>
            </a:r>
          </a:p>
        </p:txBody>
      </p:sp>
      <p:sp>
        <p:nvSpPr>
          <p:cNvPr id="1365001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65002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3</a:t>
            </a:r>
          </a:p>
        </p:txBody>
      </p:sp>
      <p:sp>
        <p:nvSpPr>
          <p:cNvPr id="1365003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cxnSp>
        <p:nvCxnSpPr>
          <p:cNvPr id="1365004" name="AutoShape 12"/>
          <p:cNvCxnSpPr>
            <a:cxnSpLocks noChangeShapeType="1"/>
            <a:stCxn id="1365003" idx="5"/>
            <a:endCxn id="1364997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5005" name="AutoShape 13"/>
          <p:cNvCxnSpPr>
            <a:cxnSpLocks noChangeShapeType="1"/>
            <a:stCxn id="1365003" idx="3"/>
            <a:endCxn id="1364996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5006" name="AutoShape 14"/>
          <p:cNvCxnSpPr>
            <a:cxnSpLocks noChangeShapeType="1"/>
            <a:stCxn id="1364996" idx="6"/>
            <a:endCxn id="1364997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5007" name="AutoShape 15"/>
          <p:cNvCxnSpPr>
            <a:cxnSpLocks noChangeShapeType="1"/>
            <a:stCxn id="1364999" idx="0"/>
            <a:endCxn id="1364996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5008" name="AutoShape 16"/>
          <p:cNvCxnSpPr>
            <a:cxnSpLocks noChangeShapeType="1"/>
            <a:stCxn id="1364999" idx="5"/>
            <a:endCxn id="1365002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5009" name="AutoShape 17"/>
          <p:cNvCxnSpPr>
            <a:cxnSpLocks noChangeShapeType="1"/>
            <a:stCxn id="1365002" idx="7"/>
            <a:endCxn id="1365000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5010" name="AutoShape 18"/>
          <p:cNvCxnSpPr>
            <a:cxnSpLocks noChangeShapeType="1"/>
            <a:stCxn id="1365000" idx="0"/>
            <a:endCxn id="1364997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5011" name="AutoShape 19"/>
          <p:cNvCxnSpPr>
            <a:cxnSpLocks noChangeShapeType="1"/>
            <a:stCxn id="1364997" idx="6"/>
            <a:endCxn id="1364998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5012" name="AutoShape 20"/>
          <p:cNvCxnSpPr>
            <a:cxnSpLocks noChangeShapeType="1"/>
            <a:stCxn id="1365000" idx="6"/>
            <a:endCxn id="1365001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5013" name="AutoShape 21"/>
          <p:cNvCxnSpPr>
            <a:cxnSpLocks noChangeShapeType="1"/>
            <a:stCxn id="1365002" idx="0"/>
            <a:endCxn id="1364996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sp>
        <p:nvSpPr>
          <p:cNvPr id="1365014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365015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365016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365017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365018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365019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365020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365021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1365022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1365023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365024" name="Text Box 32"/>
          <p:cNvSpPr txBox="1">
            <a:spLocks noChangeArrowheads="1"/>
          </p:cNvSpPr>
          <p:nvPr/>
        </p:nvSpPr>
        <p:spPr bwMode="auto">
          <a:xfrm>
            <a:off x="6553200" y="38100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u</a:t>
            </a:r>
          </a:p>
        </p:txBody>
      </p:sp>
      <p:cxnSp>
        <p:nvCxnSpPr>
          <p:cNvPr id="1365025" name="AutoShape 33"/>
          <p:cNvCxnSpPr>
            <a:cxnSpLocks noChangeShapeType="1"/>
            <a:stCxn id="1365024" idx="0"/>
            <a:endCxn id="1365000" idx="4"/>
          </p:cNvCxnSpPr>
          <p:nvPr/>
        </p:nvCxnSpPr>
        <p:spPr bwMode="auto">
          <a:xfrm flipH="1" flipV="1">
            <a:off x="6570663" y="3562350"/>
            <a:ext cx="150812" cy="24765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</a:t>
            </a:r>
            <a:r>
              <a:rPr lang="en-US" dirty="0"/>
              <a:t>Algorithm</a:t>
            </a:r>
          </a:p>
        </p:txBody>
      </p:sp>
      <p:sp>
        <p:nvSpPr>
          <p:cNvPr id="1366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    for each </a:t>
            </a:r>
            <a:r>
              <a:rPr lang="en-US" sz="2000" b="1" i="1">
                <a:latin typeface="Courier New" pitchFamily="49" charset="0"/>
              </a:rPr>
              <a:t>u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u = ExtractMin(Q);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Adj[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key[v] = w(u,v);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8/11/2012</a:t>
            </a:r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Complexity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1366020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10</a:t>
            </a:r>
          </a:p>
        </p:txBody>
      </p:sp>
      <p:sp>
        <p:nvSpPr>
          <p:cNvPr id="1366021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2</a:t>
            </a:r>
          </a:p>
        </p:txBody>
      </p:sp>
      <p:sp>
        <p:nvSpPr>
          <p:cNvPr id="1366022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66023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0</a:t>
            </a:r>
          </a:p>
        </p:txBody>
      </p:sp>
      <p:sp>
        <p:nvSpPr>
          <p:cNvPr id="1366024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8</a:t>
            </a:r>
          </a:p>
        </p:txBody>
      </p:sp>
      <p:sp>
        <p:nvSpPr>
          <p:cNvPr id="1366025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1366026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3</a:t>
            </a:r>
          </a:p>
        </p:txBody>
      </p:sp>
      <p:sp>
        <p:nvSpPr>
          <p:cNvPr id="1366027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0"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cxnSp>
        <p:nvCxnSpPr>
          <p:cNvPr id="1366028" name="AutoShape 12"/>
          <p:cNvCxnSpPr>
            <a:cxnSpLocks noChangeShapeType="1"/>
            <a:stCxn id="1366027" idx="5"/>
            <a:endCxn id="1366021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6029" name="AutoShape 13"/>
          <p:cNvCxnSpPr>
            <a:cxnSpLocks noChangeShapeType="1"/>
            <a:stCxn id="1366027" idx="3"/>
            <a:endCxn id="1366020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6030" name="AutoShape 14"/>
          <p:cNvCxnSpPr>
            <a:cxnSpLocks noChangeShapeType="1"/>
            <a:stCxn id="1366020" idx="6"/>
            <a:endCxn id="1366021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6031" name="AutoShape 15"/>
          <p:cNvCxnSpPr>
            <a:cxnSpLocks noChangeShapeType="1"/>
            <a:stCxn id="1366023" idx="0"/>
            <a:endCxn id="1366020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6032" name="AutoShape 16"/>
          <p:cNvCxnSpPr>
            <a:cxnSpLocks noChangeShapeType="1"/>
            <a:stCxn id="1366023" idx="5"/>
            <a:endCxn id="1366026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6033" name="AutoShape 17"/>
          <p:cNvCxnSpPr>
            <a:cxnSpLocks noChangeShapeType="1"/>
            <a:stCxn id="1366026" idx="7"/>
            <a:endCxn id="1366024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6034" name="AutoShape 18"/>
          <p:cNvCxnSpPr>
            <a:cxnSpLocks noChangeShapeType="1"/>
            <a:stCxn id="1366024" idx="0"/>
            <a:endCxn id="1366021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1366035" name="AutoShape 19"/>
          <p:cNvCxnSpPr>
            <a:cxnSpLocks noChangeShapeType="1"/>
            <a:stCxn id="1366021" idx="6"/>
            <a:endCxn id="1366022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6036" name="AutoShape 20"/>
          <p:cNvCxnSpPr>
            <a:cxnSpLocks noChangeShapeType="1"/>
            <a:stCxn id="1366024" idx="6"/>
            <a:endCxn id="1366025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366037" name="AutoShape 21"/>
          <p:cNvCxnSpPr>
            <a:cxnSpLocks noChangeShapeType="1"/>
            <a:stCxn id="1366026" idx="0"/>
            <a:endCxn id="1366020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sp>
        <p:nvSpPr>
          <p:cNvPr id="1366038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366039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366040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366041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366042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366043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366044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366045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1366046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1366047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accent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366048" name="Text Box 32"/>
          <p:cNvSpPr txBox="1">
            <a:spLocks noChangeArrowheads="1"/>
          </p:cNvSpPr>
          <p:nvPr/>
        </p:nvSpPr>
        <p:spPr bwMode="auto">
          <a:xfrm>
            <a:off x="6553200" y="38100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u</a:t>
            </a:r>
          </a:p>
        </p:txBody>
      </p:sp>
      <p:cxnSp>
        <p:nvCxnSpPr>
          <p:cNvPr id="1366049" name="AutoShape 33"/>
          <p:cNvCxnSpPr>
            <a:cxnSpLocks noChangeShapeType="1"/>
            <a:stCxn id="1366048" idx="0"/>
            <a:endCxn id="1366024" idx="4"/>
          </p:cNvCxnSpPr>
          <p:nvPr/>
        </p:nvCxnSpPr>
        <p:spPr bwMode="auto">
          <a:xfrm flipH="1" flipV="1">
            <a:off x="6570663" y="3562350"/>
            <a:ext cx="150812" cy="24765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31890</TotalTime>
  <Words>4262</Words>
  <Application>Microsoft PowerPoint</Application>
  <PresentationFormat>On-screen Show (4:3)</PresentationFormat>
  <Paragraphs>1364</Paragraphs>
  <Slides>46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Prim’s Algorithm</vt:lpstr>
      <vt:lpstr>Slide 2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Single-Source Shortest Path</vt:lpstr>
      <vt:lpstr>Shortest Path Properties</vt:lpstr>
      <vt:lpstr>Shortest Path Properties</vt:lpstr>
      <vt:lpstr>Shortest Path Properties</vt:lpstr>
      <vt:lpstr>Relaxation</vt:lpstr>
      <vt:lpstr>Bellman-Ford Algorithm</vt:lpstr>
      <vt:lpstr>Bellman-Ford Algorithm</vt:lpstr>
      <vt:lpstr>Bellman-Ford Algorithm</vt:lpstr>
      <vt:lpstr>Bellman-Ford Algorithm</vt:lpstr>
      <vt:lpstr>Bellman-Ford</vt:lpstr>
      <vt:lpstr>Bellman-Ford</vt:lpstr>
      <vt:lpstr>Shortest Path to SJ</vt:lpstr>
      <vt:lpstr>But we don’t know the shortest paths</vt:lpstr>
      <vt:lpstr>Why Distance Vector Works</vt:lpstr>
      <vt:lpstr>Bellman-Ford Algorithm</vt:lpstr>
      <vt:lpstr>Bellman-Ford Algorithm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</vt:vector>
  </TitlesOfParts>
  <Company>University of Virginia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332: Algorithms</dc:title>
  <dc:creator>David Luebke</dc:creator>
  <cp:lastModifiedBy>Nikhilesh Joshi</cp:lastModifiedBy>
  <cp:revision>214</cp:revision>
  <cp:lastPrinted>1998-11-03T18:33:01Z</cp:lastPrinted>
  <dcterms:created xsi:type="dcterms:W3CDTF">1998-11-02T19:17:54Z</dcterms:created>
  <dcterms:modified xsi:type="dcterms:W3CDTF">2012-08-17T06:08:55Z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95</vt:i4>
  </property>
  <property fmtid="{D5CDD505-2E9C-101B-9397-08002B2CF9AE}" pid="5" name="ScreenSize">
    <vt:i4>3</vt:i4>
  </property>
  <property fmtid="{D5CDD505-2E9C-101B-9397-08002B2CF9AE}" pid="6" name="ScreenUsage">
    <vt:i4>2</vt:i4>
  </property>
  <property fmtid="{D5CDD505-2E9C-101B-9397-08002B2CF9AE}" pid="7" name="MailAddress">
    <vt:lpwstr>luebke@cs.virginia.edu</vt:lpwstr>
  </property>
  <property fmtid="{D5CDD505-2E9C-101B-9397-08002B2CF9AE}" pid="8" name="HomePage">
    <vt:lpwstr>http://www.cs.virginia.edu/~luebke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F:\public_html\cs332</vt:lpwstr>
  </property>
</Properties>
</file>