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379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FE7-3DC4-4B59-B7B9-DE68015EB2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3C10B11-1022-495C-84FA-4F6BEB33FF21}" type="datetime1">
              <a:rPr lang="en-US" smtClean="0"/>
              <a:pPr/>
              <a:t>9/10/2012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0F8C8-6CFA-4170-A728-127978BF016D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F945B-35B3-4969-9F86-785F94CBC1CF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E7919-1E55-460A-9738-6152BD4E74E0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8229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7AB9A-94A7-471A-B005-CE1A2A069B92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7EC-6993-48C6-8966-DFD5A70E6711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9080D-2FEA-4487-9629-5A0A26C0BD17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2EF4-254F-4904-9B10-A90033090C8F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CDD7-1766-48EA-9699-B8BB9B58E694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62E6B-47E2-4E7E-A5F1-6D95D4FFEFA8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822CD-D8EE-49E6-9C52-45E07D53F281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0830-78D9-444B-83B4-850FDF29D58A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240AD8-56C1-45C8-9807-E2E9023DCF18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  <p:sldLayoutId id="214748383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315200" cy="175260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RECCURENCE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  <a:p>
            <a:pPr lvl="1"/>
            <a:r>
              <a:rPr lang="en-US"/>
              <a:t>Recall that </a:t>
            </a:r>
            <a:r>
              <a:rPr lang="en-US">
                <a:sym typeface="Symbol" pitchFamily="18" charset="2"/>
              </a:rPr>
              <a:t>(x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x</a:t>
            </a:r>
            <a:r>
              <a:rPr lang="en-US" baseline="30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 + … + x + 1) = (x</a:t>
            </a:r>
            <a:r>
              <a:rPr lang="en-US" baseline="30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-1)/(x-1)</a:t>
            </a:r>
          </a:p>
          <a:p>
            <a:pPr lvl="1"/>
            <a:r>
              <a:rPr lang="en-US"/>
              <a:t>So:</a:t>
            </a:r>
          </a:p>
        </p:txBody>
      </p:sp>
      <p:graphicFrame>
        <p:nvGraphicFramePr>
          <p:cNvPr id="77619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5586" name="Equation" r:id="rId3" imgW="1688760" imgH="609480" progId="Equation.3">
              <p:embed/>
            </p:oleObj>
          </a:graphicData>
        </a:graphic>
      </p:graphicFrame>
      <p:graphicFrame>
        <p:nvGraphicFramePr>
          <p:cNvPr id="776196" name="Object 4"/>
          <p:cNvGraphicFramePr>
            <a:graphicFrameLocks noChangeAspect="1"/>
          </p:cNvGraphicFramePr>
          <p:nvPr/>
        </p:nvGraphicFramePr>
        <p:xfrm>
          <a:off x="355600" y="4248150"/>
          <a:ext cx="8483600" cy="942975"/>
        </p:xfrm>
        <a:graphic>
          <a:graphicData uri="http://schemas.openxmlformats.org/presentationml/2006/ole">
            <p:oleObj spid="_x0000_s195587" name="Equation" r:id="rId4" imgW="42289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/>
          <a:p>
            <a:pPr>
              <a:defRPr/>
            </a:pPr>
            <a:fld id="{86B8D37F-E7B2-4E61-B3AC-9856CCEDA3A9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dirty="0"/>
              <a:t>So with k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n</a:t>
            </a:r>
          </a:p>
          <a:p>
            <a:pPr lvl="1"/>
            <a:r>
              <a:rPr lang="en-US" dirty="0"/>
              <a:t>T(n) = </a:t>
            </a:r>
            <a:r>
              <a:rPr lang="en-US" dirty="0" err="1"/>
              <a:t>cn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/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+ ... + a</a:t>
            </a:r>
            <a:r>
              <a:rPr lang="en-US" baseline="30000" dirty="0"/>
              <a:t>2</a:t>
            </a:r>
            <a:r>
              <a:rPr lang="en-US" dirty="0"/>
              <a:t>/b</a:t>
            </a:r>
            <a:r>
              <a:rPr lang="en-US" baseline="30000" dirty="0"/>
              <a:t>2 </a:t>
            </a:r>
            <a:r>
              <a:rPr lang="en-US" dirty="0"/>
              <a:t>+ a/b + 1)</a:t>
            </a:r>
          </a:p>
          <a:p>
            <a:r>
              <a:rPr lang="en-US" dirty="0"/>
              <a:t>What if a &lt; b?</a:t>
            </a:r>
          </a:p>
          <a:p>
            <a:pPr lvl="1"/>
            <a:r>
              <a:rPr lang="en-US" dirty="0"/>
              <a:t>Recall that </a:t>
            </a:r>
            <a:r>
              <a:rPr lang="en-US" dirty="0">
                <a:sym typeface="Symbol" pitchFamily="18" charset="2"/>
              </a:rPr>
              <a:t>(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30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+ x</a:t>
            </a:r>
            <a:r>
              <a:rPr lang="en-US" baseline="30000" dirty="0">
                <a:sym typeface="Symbol" pitchFamily="18" charset="2"/>
              </a:rPr>
              <a:t>k-1</a:t>
            </a:r>
            <a:r>
              <a:rPr lang="en-US" dirty="0">
                <a:sym typeface="Symbol" pitchFamily="18" charset="2"/>
              </a:rPr>
              <a:t> + … + x + 1) = (x</a:t>
            </a:r>
            <a:r>
              <a:rPr lang="en-US" baseline="30000" dirty="0">
                <a:sym typeface="Symbol" pitchFamily="18" charset="2"/>
              </a:rPr>
              <a:t>k+1</a:t>
            </a:r>
            <a:r>
              <a:rPr lang="en-US" dirty="0">
                <a:sym typeface="Symbol" pitchFamily="18" charset="2"/>
              </a:rPr>
              <a:t> -1)/(x-1)</a:t>
            </a:r>
          </a:p>
          <a:p>
            <a:pPr lvl="1"/>
            <a:r>
              <a:rPr lang="en-US" dirty="0"/>
              <a:t>So: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err="1"/>
              <a:t>cn</a:t>
            </a:r>
            <a:r>
              <a:rPr lang="en-US" dirty="0"/>
              <a:t> ·</a:t>
            </a:r>
            <a:r>
              <a:rPr lang="en-US" dirty="0">
                <a:sym typeface="Symbol" pitchFamily="18" charset="2"/>
              </a:rPr>
              <a:t>(1) = (n)</a:t>
            </a:r>
          </a:p>
        </p:txBody>
      </p:sp>
      <p:graphicFrame>
        <p:nvGraphicFramePr>
          <p:cNvPr id="77721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6610" name="Equation" r:id="rId3" imgW="1688760" imgH="609480" progId="Equation.3">
              <p:embed/>
            </p:oleObj>
          </a:graphicData>
        </a:graphic>
      </p:graphicFrame>
      <p:graphicFrame>
        <p:nvGraphicFramePr>
          <p:cNvPr id="777220" name="Object 4"/>
          <p:cNvGraphicFramePr>
            <a:graphicFrameLocks noChangeAspect="1"/>
          </p:cNvGraphicFramePr>
          <p:nvPr/>
        </p:nvGraphicFramePr>
        <p:xfrm>
          <a:off x="304800" y="3962400"/>
          <a:ext cx="8483600" cy="942975"/>
        </p:xfrm>
        <a:graphic>
          <a:graphicData uri="http://schemas.openxmlformats.org/presentationml/2006/ole">
            <p:oleObj spid="_x0000_s196611" name="Equation" r:id="rId4" imgW="42289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172200"/>
            <a:ext cx="2476500" cy="476250"/>
          </a:xfrm>
        </p:spPr>
        <p:txBody>
          <a:bodyPr/>
          <a:lstStyle/>
          <a:p>
            <a:pPr>
              <a:defRPr/>
            </a:pPr>
            <a:fld id="{5548CF28-A279-4768-BCF0-4F2DA40593E6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</a:p>
          <a:p>
            <a:pPr lvl="1"/>
            <a:endParaRPr lang="en-US" sz="3200">
              <a:sym typeface="Symbol" pitchFamily="18" charset="2"/>
            </a:endParaRPr>
          </a:p>
        </p:txBody>
      </p:sp>
      <p:graphicFrame>
        <p:nvGraphicFramePr>
          <p:cNvPr id="77824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7634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172200"/>
            <a:ext cx="2476500" cy="476250"/>
          </a:xfrm>
        </p:spPr>
        <p:txBody>
          <a:bodyPr/>
          <a:lstStyle/>
          <a:p>
            <a:pPr>
              <a:defRPr/>
            </a:pPr>
            <a:fld id="{FE66421C-5EA1-463B-97AD-F7EC3799CA67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  <a:endParaRPr lang="en-US" sz="3600">
              <a:sym typeface="Symbol" pitchFamily="18" charset="2"/>
            </a:endParaRPr>
          </a:p>
        </p:txBody>
      </p:sp>
      <p:graphicFrame>
        <p:nvGraphicFramePr>
          <p:cNvPr id="77926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8658" name="Equation" r:id="rId3" imgW="1688760" imgH="609480" progId="Equation.3">
              <p:embed/>
            </p:oleObj>
          </a:graphicData>
        </a:graphic>
      </p:graphicFrame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198659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172200"/>
            <a:ext cx="2476500" cy="476250"/>
          </a:xfrm>
        </p:spPr>
        <p:txBody>
          <a:bodyPr/>
          <a:lstStyle/>
          <a:p>
            <a:pPr>
              <a:defRPr/>
            </a:pPr>
            <a:fld id="{CB3F716C-408B-476B-ACD0-0C2C1AB22773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</a:p>
          <a:p>
            <a:pPr lvl="1"/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>
                <a:sym typeface="Symbol" pitchFamily="18" charset="2"/>
              </a:rPr>
              <a:t>	</a:t>
            </a:r>
            <a:endParaRPr lang="en-US" sz="2400">
              <a:sym typeface="Symbol" pitchFamily="18" charset="2"/>
            </a:endParaRPr>
          </a:p>
        </p:txBody>
      </p:sp>
      <p:graphicFrame>
        <p:nvGraphicFramePr>
          <p:cNvPr id="78029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9682" name="Equation" r:id="rId3" imgW="1688760" imgH="609480" progId="Equation.3">
              <p:embed/>
            </p:oleObj>
          </a:graphicData>
        </a:graphic>
      </p:graphicFrame>
      <p:graphicFrame>
        <p:nvGraphicFramePr>
          <p:cNvPr id="780292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199683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/>
          <a:p>
            <a:pPr>
              <a:defRPr/>
            </a:pPr>
            <a:fld id="{D34FBE31-67C9-4595-A19D-03C09BDF8848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dirty="0"/>
              <a:t>So with k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 dirty="0"/>
              <a:t>T(n) = </a:t>
            </a:r>
            <a:r>
              <a:rPr lang="en-US" dirty="0" err="1"/>
              <a:t>cn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/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+ ... + a</a:t>
            </a:r>
            <a:r>
              <a:rPr lang="en-US" baseline="30000" dirty="0"/>
              <a:t>2</a:t>
            </a:r>
            <a:r>
              <a:rPr lang="en-US" dirty="0"/>
              <a:t>/b</a:t>
            </a:r>
            <a:r>
              <a:rPr lang="en-US" baseline="30000" dirty="0"/>
              <a:t>2 </a:t>
            </a:r>
            <a:r>
              <a:rPr lang="en-US" dirty="0"/>
              <a:t>+ a/b + 1)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dirty="0" smtClean="0">
                <a:sym typeface="Symbol" pitchFamily="18" charset="2"/>
              </a:rPr>
              <a:t>T(n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/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		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b</a:t>
            </a:r>
            <a:r>
              <a:rPr lang="en-US" sz="2400" baseline="30000" dirty="0">
                <a:sym typeface="Symbol" pitchFamily="18" charset="2"/>
              </a:rPr>
              <a:t>log n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err="1">
                <a:sym typeface="Symbol" pitchFamily="18" charset="2"/>
              </a:rPr>
              <a:t>cn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 dirty="0">
                <a:sym typeface="Symbol" pitchFamily="18" charset="2"/>
              </a:rPr>
              <a:t>			</a:t>
            </a:r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200706" name="Equation" r:id="rId3" imgW="1688760" imgH="609480" progId="Equation.3">
              <p:embed/>
            </p:oleObj>
          </a:graphicData>
        </a:graphic>
      </p:graphicFrame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1143000" y="3352800"/>
          <a:ext cx="6673850" cy="942975"/>
        </p:xfrm>
        <a:graphic>
          <a:graphicData uri="http://schemas.openxmlformats.org/presentationml/2006/ole">
            <p:oleObj spid="_x0000_s200707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/>
          <a:p>
            <a:pPr>
              <a:defRPr/>
            </a:pPr>
            <a:fld id="{327D3D6D-FBB2-442A-B419-D9A3F47542F0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dirty="0"/>
              <a:t>So with k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 dirty="0"/>
              <a:t>T(n) = </a:t>
            </a:r>
            <a:r>
              <a:rPr lang="en-US" dirty="0" err="1"/>
              <a:t>cn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/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+ ... + a</a:t>
            </a:r>
            <a:r>
              <a:rPr lang="en-US" baseline="30000" dirty="0"/>
              <a:t>2</a:t>
            </a:r>
            <a:r>
              <a:rPr lang="en-US" dirty="0"/>
              <a:t>/b</a:t>
            </a:r>
            <a:r>
              <a:rPr lang="en-US" baseline="30000" dirty="0"/>
              <a:t>2 </a:t>
            </a:r>
            <a:r>
              <a:rPr lang="en-US" dirty="0"/>
              <a:t>+ a/b + 1)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dirty="0" smtClean="0">
                <a:sym typeface="Symbol" pitchFamily="18" charset="2"/>
              </a:rPr>
              <a:t>T(n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/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		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b</a:t>
            </a:r>
            <a:r>
              <a:rPr lang="en-US" sz="2400" baseline="30000" dirty="0">
                <a:sym typeface="Symbol" pitchFamily="18" charset="2"/>
              </a:rPr>
              <a:t>log n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err="1">
                <a:sym typeface="Symbol" pitchFamily="18" charset="2"/>
              </a:rPr>
              <a:t>cn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 dirty="0">
                <a:sym typeface="Symbol" pitchFamily="18" charset="2"/>
              </a:rPr>
              <a:t>			 </a:t>
            </a:r>
            <a:r>
              <a:rPr lang="en-US" sz="2400" i="1" dirty="0">
                <a:sym typeface="Symbol" pitchFamily="18" charset="2"/>
              </a:rPr>
              <a:t>recall logarithm fact: </a:t>
            </a:r>
            <a:r>
              <a:rPr lang="en-US" sz="2400" i="1" dirty="0" err="1">
                <a:sym typeface="Symbol" pitchFamily="18" charset="2"/>
              </a:rPr>
              <a:t>a</a:t>
            </a:r>
            <a:r>
              <a:rPr lang="en-US" sz="2400" i="1" baseline="30000" dirty="0" err="1">
                <a:sym typeface="Symbol" pitchFamily="18" charset="2"/>
              </a:rPr>
              <a:t>log</a:t>
            </a:r>
            <a:r>
              <a:rPr lang="en-US" sz="2400" i="1" baseline="30000" dirty="0">
                <a:sym typeface="Symbol" pitchFamily="18" charset="2"/>
              </a:rPr>
              <a:t> n</a:t>
            </a:r>
            <a:r>
              <a:rPr lang="en-US" sz="2400" i="1" dirty="0">
                <a:sym typeface="Symbol" pitchFamily="18" charset="2"/>
              </a:rPr>
              <a:t> = </a:t>
            </a:r>
            <a:r>
              <a:rPr lang="en-US" sz="2400" i="1" dirty="0" err="1">
                <a:sym typeface="Symbol" pitchFamily="18" charset="2"/>
              </a:rPr>
              <a:t>n</a:t>
            </a:r>
            <a:r>
              <a:rPr lang="en-US" sz="2400" i="1" baseline="30000" dirty="0" err="1">
                <a:sym typeface="Symbol" pitchFamily="18" charset="2"/>
              </a:rPr>
              <a:t>log</a:t>
            </a:r>
            <a:r>
              <a:rPr lang="en-US" sz="2400" i="1" baseline="30000" dirty="0">
                <a:sym typeface="Symbol" pitchFamily="18" charset="2"/>
              </a:rPr>
              <a:t> a</a:t>
            </a:r>
            <a:r>
              <a:rPr lang="en-US" sz="2400" i="1" dirty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78233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201730" name="Equation" r:id="rId3" imgW="1688760" imgH="609480" progId="Equation.3">
              <p:embed/>
            </p:oleObj>
          </a:graphicData>
        </a:graphic>
      </p:graphicFrame>
      <p:graphicFrame>
        <p:nvGraphicFramePr>
          <p:cNvPr id="782340" name="Object 4"/>
          <p:cNvGraphicFramePr>
            <a:graphicFrameLocks noChangeAspect="1"/>
          </p:cNvGraphicFramePr>
          <p:nvPr/>
        </p:nvGraphicFramePr>
        <p:xfrm>
          <a:off x="990600" y="3048000"/>
          <a:ext cx="6673850" cy="942975"/>
        </p:xfrm>
        <a:graphic>
          <a:graphicData uri="http://schemas.openxmlformats.org/presentationml/2006/ole">
            <p:oleObj spid="_x0000_s201731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19800"/>
            <a:ext cx="2476500" cy="533400"/>
          </a:xfrm>
        </p:spPr>
        <p:txBody>
          <a:bodyPr/>
          <a:lstStyle/>
          <a:p>
            <a:pPr>
              <a:defRPr/>
            </a:pPr>
            <a:fld id="{FE0951CB-0DD8-4739-9C91-5E3C1CB23601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dirty="0"/>
              <a:t>So with k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 dirty="0"/>
              <a:t>T(n) = </a:t>
            </a:r>
            <a:r>
              <a:rPr lang="en-US" dirty="0" err="1"/>
              <a:t>cn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/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+ ... + a</a:t>
            </a:r>
            <a:r>
              <a:rPr lang="en-US" baseline="30000" dirty="0"/>
              <a:t>2</a:t>
            </a:r>
            <a:r>
              <a:rPr lang="en-US" dirty="0"/>
              <a:t>/b</a:t>
            </a:r>
            <a:r>
              <a:rPr lang="en-US" baseline="30000" dirty="0"/>
              <a:t>2 </a:t>
            </a:r>
            <a:r>
              <a:rPr lang="en-US" dirty="0"/>
              <a:t>+ a/b + 1)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dirty="0" smtClean="0">
                <a:sym typeface="Symbol" pitchFamily="18" charset="2"/>
              </a:rPr>
              <a:t>T(n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/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dirty="0">
                <a:sym typeface="Symbol" pitchFamily="18" charset="2"/>
              </a:rPr>
              <a:t>		= </a:t>
            </a:r>
            <a:r>
              <a:rPr lang="en-US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b</a:t>
            </a:r>
            <a:r>
              <a:rPr lang="en-US" sz="2400" baseline="30000" dirty="0">
                <a:sym typeface="Symbol" pitchFamily="18" charset="2"/>
              </a:rPr>
              <a:t>log n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 err="1">
                <a:sym typeface="Symbol" pitchFamily="18" charset="2"/>
              </a:rPr>
              <a:t>cn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n</a:t>
            </a:r>
            <a:r>
              <a:rPr lang="en-US" sz="2400" dirty="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 dirty="0">
                <a:sym typeface="Symbol" pitchFamily="18" charset="2"/>
              </a:rPr>
              <a:t>			 </a:t>
            </a:r>
            <a:r>
              <a:rPr lang="en-US" sz="2400" i="1" dirty="0">
                <a:sym typeface="Symbol" pitchFamily="18" charset="2"/>
              </a:rPr>
              <a:t>recall logarithm fact: </a:t>
            </a:r>
            <a:r>
              <a:rPr lang="en-US" sz="2400" i="1" dirty="0" err="1">
                <a:sym typeface="Symbol" pitchFamily="18" charset="2"/>
              </a:rPr>
              <a:t>a</a:t>
            </a:r>
            <a:r>
              <a:rPr lang="en-US" sz="2400" i="1" baseline="30000" dirty="0" err="1">
                <a:sym typeface="Symbol" pitchFamily="18" charset="2"/>
              </a:rPr>
              <a:t>log</a:t>
            </a:r>
            <a:r>
              <a:rPr lang="en-US" sz="2400" i="1" baseline="30000" dirty="0">
                <a:sym typeface="Symbol" pitchFamily="18" charset="2"/>
              </a:rPr>
              <a:t> n</a:t>
            </a:r>
            <a:r>
              <a:rPr lang="en-US" sz="2400" i="1" dirty="0">
                <a:sym typeface="Symbol" pitchFamily="18" charset="2"/>
              </a:rPr>
              <a:t> = </a:t>
            </a:r>
            <a:r>
              <a:rPr lang="en-US" sz="2400" i="1" dirty="0" err="1">
                <a:sym typeface="Symbol" pitchFamily="18" charset="2"/>
              </a:rPr>
              <a:t>n</a:t>
            </a:r>
            <a:r>
              <a:rPr lang="en-US" sz="2400" i="1" baseline="30000" dirty="0" err="1">
                <a:sym typeface="Symbol" pitchFamily="18" charset="2"/>
              </a:rPr>
              <a:t>log</a:t>
            </a:r>
            <a:r>
              <a:rPr lang="en-US" sz="2400" i="1" baseline="30000" dirty="0">
                <a:sym typeface="Symbol" pitchFamily="18" charset="2"/>
              </a:rPr>
              <a:t> a</a:t>
            </a:r>
            <a:r>
              <a:rPr lang="en-US" sz="2400" i="1" dirty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 dirty="0">
                <a:sym typeface="Symbol" pitchFamily="18" charset="2"/>
              </a:rPr>
              <a:t>		= </a:t>
            </a:r>
            <a:r>
              <a:rPr lang="en-US" sz="2400" dirty="0" err="1">
                <a:sym typeface="Symbol" pitchFamily="18" charset="2"/>
              </a:rPr>
              <a:t>cn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· </a:t>
            </a:r>
            <a:r>
              <a:rPr lang="en-US" sz="2400" dirty="0">
                <a:sym typeface="Symbol" pitchFamily="18" charset="2"/>
              </a:rPr>
              <a:t>(</a:t>
            </a:r>
            <a:r>
              <a:rPr lang="en-US" sz="2400" dirty="0" err="1">
                <a:sym typeface="Symbol" pitchFamily="18" charset="2"/>
              </a:rPr>
              <a:t>n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a</a:t>
            </a:r>
            <a:r>
              <a:rPr lang="en-US" sz="2400" dirty="0">
                <a:sym typeface="Symbol" pitchFamily="18" charset="2"/>
              </a:rPr>
              <a:t> / n) = (</a:t>
            </a:r>
            <a:r>
              <a:rPr lang="en-US" sz="2400" dirty="0" err="1">
                <a:sym typeface="Symbol" pitchFamily="18" charset="2"/>
              </a:rPr>
              <a:t>cn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· </a:t>
            </a:r>
            <a:r>
              <a:rPr lang="en-US" sz="2400" dirty="0" err="1">
                <a:sym typeface="Symbol" pitchFamily="18" charset="2"/>
              </a:rPr>
              <a:t>n</a:t>
            </a:r>
            <a:r>
              <a:rPr lang="en-US" sz="2400" baseline="30000" dirty="0" err="1">
                <a:sym typeface="Symbol" pitchFamily="18" charset="2"/>
              </a:rPr>
              <a:t>log</a:t>
            </a:r>
            <a:r>
              <a:rPr lang="en-US" sz="2400" baseline="30000" dirty="0">
                <a:sym typeface="Symbol" pitchFamily="18" charset="2"/>
              </a:rPr>
              <a:t> a</a:t>
            </a:r>
            <a:r>
              <a:rPr lang="en-US" sz="2400" dirty="0">
                <a:sym typeface="Symbol" pitchFamily="18" charset="2"/>
              </a:rPr>
              <a:t> / n) 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 dirty="0">
                <a:sym typeface="Symbol" pitchFamily="18" charset="2"/>
              </a:rPr>
              <a:t>		</a:t>
            </a:r>
          </a:p>
        </p:txBody>
      </p:sp>
      <p:graphicFrame>
        <p:nvGraphicFramePr>
          <p:cNvPr id="78336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202754" name="Equation" r:id="rId3" imgW="1688760" imgH="609480" progId="Equation.3">
              <p:embed/>
            </p:oleObj>
          </a:graphicData>
        </a:graphic>
      </p:graphicFrame>
      <p:graphicFrame>
        <p:nvGraphicFramePr>
          <p:cNvPr id="783364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202755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19800"/>
            <a:ext cx="2476500" cy="533400"/>
          </a:xfrm>
        </p:spPr>
        <p:txBody>
          <a:bodyPr/>
          <a:lstStyle/>
          <a:p>
            <a:pPr>
              <a:defRPr/>
            </a:pPr>
            <a:fld id="{ED1F3EAE-2CF3-458F-AD01-6B6EF958FDFD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		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) 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	 </a:t>
            </a:r>
            <a:r>
              <a:rPr lang="en-US" sz="2400" i="1">
                <a:sym typeface="Symbol" pitchFamily="18" charset="2"/>
              </a:rPr>
              <a:t>recall logarithm fact: a</a:t>
            </a:r>
            <a:r>
              <a:rPr lang="en-US" sz="2400" i="1" baseline="30000">
                <a:sym typeface="Symbol" pitchFamily="18" charset="2"/>
              </a:rPr>
              <a:t>log n</a:t>
            </a:r>
            <a:r>
              <a:rPr lang="en-US" sz="2400" i="1">
                <a:sym typeface="Symbol" pitchFamily="18" charset="2"/>
              </a:rPr>
              <a:t> = n</a:t>
            </a:r>
            <a:r>
              <a:rPr lang="en-US" sz="2400" i="1" baseline="30000">
                <a:sym typeface="Symbol" pitchFamily="18" charset="2"/>
              </a:rPr>
              <a:t>log a</a:t>
            </a:r>
            <a:r>
              <a:rPr lang="en-US" sz="2400" i="1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= (cn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= (n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)</a:t>
            </a:r>
          </a:p>
        </p:txBody>
      </p:sp>
      <p:graphicFrame>
        <p:nvGraphicFramePr>
          <p:cNvPr id="78438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203778" name="Equation" r:id="rId3" imgW="1688760" imgH="609480" progId="Equation.3">
              <p:embed/>
            </p:oleObj>
          </a:graphicData>
        </a:graphic>
      </p:graphicFrame>
      <p:graphicFrame>
        <p:nvGraphicFramePr>
          <p:cNvPr id="784388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203779" name="Equation" r:id="rId4" imgW="3327120" imgH="469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/>
          <a:p>
            <a:pPr>
              <a:defRPr/>
            </a:pPr>
            <a:fld id="{537F90C6-C852-4A44-A8FA-1359E6CEFA64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So…  </a:t>
            </a:r>
          </a:p>
        </p:txBody>
      </p:sp>
      <p:graphicFrame>
        <p:nvGraphicFramePr>
          <p:cNvPr id="78541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204802" name="Equation" r:id="rId3" imgW="1688760" imgH="609480" progId="Equation.3">
              <p:embed/>
            </p:oleObj>
          </a:graphicData>
        </a:graphic>
      </p:graphicFrame>
      <p:graphicFrame>
        <p:nvGraphicFramePr>
          <p:cNvPr id="785412" name="Object 4"/>
          <p:cNvGraphicFramePr>
            <a:graphicFrameLocks noChangeAspect="1"/>
          </p:cNvGraphicFramePr>
          <p:nvPr/>
        </p:nvGraphicFramePr>
        <p:xfrm>
          <a:off x="1676400" y="2665413"/>
          <a:ext cx="5713413" cy="2135187"/>
        </p:xfrm>
        <a:graphic>
          <a:graphicData uri="http://schemas.openxmlformats.org/presentationml/2006/ole">
            <p:oleObj spid="_x0000_s204803" name="Equation" r:id="rId4" imgW="1904760" imgH="7110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77000" y="6096000"/>
            <a:ext cx="2476500" cy="476250"/>
          </a:xfrm>
        </p:spPr>
        <p:txBody>
          <a:bodyPr/>
          <a:lstStyle/>
          <a:p>
            <a:pPr>
              <a:defRPr/>
            </a:pPr>
            <a:fld id="{372E34B0-3F3B-4B86-B6BA-A877A314027B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Recurrences</a:t>
            </a:r>
          </a:p>
        </p:txBody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Substitution method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Iteration method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Master method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3F25B-A48D-4F66-96C0-753FFCD1299A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Given: a </a:t>
            </a:r>
            <a:r>
              <a:rPr lang="en-US" i="1">
                <a:solidFill>
                  <a:schemeClr val="tx2"/>
                </a:solidFill>
              </a:rPr>
              <a:t>divide and conquer</a:t>
            </a:r>
            <a:r>
              <a:rPr lang="en-US"/>
              <a:t> algorithm</a:t>
            </a:r>
          </a:p>
          <a:p>
            <a:pPr lvl="1"/>
            <a:r>
              <a:rPr lang="en-US"/>
              <a:t>An algorithm that divides the problem of size </a:t>
            </a:r>
            <a:r>
              <a:rPr lang="en-US" i="1"/>
              <a:t>n</a:t>
            </a:r>
            <a:r>
              <a:rPr lang="en-US"/>
              <a:t> into </a:t>
            </a:r>
            <a:r>
              <a:rPr lang="en-US" i="1"/>
              <a:t>a</a:t>
            </a:r>
            <a:r>
              <a:rPr lang="en-US"/>
              <a:t> subproblems, each of size 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endParaRPr lang="en-US"/>
          </a:p>
          <a:p>
            <a:pPr lvl="1"/>
            <a:r>
              <a:rPr lang="en-US"/>
              <a:t>Let the cost of each stage (i.e., the work to divide the problem + combine solved subproblems) be described by the function </a:t>
            </a:r>
            <a:r>
              <a:rPr lang="en-US" i="1"/>
              <a:t>f</a:t>
            </a:r>
            <a:r>
              <a:rPr lang="en-US"/>
              <a:t>(n)</a:t>
            </a:r>
          </a:p>
          <a:p>
            <a:r>
              <a:rPr lang="en-US"/>
              <a:t>Then, the Master Theorem gives us a cookbook for the algorithm’s running time: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172200"/>
            <a:ext cx="2476500" cy="476250"/>
          </a:xfrm>
        </p:spPr>
        <p:txBody>
          <a:bodyPr/>
          <a:lstStyle/>
          <a:p>
            <a:pPr>
              <a:defRPr/>
            </a:pPr>
            <a:fld id="{036F0301-2E9C-4BC5-AC3B-A842EEDA6C43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 T(n) = aT(n/b) + f(n) then</a:t>
            </a:r>
          </a:p>
          <a:p>
            <a:pPr lvl="1"/>
            <a:endParaRPr lang="en-US"/>
          </a:p>
          <a:p>
            <a:endParaRPr lang="en-US"/>
          </a:p>
        </p:txBody>
      </p:sp>
      <p:graphicFrame>
        <p:nvGraphicFramePr>
          <p:cNvPr id="786436" name="Object 4"/>
          <p:cNvGraphicFramePr>
            <a:graphicFrameLocks noChangeAspect="1"/>
          </p:cNvGraphicFramePr>
          <p:nvPr/>
        </p:nvGraphicFramePr>
        <p:xfrm>
          <a:off x="9525" y="2243138"/>
          <a:ext cx="9134475" cy="4189412"/>
        </p:xfrm>
        <a:graphic>
          <a:graphicData uri="http://schemas.openxmlformats.org/presentationml/2006/ole">
            <p:oleObj spid="_x0000_s205826" name="Equation" r:id="rId3" imgW="3708360" imgH="167616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63FDD-0B49-4C05-8940-9D4E2045E90C}" type="datetime3">
              <a:rPr lang="en-US" smtClean="0"/>
              <a:t>10 September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Master Method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a=9, b=3, f(n) = n</a:t>
            </a:r>
          </a:p>
          <a:p>
            <a:pPr lvl="1"/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sz="1600" baseline="30000" dirty="0" err="1"/>
              <a:t>b</a:t>
            </a:r>
            <a:r>
              <a:rPr lang="en-US" baseline="30000" dirty="0"/>
              <a:t> a</a:t>
            </a:r>
            <a:r>
              <a:rPr lang="en-US" dirty="0"/>
              <a:t> = n</a:t>
            </a:r>
            <a:r>
              <a:rPr lang="en-US" baseline="30000" dirty="0"/>
              <a:t>log</a:t>
            </a:r>
            <a:r>
              <a:rPr lang="en-US" sz="1600" baseline="30000" dirty="0"/>
              <a:t>3</a:t>
            </a:r>
            <a:r>
              <a:rPr lang="en-US" baseline="30000" dirty="0"/>
              <a:t> 9</a:t>
            </a:r>
            <a:r>
              <a:rPr lang="en-US" dirty="0"/>
              <a:t> = </a:t>
            </a:r>
            <a:r>
              <a:rPr lang="en-US" dirty="0">
                <a:sym typeface="Symbol" pitchFamily="18" charset="2"/>
              </a:rPr>
              <a:t>(n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/>
            <a:r>
              <a:rPr lang="en-US" dirty="0">
                <a:sym typeface="Symbol" pitchFamily="18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6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pitchFamily="18" charset="2"/>
              </a:rPr>
              <a:t></a:t>
            </a:r>
            <a:r>
              <a:rPr lang="en-US" dirty="0">
                <a:sym typeface="Symbol" pitchFamily="18" charset="2"/>
              </a:rPr>
              <a:t>), where =1, case 1 applies: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Thus </a:t>
            </a:r>
            <a:r>
              <a:rPr lang="en-US" dirty="0">
                <a:sym typeface="Symbol" pitchFamily="18" charset="2"/>
              </a:rPr>
              <a:t>the solution is T(n) = (n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787460" name="Object 4"/>
          <p:cNvGraphicFramePr>
            <a:graphicFrameLocks noChangeAspect="1"/>
          </p:cNvGraphicFramePr>
          <p:nvPr/>
        </p:nvGraphicFramePr>
        <p:xfrm>
          <a:off x="2197100" y="3962400"/>
          <a:ext cx="5006975" cy="460375"/>
        </p:xfrm>
        <a:graphic>
          <a:graphicData uri="http://schemas.openxmlformats.org/presentationml/2006/ole">
            <p:oleObj spid="_x0000_s206850" name="Equation" r:id="rId3" imgW="2489040" imgH="2286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/>
          <a:p>
            <a:pPr>
              <a:defRPr/>
            </a:pPr>
            <a:fld id="{084694F9-EB8D-40B7-91D1-64B00FFE1218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Recurrences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substitution method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A.k.a. the “making a good guess method”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Guess the form of the answer, then use induction to find the constants and show that solution works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Run an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merge sort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T(n) = 2T(n/2) +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cn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guess that the answer is O(n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Prove it by induction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 similarly show T(n) =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n), thus </a:t>
            </a:r>
            <a:r>
              <a:rPr lang="el-G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Θ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</a:t>
            </a:r>
            <a:endParaRPr lang="el-G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8229600" cy="304800"/>
          </a:xfrm>
        </p:spPr>
        <p:txBody>
          <a:bodyPr/>
          <a:lstStyle/>
          <a:p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74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Solving Recurrences</a:t>
            </a:r>
          </a:p>
        </p:txBody>
      </p:sp>
      <p:sp>
        <p:nvSpPr>
          <p:cNvPr id="7444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05800" cy="4343400"/>
          </a:xfrm>
        </p:spPr>
        <p:txBody>
          <a:bodyPr/>
          <a:lstStyle/>
          <a:p>
            <a:r>
              <a:rPr lang="en-US" sz="2800"/>
              <a:t>The “iteration method”</a:t>
            </a:r>
          </a:p>
          <a:p>
            <a:pPr lvl="1"/>
            <a:r>
              <a:rPr lang="en-US" sz="2400"/>
              <a:t>Expand the recurrence </a:t>
            </a:r>
          </a:p>
          <a:p>
            <a:pPr lvl="1"/>
            <a:r>
              <a:rPr lang="en-US" sz="2400"/>
              <a:t>Work some algebra to express as a summation</a:t>
            </a:r>
          </a:p>
          <a:p>
            <a:pPr lvl="1"/>
            <a:r>
              <a:rPr lang="en-US" sz="2400"/>
              <a:t>Evaluate the summation</a:t>
            </a:r>
          </a:p>
          <a:p>
            <a:r>
              <a:rPr lang="en-US" sz="2800"/>
              <a:t>We showed several examples, were in the middle of:</a:t>
            </a:r>
          </a:p>
        </p:txBody>
      </p:sp>
      <p:graphicFrame>
        <p:nvGraphicFramePr>
          <p:cNvPr id="744452" name="Object 1028"/>
          <p:cNvGraphicFramePr>
            <a:graphicFrameLocks noChangeAspect="1"/>
          </p:cNvGraphicFramePr>
          <p:nvPr>
            <p:ph sz="half" idx="2"/>
          </p:nvPr>
        </p:nvGraphicFramePr>
        <p:xfrm>
          <a:off x="1981200" y="4267200"/>
          <a:ext cx="4800600" cy="1731963"/>
        </p:xfrm>
        <a:graphic>
          <a:graphicData uri="http://schemas.openxmlformats.org/presentationml/2006/ole">
            <p:oleObj spid="_x0000_s189442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T(n) = 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</a:t>
            </a:r>
            <a:r>
              <a:rPr lang="en-US" sz="2400" dirty="0" err="1"/>
              <a:t>aT</a:t>
            </a:r>
            <a:r>
              <a:rPr lang="en-US" sz="2400" dirty="0"/>
              <a:t>(n/b) + </a:t>
            </a:r>
            <a:r>
              <a:rPr lang="en-US" sz="2400" dirty="0" err="1"/>
              <a:t>cn</a:t>
            </a:r>
            <a:endParaRPr lang="en-US" sz="2400" dirty="0"/>
          </a:p>
          <a:p>
            <a:pPr>
              <a:buFont typeface="Times New Roman" pitchFamily="18" charset="0"/>
              <a:buNone/>
            </a:pPr>
            <a:r>
              <a:rPr lang="en-US" sz="2400" dirty="0"/>
              <a:t>	a(</a:t>
            </a:r>
            <a:r>
              <a:rPr lang="en-US" sz="2400" dirty="0" err="1"/>
              <a:t>aT</a:t>
            </a:r>
            <a:r>
              <a:rPr lang="en-US" sz="2400" dirty="0"/>
              <a:t>(n/b/b) + </a:t>
            </a:r>
            <a:r>
              <a:rPr lang="en-US" sz="2400" dirty="0" err="1"/>
              <a:t>cn</a:t>
            </a:r>
            <a:r>
              <a:rPr lang="en-US" sz="2400" dirty="0"/>
              <a:t>/b) + </a:t>
            </a:r>
            <a:r>
              <a:rPr lang="en-US" sz="2400" dirty="0" err="1"/>
              <a:t>cn</a:t>
            </a:r>
            <a:endParaRPr lang="en-US" sz="2400" dirty="0"/>
          </a:p>
          <a:p>
            <a:pPr>
              <a:buFont typeface="Times New Roman" pitchFamily="18" charset="0"/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2</a:t>
            </a:r>
            <a:r>
              <a:rPr lang="en-US" sz="2400" dirty="0"/>
              <a:t>T(n/b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/>
              <a:t>cna</a:t>
            </a:r>
            <a:r>
              <a:rPr lang="en-US" sz="2400" dirty="0"/>
              <a:t>/b + </a:t>
            </a:r>
            <a:r>
              <a:rPr lang="en-US" sz="2400" dirty="0" err="1"/>
              <a:t>cn</a:t>
            </a:r>
            <a:endParaRPr lang="en-US" sz="2400" dirty="0"/>
          </a:p>
          <a:p>
            <a:pPr>
              <a:buFont typeface="Times New Roman" pitchFamily="18" charset="0"/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2</a:t>
            </a:r>
            <a:r>
              <a:rPr lang="en-US" sz="2400" dirty="0"/>
              <a:t>T(n/b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(a/b + 1)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2</a:t>
            </a:r>
            <a:r>
              <a:rPr lang="en-US" sz="2400" dirty="0"/>
              <a:t>(</a:t>
            </a:r>
            <a:r>
              <a:rPr lang="en-US" sz="2400" dirty="0" err="1"/>
              <a:t>aT</a:t>
            </a:r>
            <a:r>
              <a:rPr lang="en-US" sz="2400" dirty="0"/>
              <a:t>(n/b</a:t>
            </a:r>
            <a:r>
              <a:rPr lang="en-US" sz="2400" baseline="30000" dirty="0"/>
              <a:t>2</a:t>
            </a:r>
            <a:r>
              <a:rPr lang="en-US" sz="2400" dirty="0"/>
              <a:t>/b) + </a:t>
            </a:r>
            <a:r>
              <a:rPr lang="en-US" sz="2400" dirty="0" err="1"/>
              <a:t>cn</a:t>
            </a:r>
            <a:r>
              <a:rPr lang="en-US" sz="2400" dirty="0"/>
              <a:t>/b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(a/b + 1)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3</a:t>
            </a:r>
            <a:r>
              <a:rPr lang="en-US" sz="2400" dirty="0"/>
              <a:t>T(n/b</a:t>
            </a:r>
            <a:r>
              <a:rPr lang="en-US" sz="2400" baseline="30000" dirty="0"/>
              <a:t>3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</a:t>
            </a:r>
            <a:r>
              <a:rPr lang="en-US" sz="2400" baseline="30000" dirty="0"/>
              <a:t>2</a:t>
            </a:r>
            <a:r>
              <a:rPr lang="en-US" sz="2400" dirty="0"/>
              <a:t>/b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(a/b + 1)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3</a:t>
            </a:r>
            <a:r>
              <a:rPr lang="en-US" sz="2400" dirty="0"/>
              <a:t>T(n/b</a:t>
            </a:r>
            <a:r>
              <a:rPr lang="en-US" sz="2400" baseline="30000" dirty="0"/>
              <a:t>3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</a:t>
            </a:r>
            <a:r>
              <a:rPr lang="en-US" sz="2400" baseline="30000" dirty="0"/>
              <a:t>2</a:t>
            </a:r>
            <a:r>
              <a:rPr lang="en-US" sz="2400" dirty="0"/>
              <a:t>/b</a:t>
            </a:r>
            <a:r>
              <a:rPr lang="en-US" sz="2400" baseline="30000" dirty="0"/>
              <a:t>2</a:t>
            </a:r>
            <a:r>
              <a:rPr lang="en-US" sz="2400" dirty="0"/>
              <a:t> + a/b + 1)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…</a:t>
            </a:r>
          </a:p>
          <a:p>
            <a:pPr>
              <a:buFont typeface="Times New Roman" pitchFamily="18" charset="0"/>
              <a:buNone/>
            </a:pPr>
            <a:r>
              <a:rPr lang="en-US" sz="2400" dirty="0"/>
              <a:t>	</a:t>
            </a:r>
            <a:r>
              <a:rPr lang="en-US" sz="2400" dirty="0" err="1"/>
              <a:t>a</a:t>
            </a:r>
            <a:r>
              <a:rPr lang="en-US" sz="2400" baseline="30000" dirty="0" err="1"/>
              <a:t>k</a:t>
            </a:r>
            <a:r>
              <a:rPr lang="en-US" sz="2400" dirty="0" err="1"/>
              <a:t>T</a:t>
            </a:r>
            <a:r>
              <a:rPr lang="en-US" sz="2400" dirty="0"/>
              <a:t>(n/</a:t>
            </a:r>
            <a:r>
              <a:rPr lang="en-US" sz="2400" dirty="0" err="1"/>
              <a:t>b</a:t>
            </a:r>
            <a:r>
              <a:rPr lang="en-US" sz="2400" baseline="30000" dirty="0" err="1"/>
              <a:t>k</a:t>
            </a:r>
            <a:r>
              <a:rPr lang="en-US" sz="2400" dirty="0"/>
              <a:t>) + </a:t>
            </a:r>
            <a:r>
              <a:rPr lang="en-US" sz="2400" dirty="0" err="1"/>
              <a:t>cn</a:t>
            </a:r>
            <a:r>
              <a:rPr lang="en-US" sz="2400" dirty="0"/>
              <a:t>(a</a:t>
            </a:r>
            <a:r>
              <a:rPr lang="en-US" sz="2400" baseline="30000" dirty="0"/>
              <a:t>k-1</a:t>
            </a:r>
            <a:r>
              <a:rPr lang="en-US" sz="2400" dirty="0"/>
              <a:t>/b</a:t>
            </a:r>
            <a:r>
              <a:rPr lang="en-US" sz="2400" baseline="30000" dirty="0"/>
              <a:t>k-1</a:t>
            </a:r>
            <a:r>
              <a:rPr lang="en-US" sz="2400" dirty="0"/>
              <a:t> + a</a:t>
            </a:r>
            <a:r>
              <a:rPr lang="en-US" sz="2400" baseline="30000" dirty="0"/>
              <a:t>k-2</a:t>
            </a:r>
            <a:r>
              <a:rPr lang="en-US" sz="2400" dirty="0"/>
              <a:t>/b</a:t>
            </a:r>
            <a:r>
              <a:rPr lang="en-US" sz="2400" baseline="30000" dirty="0"/>
              <a:t>k-2</a:t>
            </a:r>
            <a:r>
              <a:rPr lang="en-US" sz="2400" dirty="0"/>
              <a:t> + … + a</a:t>
            </a:r>
            <a:r>
              <a:rPr lang="en-US" sz="2400" baseline="30000" dirty="0"/>
              <a:t>2</a:t>
            </a:r>
            <a:r>
              <a:rPr lang="en-US" sz="2400" dirty="0"/>
              <a:t>/b</a:t>
            </a:r>
            <a:r>
              <a:rPr lang="en-US" sz="2400" baseline="30000" dirty="0"/>
              <a:t>2</a:t>
            </a:r>
            <a:r>
              <a:rPr lang="en-US" sz="2400" dirty="0"/>
              <a:t> + a/b + 1)</a:t>
            </a:r>
          </a:p>
        </p:txBody>
      </p:sp>
      <p:graphicFrame>
        <p:nvGraphicFramePr>
          <p:cNvPr id="77107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0466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0" y="6191250"/>
            <a:ext cx="2476500" cy="476250"/>
          </a:xfrm>
        </p:spPr>
        <p:txBody>
          <a:bodyPr/>
          <a:lstStyle/>
          <a:p>
            <a:pPr>
              <a:defRPr/>
            </a:pPr>
            <a:fld id="{6E2C3FAB-A3E7-467B-BEE9-130BD5AD809B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800"/>
              <a:t>So we have</a:t>
            </a:r>
          </a:p>
          <a:p>
            <a:pPr lvl="1">
              <a:tabLst>
                <a:tab pos="1370013" algn="l"/>
              </a:tabLst>
            </a:pPr>
            <a:r>
              <a:rPr lang="en-US" sz="2400"/>
              <a:t>T(n) = a</a:t>
            </a:r>
            <a:r>
              <a:rPr lang="en-US" sz="2400" baseline="30000"/>
              <a:t>k</a:t>
            </a:r>
            <a:r>
              <a:rPr lang="en-US" sz="2400"/>
              <a:t>T(n/b</a:t>
            </a:r>
            <a:r>
              <a:rPr lang="en-US" sz="2400" baseline="30000"/>
              <a:t>k</a:t>
            </a:r>
            <a:r>
              <a:rPr lang="en-US" sz="2400"/>
              <a:t>)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>
              <a:tabLst>
                <a:tab pos="1370013" algn="l"/>
              </a:tabLst>
            </a:pPr>
            <a:r>
              <a:rPr lang="en-US" sz="2800"/>
              <a:t>For k = log</a:t>
            </a:r>
            <a:r>
              <a:rPr lang="en-US" sz="2800" baseline="-25000"/>
              <a:t>b</a:t>
            </a:r>
            <a:r>
              <a:rPr lang="en-US" sz="2800"/>
              <a:t> n</a:t>
            </a:r>
          </a:p>
          <a:p>
            <a:pPr lvl="1">
              <a:tabLst>
                <a:tab pos="1370013" algn="l"/>
              </a:tabLst>
            </a:pPr>
            <a:r>
              <a:rPr lang="en-US" sz="2400"/>
              <a:t>n = b</a:t>
            </a:r>
            <a:r>
              <a:rPr lang="en-US" sz="2400" baseline="30000"/>
              <a:t>k</a:t>
            </a:r>
            <a:endParaRPr lang="en-US" sz="2400"/>
          </a:p>
          <a:p>
            <a:pPr lvl="1">
              <a:tabLst>
                <a:tab pos="1370013" algn="l"/>
              </a:tabLst>
            </a:pPr>
            <a:r>
              <a:rPr lang="en-US" sz="2400"/>
              <a:t>T(n)	= a</a:t>
            </a:r>
            <a:r>
              <a:rPr lang="en-US" sz="2400" baseline="30000"/>
              <a:t>k</a:t>
            </a:r>
            <a:r>
              <a:rPr lang="en-US" sz="2400"/>
              <a:t>T(1)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a</a:t>
            </a:r>
            <a:r>
              <a:rPr lang="en-US" sz="2400" baseline="30000"/>
              <a:t>k</a:t>
            </a:r>
            <a:r>
              <a:rPr lang="en-US" sz="2400"/>
              <a:t>c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ca</a:t>
            </a:r>
            <a:r>
              <a:rPr lang="en-US" sz="2400" baseline="30000"/>
              <a:t>k</a:t>
            </a:r>
            <a:r>
              <a:rPr lang="en-US" sz="2400"/>
              <a:t>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cna</a:t>
            </a:r>
            <a:r>
              <a:rPr lang="en-US" sz="2400" baseline="30000"/>
              <a:t>k </a:t>
            </a:r>
            <a:r>
              <a:rPr lang="en-US" sz="2400"/>
              <a:t>/b</a:t>
            </a:r>
            <a:r>
              <a:rPr lang="en-US" sz="2400" baseline="30000"/>
              <a:t>k</a:t>
            </a:r>
            <a:r>
              <a:rPr lang="en-US" sz="2400"/>
              <a:t>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cn(a</a:t>
            </a:r>
            <a:r>
              <a:rPr lang="en-US" sz="2400" baseline="30000"/>
              <a:t>k</a:t>
            </a:r>
            <a:r>
              <a:rPr lang="en-US" sz="2400"/>
              <a:t>/b</a:t>
            </a:r>
            <a:r>
              <a:rPr lang="en-US" sz="2400" baseline="30000"/>
              <a:t>k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</p:txBody>
      </p:sp>
      <p:graphicFrame>
        <p:nvGraphicFramePr>
          <p:cNvPr id="77209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1490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91300" y="6191250"/>
            <a:ext cx="2476500" cy="476250"/>
          </a:xfrm>
        </p:spPr>
        <p:txBody>
          <a:bodyPr/>
          <a:lstStyle/>
          <a:p>
            <a:pPr>
              <a:defRPr/>
            </a:pPr>
            <a:fld id="{E5D6D630-ED54-4E47-9460-E1C675EA8705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pPr>
              <a:tabLst>
                <a:tab pos="1487488" algn="l"/>
              </a:tabLst>
            </a:pPr>
            <a:r>
              <a:rPr lang="en-US"/>
              <a:t>What if a = b?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	= cn(k + 1)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/>
              <a:t>		= cn(log</a:t>
            </a:r>
            <a:r>
              <a:rPr lang="en-US" baseline="-25000"/>
              <a:t>b</a:t>
            </a:r>
            <a:r>
              <a:rPr lang="en-US"/>
              <a:t> n + 1)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/>
              <a:t>		= </a:t>
            </a:r>
            <a:r>
              <a:rPr lang="en-US">
                <a:sym typeface="Symbol" pitchFamily="18" charset="2"/>
              </a:rPr>
              <a:t>(n log n)</a:t>
            </a:r>
          </a:p>
        </p:txBody>
      </p:sp>
      <p:graphicFrame>
        <p:nvGraphicFramePr>
          <p:cNvPr id="77312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2514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4600" y="6191250"/>
            <a:ext cx="2476500" cy="476250"/>
          </a:xfrm>
        </p:spPr>
        <p:txBody>
          <a:bodyPr/>
          <a:lstStyle/>
          <a:p>
            <a:pPr>
              <a:defRPr/>
            </a:pPr>
            <a:fld id="{1DA648E9-B3F5-40EE-A35D-30913EEF3E50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</p:txBody>
      </p:sp>
      <p:graphicFrame>
        <p:nvGraphicFramePr>
          <p:cNvPr id="77414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3538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4600" y="6172200"/>
            <a:ext cx="2476500" cy="476250"/>
          </a:xfrm>
        </p:spPr>
        <p:txBody>
          <a:bodyPr/>
          <a:lstStyle/>
          <a:p>
            <a:pPr>
              <a:defRPr/>
            </a:pPr>
            <a:fld id="{15AF87DD-8F73-4ACC-95AE-79672D2ED1AA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  <a:p>
            <a:pPr lvl="1"/>
            <a:r>
              <a:rPr lang="en-US"/>
              <a:t>Recall that </a:t>
            </a:r>
            <a:r>
              <a:rPr lang="en-US">
                <a:sym typeface="Symbol" pitchFamily="18" charset="2"/>
              </a:rPr>
              <a:t>(x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x</a:t>
            </a:r>
            <a:r>
              <a:rPr lang="en-US" baseline="30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 + … + x + 1) = (x</a:t>
            </a:r>
            <a:r>
              <a:rPr lang="en-US" baseline="30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-1)/(x-1)</a:t>
            </a:r>
          </a:p>
        </p:txBody>
      </p:sp>
      <p:graphicFrame>
        <p:nvGraphicFramePr>
          <p:cNvPr id="77517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194562" name="Equation" r:id="rId3" imgW="1688760" imgH="609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4600" y="6172200"/>
            <a:ext cx="2476500" cy="476250"/>
          </a:xfrm>
        </p:spPr>
        <p:txBody>
          <a:bodyPr/>
          <a:lstStyle/>
          <a:p>
            <a:pPr>
              <a:defRPr/>
            </a:pPr>
            <a:fld id="{E6A92B23-7B55-43D1-ADAB-3573B957BA64}" type="datetime3">
              <a:rPr lang="en-US" smtClean="0"/>
              <a:t>10 September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1938</TotalTime>
  <Words>789</Words>
  <Application>Microsoft PowerPoint</Application>
  <PresentationFormat>On-screen Show (4:3)</PresentationFormat>
  <Paragraphs>182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Equity</vt:lpstr>
      <vt:lpstr>Equation</vt:lpstr>
      <vt:lpstr>Slide 1</vt:lpstr>
      <vt:lpstr>Solving Recurrences</vt:lpstr>
      <vt:lpstr>Solving Recurrences</vt:lpstr>
      <vt:lpstr>Review: Solving Recurrences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The Master Theorem</vt:lpstr>
      <vt:lpstr>The Master Theorem</vt:lpstr>
      <vt:lpstr>Using The Master Method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Nikhilesh Joshi</cp:lastModifiedBy>
  <cp:revision>280</cp:revision>
  <dcterms:created xsi:type="dcterms:W3CDTF">2004-01-02T06:35:44Z</dcterms:created>
  <dcterms:modified xsi:type="dcterms:W3CDTF">2012-09-10T06:13:27Z</dcterms:modified>
  <cp:category>Graduation</cp:category>
</cp:coreProperties>
</file>