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55"/>
  </p:notesMasterIdLst>
  <p:handoutMasterIdLst>
    <p:handoutMasterId r:id="rId56"/>
  </p:handoutMasterIdLst>
  <p:sldIdLst>
    <p:sldId id="280" r:id="rId2"/>
    <p:sldId id="276" r:id="rId3"/>
    <p:sldId id="279" r:id="rId4"/>
    <p:sldId id="302" r:id="rId5"/>
    <p:sldId id="303" r:id="rId6"/>
    <p:sldId id="304" r:id="rId7"/>
    <p:sldId id="305" r:id="rId8"/>
    <p:sldId id="306" r:id="rId9"/>
    <p:sldId id="307" r:id="rId10"/>
    <p:sldId id="308" r:id="rId11"/>
    <p:sldId id="309" r:id="rId12"/>
    <p:sldId id="310" r:id="rId13"/>
    <p:sldId id="311" r:id="rId14"/>
    <p:sldId id="312" r:id="rId15"/>
    <p:sldId id="313" r:id="rId16"/>
    <p:sldId id="314" r:id="rId17"/>
    <p:sldId id="315" r:id="rId18"/>
    <p:sldId id="316" r:id="rId19"/>
    <p:sldId id="319" r:id="rId20"/>
    <p:sldId id="317" r:id="rId21"/>
    <p:sldId id="318" r:id="rId22"/>
    <p:sldId id="320" r:id="rId23"/>
    <p:sldId id="321" r:id="rId24"/>
    <p:sldId id="352" r:id="rId25"/>
    <p:sldId id="322" r:id="rId26"/>
    <p:sldId id="323" r:id="rId27"/>
    <p:sldId id="324" r:id="rId28"/>
    <p:sldId id="325" r:id="rId29"/>
    <p:sldId id="326" r:id="rId30"/>
    <p:sldId id="327" r:id="rId31"/>
    <p:sldId id="328" r:id="rId32"/>
    <p:sldId id="329" r:id="rId33"/>
    <p:sldId id="330" r:id="rId34"/>
    <p:sldId id="331" r:id="rId35"/>
    <p:sldId id="332" r:id="rId36"/>
    <p:sldId id="333" r:id="rId37"/>
    <p:sldId id="334" r:id="rId38"/>
    <p:sldId id="335" r:id="rId39"/>
    <p:sldId id="336" r:id="rId40"/>
    <p:sldId id="337" r:id="rId41"/>
    <p:sldId id="338" r:id="rId42"/>
    <p:sldId id="339" r:id="rId43"/>
    <p:sldId id="340" r:id="rId44"/>
    <p:sldId id="341" r:id="rId45"/>
    <p:sldId id="342" r:id="rId46"/>
    <p:sldId id="343" r:id="rId47"/>
    <p:sldId id="344" r:id="rId48"/>
    <p:sldId id="345" r:id="rId49"/>
    <p:sldId id="346" r:id="rId50"/>
    <p:sldId id="347" r:id="rId51"/>
    <p:sldId id="348" r:id="rId52"/>
    <p:sldId id="349" r:id="rId53"/>
    <p:sldId id="350" r:id="rId54"/>
  </p:sldIdLst>
  <p:sldSz cx="9144000" cy="6858000" type="screen4x3"/>
  <p:notesSz cx="6946900" cy="92329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i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i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i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i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i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000" i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000" i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000" i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000" i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htmlPubPr pubBrowser="v4" r:id="rId1">
    <p:sldAll/>
  </p:htmlPubPr>
  <p:webPr encoding="windows-1252"/>
  <p:clrMru>
    <a:srgbClr val="5F5F5F"/>
    <a:srgbClr val="FFFF00"/>
    <a:srgbClr val="B8C26A"/>
    <a:srgbClr val="9900FF"/>
    <a:srgbClr val="00FF00"/>
    <a:srgbClr val="66FF99"/>
    <a:srgbClr val="CCFF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7823" autoAdjust="0"/>
    <p:restoredTop sz="94660"/>
  </p:normalViewPr>
  <p:slideViewPr>
    <p:cSldViewPr>
      <p:cViewPr varScale="1">
        <p:scale>
          <a:sx n="69" d="100"/>
          <a:sy n="69" d="100"/>
        </p:scale>
        <p:origin x="-480" y="-108"/>
      </p:cViewPr>
      <p:guideLst>
        <p:guide orient="horz" pos="2928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-1710" y="-72"/>
      </p:cViewPr>
      <p:guideLst>
        <p:guide orient="horz" pos="2908"/>
        <p:guide pos="2188"/>
      </p:guideLst>
    </p:cSldViewPr>
  </p:notesViewPr>
  <p:gridSpacing cx="78028800" cy="78028800"/>
</p:viewPr>
</file>

<file path=ppt/_rels/presProps.xml.rels><?xml version="1.0" encoding="UTF-8" standalone="yes"?>
<Relationships xmlns="http://schemas.openxmlformats.org/package/2006/relationships"><Relationship Id="rId1" Type="http://schemas.openxmlformats.org/officeDocument/2006/relationships/htmlPubSaveAs" Target="file:///Z:\public_html\cs332\lecture4.htm" TargetMode="External"/></Relationships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1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1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1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1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1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1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1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09900" cy="4619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35413" y="0"/>
            <a:ext cx="3009900" cy="4619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69B18B-B05D-4E34-BB95-685DD3102F95}" type="datetime1">
              <a:rPr lang="en-US" smtClean="0"/>
              <a:t>8/11/2012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69350"/>
            <a:ext cx="3009900" cy="4619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Algorithm Complexity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35413" y="8769350"/>
            <a:ext cx="3009900" cy="4619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B963EF-A484-40AA-A487-D974547C2E8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99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455" tIns="46227" rIns="92455" bIns="46227" numCol="1" anchor="ctr" anchorCtr="0" compatLnSpc="1">
            <a:prstTxWarp prst="textNoShape">
              <a:avLst/>
            </a:prstTxWarp>
          </a:bodyPr>
          <a:lstStyle>
            <a:lvl1pPr defTabSz="923925">
              <a:defRPr sz="1200" i="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37000" y="0"/>
            <a:ext cx="30099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455" tIns="46227" rIns="92455" bIns="46227" numCol="1" anchor="ctr" anchorCtr="0" compatLnSpc="1">
            <a:prstTxWarp prst="textNoShape">
              <a:avLst/>
            </a:prstTxWarp>
          </a:bodyPr>
          <a:lstStyle>
            <a:lvl1pPr algn="r" defTabSz="923925">
              <a:defRPr sz="1200" i="0">
                <a:latin typeface="Times New Roman" pitchFamily="18" charset="0"/>
              </a:defRPr>
            </a:lvl1pPr>
          </a:lstStyle>
          <a:p>
            <a:fld id="{03C10B11-1022-495C-84FA-4F6BEB33FF21}" type="datetime1">
              <a:rPr lang="en-US" smtClean="0"/>
              <a:t>8/11/2012</a:t>
            </a:fld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5225" y="692150"/>
            <a:ext cx="4616450" cy="34623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553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5513" y="4386263"/>
            <a:ext cx="5095875" cy="4154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455" tIns="46227" rIns="92455" bIns="4622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53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70938"/>
            <a:ext cx="30099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455" tIns="46227" rIns="92455" bIns="46227" numCol="1" anchor="b" anchorCtr="0" compatLnSpc="1">
            <a:prstTxWarp prst="textNoShape">
              <a:avLst/>
            </a:prstTxWarp>
          </a:bodyPr>
          <a:lstStyle>
            <a:lvl1pPr defTabSz="923925">
              <a:defRPr sz="1200" i="0">
                <a:latin typeface="Times New Roman" pitchFamily="18" charset="0"/>
              </a:defRPr>
            </a:lvl1pPr>
          </a:lstStyle>
          <a:p>
            <a:r>
              <a:rPr lang="en-US" smtClean="0"/>
              <a:t>Algorithm Complexity</a:t>
            </a:r>
            <a:endParaRPr lang="en-US"/>
          </a:p>
        </p:txBody>
      </p:sp>
      <p:sp>
        <p:nvSpPr>
          <p:cNvPr id="553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37000" y="8770938"/>
            <a:ext cx="30099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455" tIns="46227" rIns="92455" bIns="46227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 i="0">
                <a:latin typeface="Times New Roman" pitchFamily="18" charset="0"/>
              </a:defRPr>
            </a:lvl1pPr>
          </a:lstStyle>
          <a:p>
            <a:fld id="{47A52FE7-3DC4-4B59-B7B9-DE68015EB244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A52FE7-3DC4-4B59-B7B9-DE68015EB244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Algorithm Complexity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fld id="{03C10B11-1022-495C-84FA-4F6BEB33FF21}" type="datetime1">
              <a:rPr lang="en-US" smtClean="0"/>
              <a:t>8/11/2012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Algorithm Complexity                                        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Algorithm Complexity                                        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Algorithm Complexity                                        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524000"/>
            <a:ext cx="4038600" cy="4343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38600" cy="4343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457200" y="6553200"/>
            <a:ext cx="8229600" cy="304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Algorithm Complexity                                        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Algorithm Complexity                                        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Algorithm Complexity                                        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38600" cy="4343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38600" cy="4343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Algorithm Complexity                                        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Algorithm Complexity                                        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Algorithm Complexity                                        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Algorithm Complexity                                        </a:t>
            </a:r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Algorithm Complexity                                        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Algorithm Complexity                                        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" y="6553200"/>
            <a:ext cx="8229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900" b="1" i="0"/>
            </a:lvl1pPr>
          </a:lstStyle>
          <a:p>
            <a:r>
              <a:rPr lang="en-US" smtClean="0"/>
              <a:t>Algorithm Complexity                                        </a:t>
            </a:r>
            <a:endParaRPr 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524000"/>
            <a:ext cx="82296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083" name="Rectangle 11"/>
          <p:cNvSpPr>
            <a:spLocks noChangeArrowheads="1"/>
          </p:cNvSpPr>
          <p:nvPr/>
        </p:nvSpPr>
        <p:spPr bwMode="auto">
          <a:xfrm>
            <a:off x="0" y="1371600"/>
            <a:ext cx="4572000" cy="76200"/>
          </a:xfrm>
          <a:prstGeom prst="rect">
            <a:avLst/>
          </a:prstGeom>
          <a:gradFill rotWithShape="0">
            <a:gsLst>
              <a:gs pos="0">
                <a:srgbClr val="FF8200"/>
              </a:gs>
              <a:gs pos="10001">
                <a:srgbClr val="FF0000"/>
              </a:gs>
              <a:gs pos="35001">
                <a:srgbClr val="BA0066"/>
              </a:gs>
              <a:gs pos="70000">
                <a:srgbClr val="66008F"/>
              </a:gs>
              <a:gs pos="100000">
                <a:srgbClr val="000082"/>
              </a:gs>
            </a:gsLst>
            <a:lin ang="0" scaled="1"/>
          </a:gra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86" name="Rectangle 14"/>
          <p:cNvSpPr>
            <a:spLocks noChangeArrowheads="1"/>
          </p:cNvSpPr>
          <p:nvPr/>
        </p:nvSpPr>
        <p:spPr bwMode="auto">
          <a:xfrm>
            <a:off x="4572000" y="1371600"/>
            <a:ext cx="4572000" cy="76200"/>
          </a:xfrm>
          <a:prstGeom prst="rect">
            <a:avLst/>
          </a:prstGeom>
          <a:gradFill rotWithShape="0">
            <a:gsLst>
              <a:gs pos="0">
                <a:srgbClr val="000082"/>
              </a:gs>
              <a:gs pos="100000">
                <a:schemeClr val="bg1"/>
              </a:gs>
            </a:gsLst>
            <a:lin ang="0" scaled="1"/>
          </a:gra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Times New Roman" pitchFamily="18" charset="0"/>
        <a:buChar char="●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5000"/>
        <a:buFont typeface="Times New Roman" pitchFamily="18" charset="0"/>
        <a:buChar char="■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Times New Roman" pitchFamily="18" charset="0"/>
        <a:buChar char="○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u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oleObject" Target="../embeddings/oleObject10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oleObject" Target="../embeddings/oleObject13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oleObject" Target="../embeddings/oleObject15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oleObject" Target="../embeddings/oleObject17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oleObject" Target="../embeddings/oleObject19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oleObject" Target="../embeddings/oleObject21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4" Type="http://schemas.openxmlformats.org/officeDocument/2006/relationships/oleObject" Target="../embeddings/oleObject23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4" Type="http://schemas.openxmlformats.org/officeDocument/2006/relationships/oleObject" Target="../embeddings/oleObject25.bin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oleObject" Target="../embeddings/oleObject8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Algorithm Complexity                                        </a:t>
            </a:r>
            <a:endParaRPr lang="en-US"/>
          </a:p>
        </p:txBody>
      </p:sp>
      <p:sp>
        <p:nvSpPr>
          <p:cNvPr id="74547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Solving </a:t>
            </a:r>
            <a:r>
              <a:rPr lang="en-US" dirty="0"/>
              <a:t>Recurrences</a:t>
            </a:r>
          </a:p>
        </p:txBody>
      </p:sp>
      <p:sp>
        <p:nvSpPr>
          <p:cNvPr id="745475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Substitution method</a:t>
            </a:r>
          </a:p>
          <a:p>
            <a:r>
              <a:rPr lang="en-US"/>
              <a:t>Iteration method</a:t>
            </a:r>
          </a:p>
          <a:p>
            <a:r>
              <a:rPr lang="en-US"/>
              <a:t>Master method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Algorithm Complexity                                        </a:t>
            </a:r>
            <a:endParaRPr lang="en-US"/>
          </a:p>
        </p:txBody>
      </p:sp>
      <p:sp>
        <p:nvSpPr>
          <p:cNvPr id="7772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534400" cy="4343400"/>
          </a:xfrm>
        </p:spPr>
        <p:txBody>
          <a:bodyPr/>
          <a:lstStyle/>
          <a:p>
            <a:r>
              <a:rPr lang="en-US"/>
              <a:t>So with k = log</a:t>
            </a:r>
            <a:r>
              <a:rPr lang="en-US" baseline="-25000"/>
              <a:t>b </a:t>
            </a:r>
            <a:r>
              <a:rPr lang="en-US"/>
              <a:t>n</a:t>
            </a:r>
          </a:p>
          <a:p>
            <a:pPr lvl="1"/>
            <a:r>
              <a:rPr lang="en-US"/>
              <a:t>T(n) = cn(a</a:t>
            </a:r>
            <a:r>
              <a:rPr lang="en-US" baseline="30000"/>
              <a:t>k</a:t>
            </a:r>
            <a:r>
              <a:rPr lang="en-US"/>
              <a:t>/b</a:t>
            </a:r>
            <a:r>
              <a:rPr lang="en-US" baseline="30000"/>
              <a:t>k </a:t>
            </a:r>
            <a:r>
              <a:rPr lang="en-US"/>
              <a:t>+ ... + a</a:t>
            </a:r>
            <a:r>
              <a:rPr lang="en-US" baseline="30000"/>
              <a:t>2</a:t>
            </a:r>
            <a:r>
              <a:rPr lang="en-US"/>
              <a:t>/b</a:t>
            </a:r>
            <a:r>
              <a:rPr lang="en-US" baseline="30000"/>
              <a:t>2 </a:t>
            </a:r>
            <a:r>
              <a:rPr lang="en-US"/>
              <a:t>+ a/b + 1)</a:t>
            </a:r>
          </a:p>
          <a:p>
            <a:r>
              <a:rPr lang="en-US"/>
              <a:t>What if a &lt; b?</a:t>
            </a:r>
          </a:p>
          <a:p>
            <a:pPr lvl="1"/>
            <a:r>
              <a:rPr lang="en-US"/>
              <a:t>Recall that </a:t>
            </a:r>
            <a:r>
              <a:rPr lang="en-US">
                <a:sym typeface="Symbol" pitchFamily="18" charset="2"/>
              </a:rPr>
              <a:t>(x</a:t>
            </a:r>
            <a:r>
              <a:rPr lang="en-US" baseline="30000">
                <a:sym typeface="Symbol" pitchFamily="18" charset="2"/>
              </a:rPr>
              <a:t>k</a:t>
            </a:r>
            <a:r>
              <a:rPr lang="en-US">
                <a:sym typeface="Symbol" pitchFamily="18" charset="2"/>
              </a:rPr>
              <a:t> + x</a:t>
            </a:r>
            <a:r>
              <a:rPr lang="en-US" baseline="30000">
                <a:sym typeface="Symbol" pitchFamily="18" charset="2"/>
              </a:rPr>
              <a:t>k-1</a:t>
            </a:r>
            <a:r>
              <a:rPr lang="en-US">
                <a:sym typeface="Symbol" pitchFamily="18" charset="2"/>
              </a:rPr>
              <a:t> + … + x + 1) = (x</a:t>
            </a:r>
            <a:r>
              <a:rPr lang="en-US" baseline="30000">
                <a:sym typeface="Symbol" pitchFamily="18" charset="2"/>
              </a:rPr>
              <a:t>k+1</a:t>
            </a:r>
            <a:r>
              <a:rPr lang="en-US">
                <a:sym typeface="Symbol" pitchFamily="18" charset="2"/>
              </a:rPr>
              <a:t> -1)/(x-1)</a:t>
            </a:r>
          </a:p>
          <a:p>
            <a:pPr lvl="1"/>
            <a:r>
              <a:rPr lang="en-US"/>
              <a:t>So:</a:t>
            </a:r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r>
              <a:rPr lang="en-US"/>
              <a:t>T(n) = cn ·</a:t>
            </a:r>
            <a:r>
              <a:rPr lang="en-US">
                <a:sym typeface="Symbol" pitchFamily="18" charset="2"/>
              </a:rPr>
              <a:t>(1) = (n)</a:t>
            </a:r>
          </a:p>
        </p:txBody>
      </p:sp>
      <p:graphicFrame>
        <p:nvGraphicFramePr>
          <p:cNvPr id="777219" name="Object 3"/>
          <p:cNvGraphicFramePr>
            <a:graphicFrameLocks noChangeAspect="1"/>
          </p:cNvGraphicFramePr>
          <p:nvPr/>
        </p:nvGraphicFramePr>
        <p:xfrm>
          <a:off x="2403475" y="0"/>
          <a:ext cx="4235450" cy="1528763"/>
        </p:xfrm>
        <a:graphic>
          <a:graphicData uri="http://schemas.openxmlformats.org/presentationml/2006/ole">
            <p:oleObj spid="_x0000_s777219" name="Equation" r:id="rId3" imgW="1688760" imgH="609480" progId="Equation.3">
              <p:embed/>
            </p:oleObj>
          </a:graphicData>
        </a:graphic>
      </p:graphicFrame>
      <p:graphicFrame>
        <p:nvGraphicFramePr>
          <p:cNvPr id="777220" name="Object 4"/>
          <p:cNvGraphicFramePr>
            <a:graphicFrameLocks noChangeAspect="1"/>
          </p:cNvGraphicFramePr>
          <p:nvPr/>
        </p:nvGraphicFramePr>
        <p:xfrm>
          <a:off x="355600" y="4248150"/>
          <a:ext cx="8483600" cy="942975"/>
        </p:xfrm>
        <a:graphic>
          <a:graphicData uri="http://schemas.openxmlformats.org/presentationml/2006/ole">
            <p:oleObj spid="_x0000_s777220" name="Equation" r:id="rId4" imgW="4228920" imgH="469800" progId="Equation.3">
              <p:embed/>
            </p:oleObj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Algorithm Complexity                                        </a:t>
            </a:r>
            <a:endParaRPr lang="en-US"/>
          </a:p>
        </p:txBody>
      </p:sp>
      <p:sp>
        <p:nvSpPr>
          <p:cNvPr id="7782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534400" cy="4343400"/>
          </a:xfrm>
        </p:spPr>
        <p:txBody>
          <a:bodyPr/>
          <a:lstStyle/>
          <a:p>
            <a:r>
              <a:rPr lang="en-US"/>
              <a:t>So with k = log</a:t>
            </a:r>
            <a:r>
              <a:rPr lang="en-US" baseline="-25000"/>
              <a:t>b</a:t>
            </a:r>
            <a:r>
              <a:rPr lang="en-US"/>
              <a:t> n</a:t>
            </a:r>
          </a:p>
          <a:p>
            <a:pPr lvl="1"/>
            <a:r>
              <a:rPr lang="en-US"/>
              <a:t>T(n) = cn(a</a:t>
            </a:r>
            <a:r>
              <a:rPr lang="en-US" baseline="30000"/>
              <a:t>k</a:t>
            </a:r>
            <a:r>
              <a:rPr lang="en-US"/>
              <a:t>/b</a:t>
            </a:r>
            <a:r>
              <a:rPr lang="en-US" baseline="30000"/>
              <a:t>k </a:t>
            </a:r>
            <a:r>
              <a:rPr lang="en-US"/>
              <a:t>+ ... + a</a:t>
            </a:r>
            <a:r>
              <a:rPr lang="en-US" baseline="30000"/>
              <a:t>2</a:t>
            </a:r>
            <a:r>
              <a:rPr lang="en-US"/>
              <a:t>/b</a:t>
            </a:r>
            <a:r>
              <a:rPr lang="en-US" baseline="30000"/>
              <a:t>2 </a:t>
            </a:r>
            <a:r>
              <a:rPr lang="en-US"/>
              <a:t>+ a/b + 1)</a:t>
            </a:r>
            <a:endParaRPr lang="en-US">
              <a:sym typeface="Symbol" pitchFamily="18" charset="2"/>
            </a:endParaRPr>
          </a:p>
          <a:p>
            <a:r>
              <a:rPr lang="en-US">
                <a:sym typeface="Symbol" pitchFamily="18" charset="2"/>
              </a:rPr>
              <a:t>What if a &gt; b?</a:t>
            </a:r>
          </a:p>
          <a:p>
            <a:pPr lvl="1"/>
            <a:endParaRPr lang="en-US" sz="3200">
              <a:sym typeface="Symbol" pitchFamily="18" charset="2"/>
            </a:endParaRPr>
          </a:p>
        </p:txBody>
      </p:sp>
      <p:graphicFrame>
        <p:nvGraphicFramePr>
          <p:cNvPr id="778243" name="Object 3"/>
          <p:cNvGraphicFramePr>
            <a:graphicFrameLocks noChangeAspect="1"/>
          </p:cNvGraphicFramePr>
          <p:nvPr/>
        </p:nvGraphicFramePr>
        <p:xfrm>
          <a:off x="2403475" y="0"/>
          <a:ext cx="4235450" cy="1528763"/>
        </p:xfrm>
        <a:graphic>
          <a:graphicData uri="http://schemas.openxmlformats.org/presentationml/2006/ole">
            <p:oleObj spid="_x0000_s778243" name="Equation" r:id="rId3" imgW="1688760" imgH="609480" progId="Equation.3">
              <p:embed/>
            </p:oleObj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Algorithm Complexity                                        </a:t>
            </a:r>
            <a:endParaRPr lang="en-US"/>
          </a:p>
        </p:txBody>
      </p:sp>
      <p:sp>
        <p:nvSpPr>
          <p:cNvPr id="7792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534400" cy="4343400"/>
          </a:xfrm>
        </p:spPr>
        <p:txBody>
          <a:bodyPr/>
          <a:lstStyle/>
          <a:p>
            <a:r>
              <a:rPr lang="en-US"/>
              <a:t>So with k = log</a:t>
            </a:r>
            <a:r>
              <a:rPr lang="en-US" baseline="-25000"/>
              <a:t>b</a:t>
            </a:r>
            <a:r>
              <a:rPr lang="en-US"/>
              <a:t> n</a:t>
            </a:r>
          </a:p>
          <a:p>
            <a:pPr lvl="1"/>
            <a:r>
              <a:rPr lang="en-US"/>
              <a:t>T(n) = cn(a</a:t>
            </a:r>
            <a:r>
              <a:rPr lang="en-US" baseline="30000"/>
              <a:t>k</a:t>
            </a:r>
            <a:r>
              <a:rPr lang="en-US"/>
              <a:t>/b</a:t>
            </a:r>
            <a:r>
              <a:rPr lang="en-US" baseline="30000"/>
              <a:t>k </a:t>
            </a:r>
            <a:r>
              <a:rPr lang="en-US"/>
              <a:t>+ ... + a</a:t>
            </a:r>
            <a:r>
              <a:rPr lang="en-US" baseline="30000"/>
              <a:t>2</a:t>
            </a:r>
            <a:r>
              <a:rPr lang="en-US"/>
              <a:t>/b</a:t>
            </a:r>
            <a:r>
              <a:rPr lang="en-US" baseline="30000"/>
              <a:t>2 </a:t>
            </a:r>
            <a:r>
              <a:rPr lang="en-US"/>
              <a:t>+ a/b + 1)</a:t>
            </a:r>
            <a:endParaRPr lang="en-US">
              <a:sym typeface="Symbol" pitchFamily="18" charset="2"/>
            </a:endParaRPr>
          </a:p>
          <a:p>
            <a:r>
              <a:rPr lang="en-US">
                <a:sym typeface="Symbol" pitchFamily="18" charset="2"/>
              </a:rPr>
              <a:t>What if a &gt; b?</a:t>
            </a:r>
            <a:endParaRPr lang="en-US" sz="3600">
              <a:sym typeface="Symbol" pitchFamily="18" charset="2"/>
            </a:endParaRPr>
          </a:p>
        </p:txBody>
      </p:sp>
      <p:graphicFrame>
        <p:nvGraphicFramePr>
          <p:cNvPr id="779267" name="Object 3"/>
          <p:cNvGraphicFramePr>
            <a:graphicFrameLocks noChangeAspect="1"/>
          </p:cNvGraphicFramePr>
          <p:nvPr/>
        </p:nvGraphicFramePr>
        <p:xfrm>
          <a:off x="2403475" y="0"/>
          <a:ext cx="4235450" cy="1528763"/>
        </p:xfrm>
        <a:graphic>
          <a:graphicData uri="http://schemas.openxmlformats.org/presentationml/2006/ole">
            <p:oleObj spid="_x0000_s779267" name="Equation" r:id="rId3" imgW="1688760" imgH="609480" progId="Equation.3">
              <p:embed/>
            </p:oleObj>
          </a:graphicData>
        </a:graphic>
      </p:graphicFrame>
      <p:graphicFrame>
        <p:nvGraphicFramePr>
          <p:cNvPr id="779268" name="Object 4"/>
          <p:cNvGraphicFramePr>
            <a:graphicFrameLocks noChangeAspect="1"/>
          </p:cNvGraphicFramePr>
          <p:nvPr/>
        </p:nvGraphicFramePr>
        <p:xfrm>
          <a:off x="1260475" y="3070225"/>
          <a:ext cx="6673850" cy="942975"/>
        </p:xfrm>
        <a:graphic>
          <a:graphicData uri="http://schemas.openxmlformats.org/presentationml/2006/ole">
            <p:oleObj spid="_x0000_s779268" name="Equation" r:id="rId4" imgW="3327120" imgH="469800" progId="Equation.3">
              <p:embed/>
            </p:oleObj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Algorithm Complexity                                        </a:t>
            </a:r>
            <a:endParaRPr lang="en-US"/>
          </a:p>
        </p:txBody>
      </p:sp>
      <p:sp>
        <p:nvSpPr>
          <p:cNvPr id="7802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534400" cy="4343400"/>
          </a:xfrm>
        </p:spPr>
        <p:txBody>
          <a:bodyPr/>
          <a:lstStyle/>
          <a:p>
            <a:r>
              <a:rPr lang="en-US"/>
              <a:t>So with k = log</a:t>
            </a:r>
            <a:r>
              <a:rPr lang="en-US" baseline="-25000"/>
              <a:t>b</a:t>
            </a:r>
            <a:r>
              <a:rPr lang="en-US"/>
              <a:t> n</a:t>
            </a:r>
          </a:p>
          <a:p>
            <a:pPr lvl="1"/>
            <a:r>
              <a:rPr lang="en-US"/>
              <a:t>T(n) = cn(a</a:t>
            </a:r>
            <a:r>
              <a:rPr lang="en-US" baseline="30000"/>
              <a:t>k</a:t>
            </a:r>
            <a:r>
              <a:rPr lang="en-US"/>
              <a:t>/b</a:t>
            </a:r>
            <a:r>
              <a:rPr lang="en-US" baseline="30000"/>
              <a:t>k </a:t>
            </a:r>
            <a:r>
              <a:rPr lang="en-US"/>
              <a:t>+ ... + a</a:t>
            </a:r>
            <a:r>
              <a:rPr lang="en-US" baseline="30000"/>
              <a:t>2</a:t>
            </a:r>
            <a:r>
              <a:rPr lang="en-US"/>
              <a:t>/b</a:t>
            </a:r>
            <a:r>
              <a:rPr lang="en-US" baseline="30000"/>
              <a:t>2 </a:t>
            </a:r>
            <a:r>
              <a:rPr lang="en-US"/>
              <a:t>+ a/b + 1)</a:t>
            </a:r>
            <a:endParaRPr lang="en-US">
              <a:sym typeface="Symbol" pitchFamily="18" charset="2"/>
            </a:endParaRPr>
          </a:p>
          <a:p>
            <a:r>
              <a:rPr lang="en-US">
                <a:sym typeface="Symbol" pitchFamily="18" charset="2"/>
              </a:rPr>
              <a:t>What if a &gt; b?</a:t>
            </a:r>
          </a:p>
          <a:p>
            <a:pPr lvl="1"/>
            <a:endParaRPr lang="en-US" sz="3200">
              <a:sym typeface="Symbol" pitchFamily="18" charset="2"/>
            </a:endParaRPr>
          </a:p>
          <a:p>
            <a:pPr lvl="1">
              <a:lnSpc>
                <a:spcPct val="120000"/>
              </a:lnSpc>
            </a:pPr>
            <a:r>
              <a:rPr lang="en-US">
                <a:sym typeface="Symbol" pitchFamily="18" charset="2"/>
              </a:rPr>
              <a:t>T(n) = cn · </a:t>
            </a:r>
            <a:r>
              <a:rPr lang="en-US" sz="2400">
                <a:sym typeface="Symbol" pitchFamily="18" charset="2"/>
              </a:rPr>
              <a:t>(a</a:t>
            </a:r>
            <a:r>
              <a:rPr lang="en-US" sz="2400" baseline="30000">
                <a:sym typeface="Symbol" pitchFamily="18" charset="2"/>
              </a:rPr>
              <a:t>k</a:t>
            </a:r>
            <a:r>
              <a:rPr lang="en-US" sz="2400">
                <a:sym typeface="Symbol" pitchFamily="18" charset="2"/>
              </a:rPr>
              <a:t> / b</a:t>
            </a:r>
            <a:r>
              <a:rPr lang="en-US" sz="2400" baseline="30000">
                <a:sym typeface="Symbol" pitchFamily="18" charset="2"/>
              </a:rPr>
              <a:t>k</a:t>
            </a:r>
            <a:r>
              <a:rPr lang="en-US" sz="2400">
                <a:sym typeface="Symbol" pitchFamily="18" charset="2"/>
              </a:rPr>
              <a:t>)</a:t>
            </a:r>
          </a:p>
          <a:p>
            <a:pPr lvl="1">
              <a:buFont typeface="Times New Roman" pitchFamily="18" charset="0"/>
              <a:buNone/>
            </a:pPr>
            <a:r>
              <a:rPr lang="en-US">
                <a:sym typeface="Symbol" pitchFamily="18" charset="2"/>
              </a:rPr>
              <a:t>	</a:t>
            </a:r>
            <a:endParaRPr lang="en-US" sz="2400">
              <a:sym typeface="Symbol" pitchFamily="18" charset="2"/>
            </a:endParaRPr>
          </a:p>
        </p:txBody>
      </p:sp>
      <p:graphicFrame>
        <p:nvGraphicFramePr>
          <p:cNvPr id="780291" name="Object 3"/>
          <p:cNvGraphicFramePr>
            <a:graphicFrameLocks noChangeAspect="1"/>
          </p:cNvGraphicFramePr>
          <p:nvPr/>
        </p:nvGraphicFramePr>
        <p:xfrm>
          <a:off x="2403475" y="0"/>
          <a:ext cx="4235450" cy="1528763"/>
        </p:xfrm>
        <a:graphic>
          <a:graphicData uri="http://schemas.openxmlformats.org/presentationml/2006/ole">
            <p:oleObj spid="_x0000_s780291" name="Equation" r:id="rId3" imgW="1688760" imgH="609480" progId="Equation.3">
              <p:embed/>
            </p:oleObj>
          </a:graphicData>
        </a:graphic>
      </p:graphicFrame>
      <p:graphicFrame>
        <p:nvGraphicFramePr>
          <p:cNvPr id="780292" name="Object 4"/>
          <p:cNvGraphicFramePr>
            <a:graphicFrameLocks noChangeAspect="1"/>
          </p:cNvGraphicFramePr>
          <p:nvPr/>
        </p:nvGraphicFramePr>
        <p:xfrm>
          <a:off x="1260475" y="3070225"/>
          <a:ext cx="6673850" cy="942975"/>
        </p:xfrm>
        <a:graphic>
          <a:graphicData uri="http://schemas.openxmlformats.org/presentationml/2006/ole">
            <p:oleObj spid="_x0000_s780292" name="Equation" r:id="rId4" imgW="3327120" imgH="469800" progId="Equation.3">
              <p:embed/>
            </p:oleObj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Algorithm Complexity                                        </a:t>
            </a:r>
            <a:endParaRPr lang="en-US"/>
          </a:p>
        </p:txBody>
      </p:sp>
      <p:sp>
        <p:nvSpPr>
          <p:cNvPr id="7813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534400" cy="4343400"/>
          </a:xfrm>
        </p:spPr>
        <p:txBody>
          <a:bodyPr/>
          <a:lstStyle/>
          <a:p>
            <a:pPr>
              <a:tabLst>
                <a:tab pos="1487488" algn="l"/>
              </a:tabLst>
            </a:pPr>
            <a:r>
              <a:rPr lang="en-US"/>
              <a:t>So with k = log</a:t>
            </a:r>
            <a:r>
              <a:rPr lang="en-US" baseline="-25000"/>
              <a:t>b</a:t>
            </a:r>
            <a:r>
              <a:rPr lang="en-US"/>
              <a:t> n</a:t>
            </a:r>
          </a:p>
          <a:p>
            <a:pPr lvl="1">
              <a:tabLst>
                <a:tab pos="1487488" algn="l"/>
              </a:tabLst>
            </a:pPr>
            <a:r>
              <a:rPr lang="en-US"/>
              <a:t>T(n) = cn(a</a:t>
            </a:r>
            <a:r>
              <a:rPr lang="en-US" baseline="30000"/>
              <a:t>k</a:t>
            </a:r>
            <a:r>
              <a:rPr lang="en-US"/>
              <a:t>/b</a:t>
            </a:r>
            <a:r>
              <a:rPr lang="en-US" baseline="30000"/>
              <a:t>k </a:t>
            </a:r>
            <a:r>
              <a:rPr lang="en-US"/>
              <a:t>+ ... + a</a:t>
            </a:r>
            <a:r>
              <a:rPr lang="en-US" baseline="30000"/>
              <a:t>2</a:t>
            </a:r>
            <a:r>
              <a:rPr lang="en-US"/>
              <a:t>/b</a:t>
            </a:r>
            <a:r>
              <a:rPr lang="en-US" baseline="30000"/>
              <a:t>2 </a:t>
            </a:r>
            <a:r>
              <a:rPr lang="en-US"/>
              <a:t>+ a/b + 1)</a:t>
            </a:r>
            <a:endParaRPr lang="en-US">
              <a:sym typeface="Symbol" pitchFamily="18" charset="2"/>
            </a:endParaRPr>
          </a:p>
          <a:p>
            <a:pPr>
              <a:tabLst>
                <a:tab pos="1487488" algn="l"/>
              </a:tabLst>
            </a:pPr>
            <a:r>
              <a:rPr lang="en-US">
                <a:sym typeface="Symbol" pitchFamily="18" charset="2"/>
              </a:rPr>
              <a:t>What if a &gt; b?</a:t>
            </a:r>
          </a:p>
          <a:p>
            <a:pPr lvl="1">
              <a:tabLst>
                <a:tab pos="1487488" algn="l"/>
              </a:tabLst>
            </a:pPr>
            <a:endParaRPr lang="en-US" sz="3200">
              <a:sym typeface="Symbol" pitchFamily="18" charset="2"/>
            </a:endParaRPr>
          </a:p>
          <a:p>
            <a:pPr lvl="1">
              <a:lnSpc>
                <a:spcPct val="120000"/>
              </a:lnSpc>
              <a:tabLst>
                <a:tab pos="1487488" algn="l"/>
              </a:tabLst>
            </a:pPr>
            <a:r>
              <a:rPr lang="en-US">
                <a:sym typeface="Symbol" pitchFamily="18" charset="2"/>
              </a:rPr>
              <a:t>T(n) = cn · </a:t>
            </a:r>
            <a:r>
              <a:rPr lang="en-US" sz="2400">
                <a:sym typeface="Symbol" pitchFamily="18" charset="2"/>
              </a:rPr>
              <a:t>(a</a:t>
            </a:r>
            <a:r>
              <a:rPr lang="en-US" sz="2400" baseline="30000">
                <a:sym typeface="Symbol" pitchFamily="18" charset="2"/>
              </a:rPr>
              <a:t>k</a:t>
            </a:r>
            <a:r>
              <a:rPr lang="en-US" sz="2400">
                <a:sym typeface="Symbol" pitchFamily="18" charset="2"/>
              </a:rPr>
              <a:t> / b</a:t>
            </a:r>
            <a:r>
              <a:rPr lang="en-US" sz="2400" baseline="30000">
                <a:sym typeface="Symbol" pitchFamily="18" charset="2"/>
              </a:rPr>
              <a:t>k</a:t>
            </a:r>
            <a:r>
              <a:rPr lang="en-US" sz="2400">
                <a:sym typeface="Symbol" pitchFamily="18" charset="2"/>
              </a:rPr>
              <a:t>)</a:t>
            </a:r>
          </a:p>
          <a:p>
            <a:pPr lvl="1">
              <a:buFont typeface="Times New Roman" pitchFamily="18" charset="0"/>
              <a:buNone/>
              <a:tabLst>
                <a:tab pos="1487488" algn="l"/>
              </a:tabLst>
            </a:pPr>
            <a:r>
              <a:rPr lang="en-US">
                <a:sym typeface="Symbol" pitchFamily="18" charset="2"/>
              </a:rPr>
              <a:t>		= cn · </a:t>
            </a:r>
            <a:r>
              <a:rPr lang="en-US" sz="2400">
                <a:sym typeface="Symbol" pitchFamily="18" charset="2"/>
              </a:rPr>
              <a:t>(a</a:t>
            </a:r>
            <a:r>
              <a:rPr lang="en-US" sz="2400" baseline="30000">
                <a:sym typeface="Symbol" pitchFamily="18" charset="2"/>
              </a:rPr>
              <a:t>log n</a:t>
            </a:r>
            <a:r>
              <a:rPr lang="en-US" sz="2400">
                <a:sym typeface="Symbol" pitchFamily="18" charset="2"/>
              </a:rPr>
              <a:t> / b</a:t>
            </a:r>
            <a:r>
              <a:rPr lang="en-US" sz="2400" baseline="30000">
                <a:sym typeface="Symbol" pitchFamily="18" charset="2"/>
              </a:rPr>
              <a:t>log n</a:t>
            </a:r>
            <a:r>
              <a:rPr lang="en-US" sz="2400">
                <a:sym typeface="Symbol" pitchFamily="18" charset="2"/>
              </a:rPr>
              <a:t>) = cn </a:t>
            </a:r>
            <a:r>
              <a:rPr lang="en-US">
                <a:sym typeface="Symbol" pitchFamily="18" charset="2"/>
              </a:rPr>
              <a:t>· </a:t>
            </a:r>
            <a:r>
              <a:rPr lang="en-US" sz="2400">
                <a:sym typeface="Symbol" pitchFamily="18" charset="2"/>
              </a:rPr>
              <a:t>(a</a:t>
            </a:r>
            <a:r>
              <a:rPr lang="en-US" sz="2400" baseline="30000">
                <a:sym typeface="Symbol" pitchFamily="18" charset="2"/>
              </a:rPr>
              <a:t>log n</a:t>
            </a:r>
            <a:r>
              <a:rPr lang="en-US" sz="2400">
                <a:sym typeface="Symbol" pitchFamily="18" charset="2"/>
              </a:rPr>
              <a:t> / n)</a:t>
            </a:r>
          </a:p>
          <a:p>
            <a:pPr lvl="1">
              <a:buFont typeface="Times New Roman" pitchFamily="18" charset="0"/>
              <a:buNone/>
              <a:tabLst>
                <a:tab pos="1487488" algn="l"/>
              </a:tabLst>
            </a:pPr>
            <a:r>
              <a:rPr lang="en-US" sz="2400">
                <a:sym typeface="Symbol" pitchFamily="18" charset="2"/>
              </a:rPr>
              <a:t>			</a:t>
            </a:r>
          </a:p>
        </p:txBody>
      </p:sp>
      <p:graphicFrame>
        <p:nvGraphicFramePr>
          <p:cNvPr id="781315" name="Object 3"/>
          <p:cNvGraphicFramePr>
            <a:graphicFrameLocks noChangeAspect="1"/>
          </p:cNvGraphicFramePr>
          <p:nvPr/>
        </p:nvGraphicFramePr>
        <p:xfrm>
          <a:off x="2403475" y="0"/>
          <a:ext cx="4235450" cy="1528763"/>
        </p:xfrm>
        <a:graphic>
          <a:graphicData uri="http://schemas.openxmlformats.org/presentationml/2006/ole">
            <p:oleObj spid="_x0000_s781315" name="Equation" r:id="rId3" imgW="1688760" imgH="609480" progId="Equation.3">
              <p:embed/>
            </p:oleObj>
          </a:graphicData>
        </a:graphic>
      </p:graphicFrame>
      <p:graphicFrame>
        <p:nvGraphicFramePr>
          <p:cNvPr id="781316" name="Object 4"/>
          <p:cNvGraphicFramePr>
            <a:graphicFrameLocks noChangeAspect="1"/>
          </p:cNvGraphicFramePr>
          <p:nvPr/>
        </p:nvGraphicFramePr>
        <p:xfrm>
          <a:off x="1260475" y="3070225"/>
          <a:ext cx="6673850" cy="942975"/>
        </p:xfrm>
        <a:graphic>
          <a:graphicData uri="http://schemas.openxmlformats.org/presentationml/2006/ole">
            <p:oleObj spid="_x0000_s781316" name="Equation" r:id="rId4" imgW="3327120" imgH="469800" progId="Equation.3">
              <p:embed/>
            </p:oleObj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Algorithm Complexity                                        </a:t>
            </a:r>
            <a:endParaRPr lang="en-US"/>
          </a:p>
        </p:txBody>
      </p:sp>
      <p:sp>
        <p:nvSpPr>
          <p:cNvPr id="7823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534400" cy="4343400"/>
          </a:xfrm>
        </p:spPr>
        <p:txBody>
          <a:bodyPr/>
          <a:lstStyle/>
          <a:p>
            <a:pPr>
              <a:tabLst>
                <a:tab pos="1487488" algn="l"/>
              </a:tabLst>
            </a:pPr>
            <a:r>
              <a:rPr lang="en-US"/>
              <a:t>So with k = log</a:t>
            </a:r>
            <a:r>
              <a:rPr lang="en-US" baseline="-25000"/>
              <a:t>b</a:t>
            </a:r>
            <a:r>
              <a:rPr lang="en-US"/>
              <a:t> n</a:t>
            </a:r>
          </a:p>
          <a:p>
            <a:pPr lvl="1">
              <a:tabLst>
                <a:tab pos="1487488" algn="l"/>
              </a:tabLst>
            </a:pPr>
            <a:r>
              <a:rPr lang="en-US"/>
              <a:t>T(n) = cn(a</a:t>
            </a:r>
            <a:r>
              <a:rPr lang="en-US" baseline="30000"/>
              <a:t>k</a:t>
            </a:r>
            <a:r>
              <a:rPr lang="en-US"/>
              <a:t>/b</a:t>
            </a:r>
            <a:r>
              <a:rPr lang="en-US" baseline="30000"/>
              <a:t>k </a:t>
            </a:r>
            <a:r>
              <a:rPr lang="en-US"/>
              <a:t>+ ... + a</a:t>
            </a:r>
            <a:r>
              <a:rPr lang="en-US" baseline="30000"/>
              <a:t>2</a:t>
            </a:r>
            <a:r>
              <a:rPr lang="en-US"/>
              <a:t>/b</a:t>
            </a:r>
            <a:r>
              <a:rPr lang="en-US" baseline="30000"/>
              <a:t>2 </a:t>
            </a:r>
            <a:r>
              <a:rPr lang="en-US"/>
              <a:t>+ a/b + 1)</a:t>
            </a:r>
            <a:endParaRPr lang="en-US">
              <a:sym typeface="Symbol" pitchFamily="18" charset="2"/>
            </a:endParaRPr>
          </a:p>
          <a:p>
            <a:pPr>
              <a:tabLst>
                <a:tab pos="1487488" algn="l"/>
              </a:tabLst>
            </a:pPr>
            <a:r>
              <a:rPr lang="en-US">
                <a:sym typeface="Symbol" pitchFamily="18" charset="2"/>
              </a:rPr>
              <a:t>What if a &gt; b?</a:t>
            </a:r>
          </a:p>
          <a:p>
            <a:pPr lvl="1">
              <a:tabLst>
                <a:tab pos="1487488" algn="l"/>
              </a:tabLst>
            </a:pPr>
            <a:endParaRPr lang="en-US" sz="3200">
              <a:sym typeface="Symbol" pitchFamily="18" charset="2"/>
            </a:endParaRPr>
          </a:p>
          <a:p>
            <a:pPr lvl="1">
              <a:lnSpc>
                <a:spcPct val="120000"/>
              </a:lnSpc>
              <a:tabLst>
                <a:tab pos="1487488" algn="l"/>
              </a:tabLst>
            </a:pPr>
            <a:r>
              <a:rPr lang="en-US">
                <a:sym typeface="Symbol" pitchFamily="18" charset="2"/>
              </a:rPr>
              <a:t>T(n) = cn · </a:t>
            </a:r>
            <a:r>
              <a:rPr lang="en-US" sz="2400">
                <a:sym typeface="Symbol" pitchFamily="18" charset="2"/>
              </a:rPr>
              <a:t>(a</a:t>
            </a:r>
            <a:r>
              <a:rPr lang="en-US" sz="2400" baseline="30000">
                <a:sym typeface="Symbol" pitchFamily="18" charset="2"/>
              </a:rPr>
              <a:t>k</a:t>
            </a:r>
            <a:r>
              <a:rPr lang="en-US" sz="2400">
                <a:sym typeface="Symbol" pitchFamily="18" charset="2"/>
              </a:rPr>
              <a:t> / b</a:t>
            </a:r>
            <a:r>
              <a:rPr lang="en-US" sz="2400" baseline="30000">
                <a:sym typeface="Symbol" pitchFamily="18" charset="2"/>
              </a:rPr>
              <a:t>k</a:t>
            </a:r>
            <a:r>
              <a:rPr lang="en-US" sz="2400">
                <a:sym typeface="Symbol" pitchFamily="18" charset="2"/>
              </a:rPr>
              <a:t>)</a:t>
            </a:r>
          </a:p>
          <a:p>
            <a:pPr lvl="1">
              <a:buFont typeface="Times New Roman" pitchFamily="18" charset="0"/>
              <a:buNone/>
              <a:tabLst>
                <a:tab pos="1487488" algn="l"/>
              </a:tabLst>
            </a:pPr>
            <a:r>
              <a:rPr lang="en-US">
                <a:sym typeface="Symbol" pitchFamily="18" charset="2"/>
              </a:rPr>
              <a:t>		= cn · </a:t>
            </a:r>
            <a:r>
              <a:rPr lang="en-US" sz="2400">
                <a:sym typeface="Symbol" pitchFamily="18" charset="2"/>
              </a:rPr>
              <a:t>(a</a:t>
            </a:r>
            <a:r>
              <a:rPr lang="en-US" sz="2400" baseline="30000">
                <a:sym typeface="Symbol" pitchFamily="18" charset="2"/>
              </a:rPr>
              <a:t>log n</a:t>
            </a:r>
            <a:r>
              <a:rPr lang="en-US" sz="2400">
                <a:sym typeface="Symbol" pitchFamily="18" charset="2"/>
              </a:rPr>
              <a:t> / b</a:t>
            </a:r>
            <a:r>
              <a:rPr lang="en-US" sz="2400" baseline="30000">
                <a:sym typeface="Symbol" pitchFamily="18" charset="2"/>
              </a:rPr>
              <a:t>log n</a:t>
            </a:r>
            <a:r>
              <a:rPr lang="en-US" sz="2400">
                <a:sym typeface="Symbol" pitchFamily="18" charset="2"/>
              </a:rPr>
              <a:t>) = cn </a:t>
            </a:r>
            <a:r>
              <a:rPr lang="en-US">
                <a:sym typeface="Symbol" pitchFamily="18" charset="2"/>
              </a:rPr>
              <a:t>· </a:t>
            </a:r>
            <a:r>
              <a:rPr lang="en-US" sz="2400">
                <a:sym typeface="Symbol" pitchFamily="18" charset="2"/>
              </a:rPr>
              <a:t>(a</a:t>
            </a:r>
            <a:r>
              <a:rPr lang="en-US" sz="2400" baseline="30000">
                <a:sym typeface="Symbol" pitchFamily="18" charset="2"/>
              </a:rPr>
              <a:t>log n</a:t>
            </a:r>
            <a:r>
              <a:rPr lang="en-US" sz="2400">
                <a:sym typeface="Symbol" pitchFamily="18" charset="2"/>
              </a:rPr>
              <a:t> / n)</a:t>
            </a:r>
          </a:p>
          <a:p>
            <a:pPr lvl="1">
              <a:buFont typeface="Times New Roman" pitchFamily="18" charset="0"/>
              <a:buNone/>
              <a:tabLst>
                <a:tab pos="1487488" algn="l"/>
              </a:tabLst>
            </a:pPr>
            <a:r>
              <a:rPr lang="en-US" sz="2400">
                <a:sym typeface="Symbol" pitchFamily="18" charset="2"/>
              </a:rPr>
              <a:t>			 </a:t>
            </a:r>
            <a:r>
              <a:rPr lang="en-US" sz="2400" i="1">
                <a:sym typeface="Symbol" pitchFamily="18" charset="2"/>
              </a:rPr>
              <a:t>recall logarithm fact: a</a:t>
            </a:r>
            <a:r>
              <a:rPr lang="en-US" sz="2400" i="1" baseline="30000">
                <a:sym typeface="Symbol" pitchFamily="18" charset="2"/>
              </a:rPr>
              <a:t>log n</a:t>
            </a:r>
            <a:r>
              <a:rPr lang="en-US" sz="2400" i="1">
                <a:sym typeface="Symbol" pitchFamily="18" charset="2"/>
              </a:rPr>
              <a:t> = n</a:t>
            </a:r>
            <a:r>
              <a:rPr lang="en-US" sz="2400" i="1" baseline="30000">
                <a:sym typeface="Symbol" pitchFamily="18" charset="2"/>
              </a:rPr>
              <a:t>log a</a:t>
            </a:r>
            <a:r>
              <a:rPr lang="en-US" sz="2400" i="1">
                <a:sym typeface="Symbol" pitchFamily="18" charset="2"/>
              </a:rPr>
              <a:t> </a:t>
            </a:r>
            <a:endParaRPr lang="en-US" sz="2400">
              <a:sym typeface="Symbol" pitchFamily="18" charset="2"/>
            </a:endParaRPr>
          </a:p>
        </p:txBody>
      </p:sp>
      <p:graphicFrame>
        <p:nvGraphicFramePr>
          <p:cNvPr id="782339" name="Object 3"/>
          <p:cNvGraphicFramePr>
            <a:graphicFrameLocks noChangeAspect="1"/>
          </p:cNvGraphicFramePr>
          <p:nvPr/>
        </p:nvGraphicFramePr>
        <p:xfrm>
          <a:off x="2403475" y="0"/>
          <a:ext cx="4235450" cy="1528763"/>
        </p:xfrm>
        <a:graphic>
          <a:graphicData uri="http://schemas.openxmlformats.org/presentationml/2006/ole">
            <p:oleObj spid="_x0000_s782339" name="Equation" r:id="rId3" imgW="1688760" imgH="609480" progId="Equation.3">
              <p:embed/>
            </p:oleObj>
          </a:graphicData>
        </a:graphic>
      </p:graphicFrame>
      <p:graphicFrame>
        <p:nvGraphicFramePr>
          <p:cNvPr id="782340" name="Object 4"/>
          <p:cNvGraphicFramePr>
            <a:graphicFrameLocks noChangeAspect="1"/>
          </p:cNvGraphicFramePr>
          <p:nvPr/>
        </p:nvGraphicFramePr>
        <p:xfrm>
          <a:off x="1260475" y="3070225"/>
          <a:ext cx="6673850" cy="942975"/>
        </p:xfrm>
        <a:graphic>
          <a:graphicData uri="http://schemas.openxmlformats.org/presentationml/2006/ole">
            <p:oleObj spid="_x0000_s782340" name="Equation" r:id="rId4" imgW="3327120" imgH="469800" progId="Equation.3">
              <p:embed/>
            </p:oleObj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Algorithm Complexity                                        </a:t>
            </a:r>
            <a:endParaRPr lang="en-US"/>
          </a:p>
        </p:txBody>
      </p:sp>
      <p:sp>
        <p:nvSpPr>
          <p:cNvPr id="7833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534400" cy="4343400"/>
          </a:xfrm>
        </p:spPr>
        <p:txBody>
          <a:bodyPr/>
          <a:lstStyle/>
          <a:p>
            <a:pPr>
              <a:tabLst>
                <a:tab pos="1487488" algn="l"/>
              </a:tabLst>
            </a:pPr>
            <a:r>
              <a:rPr lang="en-US"/>
              <a:t>So with k = log</a:t>
            </a:r>
            <a:r>
              <a:rPr lang="en-US" baseline="-25000"/>
              <a:t>b</a:t>
            </a:r>
            <a:r>
              <a:rPr lang="en-US"/>
              <a:t> n</a:t>
            </a:r>
          </a:p>
          <a:p>
            <a:pPr lvl="1">
              <a:tabLst>
                <a:tab pos="1487488" algn="l"/>
              </a:tabLst>
            </a:pPr>
            <a:r>
              <a:rPr lang="en-US"/>
              <a:t>T(n) = cn(a</a:t>
            </a:r>
            <a:r>
              <a:rPr lang="en-US" baseline="30000"/>
              <a:t>k</a:t>
            </a:r>
            <a:r>
              <a:rPr lang="en-US"/>
              <a:t>/b</a:t>
            </a:r>
            <a:r>
              <a:rPr lang="en-US" baseline="30000"/>
              <a:t>k </a:t>
            </a:r>
            <a:r>
              <a:rPr lang="en-US"/>
              <a:t>+ ... + a</a:t>
            </a:r>
            <a:r>
              <a:rPr lang="en-US" baseline="30000"/>
              <a:t>2</a:t>
            </a:r>
            <a:r>
              <a:rPr lang="en-US"/>
              <a:t>/b</a:t>
            </a:r>
            <a:r>
              <a:rPr lang="en-US" baseline="30000"/>
              <a:t>2 </a:t>
            </a:r>
            <a:r>
              <a:rPr lang="en-US"/>
              <a:t>+ a/b + 1)</a:t>
            </a:r>
            <a:endParaRPr lang="en-US">
              <a:sym typeface="Symbol" pitchFamily="18" charset="2"/>
            </a:endParaRPr>
          </a:p>
          <a:p>
            <a:pPr>
              <a:tabLst>
                <a:tab pos="1487488" algn="l"/>
              </a:tabLst>
            </a:pPr>
            <a:r>
              <a:rPr lang="en-US">
                <a:sym typeface="Symbol" pitchFamily="18" charset="2"/>
              </a:rPr>
              <a:t>What if a &gt; b?</a:t>
            </a:r>
          </a:p>
          <a:p>
            <a:pPr lvl="1">
              <a:tabLst>
                <a:tab pos="1487488" algn="l"/>
              </a:tabLst>
            </a:pPr>
            <a:endParaRPr lang="en-US" sz="3200">
              <a:sym typeface="Symbol" pitchFamily="18" charset="2"/>
            </a:endParaRPr>
          </a:p>
          <a:p>
            <a:pPr lvl="1">
              <a:lnSpc>
                <a:spcPct val="120000"/>
              </a:lnSpc>
              <a:tabLst>
                <a:tab pos="1487488" algn="l"/>
              </a:tabLst>
            </a:pPr>
            <a:r>
              <a:rPr lang="en-US">
                <a:sym typeface="Symbol" pitchFamily="18" charset="2"/>
              </a:rPr>
              <a:t>T(n) = cn · </a:t>
            </a:r>
            <a:r>
              <a:rPr lang="en-US" sz="2400">
                <a:sym typeface="Symbol" pitchFamily="18" charset="2"/>
              </a:rPr>
              <a:t>(a</a:t>
            </a:r>
            <a:r>
              <a:rPr lang="en-US" sz="2400" baseline="30000">
                <a:sym typeface="Symbol" pitchFamily="18" charset="2"/>
              </a:rPr>
              <a:t>k</a:t>
            </a:r>
            <a:r>
              <a:rPr lang="en-US" sz="2400">
                <a:sym typeface="Symbol" pitchFamily="18" charset="2"/>
              </a:rPr>
              <a:t> / b</a:t>
            </a:r>
            <a:r>
              <a:rPr lang="en-US" sz="2400" baseline="30000">
                <a:sym typeface="Symbol" pitchFamily="18" charset="2"/>
              </a:rPr>
              <a:t>k</a:t>
            </a:r>
            <a:r>
              <a:rPr lang="en-US" sz="2400">
                <a:sym typeface="Symbol" pitchFamily="18" charset="2"/>
              </a:rPr>
              <a:t>)</a:t>
            </a:r>
          </a:p>
          <a:p>
            <a:pPr lvl="1">
              <a:buFont typeface="Times New Roman" pitchFamily="18" charset="0"/>
              <a:buNone/>
              <a:tabLst>
                <a:tab pos="1487488" algn="l"/>
              </a:tabLst>
            </a:pPr>
            <a:r>
              <a:rPr lang="en-US">
                <a:sym typeface="Symbol" pitchFamily="18" charset="2"/>
              </a:rPr>
              <a:t>		= cn · </a:t>
            </a:r>
            <a:r>
              <a:rPr lang="en-US" sz="2400">
                <a:sym typeface="Symbol" pitchFamily="18" charset="2"/>
              </a:rPr>
              <a:t>(a</a:t>
            </a:r>
            <a:r>
              <a:rPr lang="en-US" sz="2400" baseline="30000">
                <a:sym typeface="Symbol" pitchFamily="18" charset="2"/>
              </a:rPr>
              <a:t>log n</a:t>
            </a:r>
            <a:r>
              <a:rPr lang="en-US" sz="2400">
                <a:sym typeface="Symbol" pitchFamily="18" charset="2"/>
              </a:rPr>
              <a:t> / b</a:t>
            </a:r>
            <a:r>
              <a:rPr lang="en-US" sz="2400" baseline="30000">
                <a:sym typeface="Symbol" pitchFamily="18" charset="2"/>
              </a:rPr>
              <a:t>log n</a:t>
            </a:r>
            <a:r>
              <a:rPr lang="en-US" sz="2400">
                <a:sym typeface="Symbol" pitchFamily="18" charset="2"/>
              </a:rPr>
              <a:t>) = cn </a:t>
            </a:r>
            <a:r>
              <a:rPr lang="en-US">
                <a:sym typeface="Symbol" pitchFamily="18" charset="2"/>
              </a:rPr>
              <a:t>· </a:t>
            </a:r>
            <a:r>
              <a:rPr lang="en-US" sz="2400">
                <a:sym typeface="Symbol" pitchFamily="18" charset="2"/>
              </a:rPr>
              <a:t>(a</a:t>
            </a:r>
            <a:r>
              <a:rPr lang="en-US" sz="2400" baseline="30000">
                <a:sym typeface="Symbol" pitchFamily="18" charset="2"/>
              </a:rPr>
              <a:t>log n</a:t>
            </a:r>
            <a:r>
              <a:rPr lang="en-US" sz="2400">
                <a:sym typeface="Symbol" pitchFamily="18" charset="2"/>
              </a:rPr>
              <a:t> / n)</a:t>
            </a:r>
          </a:p>
          <a:p>
            <a:pPr lvl="1">
              <a:buFont typeface="Times New Roman" pitchFamily="18" charset="0"/>
              <a:buNone/>
              <a:tabLst>
                <a:tab pos="1487488" algn="l"/>
              </a:tabLst>
            </a:pPr>
            <a:r>
              <a:rPr lang="en-US" sz="2400">
                <a:sym typeface="Symbol" pitchFamily="18" charset="2"/>
              </a:rPr>
              <a:t>			 </a:t>
            </a:r>
            <a:r>
              <a:rPr lang="en-US" sz="2400" i="1">
                <a:sym typeface="Symbol" pitchFamily="18" charset="2"/>
              </a:rPr>
              <a:t>recall logarithm fact: a</a:t>
            </a:r>
            <a:r>
              <a:rPr lang="en-US" sz="2400" i="1" baseline="30000">
                <a:sym typeface="Symbol" pitchFamily="18" charset="2"/>
              </a:rPr>
              <a:t>log n</a:t>
            </a:r>
            <a:r>
              <a:rPr lang="en-US" sz="2400" i="1">
                <a:sym typeface="Symbol" pitchFamily="18" charset="2"/>
              </a:rPr>
              <a:t> = n</a:t>
            </a:r>
            <a:r>
              <a:rPr lang="en-US" sz="2400" i="1" baseline="30000">
                <a:sym typeface="Symbol" pitchFamily="18" charset="2"/>
              </a:rPr>
              <a:t>log a</a:t>
            </a:r>
            <a:r>
              <a:rPr lang="en-US" sz="2400" i="1">
                <a:sym typeface="Symbol" pitchFamily="18" charset="2"/>
              </a:rPr>
              <a:t> </a:t>
            </a:r>
            <a:endParaRPr lang="en-US" sz="2400">
              <a:sym typeface="Symbol" pitchFamily="18" charset="2"/>
            </a:endParaRPr>
          </a:p>
          <a:p>
            <a:pPr lvl="1">
              <a:buFont typeface="Times New Roman" pitchFamily="18" charset="0"/>
              <a:buNone/>
              <a:tabLst>
                <a:tab pos="1487488" algn="l"/>
              </a:tabLst>
            </a:pPr>
            <a:r>
              <a:rPr lang="en-US" sz="2400">
                <a:sym typeface="Symbol" pitchFamily="18" charset="2"/>
              </a:rPr>
              <a:t>		= cn </a:t>
            </a:r>
            <a:r>
              <a:rPr lang="en-US">
                <a:sym typeface="Symbol" pitchFamily="18" charset="2"/>
              </a:rPr>
              <a:t>· </a:t>
            </a:r>
            <a:r>
              <a:rPr lang="en-US" sz="2400">
                <a:sym typeface="Symbol" pitchFamily="18" charset="2"/>
              </a:rPr>
              <a:t>(n</a:t>
            </a:r>
            <a:r>
              <a:rPr lang="en-US" sz="2400" baseline="30000">
                <a:sym typeface="Symbol" pitchFamily="18" charset="2"/>
              </a:rPr>
              <a:t>log a</a:t>
            </a:r>
            <a:r>
              <a:rPr lang="en-US" sz="2400">
                <a:sym typeface="Symbol" pitchFamily="18" charset="2"/>
              </a:rPr>
              <a:t> / n) = (cn </a:t>
            </a:r>
            <a:r>
              <a:rPr lang="en-US">
                <a:sym typeface="Symbol" pitchFamily="18" charset="2"/>
              </a:rPr>
              <a:t>· </a:t>
            </a:r>
            <a:r>
              <a:rPr lang="en-US" sz="2400">
                <a:sym typeface="Symbol" pitchFamily="18" charset="2"/>
              </a:rPr>
              <a:t>n</a:t>
            </a:r>
            <a:r>
              <a:rPr lang="en-US" sz="2400" baseline="30000">
                <a:sym typeface="Symbol" pitchFamily="18" charset="2"/>
              </a:rPr>
              <a:t>log a</a:t>
            </a:r>
            <a:r>
              <a:rPr lang="en-US" sz="2400">
                <a:sym typeface="Symbol" pitchFamily="18" charset="2"/>
              </a:rPr>
              <a:t> / n) </a:t>
            </a:r>
          </a:p>
          <a:p>
            <a:pPr lvl="1">
              <a:buFont typeface="Times New Roman" pitchFamily="18" charset="0"/>
              <a:buNone/>
              <a:tabLst>
                <a:tab pos="1487488" algn="l"/>
              </a:tabLst>
            </a:pPr>
            <a:r>
              <a:rPr lang="en-US" sz="2400">
                <a:sym typeface="Symbol" pitchFamily="18" charset="2"/>
              </a:rPr>
              <a:t>		</a:t>
            </a:r>
          </a:p>
        </p:txBody>
      </p:sp>
      <p:graphicFrame>
        <p:nvGraphicFramePr>
          <p:cNvPr id="783363" name="Object 3"/>
          <p:cNvGraphicFramePr>
            <a:graphicFrameLocks noChangeAspect="1"/>
          </p:cNvGraphicFramePr>
          <p:nvPr/>
        </p:nvGraphicFramePr>
        <p:xfrm>
          <a:off x="2403475" y="0"/>
          <a:ext cx="4235450" cy="1528763"/>
        </p:xfrm>
        <a:graphic>
          <a:graphicData uri="http://schemas.openxmlformats.org/presentationml/2006/ole">
            <p:oleObj spid="_x0000_s783363" name="Equation" r:id="rId3" imgW="1688760" imgH="609480" progId="Equation.3">
              <p:embed/>
            </p:oleObj>
          </a:graphicData>
        </a:graphic>
      </p:graphicFrame>
      <p:graphicFrame>
        <p:nvGraphicFramePr>
          <p:cNvPr id="783364" name="Object 4"/>
          <p:cNvGraphicFramePr>
            <a:graphicFrameLocks noChangeAspect="1"/>
          </p:cNvGraphicFramePr>
          <p:nvPr/>
        </p:nvGraphicFramePr>
        <p:xfrm>
          <a:off x="1260475" y="3070225"/>
          <a:ext cx="6673850" cy="942975"/>
        </p:xfrm>
        <a:graphic>
          <a:graphicData uri="http://schemas.openxmlformats.org/presentationml/2006/ole">
            <p:oleObj spid="_x0000_s783364" name="Equation" r:id="rId4" imgW="3327120" imgH="469800" progId="Equation.3">
              <p:embed/>
            </p:oleObj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Algorithm Complexity                                        </a:t>
            </a:r>
            <a:endParaRPr lang="en-US"/>
          </a:p>
        </p:txBody>
      </p:sp>
      <p:sp>
        <p:nvSpPr>
          <p:cNvPr id="7843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534400" cy="4343400"/>
          </a:xfrm>
        </p:spPr>
        <p:txBody>
          <a:bodyPr/>
          <a:lstStyle/>
          <a:p>
            <a:pPr>
              <a:tabLst>
                <a:tab pos="1487488" algn="l"/>
              </a:tabLst>
            </a:pPr>
            <a:r>
              <a:rPr lang="en-US"/>
              <a:t>So with k = log</a:t>
            </a:r>
            <a:r>
              <a:rPr lang="en-US" baseline="-25000"/>
              <a:t>b</a:t>
            </a:r>
            <a:r>
              <a:rPr lang="en-US"/>
              <a:t> n</a:t>
            </a:r>
          </a:p>
          <a:p>
            <a:pPr lvl="1">
              <a:tabLst>
                <a:tab pos="1487488" algn="l"/>
              </a:tabLst>
            </a:pPr>
            <a:r>
              <a:rPr lang="en-US"/>
              <a:t>T(n) = cn(a</a:t>
            </a:r>
            <a:r>
              <a:rPr lang="en-US" baseline="30000"/>
              <a:t>k</a:t>
            </a:r>
            <a:r>
              <a:rPr lang="en-US"/>
              <a:t>/b</a:t>
            </a:r>
            <a:r>
              <a:rPr lang="en-US" baseline="30000"/>
              <a:t>k </a:t>
            </a:r>
            <a:r>
              <a:rPr lang="en-US"/>
              <a:t>+ ... + a</a:t>
            </a:r>
            <a:r>
              <a:rPr lang="en-US" baseline="30000"/>
              <a:t>2</a:t>
            </a:r>
            <a:r>
              <a:rPr lang="en-US"/>
              <a:t>/b</a:t>
            </a:r>
            <a:r>
              <a:rPr lang="en-US" baseline="30000"/>
              <a:t>2 </a:t>
            </a:r>
            <a:r>
              <a:rPr lang="en-US"/>
              <a:t>+ a/b + 1)</a:t>
            </a:r>
            <a:endParaRPr lang="en-US">
              <a:sym typeface="Symbol" pitchFamily="18" charset="2"/>
            </a:endParaRPr>
          </a:p>
          <a:p>
            <a:pPr>
              <a:tabLst>
                <a:tab pos="1487488" algn="l"/>
              </a:tabLst>
            </a:pPr>
            <a:r>
              <a:rPr lang="en-US">
                <a:sym typeface="Symbol" pitchFamily="18" charset="2"/>
              </a:rPr>
              <a:t>What if a &gt; b?</a:t>
            </a:r>
          </a:p>
          <a:p>
            <a:pPr lvl="1">
              <a:tabLst>
                <a:tab pos="1487488" algn="l"/>
              </a:tabLst>
            </a:pPr>
            <a:endParaRPr lang="en-US" sz="3200">
              <a:sym typeface="Symbol" pitchFamily="18" charset="2"/>
            </a:endParaRPr>
          </a:p>
          <a:p>
            <a:pPr lvl="1">
              <a:lnSpc>
                <a:spcPct val="120000"/>
              </a:lnSpc>
              <a:tabLst>
                <a:tab pos="1487488" algn="l"/>
              </a:tabLst>
            </a:pPr>
            <a:r>
              <a:rPr lang="en-US">
                <a:sym typeface="Symbol" pitchFamily="18" charset="2"/>
              </a:rPr>
              <a:t>T(n) = cn · </a:t>
            </a:r>
            <a:r>
              <a:rPr lang="en-US" sz="2400">
                <a:sym typeface="Symbol" pitchFamily="18" charset="2"/>
              </a:rPr>
              <a:t>(a</a:t>
            </a:r>
            <a:r>
              <a:rPr lang="en-US" sz="2400" baseline="30000">
                <a:sym typeface="Symbol" pitchFamily="18" charset="2"/>
              </a:rPr>
              <a:t>k</a:t>
            </a:r>
            <a:r>
              <a:rPr lang="en-US" sz="2400">
                <a:sym typeface="Symbol" pitchFamily="18" charset="2"/>
              </a:rPr>
              <a:t> / b</a:t>
            </a:r>
            <a:r>
              <a:rPr lang="en-US" sz="2400" baseline="30000">
                <a:sym typeface="Symbol" pitchFamily="18" charset="2"/>
              </a:rPr>
              <a:t>k</a:t>
            </a:r>
            <a:r>
              <a:rPr lang="en-US" sz="2400">
                <a:sym typeface="Symbol" pitchFamily="18" charset="2"/>
              </a:rPr>
              <a:t>)</a:t>
            </a:r>
          </a:p>
          <a:p>
            <a:pPr lvl="1">
              <a:buFont typeface="Times New Roman" pitchFamily="18" charset="0"/>
              <a:buNone/>
              <a:tabLst>
                <a:tab pos="1487488" algn="l"/>
              </a:tabLst>
            </a:pPr>
            <a:r>
              <a:rPr lang="en-US">
                <a:sym typeface="Symbol" pitchFamily="18" charset="2"/>
              </a:rPr>
              <a:t>		= cn · </a:t>
            </a:r>
            <a:r>
              <a:rPr lang="en-US" sz="2400">
                <a:sym typeface="Symbol" pitchFamily="18" charset="2"/>
              </a:rPr>
              <a:t>(a</a:t>
            </a:r>
            <a:r>
              <a:rPr lang="en-US" sz="2400" baseline="30000">
                <a:sym typeface="Symbol" pitchFamily="18" charset="2"/>
              </a:rPr>
              <a:t>log n</a:t>
            </a:r>
            <a:r>
              <a:rPr lang="en-US" sz="2400">
                <a:sym typeface="Symbol" pitchFamily="18" charset="2"/>
              </a:rPr>
              <a:t> / b</a:t>
            </a:r>
            <a:r>
              <a:rPr lang="en-US" sz="2400" baseline="30000">
                <a:sym typeface="Symbol" pitchFamily="18" charset="2"/>
              </a:rPr>
              <a:t>log n</a:t>
            </a:r>
            <a:r>
              <a:rPr lang="en-US" sz="2400">
                <a:sym typeface="Symbol" pitchFamily="18" charset="2"/>
              </a:rPr>
              <a:t>) = cn </a:t>
            </a:r>
            <a:r>
              <a:rPr lang="en-US">
                <a:sym typeface="Symbol" pitchFamily="18" charset="2"/>
              </a:rPr>
              <a:t>· </a:t>
            </a:r>
            <a:r>
              <a:rPr lang="en-US" sz="2400">
                <a:sym typeface="Symbol" pitchFamily="18" charset="2"/>
              </a:rPr>
              <a:t>(a</a:t>
            </a:r>
            <a:r>
              <a:rPr lang="en-US" sz="2400" baseline="30000">
                <a:sym typeface="Symbol" pitchFamily="18" charset="2"/>
              </a:rPr>
              <a:t>log n</a:t>
            </a:r>
            <a:r>
              <a:rPr lang="en-US" sz="2400">
                <a:sym typeface="Symbol" pitchFamily="18" charset="2"/>
              </a:rPr>
              <a:t> / n)</a:t>
            </a:r>
          </a:p>
          <a:p>
            <a:pPr lvl="1">
              <a:buFont typeface="Times New Roman" pitchFamily="18" charset="0"/>
              <a:buNone/>
              <a:tabLst>
                <a:tab pos="1487488" algn="l"/>
              </a:tabLst>
            </a:pPr>
            <a:r>
              <a:rPr lang="en-US" sz="2400">
                <a:sym typeface="Symbol" pitchFamily="18" charset="2"/>
              </a:rPr>
              <a:t>			 </a:t>
            </a:r>
            <a:r>
              <a:rPr lang="en-US" sz="2400" i="1">
                <a:sym typeface="Symbol" pitchFamily="18" charset="2"/>
              </a:rPr>
              <a:t>recall logarithm fact: a</a:t>
            </a:r>
            <a:r>
              <a:rPr lang="en-US" sz="2400" i="1" baseline="30000">
                <a:sym typeface="Symbol" pitchFamily="18" charset="2"/>
              </a:rPr>
              <a:t>log n</a:t>
            </a:r>
            <a:r>
              <a:rPr lang="en-US" sz="2400" i="1">
                <a:sym typeface="Symbol" pitchFamily="18" charset="2"/>
              </a:rPr>
              <a:t> = n</a:t>
            </a:r>
            <a:r>
              <a:rPr lang="en-US" sz="2400" i="1" baseline="30000">
                <a:sym typeface="Symbol" pitchFamily="18" charset="2"/>
              </a:rPr>
              <a:t>log a</a:t>
            </a:r>
            <a:r>
              <a:rPr lang="en-US" sz="2400" i="1">
                <a:sym typeface="Symbol" pitchFamily="18" charset="2"/>
              </a:rPr>
              <a:t> </a:t>
            </a:r>
            <a:endParaRPr lang="en-US" sz="2400">
              <a:sym typeface="Symbol" pitchFamily="18" charset="2"/>
            </a:endParaRPr>
          </a:p>
          <a:p>
            <a:pPr lvl="1">
              <a:buFont typeface="Times New Roman" pitchFamily="18" charset="0"/>
              <a:buNone/>
              <a:tabLst>
                <a:tab pos="1487488" algn="l"/>
              </a:tabLst>
            </a:pPr>
            <a:r>
              <a:rPr lang="en-US" sz="2400">
                <a:sym typeface="Symbol" pitchFamily="18" charset="2"/>
              </a:rPr>
              <a:t>		= cn </a:t>
            </a:r>
            <a:r>
              <a:rPr lang="en-US">
                <a:sym typeface="Symbol" pitchFamily="18" charset="2"/>
              </a:rPr>
              <a:t>· </a:t>
            </a:r>
            <a:r>
              <a:rPr lang="en-US" sz="2400">
                <a:sym typeface="Symbol" pitchFamily="18" charset="2"/>
              </a:rPr>
              <a:t>(n</a:t>
            </a:r>
            <a:r>
              <a:rPr lang="en-US" sz="2400" baseline="30000">
                <a:sym typeface="Symbol" pitchFamily="18" charset="2"/>
              </a:rPr>
              <a:t>log a</a:t>
            </a:r>
            <a:r>
              <a:rPr lang="en-US" sz="2400">
                <a:sym typeface="Symbol" pitchFamily="18" charset="2"/>
              </a:rPr>
              <a:t> / n) = (cn </a:t>
            </a:r>
            <a:r>
              <a:rPr lang="en-US">
                <a:sym typeface="Symbol" pitchFamily="18" charset="2"/>
              </a:rPr>
              <a:t>· </a:t>
            </a:r>
            <a:r>
              <a:rPr lang="en-US" sz="2400">
                <a:sym typeface="Symbol" pitchFamily="18" charset="2"/>
              </a:rPr>
              <a:t>n</a:t>
            </a:r>
            <a:r>
              <a:rPr lang="en-US" sz="2400" baseline="30000">
                <a:sym typeface="Symbol" pitchFamily="18" charset="2"/>
              </a:rPr>
              <a:t>log a</a:t>
            </a:r>
            <a:r>
              <a:rPr lang="en-US" sz="2400">
                <a:sym typeface="Symbol" pitchFamily="18" charset="2"/>
              </a:rPr>
              <a:t> / n) </a:t>
            </a:r>
          </a:p>
          <a:p>
            <a:pPr lvl="1">
              <a:buFont typeface="Times New Roman" pitchFamily="18" charset="0"/>
              <a:buNone/>
              <a:tabLst>
                <a:tab pos="1487488" algn="l"/>
              </a:tabLst>
            </a:pPr>
            <a:r>
              <a:rPr lang="en-US" sz="2400">
                <a:sym typeface="Symbol" pitchFamily="18" charset="2"/>
              </a:rPr>
              <a:t>		= (n</a:t>
            </a:r>
            <a:r>
              <a:rPr lang="en-US" sz="2400" baseline="30000">
                <a:sym typeface="Symbol" pitchFamily="18" charset="2"/>
              </a:rPr>
              <a:t>log a</a:t>
            </a:r>
            <a:r>
              <a:rPr lang="en-US" sz="2400">
                <a:sym typeface="Symbol" pitchFamily="18" charset="2"/>
              </a:rPr>
              <a:t> )</a:t>
            </a:r>
          </a:p>
        </p:txBody>
      </p:sp>
      <p:graphicFrame>
        <p:nvGraphicFramePr>
          <p:cNvPr id="784387" name="Object 3"/>
          <p:cNvGraphicFramePr>
            <a:graphicFrameLocks noChangeAspect="1"/>
          </p:cNvGraphicFramePr>
          <p:nvPr/>
        </p:nvGraphicFramePr>
        <p:xfrm>
          <a:off x="2403475" y="0"/>
          <a:ext cx="4235450" cy="1528763"/>
        </p:xfrm>
        <a:graphic>
          <a:graphicData uri="http://schemas.openxmlformats.org/presentationml/2006/ole">
            <p:oleObj spid="_x0000_s784387" name="Equation" r:id="rId3" imgW="1688760" imgH="609480" progId="Equation.3">
              <p:embed/>
            </p:oleObj>
          </a:graphicData>
        </a:graphic>
      </p:graphicFrame>
      <p:graphicFrame>
        <p:nvGraphicFramePr>
          <p:cNvPr id="784388" name="Object 4"/>
          <p:cNvGraphicFramePr>
            <a:graphicFrameLocks noChangeAspect="1"/>
          </p:cNvGraphicFramePr>
          <p:nvPr/>
        </p:nvGraphicFramePr>
        <p:xfrm>
          <a:off x="1260475" y="3070225"/>
          <a:ext cx="6673850" cy="942975"/>
        </p:xfrm>
        <a:graphic>
          <a:graphicData uri="http://schemas.openxmlformats.org/presentationml/2006/ole">
            <p:oleObj spid="_x0000_s784388" name="Equation" r:id="rId4" imgW="3327120" imgH="469800" progId="Equation.3">
              <p:embed/>
            </p:oleObj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Algorithm Complexity                                        </a:t>
            </a:r>
            <a:endParaRPr lang="en-US"/>
          </a:p>
        </p:txBody>
      </p:sp>
      <p:sp>
        <p:nvSpPr>
          <p:cNvPr id="7854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534400" cy="4343400"/>
          </a:xfrm>
        </p:spPr>
        <p:txBody>
          <a:bodyPr/>
          <a:lstStyle/>
          <a:p>
            <a:r>
              <a:rPr lang="en-US"/>
              <a:t>So…  </a:t>
            </a:r>
          </a:p>
        </p:txBody>
      </p:sp>
      <p:graphicFrame>
        <p:nvGraphicFramePr>
          <p:cNvPr id="785411" name="Object 3"/>
          <p:cNvGraphicFramePr>
            <a:graphicFrameLocks noChangeAspect="1"/>
          </p:cNvGraphicFramePr>
          <p:nvPr/>
        </p:nvGraphicFramePr>
        <p:xfrm>
          <a:off x="2403475" y="0"/>
          <a:ext cx="4235450" cy="1528763"/>
        </p:xfrm>
        <a:graphic>
          <a:graphicData uri="http://schemas.openxmlformats.org/presentationml/2006/ole">
            <p:oleObj spid="_x0000_s785411" name="Equation" r:id="rId3" imgW="1688760" imgH="609480" progId="Equation.3">
              <p:embed/>
            </p:oleObj>
          </a:graphicData>
        </a:graphic>
      </p:graphicFrame>
      <p:graphicFrame>
        <p:nvGraphicFramePr>
          <p:cNvPr id="785412" name="Object 4"/>
          <p:cNvGraphicFramePr>
            <a:graphicFrameLocks noChangeAspect="1"/>
          </p:cNvGraphicFramePr>
          <p:nvPr/>
        </p:nvGraphicFramePr>
        <p:xfrm>
          <a:off x="1676400" y="2665413"/>
          <a:ext cx="5713413" cy="2135187"/>
        </p:xfrm>
        <a:graphic>
          <a:graphicData uri="http://schemas.openxmlformats.org/presentationml/2006/ole">
            <p:oleObj spid="_x0000_s785412" name="Equation" r:id="rId4" imgW="1904760" imgH="711000" progId="Equation.3">
              <p:embed/>
            </p:oleObj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Algorithm Complexity                                        </a:t>
            </a:r>
            <a:endParaRPr lang="en-US"/>
          </a:p>
        </p:txBody>
      </p:sp>
      <p:sp>
        <p:nvSpPr>
          <p:cNvPr id="790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Master Theorem</a:t>
            </a:r>
          </a:p>
        </p:txBody>
      </p:sp>
      <p:sp>
        <p:nvSpPr>
          <p:cNvPr id="790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Given: a </a:t>
            </a:r>
            <a:r>
              <a:rPr lang="en-US" i="1">
                <a:solidFill>
                  <a:schemeClr val="tx2"/>
                </a:solidFill>
              </a:rPr>
              <a:t>divide and conquer</a:t>
            </a:r>
            <a:r>
              <a:rPr lang="en-US"/>
              <a:t> algorithm</a:t>
            </a:r>
          </a:p>
          <a:p>
            <a:pPr lvl="1"/>
            <a:r>
              <a:rPr lang="en-US"/>
              <a:t>An algorithm that divides the problem of size </a:t>
            </a:r>
            <a:r>
              <a:rPr lang="en-US" i="1"/>
              <a:t>n</a:t>
            </a:r>
            <a:r>
              <a:rPr lang="en-US"/>
              <a:t> into </a:t>
            </a:r>
            <a:r>
              <a:rPr lang="en-US" i="1"/>
              <a:t>a</a:t>
            </a:r>
            <a:r>
              <a:rPr lang="en-US"/>
              <a:t> subproblems, each of size </a:t>
            </a:r>
            <a:r>
              <a:rPr lang="en-US" i="1"/>
              <a:t>n</a:t>
            </a:r>
            <a:r>
              <a:rPr lang="en-US"/>
              <a:t>/</a:t>
            </a:r>
            <a:r>
              <a:rPr lang="en-US" i="1"/>
              <a:t>b</a:t>
            </a:r>
            <a:endParaRPr lang="en-US"/>
          </a:p>
          <a:p>
            <a:pPr lvl="1"/>
            <a:r>
              <a:rPr lang="en-US"/>
              <a:t>Let the cost of each stage (i.e., the work to divide the problem + combine solved subproblems) be described by the function </a:t>
            </a:r>
            <a:r>
              <a:rPr lang="en-US" i="1"/>
              <a:t>f</a:t>
            </a:r>
            <a:r>
              <a:rPr lang="en-US"/>
              <a:t>(n)</a:t>
            </a:r>
          </a:p>
          <a:p>
            <a:r>
              <a:rPr lang="en-US"/>
              <a:t>Then, the Master Theorem gives us a cookbook for the algorithm’s running time: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Algorithm Complexity                                        </a:t>
            </a:r>
            <a:endParaRPr lang="en-US"/>
          </a:p>
        </p:txBody>
      </p:sp>
      <p:sp>
        <p:nvSpPr>
          <p:cNvPr id="74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Solving </a:t>
            </a:r>
            <a:r>
              <a:rPr lang="en-US" dirty="0"/>
              <a:t>Recurrences</a:t>
            </a:r>
          </a:p>
        </p:txBody>
      </p:sp>
      <p:sp>
        <p:nvSpPr>
          <p:cNvPr id="741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382000" cy="4343400"/>
          </a:xfrm>
        </p:spPr>
        <p:txBody>
          <a:bodyPr/>
          <a:lstStyle/>
          <a:p>
            <a:r>
              <a:rPr lang="en-US"/>
              <a:t>The substitution method </a:t>
            </a:r>
          </a:p>
          <a:p>
            <a:pPr lvl="1"/>
            <a:r>
              <a:rPr lang="en-US"/>
              <a:t>A.k.a. the “making a good guess method”</a:t>
            </a:r>
          </a:p>
          <a:p>
            <a:pPr lvl="1"/>
            <a:r>
              <a:rPr lang="en-US"/>
              <a:t>Guess the form of the answer, then use induction to find the constants and show that solution works</a:t>
            </a:r>
          </a:p>
          <a:p>
            <a:pPr lvl="1"/>
            <a:r>
              <a:rPr lang="en-US" i="1">
                <a:solidFill>
                  <a:schemeClr val="tx2"/>
                </a:solidFill>
              </a:rPr>
              <a:t>Run an example</a:t>
            </a:r>
            <a:r>
              <a:rPr lang="en-US"/>
              <a:t>: merge sort</a:t>
            </a:r>
          </a:p>
          <a:p>
            <a:pPr lvl="2"/>
            <a:r>
              <a:rPr lang="en-US"/>
              <a:t>T(n) = 2T(n/2) + </a:t>
            </a:r>
            <a:r>
              <a:rPr lang="en-US">
                <a:sym typeface="Symbol" pitchFamily="18" charset="2"/>
              </a:rPr>
              <a:t>cn</a:t>
            </a:r>
          </a:p>
          <a:p>
            <a:pPr lvl="2"/>
            <a:r>
              <a:rPr lang="en-US">
                <a:sym typeface="Symbol" pitchFamily="18" charset="2"/>
              </a:rPr>
              <a:t>We guess that the answer is O(n lg n) </a:t>
            </a:r>
          </a:p>
          <a:p>
            <a:pPr lvl="2"/>
            <a:r>
              <a:rPr lang="en-US">
                <a:sym typeface="Symbol" pitchFamily="18" charset="2"/>
              </a:rPr>
              <a:t>Prove it by induction</a:t>
            </a:r>
          </a:p>
          <a:p>
            <a:pPr lvl="1"/>
            <a:r>
              <a:rPr lang="en-US">
                <a:sym typeface="Symbol" pitchFamily="18" charset="2"/>
              </a:rPr>
              <a:t>Can similarly show T(n) = </a:t>
            </a:r>
            <a:r>
              <a:rPr lang="el-GR">
                <a:cs typeface="Times New Roman" pitchFamily="18" charset="0"/>
                <a:sym typeface="Symbol" pitchFamily="18" charset="2"/>
              </a:rPr>
              <a:t>Ω</a:t>
            </a:r>
            <a:r>
              <a:rPr lang="en-US">
                <a:cs typeface="Times New Roman" pitchFamily="18" charset="0"/>
                <a:sym typeface="Symbol" pitchFamily="18" charset="2"/>
              </a:rPr>
              <a:t>(n lg n), thus </a:t>
            </a:r>
            <a:r>
              <a:rPr lang="el-GR">
                <a:cs typeface="Times New Roman" pitchFamily="18" charset="0"/>
                <a:sym typeface="Symbol" pitchFamily="18" charset="2"/>
              </a:rPr>
              <a:t>Θ</a:t>
            </a:r>
            <a:r>
              <a:rPr lang="en-US">
                <a:cs typeface="Times New Roman" pitchFamily="18" charset="0"/>
                <a:sym typeface="Symbol" pitchFamily="18" charset="2"/>
              </a:rPr>
              <a:t>(n lg n)</a:t>
            </a:r>
            <a:endParaRPr lang="el-GR">
              <a:cs typeface="Times New Roman" pitchFamily="18" charset="0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Algorithm Complexity                                        </a:t>
            </a:r>
            <a:endParaRPr lang="en-US"/>
          </a:p>
        </p:txBody>
      </p:sp>
      <p:sp>
        <p:nvSpPr>
          <p:cNvPr id="786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Master Theorem</a:t>
            </a:r>
          </a:p>
        </p:txBody>
      </p:sp>
      <p:sp>
        <p:nvSpPr>
          <p:cNvPr id="786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if  T(n) = aT(n/b) + f(n) then</a:t>
            </a:r>
          </a:p>
          <a:p>
            <a:pPr lvl="1"/>
            <a:endParaRPr lang="en-US"/>
          </a:p>
          <a:p>
            <a:endParaRPr lang="en-US"/>
          </a:p>
        </p:txBody>
      </p:sp>
      <p:graphicFrame>
        <p:nvGraphicFramePr>
          <p:cNvPr id="786436" name="Object 4"/>
          <p:cNvGraphicFramePr>
            <a:graphicFrameLocks noChangeAspect="1"/>
          </p:cNvGraphicFramePr>
          <p:nvPr/>
        </p:nvGraphicFramePr>
        <p:xfrm>
          <a:off x="9525" y="2243138"/>
          <a:ext cx="9134475" cy="4189412"/>
        </p:xfrm>
        <a:graphic>
          <a:graphicData uri="http://schemas.openxmlformats.org/presentationml/2006/ole">
            <p:oleObj spid="_x0000_s786436" name="Equation" r:id="rId3" imgW="3708360" imgH="1676160" progId="Equation.3">
              <p:embed/>
            </p:oleObj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Algorithm Complexity                                        </a:t>
            </a:r>
            <a:endParaRPr lang="en-US"/>
          </a:p>
        </p:txBody>
      </p:sp>
      <p:sp>
        <p:nvSpPr>
          <p:cNvPr id="787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The Master Method</a:t>
            </a:r>
          </a:p>
        </p:txBody>
      </p:sp>
      <p:sp>
        <p:nvSpPr>
          <p:cNvPr id="787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T(n) = 9T(n/3) + n</a:t>
            </a:r>
          </a:p>
          <a:p>
            <a:pPr lvl="1"/>
            <a:r>
              <a:rPr lang="en-US"/>
              <a:t>a=9, b=3, f(n) = n</a:t>
            </a:r>
          </a:p>
          <a:p>
            <a:pPr lvl="1"/>
            <a:r>
              <a:rPr lang="en-US"/>
              <a:t>n</a:t>
            </a:r>
            <a:r>
              <a:rPr lang="en-US" baseline="30000"/>
              <a:t>log</a:t>
            </a:r>
            <a:r>
              <a:rPr lang="en-US" sz="1600" baseline="30000"/>
              <a:t>b</a:t>
            </a:r>
            <a:r>
              <a:rPr lang="en-US" baseline="30000"/>
              <a:t> a</a:t>
            </a:r>
            <a:r>
              <a:rPr lang="en-US"/>
              <a:t> = n</a:t>
            </a:r>
            <a:r>
              <a:rPr lang="en-US" baseline="30000"/>
              <a:t>log</a:t>
            </a:r>
            <a:r>
              <a:rPr lang="en-US" sz="1600" baseline="30000"/>
              <a:t>3</a:t>
            </a:r>
            <a:r>
              <a:rPr lang="en-US" baseline="30000"/>
              <a:t> 9</a:t>
            </a:r>
            <a:r>
              <a:rPr lang="en-US"/>
              <a:t> = </a:t>
            </a:r>
            <a:r>
              <a:rPr lang="en-US">
                <a:sym typeface="Symbol" pitchFamily="18" charset="2"/>
              </a:rPr>
              <a:t>(n</a:t>
            </a:r>
            <a:r>
              <a:rPr lang="en-US" baseline="30000">
                <a:sym typeface="Symbol" pitchFamily="18" charset="2"/>
              </a:rPr>
              <a:t>2</a:t>
            </a:r>
            <a:r>
              <a:rPr lang="en-US">
                <a:sym typeface="Symbol" pitchFamily="18" charset="2"/>
              </a:rPr>
              <a:t>)</a:t>
            </a:r>
          </a:p>
          <a:p>
            <a:pPr lvl="1"/>
            <a:r>
              <a:rPr lang="en-US">
                <a:sym typeface="Symbol" pitchFamily="18" charset="2"/>
              </a:rPr>
              <a:t>Since f(n) = O(</a:t>
            </a:r>
            <a:r>
              <a:rPr lang="en-US"/>
              <a:t>n</a:t>
            </a:r>
            <a:r>
              <a:rPr lang="en-US" baseline="30000"/>
              <a:t>log</a:t>
            </a:r>
            <a:r>
              <a:rPr lang="en-US" sz="1600" baseline="30000"/>
              <a:t>3</a:t>
            </a:r>
            <a:r>
              <a:rPr lang="en-US" baseline="30000"/>
              <a:t> 9 - </a:t>
            </a:r>
            <a:r>
              <a:rPr lang="en-US" baseline="30000">
                <a:sym typeface="Symbol" pitchFamily="18" charset="2"/>
              </a:rPr>
              <a:t></a:t>
            </a:r>
            <a:r>
              <a:rPr lang="en-US">
                <a:sym typeface="Symbol" pitchFamily="18" charset="2"/>
              </a:rPr>
              <a:t>), where =1, case 1 applies:</a:t>
            </a:r>
          </a:p>
          <a:p>
            <a:pPr lvl="1"/>
            <a:endParaRPr lang="en-US">
              <a:sym typeface="Symbol" pitchFamily="18" charset="2"/>
            </a:endParaRPr>
          </a:p>
          <a:p>
            <a:pPr lvl="1"/>
            <a:endParaRPr lang="en-US">
              <a:sym typeface="Symbol" pitchFamily="18" charset="2"/>
            </a:endParaRPr>
          </a:p>
          <a:p>
            <a:pPr lvl="1"/>
            <a:r>
              <a:rPr lang="en-US">
                <a:sym typeface="Symbol" pitchFamily="18" charset="2"/>
              </a:rPr>
              <a:t>Thus the solution is T(n) = (n</a:t>
            </a:r>
            <a:r>
              <a:rPr lang="en-US" baseline="30000">
                <a:sym typeface="Symbol" pitchFamily="18" charset="2"/>
              </a:rPr>
              <a:t>2</a:t>
            </a:r>
            <a:r>
              <a:rPr lang="en-US">
                <a:sym typeface="Symbol" pitchFamily="18" charset="2"/>
              </a:rPr>
              <a:t>)</a:t>
            </a:r>
          </a:p>
        </p:txBody>
      </p:sp>
      <p:graphicFrame>
        <p:nvGraphicFramePr>
          <p:cNvPr id="787460" name="Object 4"/>
          <p:cNvGraphicFramePr>
            <a:graphicFrameLocks noChangeAspect="1"/>
          </p:cNvGraphicFramePr>
          <p:nvPr/>
        </p:nvGraphicFramePr>
        <p:xfrm>
          <a:off x="2197100" y="3962400"/>
          <a:ext cx="5006975" cy="460375"/>
        </p:xfrm>
        <a:graphic>
          <a:graphicData uri="http://schemas.openxmlformats.org/presentationml/2006/ole">
            <p:oleObj spid="_x0000_s787460" name="Equation" r:id="rId3" imgW="2489040" imgH="228600" progId="Equation.3">
              <p:embed/>
            </p:oleObj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Algorithm Complexity                                        </a:t>
            </a:r>
            <a:endParaRPr lang="en-US"/>
          </a:p>
        </p:txBody>
      </p:sp>
      <p:sp>
        <p:nvSpPr>
          <p:cNvPr id="791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Sorting Revisited</a:t>
            </a:r>
          </a:p>
        </p:txBody>
      </p:sp>
      <p:sp>
        <p:nvSpPr>
          <p:cNvPr id="791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So far we’ve talked about two algorithms to sort an array of numbers</a:t>
            </a:r>
          </a:p>
          <a:p>
            <a:pPr lvl="1"/>
            <a:r>
              <a:rPr lang="en-US"/>
              <a:t>What is the advantage of merge sort?</a:t>
            </a:r>
          </a:p>
          <a:p>
            <a:pPr lvl="1"/>
            <a:r>
              <a:rPr lang="en-US"/>
              <a:t>What is the advantage of insertion sort?</a:t>
            </a:r>
          </a:p>
          <a:p>
            <a:r>
              <a:rPr lang="en-US"/>
              <a:t>Next on the agenda: </a:t>
            </a:r>
            <a:r>
              <a:rPr lang="en-US" i="1">
                <a:solidFill>
                  <a:schemeClr val="tx2"/>
                </a:solidFill>
              </a:rPr>
              <a:t>Heapsort</a:t>
            </a:r>
          </a:p>
          <a:p>
            <a:pPr lvl="1"/>
            <a:r>
              <a:rPr lang="en-US"/>
              <a:t>Combines advantages of both previous algorithms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Algorithm Complexity                                        </a:t>
            </a:r>
            <a:endParaRPr lang="en-US"/>
          </a:p>
        </p:txBody>
      </p:sp>
      <p:sp>
        <p:nvSpPr>
          <p:cNvPr id="792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 </a:t>
            </a:r>
            <a:r>
              <a:rPr lang="en-US" i="1">
                <a:solidFill>
                  <a:schemeClr val="tx2"/>
                </a:solidFill>
              </a:rPr>
              <a:t>heap</a:t>
            </a:r>
            <a:r>
              <a:rPr lang="en-US"/>
              <a:t> can be seen as a complete binary tree:</a:t>
            </a:r>
          </a:p>
          <a:p>
            <a:pPr lvl="1"/>
            <a:endParaRPr lang="en-US" i="1">
              <a:solidFill>
                <a:schemeClr val="accent1"/>
              </a:solidFill>
            </a:endParaRPr>
          </a:p>
          <a:p>
            <a:pPr lvl="1"/>
            <a:endParaRPr lang="en-US" i="1">
              <a:solidFill>
                <a:schemeClr val="accent1"/>
              </a:solidFill>
            </a:endParaRPr>
          </a:p>
          <a:p>
            <a:pPr lvl="1"/>
            <a:endParaRPr lang="en-US" i="1">
              <a:solidFill>
                <a:schemeClr val="accent1"/>
              </a:solidFill>
            </a:endParaRPr>
          </a:p>
          <a:p>
            <a:pPr lvl="1"/>
            <a:endParaRPr lang="en-US" i="1">
              <a:solidFill>
                <a:schemeClr val="accent1"/>
              </a:solidFill>
            </a:endParaRPr>
          </a:p>
          <a:p>
            <a:pPr lvl="1"/>
            <a:endParaRPr lang="en-US" i="1">
              <a:solidFill>
                <a:schemeClr val="accent1"/>
              </a:solidFill>
            </a:endParaRPr>
          </a:p>
          <a:p>
            <a:pPr lvl="1"/>
            <a:endParaRPr lang="en-US" i="1">
              <a:solidFill>
                <a:schemeClr val="accent1"/>
              </a:solidFill>
            </a:endParaRPr>
          </a:p>
          <a:p>
            <a:pPr lvl="1"/>
            <a:r>
              <a:rPr lang="en-US" i="1">
                <a:solidFill>
                  <a:schemeClr val="accent1"/>
                </a:solidFill>
              </a:rPr>
              <a:t>What makes a binary tree complete?  </a:t>
            </a:r>
          </a:p>
          <a:p>
            <a:pPr lvl="1"/>
            <a:r>
              <a:rPr lang="en-US" i="1">
                <a:solidFill>
                  <a:schemeClr val="accent1"/>
                </a:solidFill>
              </a:rPr>
              <a:t>Is the example above complete?</a:t>
            </a:r>
            <a:endParaRPr lang="en-US" i="1"/>
          </a:p>
        </p:txBody>
      </p:sp>
      <p:sp>
        <p:nvSpPr>
          <p:cNvPr id="792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Heaps</a:t>
            </a:r>
          </a:p>
        </p:txBody>
      </p:sp>
      <p:grpSp>
        <p:nvGrpSpPr>
          <p:cNvPr id="792580" name="Group 4"/>
          <p:cNvGrpSpPr>
            <a:grpSpLocks/>
          </p:cNvGrpSpPr>
          <p:nvPr/>
        </p:nvGrpSpPr>
        <p:grpSpPr bwMode="auto">
          <a:xfrm>
            <a:off x="876300" y="2286000"/>
            <a:ext cx="7391400" cy="2667000"/>
            <a:chOff x="720" y="1488"/>
            <a:chExt cx="4032" cy="1440"/>
          </a:xfrm>
        </p:grpSpPr>
        <p:sp>
          <p:nvSpPr>
            <p:cNvPr id="792581" name="Oval 5"/>
            <p:cNvSpPr>
              <a:spLocks noChangeArrowheads="1"/>
            </p:cNvSpPr>
            <p:nvPr/>
          </p:nvSpPr>
          <p:spPr bwMode="auto">
            <a:xfrm>
              <a:off x="2736" y="1488"/>
              <a:ext cx="288" cy="288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b="1" i="0"/>
                <a:t>16</a:t>
              </a:r>
            </a:p>
          </p:txBody>
        </p:sp>
        <p:sp>
          <p:nvSpPr>
            <p:cNvPr id="792582" name="Oval 6"/>
            <p:cNvSpPr>
              <a:spLocks noChangeArrowheads="1"/>
            </p:cNvSpPr>
            <p:nvPr/>
          </p:nvSpPr>
          <p:spPr bwMode="auto">
            <a:xfrm>
              <a:off x="1584" y="1872"/>
              <a:ext cx="288" cy="288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b="1" i="0"/>
                <a:t>14</a:t>
              </a:r>
            </a:p>
          </p:txBody>
        </p:sp>
        <p:sp>
          <p:nvSpPr>
            <p:cNvPr id="792583" name="Oval 7"/>
            <p:cNvSpPr>
              <a:spLocks noChangeArrowheads="1"/>
            </p:cNvSpPr>
            <p:nvPr/>
          </p:nvSpPr>
          <p:spPr bwMode="auto">
            <a:xfrm>
              <a:off x="3888" y="1872"/>
              <a:ext cx="288" cy="288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b="1" i="0"/>
                <a:t>10</a:t>
              </a:r>
            </a:p>
          </p:txBody>
        </p:sp>
        <p:sp>
          <p:nvSpPr>
            <p:cNvPr id="792584" name="Oval 8"/>
            <p:cNvSpPr>
              <a:spLocks noChangeArrowheads="1"/>
            </p:cNvSpPr>
            <p:nvPr/>
          </p:nvSpPr>
          <p:spPr bwMode="auto">
            <a:xfrm>
              <a:off x="1008" y="2256"/>
              <a:ext cx="288" cy="288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b="1" i="0"/>
                <a:t>8</a:t>
              </a:r>
            </a:p>
          </p:txBody>
        </p:sp>
        <p:sp>
          <p:nvSpPr>
            <p:cNvPr id="792585" name="Oval 9"/>
            <p:cNvSpPr>
              <a:spLocks noChangeArrowheads="1"/>
            </p:cNvSpPr>
            <p:nvPr/>
          </p:nvSpPr>
          <p:spPr bwMode="auto">
            <a:xfrm>
              <a:off x="2160" y="2256"/>
              <a:ext cx="288" cy="288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b="1" i="0"/>
                <a:t>7</a:t>
              </a:r>
            </a:p>
          </p:txBody>
        </p:sp>
        <p:sp>
          <p:nvSpPr>
            <p:cNvPr id="792586" name="Oval 10"/>
            <p:cNvSpPr>
              <a:spLocks noChangeArrowheads="1"/>
            </p:cNvSpPr>
            <p:nvPr/>
          </p:nvSpPr>
          <p:spPr bwMode="auto">
            <a:xfrm>
              <a:off x="3312" y="2256"/>
              <a:ext cx="288" cy="288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b="1" i="0"/>
                <a:t>9</a:t>
              </a:r>
            </a:p>
          </p:txBody>
        </p:sp>
        <p:sp>
          <p:nvSpPr>
            <p:cNvPr id="792587" name="Oval 11"/>
            <p:cNvSpPr>
              <a:spLocks noChangeArrowheads="1"/>
            </p:cNvSpPr>
            <p:nvPr/>
          </p:nvSpPr>
          <p:spPr bwMode="auto">
            <a:xfrm>
              <a:off x="4464" y="2256"/>
              <a:ext cx="288" cy="288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b="1" i="0"/>
                <a:t>3</a:t>
              </a:r>
            </a:p>
          </p:txBody>
        </p:sp>
        <p:sp>
          <p:nvSpPr>
            <p:cNvPr id="792588" name="Oval 12"/>
            <p:cNvSpPr>
              <a:spLocks noChangeArrowheads="1"/>
            </p:cNvSpPr>
            <p:nvPr/>
          </p:nvSpPr>
          <p:spPr bwMode="auto">
            <a:xfrm>
              <a:off x="720" y="2640"/>
              <a:ext cx="288" cy="288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b="1" i="0"/>
                <a:t>2</a:t>
              </a:r>
            </a:p>
          </p:txBody>
        </p:sp>
        <p:sp>
          <p:nvSpPr>
            <p:cNvPr id="792589" name="Oval 13"/>
            <p:cNvSpPr>
              <a:spLocks noChangeArrowheads="1"/>
            </p:cNvSpPr>
            <p:nvPr/>
          </p:nvSpPr>
          <p:spPr bwMode="auto">
            <a:xfrm>
              <a:off x="1296" y="2640"/>
              <a:ext cx="288" cy="288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b="1" i="0"/>
                <a:t>4</a:t>
              </a:r>
            </a:p>
          </p:txBody>
        </p:sp>
        <p:sp>
          <p:nvSpPr>
            <p:cNvPr id="792590" name="Oval 14"/>
            <p:cNvSpPr>
              <a:spLocks noChangeArrowheads="1"/>
            </p:cNvSpPr>
            <p:nvPr/>
          </p:nvSpPr>
          <p:spPr bwMode="auto">
            <a:xfrm>
              <a:off x="1872" y="2640"/>
              <a:ext cx="288" cy="288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b="1" i="0"/>
                <a:t>1</a:t>
              </a:r>
            </a:p>
          </p:txBody>
        </p:sp>
        <p:cxnSp>
          <p:nvCxnSpPr>
            <p:cNvPr id="792591" name="AutoShape 15"/>
            <p:cNvCxnSpPr>
              <a:cxnSpLocks noChangeShapeType="1"/>
              <a:stCxn id="792581" idx="3"/>
              <a:endCxn id="792582" idx="7"/>
            </p:cNvCxnSpPr>
            <p:nvPr/>
          </p:nvCxnSpPr>
          <p:spPr bwMode="auto">
            <a:xfrm flipH="1">
              <a:off x="1830" y="1746"/>
              <a:ext cx="948" cy="156"/>
            </a:xfrm>
            <a:prstGeom prst="straightConnector1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792592" name="AutoShape 16"/>
            <p:cNvCxnSpPr>
              <a:cxnSpLocks noChangeShapeType="1"/>
              <a:stCxn id="792582" idx="3"/>
              <a:endCxn id="792584" idx="7"/>
            </p:cNvCxnSpPr>
            <p:nvPr/>
          </p:nvCxnSpPr>
          <p:spPr bwMode="auto">
            <a:xfrm flipH="1">
              <a:off x="1254" y="2130"/>
              <a:ext cx="372" cy="156"/>
            </a:xfrm>
            <a:prstGeom prst="straightConnector1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792593" name="AutoShape 17"/>
            <p:cNvCxnSpPr>
              <a:cxnSpLocks noChangeShapeType="1"/>
              <a:stCxn id="792584" idx="3"/>
              <a:endCxn id="792588" idx="7"/>
            </p:cNvCxnSpPr>
            <p:nvPr/>
          </p:nvCxnSpPr>
          <p:spPr bwMode="auto">
            <a:xfrm flipH="1">
              <a:off x="966" y="2514"/>
              <a:ext cx="84" cy="156"/>
            </a:xfrm>
            <a:prstGeom prst="straightConnector1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792594" name="AutoShape 18"/>
            <p:cNvCxnSpPr>
              <a:cxnSpLocks noChangeShapeType="1"/>
              <a:stCxn id="792584" idx="5"/>
              <a:endCxn id="792589" idx="1"/>
            </p:cNvCxnSpPr>
            <p:nvPr/>
          </p:nvCxnSpPr>
          <p:spPr bwMode="auto">
            <a:xfrm>
              <a:off x="1254" y="2514"/>
              <a:ext cx="84" cy="156"/>
            </a:xfrm>
            <a:prstGeom prst="straightConnector1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792595" name="AutoShape 19"/>
            <p:cNvCxnSpPr>
              <a:cxnSpLocks noChangeShapeType="1"/>
              <a:stCxn id="792582" idx="5"/>
              <a:endCxn id="792585" idx="1"/>
            </p:cNvCxnSpPr>
            <p:nvPr/>
          </p:nvCxnSpPr>
          <p:spPr bwMode="auto">
            <a:xfrm>
              <a:off x="1830" y="2130"/>
              <a:ext cx="372" cy="156"/>
            </a:xfrm>
            <a:prstGeom prst="straightConnector1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792596" name="AutoShape 20"/>
            <p:cNvCxnSpPr>
              <a:cxnSpLocks noChangeShapeType="1"/>
              <a:stCxn id="792585" idx="3"/>
              <a:endCxn id="792590" idx="7"/>
            </p:cNvCxnSpPr>
            <p:nvPr/>
          </p:nvCxnSpPr>
          <p:spPr bwMode="auto">
            <a:xfrm flipH="1">
              <a:off x="2118" y="2514"/>
              <a:ext cx="84" cy="156"/>
            </a:xfrm>
            <a:prstGeom prst="straightConnector1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792597" name="AutoShape 21"/>
            <p:cNvCxnSpPr>
              <a:cxnSpLocks noChangeShapeType="1"/>
              <a:stCxn id="792581" idx="5"/>
              <a:endCxn id="792583" idx="1"/>
            </p:cNvCxnSpPr>
            <p:nvPr/>
          </p:nvCxnSpPr>
          <p:spPr bwMode="auto">
            <a:xfrm>
              <a:off x="2982" y="1746"/>
              <a:ext cx="948" cy="156"/>
            </a:xfrm>
            <a:prstGeom prst="straightConnector1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792598" name="AutoShape 22"/>
            <p:cNvCxnSpPr>
              <a:cxnSpLocks noChangeShapeType="1"/>
              <a:stCxn id="792583" idx="5"/>
              <a:endCxn id="792587" idx="1"/>
            </p:cNvCxnSpPr>
            <p:nvPr/>
          </p:nvCxnSpPr>
          <p:spPr bwMode="auto">
            <a:xfrm>
              <a:off x="4134" y="2130"/>
              <a:ext cx="372" cy="156"/>
            </a:xfrm>
            <a:prstGeom prst="straightConnector1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792599" name="AutoShape 23"/>
            <p:cNvCxnSpPr>
              <a:cxnSpLocks noChangeShapeType="1"/>
              <a:stCxn id="792586" idx="7"/>
              <a:endCxn id="792583" idx="3"/>
            </p:cNvCxnSpPr>
            <p:nvPr/>
          </p:nvCxnSpPr>
          <p:spPr bwMode="auto">
            <a:xfrm flipV="1">
              <a:off x="3558" y="2130"/>
              <a:ext cx="372" cy="156"/>
            </a:xfrm>
            <a:prstGeom prst="straightConnector1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</p:cxn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Algorithm Complexity                                        </a:t>
            </a:r>
            <a:endParaRPr lang="en-US"/>
          </a:p>
        </p:txBody>
      </p:sp>
      <p:sp>
        <p:nvSpPr>
          <p:cNvPr id="824322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 </a:t>
            </a:r>
            <a:r>
              <a:rPr lang="en-US" i="1">
                <a:solidFill>
                  <a:schemeClr val="tx2"/>
                </a:solidFill>
              </a:rPr>
              <a:t>heap</a:t>
            </a:r>
            <a:r>
              <a:rPr lang="en-US"/>
              <a:t> can be seen as a complete binary tree:</a:t>
            </a:r>
          </a:p>
          <a:p>
            <a:pPr lvl="1"/>
            <a:endParaRPr lang="en-US" i="1">
              <a:solidFill>
                <a:schemeClr val="accent1"/>
              </a:solidFill>
            </a:endParaRPr>
          </a:p>
          <a:p>
            <a:pPr lvl="1"/>
            <a:endParaRPr lang="en-US" i="1">
              <a:solidFill>
                <a:schemeClr val="accent1"/>
              </a:solidFill>
            </a:endParaRPr>
          </a:p>
          <a:p>
            <a:pPr lvl="1"/>
            <a:endParaRPr lang="en-US" i="1">
              <a:solidFill>
                <a:schemeClr val="accent1"/>
              </a:solidFill>
            </a:endParaRPr>
          </a:p>
          <a:p>
            <a:pPr lvl="1"/>
            <a:endParaRPr lang="en-US" i="1">
              <a:solidFill>
                <a:schemeClr val="accent1"/>
              </a:solidFill>
            </a:endParaRPr>
          </a:p>
          <a:p>
            <a:pPr lvl="1"/>
            <a:endParaRPr lang="en-US" i="1">
              <a:solidFill>
                <a:schemeClr val="accent1"/>
              </a:solidFill>
            </a:endParaRPr>
          </a:p>
          <a:p>
            <a:pPr lvl="1"/>
            <a:endParaRPr lang="en-US" i="1">
              <a:solidFill>
                <a:schemeClr val="accent1"/>
              </a:solidFill>
            </a:endParaRPr>
          </a:p>
          <a:p>
            <a:pPr lvl="1"/>
            <a:r>
              <a:rPr lang="en-US"/>
              <a:t>The book calls them “nearly complete” binary trees; can think of unfilled slots as null pointers</a:t>
            </a:r>
          </a:p>
        </p:txBody>
      </p:sp>
      <p:sp>
        <p:nvSpPr>
          <p:cNvPr id="82432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Heaps</a:t>
            </a:r>
          </a:p>
        </p:txBody>
      </p:sp>
      <p:sp>
        <p:nvSpPr>
          <p:cNvPr id="824325" name="Oval 5"/>
          <p:cNvSpPr>
            <a:spLocks noChangeArrowheads="1"/>
          </p:cNvSpPr>
          <p:nvPr/>
        </p:nvSpPr>
        <p:spPr bwMode="auto">
          <a:xfrm>
            <a:off x="4572000" y="2286000"/>
            <a:ext cx="528638" cy="5334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200" b="1" i="0"/>
              <a:t>16</a:t>
            </a:r>
          </a:p>
        </p:txBody>
      </p:sp>
      <p:sp>
        <p:nvSpPr>
          <p:cNvPr id="824326" name="Oval 6"/>
          <p:cNvSpPr>
            <a:spLocks noChangeArrowheads="1"/>
          </p:cNvSpPr>
          <p:nvPr/>
        </p:nvSpPr>
        <p:spPr bwMode="auto">
          <a:xfrm>
            <a:off x="2460625" y="2997200"/>
            <a:ext cx="527050" cy="5334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200" b="1" i="0"/>
              <a:t>14</a:t>
            </a:r>
          </a:p>
        </p:txBody>
      </p:sp>
      <p:sp>
        <p:nvSpPr>
          <p:cNvPr id="824327" name="Oval 7"/>
          <p:cNvSpPr>
            <a:spLocks noChangeArrowheads="1"/>
          </p:cNvSpPr>
          <p:nvPr/>
        </p:nvSpPr>
        <p:spPr bwMode="auto">
          <a:xfrm>
            <a:off x="6683375" y="2997200"/>
            <a:ext cx="528638" cy="5334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200" b="1" i="0"/>
              <a:t>10</a:t>
            </a:r>
          </a:p>
        </p:txBody>
      </p:sp>
      <p:sp>
        <p:nvSpPr>
          <p:cNvPr id="824328" name="Oval 8"/>
          <p:cNvSpPr>
            <a:spLocks noChangeArrowheads="1"/>
          </p:cNvSpPr>
          <p:nvPr/>
        </p:nvSpPr>
        <p:spPr bwMode="auto">
          <a:xfrm>
            <a:off x="1404938" y="3708400"/>
            <a:ext cx="527050" cy="5334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200" b="1" i="0"/>
              <a:t>8</a:t>
            </a:r>
          </a:p>
        </p:txBody>
      </p:sp>
      <p:sp>
        <p:nvSpPr>
          <p:cNvPr id="824329" name="Oval 9"/>
          <p:cNvSpPr>
            <a:spLocks noChangeArrowheads="1"/>
          </p:cNvSpPr>
          <p:nvPr/>
        </p:nvSpPr>
        <p:spPr bwMode="auto">
          <a:xfrm>
            <a:off x="3516313" y="3708400"/>
            <a:ext cx="527050" cy="5334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200" b="1" i="0"/>
              <a:t>7</a:t>
            </a:r>
          </a:p>
        </p:txBody>
      </p:sp>
      <p:sp>
        <p:nvSpPr>
          <p:cNvPr id="824330" name="Oval 10"/>
          <p:cNvSpPr>
            <a:spLocks noChangeArrowheads="1"/>
          </p:cNvSpPr>
          <p:nvPr/>
        </p:nvSpPr>
        <p:spPr bwMode="auto">
          <a:xfrm>
            <a:off x="5627688" y="3708400"/>
            <a:ext cx="528637" cy="5334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200" b="1" i="0"/>
              <a:t>9</a:t>
            </a:r>
          </a:p>
        </p:txBody>
      </p:sp>
      <p:sp>
        <p:nvSpPr>
          <p:cNvPr id="824331" name="Oval 11"/>
          <p:cNvSpPr>
            <a:spLocks noChangeArrowheads="1"/>
          </p:cNvSpPr>
          <p:nvPr/>
        </p:nvSpPr>
        <p:spPr bwMode="auto">
          <a:xfrm>
            <a:off x="7739063" y="3708400"/>
            <a:ext cx="528637" cy="5334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200" b="1" i="0"/>
              <a:t>3</a:t>
            </a:r>
          </a:p>
        </p:txBody>
      </p:sp>
      <p:sp>
        <p:nvSpPr>
          <p:cNvPr id="824332" name="Oval 12"/>
          <p:cNvSpPr>
            <a:spLocks noChangeArrowheads="1"/>
          </p:cNvSpPr>
          <p:nvPr/>
        </p:nvSpPr>
        <p:spPr bwMode="auto">
          <a:xfrm>
            <a:off x="876300" y="4419600"/>
            <a:ext cx="528638" cy="5334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200" b="1" i="0"/>
              <a:t>2</a:t>
            </a:r>
          </a:p>
        </p:txBody>
      </p:sp>
      <p:sp>
        <p:nvSpPr>
          <p:cNvPr id="824333" name="Oval 13"/>
          <p:cNvSpPr>
            <a:spLocks noChangeArrowheads="1"/>
          </p:cNvSpPr>
          <p:nvPr/>
        </p:nvSpPr>
        <p:spPr bwMode="auto">
          <a:xfrm>
            <a:off x="1931988" y="4419600"/>
            <a:ext cx="528637" cy="5334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200" b="1" i="0"/>
              <a:t>4</a:t>
            </a:r>
          </a:p>
        </p:txBody>
      </p:sp>
      <p:sp>
        <p:nvSpPr>
          <p:cNvPr id="824334" name="Oval 14"/>
          <p:cNvSpPr>
            <a:spLocks noChangeArrowheads="1"/>
          </p:cNvSpPr>
          <p:nvPr/>
        </p:nvSpPr>
        <p:spPr bwMode="auto">
          <a:xfrm>
            <a:off x="2987675" y="4419600"/>
            <a:ext cx="528638" cy="5334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200" b="1" i="0"/>
              <a:t>1</a:t>
            </a:r>
          </a:p>
        </p:txBody>
      </p:sp>
      <p:cxnSp>
        <p:nvCxnSpPr>
          <p:cNvPr id="824335" name="AutoShape 15"/>
          <p:cNvCxnSpPr>
            <a:cxnSpLocks noChangeShapeType="1"/>
            <a:stCxn id="824325" idx="3"/>
            <a:endCxn id="824326" idx="7"/>
          </p:cNvCxnSpPr>
          <p:nvPr/>
        </p:nvCxnSpPr>
        <p:spPr bwMode="auto">
          <a:xfrm flipH="1">
            <a:off x="2911475" y="2763838"/>
            <a:ext cx="1738313" cy="288925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824336" name="AutoShape 16"/>
          <p:cNvCxnSpPr>
            <a:cxnSpLocks noChangeShapeType="1"/>
            <a:stCxn id="824326" idx="3"/>
            <a:endCxn id="824328" idx="7"/>
          </p:cNvCxnSpPr>
          <p:nvPr/>
        </p:nvCxnSpPr>
        <p:spPr bwMode="auto">
          <a:xfrm flipH="1">
            <a:off x="1855788" y="3475038"/>
            <a:ext cx="681037" cy="288925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824337" name="AutoShape 17"/>
          <p:cNvCxnSpPr>
            <a:cxnSpLocks noChangeShapeType="1"/>
            <a:stCxn id="824328" idx="3"/>
            <a:endCxn id="824332" idx="7"/>
          </p:cNvCxnSpPr>
          <p:nvPr/>
        </p:nvCxnSpPr>
        <p:spPr bwMode="auto">
          <a:xfrm flipH="1">
            <a:off x="1327150" y="4186238"/>
            <a:ext cx="153988" cy="288925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824338" name="AutoShape 18"/>
          <p:cNvCxnSpPr>
            <a:cxnSpLocks noChangeShapeType="1"/>
            <a:stCxn id="824328" idx="5"/>
            <a:endCxn id="824333" idx="1"/>
          </p:cNvCxnSpPr>
          <p:nvPr/>
        </p:nvCxnSpPr>
        <p:spPr bwMode="auto">
          <a:xfrm>
            <a:off x="1855788" y="4186238"/>
            <a:ext cx="153987" cy="288925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824339" name="AutoShape 19"/>
          <p:cNvCxnSpPr>
            <a:cxnSpLocks noChangeShapeType="1"/>
            <a:stCxn id="824326" idx="5"/>
            <a:endCxn id="824329" idx="1"/>
          </p:cNvCxnSpPr>
          <p:nvPr/>
        </p:nvCxnSpPr>
        <p:spPr bwMode="auto">
          <a:xfrm>
            <a:off x="2911475" y="3475038"/>
            <a:ext cx="681038" cy="288925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824340" name="AutoShape 20"/>
          <p:cNvCxnSpPr>
            <a:cxnSpLocks noChangeShapeType="1"/>
            <a:stCxn id="824329" idx="3"/>
            <a:endCxn id="824334" idx="7"/>
          </p:cNvCxnSpPr>
          <p:nvPr/>
        </p:nvCxnSpPr>
        <p:spPr bwMode="auto">
          <a:xfrm flipH="1">
            <a:off x="3438525" y="4186238"/>
            <a:ext cx="153988" cy="288925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824341" name="AutoShape 21"/>
          <p:cNvCxnSpPr>
            <a:cxnSpLocks noChangeShapeType="1"/>
            <a:stCxn id="824325" idx="5"/>
            <a:endCxn id="824327" idx="1"/>
          </p:cNvCxnSpPr>
          <p:nvPr/>
        </p:nvCxnSpPr>
        <p:spPr bwMode="auto">
          <a:xfrm>
            <a:off x="5022850" y="2763838"/>
            <a:ext cx="1738313" cy="288925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824342" name="AutoShape 22"/>
          <p:cNvCxnSpPr>
            <a:cxnSpLocks noChangeShapeType="1"/>
            <a:stCxn id="824327" idx="5"/>
            <a:endCxn id="824331" idx="1"/>
          </p:cNvCxnSpPr>
          <p:nvPr/>
        </p:nvCxnSpPr>
        <p:spPr bwMode="auto">
          <a:xfrm>
            <a:off x="7134225" y="3475038"/>
            <a:ext cx="682625" cy="288925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824343" name="AutoShape 23"/>
          <p:cNvCxnSpPr>
            <a:cxnSpLocks noChangeShapeType="1"/>
            <a:stCxn id="824330" idx="7"/>
            <a:endCxn id="824327" idx="3"/>
          </p:cNvCxnSpPr>
          <p:nvPr/>
        </p:nvCxnSpPr>
        <p:spPr bwMode="auto">
          <a:xfrm flipV="1">
            <a:off x="6078538" y="3475038"/>
            <a:ext cx="682625" cy="288925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sp>
        <p:nvSpPr>
          <p:cNvPr id="824344" name="Oval 24"/>
          <p:cNvSpPr>
            <a:spLocks noChangeArrowheads="1"/>
          </p:cNvSpPr>
          <p:nvPr/>
        </p:nvSpPr>
        <p:spPr bwMode="auto">
          <a:xfrm>
            <a:off x="4043363" y="4495800"/>
            <a:ext cx="376237" cy="38100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200" b="1" i="0"/>
              <a:t>1</a:t>
            </a:r>
          </a:p>
        </p:txBody>
      </p:sp>
      <p:cxnSp>
        <p:nvCxnSpPr>
          <p:cNvPr id="824345" name="AutoShape 25"/>
          <p:cNvCxnSpPr>
            <a:cxnSpLocks noChangeShapeType="1"/>
            <a:stCxn id="824329" idx="5"/>
            <a:endCxn id="824344" idx="1"/>
          </p:cNvCxnSpPr>
          <p:nvPr/>
        </p:nvCxnSpPr>
        <p:spPr bwMode="auto">
          <a:xfrm>
            <a:off x="3965575" y="4183063"/>
            <a:ext cx="133350" cy="3492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sp>
        <p:nvSpPr>
          <p:cNvPr id="824346" name="Oval 26"/>
          <p:cNvSpPr>
            <a:spLocks noChangeArrowheads="1"/>
          </p:cNvSpPr>
          <p:nvPr/>
        </p:nvSpPr>
        <p:spPr bwMode="auto">
          <a:xfrm>
            <a:off x="6173788" y="4503738"/>
            <a:ext cx="376237" cy="38100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200" b="1" i="0"/>
              <a:t>1</a:t>
            </a:r>
          </a:p>
        </p:txBody>
      </p:sp>
      <p:cxnSp>
        <p:nvCxnSpPr>
          <p:cNvPr id="824347" name="AutoShape 27"/>
          <p:cNvCxnSpPr>
            <a:cxnSpLocks noChangeShapeType="1"/>
            <a:stCxn id="824330" idx="5"/>
            <a:endCxn id="824346" idx="1"/>
          </p:cNvCxnSpPr>
          <p:nvPr/>
        </p:nvCxnSpPr>
        <p:spPr bwMode="auto">
          <a:xfrm>
            <a:off x="6078538" y="4183063"/>
            <a:ext cx="150812" cy="357187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sp>
        <p:nvSpPr>
          <p:cNvPr id="824348" name="Oval 28"/>
          <p:cNvSpPr>
            <a:spLocks noChangeArrowheads="1"/>
          </p:cNvSpPr>
          <p:nvPr/>
        </p:nvSpPr>
        <p:spPr bwMode="auto">
          <a:xfrm>
            <a:off x="8310563" y="4511675"/>
            <a:ext cx="376237" cy="38100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200" b="1" i="0"/>
              <a:t>1</a:t>
            </a:r>
          </a:p>
        </p:txBody>
      </p:sp>
      <p:cxnSp>
        <p:nvCxnSpPr>
          <p:cNvPr id="824349" name="AutoShape 29"/>
          <p:cNvCxnSpPr>
            <a:cxnSpLocks noChangeShapeType="1"/>
            <a:stCxn id="824331" idx="5"/>
            <a:endCxn id="824348" idx="1"/>
          </p:cNvCxnSpPr>
          <p:nvPr/>
        </p:nvCxnSpPr>
        <p:spPr bwMode="auto">
          <a:xfrm>
            <a:off x="8189913" y="4183063"/>
            <a:ext cx="176212" cy="365125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sp>
        <p:nvSpPr>
          <p:cNvPr id="824350" name="Oval 30"/>
          <p:cNvSpPr>
            <a:spLocks noChangeArrowheads="1"/>
          </p:cNvSpPr>
          <p:nvPr/>
        </p:nvSpPr>
        <p:spPr bwMode="auto">
          <a:xfrm>
            <a:off x="7315200" y="4495800"/>
            <a:ext cx="376238" cy="38100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200" b="1" i="0"/>
              <a:t>1</a:t>
            </a:r>
          </a:p>
        </p:txBody>
      </p:sp>
      <p:cxnSp>
        <p:nvCxnSpPr>
          <p:cNvPr id="824351" name="AutoShape 31"/>
          <p:cNvCxnSpPr>
            <a:cxnSpLocks noChangeShapeType="1"/>
            <a:stCxn id="824350" idx="7"/>
            <a:endCxn id="824331" idx="3"/>
          </p:cNvCxnSpPr>
          <p:nvPr/>
        </p:nvCxnSpPr>
        <p:spPr bwMode="auto">
          <a:xfrm flipV="1">
            <a:off x="7635875" y="4183063"/>
            <a:ext cx="180975" cy="3492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sp>
        <p:nvSpPr>
          <p:cNvPr id="824352" name="Oval 32"/>
          <p:cNvSpPr>
            <a:spLocks noChangeArrowheads="1"/>
          </p:cNvSpPr>
          <p:nvPr/>
        </p:nvSpPr>
        <p:spPr bwMode="auto">
          <a:xfrm>
            <a:off x="5181600" y="4495800"/>
            <a:ext cx="376238" cy="38100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200" b="1" i="0"/>
              <a:t>1</a:t>
            </a:r>
          </a:p>
        </p:txBody>
      </p:sp>
      <p:cxnSp>
        <p:nvCxnSpPr>
          <p:cNvPr id="824353" name="AutoShape 33"/>
          <p:cNvCxnSpPr>
            <a:cxnSpLocks noChangeShapeType="1"/>
            <a:stCxn id="824352" idx="7"/>
            <a:endCxn id="824330" idx="3"/>
          </p:cNvCxnSpPr>
          <p:nvPr/>
        </p:nvCxnSpPr>
        <p:spPr bwMode="auto">
          <a:xfrm flipV="1">
            <a:off x="5502275" y="4183063"/>
            <a:ext cx="203200" cy="3492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Algorithm Complexity                                        </a:t>
            </a:r>
            <a:endParaRPr lang="en-US"/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Heaps</a:t>
            </a:r>
          </a:p>
        </p:txBody>
      </p:sp>
      <p:sp>
        <p:nvSpPr>
          <p:cNvPr id="793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In practice, heaps are usually implemented as arrays: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grpSp>
        <p:nvGrpSpPr>
          <p:cNvPr id="793604" name="Group 4"/>
          <p:cNvGrpSpPr>
            <a:grpSpLocks/>
          </p:cNvGrpSpPr>
          <p:nvPr/>
        </p:nvGrpSpPr>
        <p:grpSpPr bwMode="auto">
          <a:xfrm>
            <a:off x="5743575" y="2819400"/>
            <a:ext cx="3171825" cy="1717675"/>
            <a:chOff x="720" y="1488"/>
            <a:chExt cx="4032" cy="1440"/>
          </a:xfrm>
        </p:grpSpPr>
        <p:sp>
          <p:nvSpPr>
            <p:cNvPr id="793605" name="Oval 5"/>
            <p:cNvSpPr>
              <a:spLocks noChangeArrowheads="1"/>
            </p:cNvSpPr>
            <p:nvPr/>
          </p:nvSpPr>
          <p:spPr bwMode="auto">
            <a:xfrm>
              <a:off x="2736" y="1488"/>
              <a:ext cx="288" cy="288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b="1" i="0"/>
                <a:t>16</a:t>
              </a:r>
            </a:p>
          </p:txBody>
        </p:sp>
        <p:sp>
          <p:nvSpPr>
            <p:cNvPr id="793606" name="Oval 6"/>
            <p:cNvSpPr>
              <a:spLocks noChangeArrowheads="1"/>
            </p:cNvSpPr>
            <p:nvPr/>
          </p:nvSpPr>
          <p:spPr bwMode="auto">
            <a:xfrm>
              <a:off x="1584" y="1872"/>
              <a:ext cx="288" cy="288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b="1" i="0"/>
                <a:t>14</a:t>
              </a:r>
            </a:p>
          </p:txBody>
        </p:sp>
        <p:sp>
          <p:nvSpPr>
            <p:cNvPr id="793607" name="Oval 7"/>
            <p:cNvSpPr>
              <a:spLocks noChangeArrowheads="1"/>
            </p:cNvSpPr>
            <p:nvPr/>
          </p:nvSpPr>
          <p:spPr bwMode="auto">
            <a:xfrm>
              <a:off x="3888" y="1872"/>
              <a:ext cx="288" cy="288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b="1" i="0"/>
                <a:t>10</a:t>
              </a:r>
            </a:p>
          </p:txBody>
        </p:sp>
        <p:sp>
          <p:nvSpPr>
            <p:cNvPr id="793608" name="Oval 8"/>
            <p:cNvSpPr>
              <a:spLocks noChangeArrowheads="1"/>
            </p:cNvSpPr>
            <p:nvPr/>
          </p:nvSpPr>
          <p:spPr bwMode="auto">
            <a:xfrm>
              <a:off x="1008" y="2256"/>
              <a:ext cx="288" cy="288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b="1" i="0"/>
                <a:t>8</a:t>
              </a:r>
            </a:p>
          </p:txBody>
        </p:sp>
        <p:sp>
          <p:nvSpPr>
            <p:cNvPr id="793609" name="Oval 9"/>
            <p:cNvSpPr>
              <a:spLocks noChangeArrowheads="1"/>
            </p:cNvSpPr>
            <p:nvPr/>
          </p:nvSpPr>
          <p:spPr bwMode="auto">
            <a:xfrm>
              <a:off x="2160" y="2256"/>
              <a:ext cx="288" cy="288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b="1" i="0"/>
                <a:t>7</a:t>
              </a:r>
            </a:p>
          </p:txBody>
        </p:sp>
        <p:sp>
          <p:nvSpPr>
            <p:cNvPr id="793610" name="Oval 10"/>
            <p:cNvSpPr>
              <a:spLocks noChangeArrowheads="1"/>
            </p:cNvSpPr>
            <p:nvPr/>
          </p:nvSpPr>
          <p:spPr bwMode="auto">
            <a:xfrm>
              <a:off x="3312" y="2256"/>
              <a:ext cx="288" cy="288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b="1" i="0"/>
                <a:t>9</a:t>
              </a:r>
            </a:p>
          </p:txBody>
        </p:sp>
        <p:sp>
          <p:nvSpPr>
            <p:cNvPr id="793611" name="Oval 11"/>
            <p:cNvSpPr>
              <a:spLocks noChangeArrowheads="1"/>
            </p:cNvSpPr>
            <p:nvPr/>
          </p:nvSpPr>
          <p:spPr bwMode="auto">
            <a:xfrm>
              <a:off x="4464" y="2256"/>
              <a:ext cx="288" cy="288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b="1" i="0"/>
                <a:t>3</a:t>
              </a:r>
            </a:p>
          </p:txBody>
        </p:sp>
        <p:sp>
          <p:nvSpPr>
            <p:cNvPr id="793612" name="Oval 12"/>
            <p:cNvSpPr>
              <a:spLocks noChangeArrowheads="1"/>
            </p:cNvSpPr>
            <p:nvPr/>
          </p:nvSpPr>
          <p:spPr bwMode="auto">
            <a:xfrm>
              <a:off x="720" y="2640"/>
              <a:ext cx="288" cy="288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b="1" i="0"/>
                <a:t>2</a:t>
              </a:r>
            </a:p>
          </p:txBody>
        </p:sp>
        <p:sp>
          <p:nvSpPr>
            <p:cNvPr id="793613" name="Oval 13"/>
            <p:cNvSpPr>
              <a:spLocks noChangeArrowheads="1"/>
            </p:cNvSpPr>
            <p:nvPr/>
          </p:nvSpPr>
          <p:spPr bwMode="auto">
            <a:xfrm>
              <a:off x="1296" y="2640"/>
              <a:ext cx="288" cy="288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b="1" i="0"/>
                <a:t>4</a:t>
              </a:r>
            </a:p>
          </p:txBody>
        </p:sp>
        <p:sp>
          <p:nvSpPr>
            <p:cNvPr id="793614" name="Oval 14"/>
            <p:cNvSpPr>
              <a:spLocks noChangeArrowheads="1"/>
            </p:cNvSpPr>
            <p:nvPr/>
          </p:nvSpPr>
          <p:spPr bwMode="auto">
            <a:xfrm>
              <a:off x="1872" y="2640"/>
              <a:ext cx="288" cy="288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b="1" i="0"/>
                <a:t>1</a:t>
              </a:r>
            </a:p>
          </p:txBody>
        </p:sp>
        <p:cxnSp>
          <p:nvCxnSpPr>
            <p:cNvPr id="793615" name="AutoShape 15"/>
            <p:cNvCxnSpPr>
              <a:cxnSpLocks noChangeShapeType="1"/>
              <a:stCxn id="793605" idx="3"/>
              <a:endCxn id="793606" idx="7"/>
            </p:cNvCxnSpPr>
            <p:nvPr/>
          </p:nvCxnSpPr>
          <p:spPr bwMode="auto">
            <a:xfrm flipH="1">
              <a:off x="1830" y="1746"/>
              <a:ext cx="948" cy="156"/>
            </a:xfrm>
            <a:prstGeom prst="straightConnector1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793616" name="AutoShape 16"/>
            <p:cNvCxnSpPr>
              <a:cxnSpLocks noChangeShapeType="1"/>
              <a:stCxn id="793606" idx="3"/>
              <a:endCxn id="793608" idx="7"/>
            </p:cNvCxnSpPr>
            <p:nvPr/>
          </p:nvCxnSpPr>
          <p:spPr bwMode="auto">
            <a:xfrm flipH="1">
              <a:off x="1254" y="2130"/>
              <a:ext cx="372" cy="156"/>
            </a:xfrm>
            <a:prstGeom prst="straightConnector1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793617" name="AutoShape 17"/>
            <p:cNvCxnSpPr>
              <a:cxnSpLocks noChangeShapeType="1"/>
              <a:stCxn id="793608" idx="3"/>
              <a:endCxn id="793612" idx="7"/>
            </p:cNvCxnSpPr>
            <p:nvPr/>
          </p:nvCxnSpPr>
          <p:spPr bwMode="auto">
            <a:xfrm flipH="1">
              <a:off x="966" y="2514"/>
              <a:ext cx="84" cy="156"/>
            </a:xfrm>
            <a:prstGeom prst="straightConnector1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793618" name="AutoShape 18"/>
            <p:cNvCxnSpPr>
              <a:cxnSpLocks noChangeShapeType="1"/>
              <a:stCxn id="793608" idx="5"/>
              <a:endCxn id="793613" idx="1"/>
            </p:cNvCxnSpPr>
            <p:nvPr/>
          </p:nvCxnSpPr>
          <p:spPr bwMode="auto">
            <a:xfrm>
              <a:off x="1254" y="2514"/>
              <a:ext cx="84" cy="156"/>
            </a:xfrm>
            <a:prstGeom prst="straightConnector1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793619" name="AutoShape 19"/>
            <p:cNvCxnSpPr>
              <a:cxnSpLocks noChangeShapeType="1"/>
              <a:stCxn id="793606" idx="5"/>
              <a:endCxn id="793609" idx="1"/>
            </p:cNvCxnSpPr>
            <p:nvPr/>
          </p:nvCxnSpPr>
          <p:spPr bwMode="auto">
            <a:xfrm>
              <a:off x="1830" y="2130"/>
              <a:ext cx="372" cy="156"/>
            </a:xfrm>
            <a:prstGeom prst="straightConnector1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793620" name="AutoShape 20"/>
            <p:cNvCxnSpPr>
              <a:cxnSpLocks noChangeShapeType="1"/>
              <a:stCxn id="793609" idx="3"/>
              <a:endCxn id="793614" idx="7"/>
            </p:cNvCxnSpPr>
            <p:nvPr/>
          </p:nvCxnSpPr>
          <p:spPr bwMode="auto">
            <a:xfrm flipH="1">
              <a:off x="2118" y="2514"/>
              <a:ext cx="84" cy="156"/>
            </a:xfrm>
            <a:prstGeom prst="straightConnector1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793621" name="AutoShape 21"/>
            <p:cNvCxnSpPr>
              <a:cxnSpLocks noChangeShapeType="1"/>
              <a:stCxn id="793605" idx="5"/>
              <a:endCxn id="793607" idx="1"/>
            </p:cNvCxnSpPr>
            <p:nvPr/>
          </p:nvCxnSpPr>
          <p:spPr bwMode="auto">
            <a:xfrm>
              <a:off x="2982" y="1746"/>
              <a:ext cx="948" cy="156"/>
            </a:xfrm>
            <a:prstGeom prst="straightConnector1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793622" name="AutoShape 22"/>
            <p:cNvCxnSpPr>
              <a:cxnSpLocks noChangeShapeType="1"/>
              <a:stCxn id="793607" idx="5"/>
              <a:endCxn id="793611" idx="1"/>
            </p:cNvCxnSpPr>
            <p:nvPr/>
          </p:nvCxnSpPr>
          <p:spPr bwMode="auto">
            <a:xfrm>
              <a:off x="4134" y="2130"/>
              <a:ext cx="372" cy="156"/>
            </a:xfrm>
            <a:prstGeom prst="straightConnector1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793623" name="AutoShape 23"/>
            <p:cNvCxnSpPr>
              <a:cxnSpLocks noChangeShapeType="1"/>
              <a:stCxn id="793610" idx="7"/>
              <a:endCxn id="793607" idx="3"/>
            </p:cNvCxnSpPr>
            <p:nvPr/>
          </p:nvCxnSpPr>
          <p:spPr bwMode="auto">
            <a:xfrm flipV="1">
              <a:off x="3558" y="2130"/>
              <a:ext cx="372" cy="156"/>
            </a:xfrm>
            <a:prstGeom prst="straightConnector1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</p:cxnSp>
      </p:grpSp>
      <p:sp>
        <p:nvSpPr>
          <p:cNvPr id="793624" name="Rectangle 24"/>
          <p:cNvSpPr>
            <a:spLocks noChangeArrowheads="1"/>
          </p:cNvSpPr>
          <p:nvPr/>
        </p:nvSpPr>
        <p:spPr bwMode="auto">
          <a:xfrm>
            <a:off x="762000" y="3733800"/>
            <a:ext cx="457200" cy="4572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16</a:t>
            </a:r>
          </a:p>
        </p:txBody>
      </p:sp>
      <p:sp>
        <p:nvSpPr>
          <p:cNvPr id="793625" name="Rectangle 25"/>
          <p:cNvSpPr>
            <a:spLocks noChangeArrowheads="1"/>
          </p:cNvSpPr>
          <p:nvPr/>
        </p:nvSpPr>
        <p:spPr bwMode="auto">
          <a:xfrm>
            <a:off x="1219200" y="3733800"/>
            <a:ext cx="457200" cy="4572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14</a:t>
            </a:r>
          </a:p>
        </p:txBody>
      </p:sp>
      <p:sp>
        <p:nvSpPr>
          <p:cNvPr id="793626" name="Rectangle 26"/>
          <p:cNvSpPr>
            <a:spLocks noChangeArrowheads="1"/>
          </p:cNvSpPr>
          <p:nvPr/>
        </p:nvSpPr>
        <p:spPr bwMode="auto">
          <a:xfrm>
            <a:off x="1676400" y="3733800"/>
            <a:ext cx="457200" cy="4572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10</a:t>
            </a:r>
          </a:p>
        </p:txBody>
      </p:sp>
      <p:sp>
        <p:nvSpPr>
          <p:cNvPr id="793627" name="Rectangle 27"/>
          <p:cNvSpPr>
            <a:spLocks noChangeArrowheads="1"/>
          </p:cNvSpPr>
          <p:nvPr/>
        </p:nvSpPr>
        <p:spPr bwMode="auto">
          <a:xfrm>
            <a:off x="2133600" y="3733800"/>
            <a:ext cx="457200" cy="4572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8</a:t>
            </a:r>
          </a:p>
        </p:txBody>
      </p:sp>
      <p:sp>
        <p:nvSpPr>
          <p:cNvPr id="793628" name="Rectangle 28"/>
          <p:cNvSpPr>
            <a:spLocks noChangeArrowheads="1"/>
          </p:cNvSpPr>
          <p:nvPr/>
        </p:nvSpPr>
        <p:spPr bwMode="auto">
          <a:xfrm>
            <a:off x="2590800" y="3733800"/>
            <a:ext cx="457200" cy="4572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7</a:t>
            </a:r>
          </a:p>
        </p:txBody>
      </p:sp>
      <p:sp>
        <p:nvSpPr>
          <p:cNvPr id="793629" name="Rectangle 29"/>
          <p:cNvSpPr>
            <a:spLocks noChangeArrowheads="1"/>
          </p:cNvSpPr>
          <p:nvPr/>
        </p:nvSpPr>
        <p:spPr bwMode="auto">
          <a:xfrm>
            <a:off x="3048000" y="3733800"/>
            <a:ext cx="457200" cy="4572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9</a:t>
            </a:r>
          </a:p>
        </p:txBody>
      </p:sp>
      <p:sp>
        <p:nvSpPr>
          <p:cNvPr id="793630" name="Rectangle 30"/>
          <p:cNvSpPr>
            <a:spLocks noChangeArrowheads="1"/>
          </p:cNvSpPr>
          <p:nvPr/>
        </p:nvSpPr>
        <p:spPr bwMode="auto">
          <a:xfrm>
            <a:off x="3505200" y="3733800"/>
            <a:ext cx="457200" cy="4572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793631" name="Rectangle 31"/>
          <p:cNvSpPr>
            <a:spLocks noChangeArrowheads="1"/>
          </p:cNvSpPr>
          <p:nvPr/>
        </p:nvSpPr>
        <p:spPr bwMode="auto">
          <a:xfrm>
            <a:off x="3962400" y="3733800"/>
            <a:ext cx="457200" cy="4572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793632" name="Rectangle 32"/>
          <p:cNvSpPr>
            <a:spLocks noChangeArrowheads="1"/>
          </p:cNvSpPr>
          <p:nvPr/>
        </p:nvSpPr>
        <p:spPr bwMode="auto">
          <a:xfrm>
            <a:off x="4419600" y="3733800"/>
            <a:ext cx="457200" cy="4572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4</a:t>
            </a:r>
          </a:p>
        </p:txBody>
      </p:sp>
      <p:sp>
        <p:nvSpPr>
          <p:cNvPr id="793633" name="Rectangle 33"/>
          <p:cNvSpPr>
            <a:spLocks noChangeArrowheads="1"/>
          </p:cNvSpPr>
          <p:nvPr/>
        </p:nvSpPr>
        <p:spPr bwMode="auto">
          <a:xfrm>
            <a:off x="4876800" y="3733800"/>
            <a:ext cx="457200" cy="4572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793634" name="Rectangle 34"/>
          <p:cNvSpPr>
            <a:spLocks noChangeArrowheads="1"/>
          </p:cNvSpPr>
          <p:nvPr/>
        </p:nvSpPr>
        <p:spPr bwMode="auto">
          <a:xfrm>
            <a:off x="76200" y="3733800"/>
            <a:ext cx="68580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A =</a:t>
            </a:r>
          </a:p>
        </p:txBody>
      </p:sp>
      <p:sp>
        <p:nvSpPr>
          <p:cNvPr id="793635" name="Rectangle 35"/>
          <p:cNvSpPr>
            <a:spLocks noChangeArrowheads="1"/>
          </p:cNvSpPr>
          <p:nvPr/>
        </p:nvSpPr>
        <p:spPr bwMode="auto">
          <a:xfrm>
            <a:off x="5334000" y="3733800"/>
            <a:ext cx="30480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=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Algorithm Complexity                                        </a:t>
            </a:r>
            <a:endParaRPr lang="en-US"/>
          </a:p>
        </p:txBody>
      </p:sp>
      <p:sp>
        <p:nvSpPr>
          <p:cNvPr id="794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Heaps</a:t>
            </a:r>
          </a:p>
        </p:txBody>
      </p:sp>
      <p:sp>
        <p:nvSpPr>
          <p:cNvPr id="794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305800" cy="4343400"/>
          </a:xfrm>
        </p:spPr>
        <p:txBody>
          <a:bodyPr/>
          <a:lstStyle/>
          <a:p>
            <a:r>
              <a:rPr lang="en-US"/>
              <a:t>To represent a complete binary tree as an array: </a:t>
            </a:r>
          </a:p>
          <a:p>
            <a:pPr lvl="1"/>
            <a:r>
              <a:rPr lang="en-US"/>
              <a:t>The root node is A[1]</a:t>
            </a:r>
          </a:p>
          <a:p>
            <a:pPr lvl="1"/>
            <a:r>
              <a:rPr lang="en-US"/>
              <a:t>Node </a:t>
            </a:r>
            <a:r>
              <a:rPr lang="en-US" i="1"/>
              <a:t>i</a:t>
            </a:r>
            <a:r>
              <a:rPr lang="en-US"/>
              <a:t> is A[</a:t>
            </a:r>
            <a:r>
              <a:rPr lang="en-US" i="1"/>
              <a:t>i</a:t>
            </a:r>
            <a:r>
              <a:rPr lang="en-US"/>
              <a:t>]</a:t>
            </a:r>
          </a:p>
          <a:p>
            <a:pPr lvl="1"/>
            <a:r>
              <a:rPr lang="en-US"/>
              <a:t>The parent of node </a:t>
            </a:r>
            <a:r>
              <a:rPr lang="en-US" i="1"/>
              <a:t>i</a:t>
            </a:r>
            <a:r>
              <a:rPr lang="en-US"/>
              <a:t> is A[</a:t>
            </a:r>
            <a:r>
              <a:rPr lang="en-US" i="1"/>
              <a:t>i</a:t>
            </a:r>
            <a:r>
              <a:rPr lang="en-US"/>
              <a:t>/2</a:t>
            </a:r>
            <a:r>
              <a:rPr lang="en-US">
                <a:sym typeface="Symbol" pitchFamily="18" charset="2"/>
              </a:rPr>
              <a:t>] (note: integer divide)</a:t>
            </a:r>
          </a:p>
          <a:p>
            <a:pPr lvl="1"/>
            <a:r>
              <a:rPr lang="en-US">
                <a:sym typeface="Symbol" pitchFamily="18" charset="2"/>
              </a:rPr>
              <a:t>The left child of node </a:t>
            </a:r>
            <a:r>
              <a:rPr lang="en-US" i="1">
                <a:sym typeface="Symbol" pitchFamily="18" charset="2"/>
              </a:rPr>
              <a:t>i</a:t>
            </a:r>
            <a:r>
              <a:rPr lang="en-US">
                <a:sym typeface="Symbol" pitchFamily="18" charset="2"/>
              </a:rPr>
              <a:t> is A[2</a:t>
            </a:r>
            <a:r>
              <a:rPr lang="en-US" i="1">
                <a:sym typeface="Symbol" pitchFamily="18" charset="2"/>
              </a:rPr>
              <a:t>i</a:t>
            </a:r>
            <a:r>
              <a:rPr lang="en-US">
                <a:sym typeface="Symbol" pitchFamily="18" charset="2"/>
              </a:rPr>
              <a:t>]</a:t>
            </a:r>
          </a:p>
          <a:p>
            <a:pPr lvl="1"/>
            <a:r>
              <a:rPr lang="en-US">
                <a:sym typeface="Symbol" pitchFamily="18" charset="2"/>
              </a:rPr>
              <a:t>The right child of node </a:t>
            </a:r>
            <a:r>
              <a:rPr lang="en-US" i="1">
                <a:sym typeface="Symbol" pitchFamily="18" charset="2"/>
              </a:rPr>
              <a:t>i</a:t>
            </a:r>
            <a:r>
              <a:rPr lang="en-US">
                <a:sym typeface="Symbol" pitchFamily="18" charset="2"/>
              </a:rPr>
              <a:t> is A[2</a:t>
            </a:r>
            <a:r>
              <a:rPr lang="en-US" i="1">
                <a:sym typeface="Symbol" pitchFamily="18" charset="2"/>
              </a:rPr>
              <a:t>i</a:t>
            </a:r>
            <a:r>
              <a:rPr lang="en-US">
                <a:sym typeface="Symbol" pitchFamily="18" charset="2"/>
              </a:rPr>
              <a:t> + 1]</a:t>
            </a:r>
          </a:p>
        </p:txBody>
      </p:sp>
      <p:grpSp>
        <p:nvGrpSpPr>
          <p:cNvPr id="794628" name="Group 4"/>
          <p:cNvGrpSpPr>
            <a:grpSpLocks/>
          </p:cNvGrpSpPr>
          <p:nvPr/>
        </p:nvGrpSpPr>
        <p:grpSpPr bwMode="auto">
          <a:xfrm>
            <a:off x="5743575" y="4648200"/>
            <a:ext cx="3171825" cy="1717675"/>
            <a:chOff x="720" y="1488"/>
            <a:chExt cx="4032" cy="1440"/>
          </a:xfrm>
        </p:grpSpPr>
        <p:sp>
          <p:nvSpPr>
            <p:cNvPr id="794629" name="Oval 5"/>
            <p:cNvSpPr>
              <a:spLocks noChangeArrowheads="1"/>
            </p:cNvSpPr>
            <p:nvPr/>
          </p:nvSpPr>
          <p:spPr bwMode="auto">
            <a:xfrm>
              <a:off x="2736" y="1488"/>
              <a:ext cx="288" cy="288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b="1" i="0"/>
                <a:t>16</a:t>
              </a:r>
            </a:p>
          </p:txBody>
        </p:sp>
        <p:sp>
          <p:nvSpPr>
            <p:cNvPr id="794630" name="Oval 6"/>
            <p:cNvSpPr>
              <a:spLocks noChangeArrowheads="1"/>
            </p:cNvSpPr>
            <p:nvPr/>
          </p:nvSpPr>
          <p:spPr bwMode="auto">
            <a:xfrm>
              <a:off x="1584" y="1872"/>
              <a:ext cx="288" cy="288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b="1" i="0"/>
                <a:t>14</a:t>
              </a:r>
            </a:p>
          </p:txBody>
        </p:sp>
        <p:sp>
          <p:nvSpPr>
            <p:cNvPr id="794631" name="Oval 7"/>
            <p:cNvSpPr>
              <a:spLocks noChangeArrowheads="1"/>
            </p:cNvSpPr>
            <p:nvPr/>
          </p:nvSpPr>
          <p:spPr bwMode="auto">
            <a:xfrm>
              <a:off x="3888" y="1872"/>
              <a:ext cx="288" cy="288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b="1" i="0"/>
                <a:t>10</a:t>
              </a:r>
            </a:p>
          </p:txBody>
        </p:sp>
        <p:sp>
          <p:nvSpPr>
            <p:cNvPr id="794632" name="Oval 8"/>
            <p:cNvSpPr>
              <a:spLocks noChangeArrowheads="1"/>
            </p:cNvSpPr>
            <p:nvPr/>
          </p:nvSpPr>
          <p:spPr bwMode="auto">
            <a:xfrm>
              <a:off x="1008" y="2256"/>
              <a:ext cx="288" cy="288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b="1" i="0"/>
                <a:t>8</a:t>
              </a:r>
            </a:p>
          </p:txBody>
        </p:sp>
        <p:sp>
          <p:nvSpPr>
            <p:cNvPr id="794633" name="Oval 9"/>
            <p:cNvSpPr>
              <a:spLocks noChangeArrowheads="1"/>
            </p:cNvSpPr>
            <p:nvPr/>
          </p:nvSpPr>
          <p:spPr bwMode="auto">
            <a:xfrm>
              <a:off x="2160" y="2256"/>
              <a:ext cx="288" cy="288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b="1" i="0"/>
                <a:t>7</a:t>
              </a:r>
            </a:p>
          </p:txBody>
        </p:sp>
        <p:sp>
          <p:nvSpPr>
            <p:cNvPr id="794634" name="Oval 10"/>
            <p:cNvSpPr>
              <a:spLocks noChangeArrowheads="1"/>
            </p:cNvSpPr>
            <p:nvPr/>
          </p:nvSpPr>
          <p:spPr bwMode="auto">
            <a:xfrm>
              <a:off x="3312" y="2256"/>
              <a:ext cx="288" cy="288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b="1" i="0"/>
                <a:t>9</a:t>
              </a:r>
            </a:p>
          </p:txBody>
        </p:sp>
        <p:sp>
          <p:nvSpPr>
            <p:cNvPr id="794635" name="Oval 11"/>
            <p:cNvSpPr>
              <a:spLocks noChangeArrowheads="1"/>
            </p:cNvSpPr>
            <p:nvPr/>
          </p:nvSpPr>
          <p:spPr bwMode="auto">
            <a:xfrm>
              <a:off x="4464" y="2256"/>
              <a:ext cx="288" cy="288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b="1" i="0"/>
                <a:t>3</a:t>
              </a:r>
            </a:p>
          </p:txBody>
        </p:sp>
        <p:sp>
          <p:nvSpPr>
            <p:cNvPr id="794636" name="Oval 12"/>
            <p:cNvSpPr>
              <a:spLocks noChangeArrowheads="1"/>
            </p:cNvSpPr>
            <p:nvPr/>
          </p:nvSpPr>
          <p:spPr bwMode="auto">
            <a:xfrm>
              <a:off x="720" y="2640"/>
              <a:ext cx="288" cy="288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b="1" i="0"/>
                <a:t>2</a:t>
              </a:r>
            </a:p>
          </p:txBody>
        </p:sp>
        <p:sp>
          <p:nvSpPr>
            <p:cNvPr id="794637" name="Oval 13"/>
            <p:cNvSpPr>
              <a:spLocks noChangeArrowheads="1"/>
            </p:cNvSpPr>
            <p:nvPr/>
          </p:nvSpPr>
          <p:spPr bwMode="auto">
            <a:xfrm>
              <a:off x="1296" y="2640"/>
              <a:ext cx="288" cy="288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b="1" i="0"/>
                <a:t>4</a:t>
              </a:r>
            </a:p>
          </p:txBody>
        </p:sp>
        <p:sp>
          <p:nvSpPr>
            <p:cNvPr id="794638" name="Oval 14"/>
            <p:cNvSpPr>
              <a:spLocks noChangeArrowheads="1"/>
            </p:cNvSpPr>
            <p:nvPr/>
          </p:nvSpPr>
          <p:spPr bwMode="auto">
            <a:xfrm>
              <a:off x="1872" y="2640"/>
              <a:ext cx="288" cy="288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b="1" i="0"/>
                <a:t>1</a:t>
              </a:r>
            </a:p>
          </p:txBody>
        </p:sp>
        <p:cxnSp>
          <p:nvCxnSpPr>
            <p:cNvPr id="794639" name="AutoShape 15"/>
            <p:cNvCxnSpPr>
              <a:cxnSpLocks noChangeShapeType="1"/>
              <a:stCxn id="794629" idx="3"/>
              <a:endCxn id="794630" idx="7"/>
            </p:cNvCxnSpPr>
            <p:nvPr/>
          </p:nvCxnSpPr>
          <p:spPr bwMode="auto">
            <a:xfrm flipH="1">
              <a:off x="1830" y="1746"/>
              <a:ext cx="948" cy="156"/>
            </a:xfrm>
            <a:prstGeom prst="straightConnector1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794640" name="AutoShape 16"/>
            <p:cNvCxnSpPr>
              <a:cxnSpLocks noChangeShapeType="1"/>
              <a:stCxn id="794630" idx="3"/>
              <a:endCxn id="794632" idx="7"/>
            </p:cNvCxnSpPr>
            <p:nvPr/>
          </p:nvCxnSpPr>
          <p:spPr bwMode="auto">
            <a:xfrm flipH="1">
              <a:off x="1254" y="2130"/>
              <a:ext cx="372" cy="156"/>
            </a:xfrm>
            <a:prstGeom prst="straightConnector1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794641" name="AutoShape 17"/>
            <p:cNvCxnSpPr>
              <a:cxnSpLocks noChangeShapeType="1"/>
              <a:stCxn id="794632" idx="3"/>
              <a:endCxn id="794636" idx="7"/>
            </p:cNvCxnSpPr>
            <p:nvPr/>
          </p:nvCxnSpPr>
          <p:spPr bwMode="auto">
            <a:xfrm flipH="1">
              <a:off x="966" y="2514"/>
              <a:ext cx="84" cy="156"/>
            </a:xfrm>
            <a:prstGeom prst="straightConnector1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794642" name="AutoShape 18"/>
            <p:cNvCxnSpPr>
              <a:cxnSpLocks noChangeShapeType="1"/>
              <a:stCxn id="794632" idx="5"/>
              <a:endCxn id="794637" idx="1"/>
            </p:cNvCxnSpPr>
            <p:nvPr/>
          </p:nvCxnSpPr>
          <p:spPr bwMode="auto">
            <a:xfrm>
              <a:off x="1254" y="2514"/>
              <a:ext cx="84" cy="156"/>
            </a:xfrm>
            <a:prstGeom prst="straightConnector1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794643" name="AutoShape 19"/>
            <p:cNvCxnSpPr>
              <a:cxnSpLocks noChangeShapeType="1"/>
              <a:stCxn id="794630" idx="5"/>
              <a:endCxn id="794633" idx="1"/>
            </p:cNvCxnSpPr>
            <p:nvPr/>
          </p:nvCxnSpPr>
          <p:spPr bwMode="auto">
            <a:xfrm>
              <a:off x="1830" y="2130"/>
              <a:ext cx="372" cy="156"/>
            </a:xfrm>
            <a:prstGeom prst="straightConnector1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794644" name="AutoShape 20"/>
            <p:cNvCxnSpPr>
              <a:cxnSpLocks noChangeShapeType="1"/>
              <a:stCxn id="794633" idx="3"/>
              <a:endCxn id="794638" idx="7"/>
            </p:cNvCxnSpPr>
            <p:nvPr/>
          </p:nvCxnSpPr>
          <p:spPr bwMode="auto">
            <a:xfrm flipH="1">
              <a:off x="2118" y="2514"/>
              <a:ext cx="84" cy="156"/>
            </a:xfrm>
            <a:prstGeom prst="straightConnector1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794645" name="AutoShape 21"/>
            <p:cNvCxnSpPr>
              <a:cxnSpLocks noChangeShapeType="1"/>
              <a:stCxn id="794629" idx="5"/>
              <a:endCxn id="794631" idx="1"/>
            </p:cNvCxnSpPr>
            <p:nvPr/>
          </p:nvCxnSpPr>
          <p:spPr bwMode="auto">
            <a:xfrm>
              <a:off x="2982" y="1746"/>
              <a:ext cx="948" cy="156"/>
            </a:xfrm>
            <a:prstGeom prst="straightConnector1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794646" name="AutoShape 22"/>
            <p:cNvCxnSpPr>
              <a:cxnSpLocks noChangeShapeType="1"/>
              <a:stCxn id="794631" idx="5"/>
              <a:endCxn id="794635" idx="1"/>
            </p:cNvCxnSpPr>
            <p:nvPr/>
          </p:nvCxnSpPr>
          <p:spPr bwMode="auto">
            <a:xfrm>
              <a:off x="4134" y="2130"/>
              <a:ext cx="372" cy="156"/>
            </a:xfrm>
            <a:prstGeom prst="straightConnector1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794647" name="AutoShape 23"/>
            <p:cNvCxnSpPr>
              <a:cxnSpLocks noChangeShapeType="1"/>
              <a:stCxn id="794634" idx="7"/>
              <a:endCxn id="794631" idx="3"/>
            </p:cNvCxnSpPr>
            <p:nvPr/>
          </p:nvCxnSpPr>
          <p:spPr bwMode="auto">
            <a:xfrm flipV="1">
              <a:off x="3558" y="2130"/>
              <a:ext cx="372" cy="156"/>
            </a:xfrm>
            <a:prstGeom prst="straightConnector1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</p:cxnSp>
      </p:grpSp>
      <p:sp>
        <p:nvSpPr>
          <p:cNvPr id="794648" name="Rectangle 24"/>
          <p:cNvSpPr>
            <a:spLocks noChangeArrowheads="1"/>
          </p:cNvSpPr>
          <p:nvPr/>
        </p:nvSpPr>
        <p:spPr bwMode="auto">
          <a:xfrm>
            <a:off x="762000" y="5562600"/>
            <a:ext cx="457200" cy="4572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16</a:t>
            </a:r>
          </a:p>
        </p:txBody>
      </p:sp>
      <p:sp>
        <p:nvSpPr>
          <p:cNvPr id="794649" name="Rectangle 25"/>
          <p:cNvSpPr>
            <a:spLocks noChangeArrowheads="1"/>
          </p:cNvSpPr>
          <p:nvPr/>
        </p:nvSpPr>
        <p:spPr bwMode="auto">
          <a:xfrm>
            <a:off x="1219200" y="5562600"/>
            <a:ext cx="457200" cy="4572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14</a:t>
            </a:r>
          </a:p>
        </p:txBody>
      </p:sp>
      <p:sp>
        <p:nvSpPr>
          <p:cNvPr id="794650" name="Rectangle 26"/>
          <p:cNvSpPr>
            <a:spLocks noChangeArrowheads="1"/>
          </p:cNvSpPr>
          <p:nvPr/>
        </p:nvSpPr>
        <p:spPr bwMode="auto">
          <a:xfrm>
            <a:off x="1676400" y="5562600"/>
            <a:ext cx="457200" cy="4572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10</a:t>
            </a:r>
          </a:p>
        </p:txBody>
      </p:sp>
      <p:sp>
        <p:nvSpPr>
          <p:cNvPr id="794651" name="Rectangle 27"/>
          <p:cNvSpPr>
            <a:spLocks noChangeArrowheads="1"/>
          </p:cNvSpPr>
          <p:nvPr/>
        </p:nvSpPr>
        <p:spPr bwMode="auto">
          <a:xfrm>
            <a:off x="2133600" y="5562600"/>
            <a:ext cx="457200" cy="4572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8</a:t>
            </a:r>
          </a:p>
        </p:txBody>
      </p:sp>
      <p:sp>
        <p:nvSpPr>
          <p:cNvPr id="794652" name="Rectangle 28"/>
          <p:cNvSpPr>
            <a:spLocks noChangeArrowheads="1"/>
          </p:cNvSpPr>
          <p:nvPr/>
        </p:nvSpPr>
        <p:spPr bwMode="auto">
          <a:xfrm>
            <a:off x="2590800" y="5562600"/>
            <a:ext cx="457200" cy="4572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7</a:t>
            </a:r>
          </a:p>
        </p:txBody>
      </p:sp>
      <p:sp>
        <p:nvSpPr>
          <p:cNvPr id="794653" name="Rectangle 29"/>
          <p:cNvSpPr>
            <a:spLocks noChangeArrowheads="1"/>
          </p:cNvSpPr>
          <p:nvPr/>
        </p:nvSpPr>
        <p:spPr bwMode="auto">
          <a:xfrm>
            <a:off x="3048000" y="5562600"/>
            <a:ext cx="457200" cy="4572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9</a:t>
            </a:r>
          </a:p>
        </p:txBody>
      </p:sp>
      <p:sp>
        <p:nvSpPr>
          <p:cNvPr id="794654" name="Rectangle 30"/>
          <p:cNvSpPr>
            <a:spLocks noChangeArrowheads="1"/>
          </p:cNvSpPr>
          <p:nvPr/>
        </p:nvSpPr>
        <p:spPr bwMode="auto">
          <a:xfrm>
            <a:off x="3505200" y="5562600"/>
            <a:ext cx="457200" cy="4572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794655" name="Rectangle 31"/>
          <p:cNvSpPr>
            <a:spLocks noChangeArrowheads="1"/>
          </p:cNvSpPr>
          <p:nvPr/>
        </p:nvSpPr>
        <p:spPr bwMode="auto">
          <a:xfrm>
            <a:off x="3962400" y="5562600"/>
            <a:ext cx="457200" cy="4572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794656" name="Rectangle 32"/>
          <p:cNvSpPr>
            <a:spLocks noChangeArrowheads="1"/>
          </p:cNvSpPr>
          <p:nvPr/>
        </p:nvSpPr>
        <p:spPr bwMode="auto">
          <a:xfrm>
            <a:off x="4419600" y="5562600"/>
            <a:ext cx="457200" cy="4572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4</a:t>
            </a:r>
          </a:p>
        </p:txBody>
      </p:sp>
      <p:sp>
        <p:nvSpPr>
          <p:cNvPr id="794657" name="Rectangle 33"/>
          <p:cNvSpPr>
            <a:spLocks noChangeArrowheads="1"/>
          </p:cNvSpPr>
          <p:nvPr/>
        </p:nvSpPr>
        <p:spPr bwMode="auto">
          <a:xfrm>
            <a:off x="4876800" y="5562600"/>
            <a:ext cx="457200" cy="4572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794658" name="Rectangle 34"/>
          <p:cNvSpPr>
            <a:spLocks noChangeArrowheads="1"/>
          </p:cNvSpPr>
          <p:nvPr/>
        </p:nvSpPr>
        <p:spPr bwMode="auto">
          <a:xfrm>
            <a:off x="76200" y="5562600"/>
            <a:ext cx="68580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A =</a:t>
            </a:r>
          </a:p>
        </p:txBody>
      </p:sp>
      <p:sp>
        <p:nvSpPr>
          <p:cNvPr id="794659" name="Rectangle 35"/>
          <p:cNvSpPr>
            <a:spLocks noChangeArrowheads="1"/>
          </p:cNvSpPr>
          <p:nvPr/>
        </p:nvSpPr>
        <p:spPr bwMode="auto">
          <a:xfrm>
            <a:off x="5334000" y="5562600"/>
            <a:ext cx="30480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=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Algorithm Complexity                                        </a:t>
            </a:r>
            <a:endParaRPr lang="en-US"/>
          </a:p>
        </p:txBody>
      </p:sp>
      <p:sp>
        <p:nvSpPr>
          <p:cNvPr id="795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Referencing Heap Elements</a:t>
            </a:r>
          </a:p>
        </p:txBody>
      </p:sp>
      <p:sp>
        <p:nvSpPr>
          <p:cNvPr id="795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So…</a:t>
            </a:r>
          </a:p>
          <a:p>
            <a:pPr lvl="1">
              <a:buFont typeface="Times New Roman" pitchFamily="18" charset="0"/>
              <a:buNone/>
            </a:pPr>
            <a:r>
              <a:rPr lang="en-US" b="1">
                <a:latin typeface="Courier New" pitchFamily="49" charset="0"/>
              </a:rPr>
              <a:t>Parent(i) { return </a:t>
            </a:r>
            <a:r>
              <a:rPr lang="en-US" b="1">
                <a:latin typeface="Courier New" pitchFamily="49" charset="0"/>
                <a:sym typeface="Symbol" pitchFamily="18" charset="2"/>
              </a:rPr>
              <a:t></a:t>
            </a:r>
            <a:r>
              <a:rPr lang="en-US" b="1">
                <a:latin typeface="Courier New" pitchFamily="49" charset="0"/>
              </a:rPr>
              <a:t>i/2</a:t>
            </a:r>
            <a:r>
              <a:rPr lang="en-US" b="1">
                <a:latin typeface="Courier New" pitchFamily="49" charset="0"/>
                <a:sym typeface="Symbol" pitchFamily="18" charset="2"/>
              </a:rPr>
              <a:t></a:t>
            </a:r>
            <a:r>
              <a:rPr lang="en-US" b="1">
                <a:latin typeface="Courier New" pitchFamily="49" charset="0"/>
              </a:rPr>
              <a:t>; }</a:t>
            </a:r>
          </a:p>
          <a:p>
            <a:pPr lvl="1">
              <a:buFont typeface="Times New Roman" pitchFamily="18" charset="0"/>
              <a:buNone/>
            </a:pPr>
            <a:r>
              <a:rPr lang="en-US" b="1">
                <a:latin typeface="Courier New" pitchFamily="49" charset="0"/>
              </a:rPr>
              <a:t>Left(i) { return 2*i; }</a:t>
            </a:r>
          </a:p>
          <a:p>
            <a:pPr lvl="1">
              <a:buFont typeface="Times New Roman" pitchFamily="18" charset="0"/>
              <a:buNone/>
            </a:pPr>
            <a:r>
              <a:rPr lang="en-US" b="1">
                <a:latin typeface="Courier New" pitchFamily="49" charset="0"/>
              </a:rPr>
              <a:t>right(i) { return 2*i + 1; }</a:t>
            </a:r>
          </a:p>
          <a:p>
            <a:r>
              <a:rPr lang="en-US"/>
              <a:t>An aside:</a:t>
            </a:r>
            <a:r>
              <a:rPr lang="en-US" i="1">
                <a:solidFill>
                  <a:schemeClr val="accent1"/>
                </a:solidFill>
              </a:rPr>
              <a:t> How would you implement this </a:t>
            </a:r>
            <a:br>
              <a:rPr lang="en-US" i="1">
                <a:solidFill>
                  <a:schemeClr val="accent1"/>
                </a:solidFill>
              </a:rPr>
            </a:br>
            <a:r>
              <a:rPr lang="en-US" i="1">
                <a:solidFill>
                  <a:schemeClr val="accent1"/>
                </a:solidFill>
              </a:rPr>
              <a:t>most efficiently?</a:t>
            </a:r>
          </a:p>
          <a:p>
            <a:r>
              <a:rPr lang="en-US"/>
              <a:t>Another aside:</a:t>
            </a:r>
            <a:r>
              <a:rPr lang="en-US" i="1">
                <a:solidFill>
                  <a:schemeClr val="accent1"/>
                </a:solidFill>
              </a:rPr>
              <a:t> Really?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5651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Algorithm Complexity                                        </a:t>
            </a:r>
            <a:endParaRPr lang="en-US"/>
          </a:p>
        </p:txBody>
      </p:sp>
      <p:sp>
        <p:nvSpPr>
          <p:cNvPr id="796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Heap Property</a:t>
            </a:r>
          </a:p>
        </p:txBody>
      </p:sp>
      <p:sp>
        <p:nvSpPr>
          <p:cNvPr id="796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Heaps also satisfy the </a:t>
            </a:r>
            <a:r>
              <a:rPr lang="en-US" i="1">
                <a:solidFill>
                  <a:schemeClr val="tx2"/>
                </a:solidFill>
              </a:rPr>
              <a:t>heap property</a:t>
            </a:r>
            <a:r>
              <a:rPr lang="en-US"/>
              <a:t>:</a:t>
            </a:r>
          </a:p>
          <a:p>
            <a:pPr>
              <a:buFont typeface="Times New Roman" pitchFamily="18" charset="0"/>
              <a:buNone/>
            </a:pPr>
            <a:r>
              <a:rPr lang="en-US"/>
              <a:t>	A[</a:t>
            </a:r>
            <a:r>
              <a:rPr lang="en-US" i="1">
                <a:solidFill>
                  <a:schemeClr val="tx2"/>
                </a:solidFill>
              </a:rPr>
              <a:t>Parent</a:t>
            </a:r>
            <a:r>
              <a:rPr lang="en-US"/>
              <a:t>(</a:t>
            </a:r>
            <a:r>
              <a:rPr lang="en-US" i="1"/>
              <a:t>i</a:t>
            </a:r>
            <a:r>
              <a:rPr lang="en-US"/>
              <a:t>)] </a:t>
            </a:r>
            <a:r>
              <a:rPr lang="en-US">
                <a:sym typeface="Symbol" pitchFamily="18" charset="2"/>
              </a:rPr>
              <a:t> A[</a:t>
            </a:r>
            <a:r>
              <a:rPr lang="en-US" i="1">
                <a:sym typeface="Symbol" pitchFamily="18" charset="2"/>
              </a:rPr>
              <a:t>i</a:t>
            </a:r>
            <a:r>
              <a:rPr lang="en-US">
                <a:sym typeface="Symbol" pitchFamily="18" charset="2"/>
              </a:rPr>
              <a:t>]		for all nodes </a:t>
            </a:r>
            <a:r>
              <a:rPr lang="en-US" i="1">
                <a:sym typeface="Symbol" pitchFamily="18" charset="2"/>
              </a:rPr>
              <a:t>i</a:t>
            </a:r>
            <a:r>
              <a:rPr lang="en-US">
                <a:sym typeface="Symbol" pitchFamily="18" charset="2"/>
              </a:rPr>
              <a:t> &gt; 1</a:t>
            </a:r>
          </a:p>
          <a:p>
            <a:pPr lvl="1"/>
            <a:r>
              <a:rPr lang="en-US"/>
              <a:t>In other words, the value of a node is at most the value of its parent</a:t>
            </a:r>
          </a:p>
          <a:p>
            <a:pPr lvl="1"/>
            <a:r>
              <a:rPr lang="en-US" i="1">
                <a:solidFill>
                  <a:schemeClr val="accent1"/>
                </a:solidFill>
              </a:rPr>
              <a:t>Where is the largest element in a heap stored?</a:t>
            </a:r>
            <a:endParaRPr lang="en-US"/>
          </a:p>
          <a:p>
            <a:r>
              <a:rPr lang="en-US"/>
              <a:t>Definitions:</a:t>
            </a:r>
          </a:p>
          <a:p>
            <a:pPr lvl="1"/>
            <a:r>
              <a:rPr lang="en-US"/>
              <a:t>The </a:t>
            </a:r>
            <a:r>
              <a:rPr lang="en-US" i="1">
                <a:solidFill>
                  <a:schemeClr val="tx2"/>
                </a:solidFill>
              </a:rPr>
              <a:t>height</a:t>
            </a:r>
            <a:r>
              <a:rPr lang="en-US"/>
              <a:t> of a node in the tree = the number of edges on the longest downward path to a leaf </a:t>
            </a:r>
          </a:p>
          <a:p>
            <a:pPr lvl="1"/>
            <a:r>
              <a:rPr lang="en-US"/>
              <a:t>The height of a tree = the height of its root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Algorithm Complexity                                        </a:t>
            </a:r>
            <a:endParaRPr lang="en-US"/>
          </a:p>
        </p:txBody>
      </p:sp>
      <p:sp>
        <p:nvSpPr>
          <p:cNvPr id="797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Heap Height</a:t>
            </a:r>
          </a:p>
        </p:txBody>
      </p:sp>
      <p:sp>
        <p:nvSpPr>
          <p:cNvPr id="797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>
                <a:solidFill>
                  <a:schemeClr val="accent1"/>
                </a:solidFill>
              </a:rPr>
              <a:t>What is the height of an n-element heap? Why?</a:t>
            </a:r>
            <a:endParaRPr lang="en-US"/>
          </a:p>
          <a:p>
            <a:r>
              <a:rPr lang="en-US"/>
              <a:t>This is nice: basic heap operations take at most time proportional to the height of the heap</a:t>
            </a:r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7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7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7699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Algorithm Complexity                                        </a:t>
            </a:r>
            <a:endParaRPr lang="en-US"/>
          </a:p>
        </p:txBody>
      </p:sp>
      <p:sp>
        <p:nvSpPr>
          <p:cNvPr id="74445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Review: Solving Recurrences</a:t>
            </a:r>
          </a:p>
        </p:txBody>
      </p:sp>
      <p:sp>
        <p:nvSpPr>
          <p:cNvPr id="744451" name="Rectangle 1027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524000"/>
            <a:ext cx="8305800" cy="4343400"/>
          </a:xfrm>
        </p:spPr>
        <p:txBody>
          <a:bodyPr/>
          <a:lstStyle/>
          <a:p>
            <a:r>
              <a:rPr lang="en-US" sz="2800"/>
              <a:t>The “iteration method”</a:t>
            </a:r>
          </a:p>
          <a:p>
            <a:pPr lvl="1"/>
            <a:r>
              <a:rPr lang="en-US" sz="2400"/>
              <a:t>Expand the recurrence </a:t>
            </a:r>
          </a:p>
          <a:p>
            <a:pPr lvl="1"/>
            <a:r>
              <a:rPr lang="en-US" sz="2400"/>
              <a:t>Work some algebra to express as a summation</a:t>
            </a:r>
          </a:p>
          <a:p>
            <a:pPr lvl="1"/>
            <a:r>
              <a:rPr lang="en-US" sz="2400"/>
              <a:t>Evaluate the summation</a:t>
            </a:r>
          </a:p>
          <a:p>
            <a:r>
              <a:rPr lang="en-US" sz="2800"/>
              <a:t>We showed several examples, were in the middle of:</a:t>
            </a:r>
          </a:p>
        </p:txBody>
      </p:sp>
      <p:graphicFrame>
        <p:nvGraphicFramePr>
          <p:cNvPr id="744452" name="Object 1028"/>
          <p:cNvGraphicFramePr>
            <a:graphicFrameLocks noChangeAspect="1"/>
          </p:cNvGraphicFramePr>
          <p:nvPr>
            <p:ph sz="half" idx="2"/>
          </p:nvPr>
        </p:nvGraphicFramePr>
        <p:xfrm>
          <a:off x="1981200" y="4267200"/>
          <a:ext cx="4800600" cy="1731963"/>
        </p:xfrm>
        <a:graphic>
          <a:graphicData uri="http://schemas.openxmlformats.org/presentationml/2006/ole">
            <p:oleObj spid="_x0000_s744452" name="Equation" r:id="rId3" imgW="1688760" imgH="6094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Algorithm Complexity                                        </a:t>
            </a:r>
            <a:endParaRPr lang="en-US"/>
          </a:p>
        </p:txBody>
      </p:sp>
      <p:sp>
        <p:nvSpPr>
          <p:cNvPr id="798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Heap Operations: Heapify()</a:t>
            </a:r>
          </a:p>
        </p:txBody>
      </p:sp>
      <p:sp>
        <p:nvSpPr>
          <p:cNvPr id="798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>
                <a:solidFill>
                  <a:schemeClr val="tx2"/>
                </a:solidFill>
                <a:latin typeface="Courier New" pitchFamily="49" charset="0"/>
              </a:rPr>
              <a:t>Heapify()</a:t>
            </a:r>
            <a:r>
              <a:rPr lang="en-US"/>
              <a:t>: maintain the heap property</a:t>
            </a:r>
          </a:p>
          <a:p>
            <a:pPr lvl="1"/>
            <a:r>
              <a:rPr lang="en-US"/>
              <a:t>Given: a node </a:t>
            </a:r>
            <a:r>
              <a:rPr lang="en-US" i="1"/>
              <a:t>i</a:t>
            </a:r>
            <a:r>
              <a:rPr lang="en-US"/>
              <a:t> in the heap with children </a:t>
            </a:r>
            <a:r>
              <a:rPr lang="en-US" i="1"/>
              <a:t>l</a:t>
            </a:r>
            <a:r>
              <a:rPr lang="en-US"/>
              <a:t> and </a:t>
            </a:r>
            <a:r>
              <a:rPr lang="en-US" i="1"/>
              <a:t>r</a:t>
            </a:r>
            <a:endParaRPr lang="en-US"/>
          </a:p>
          <a:p>
            <a:pPr lvl="1"/>
            <a:r>
              <a:rPr lang="en-US"/>
              <a:t>Given: two subtrees rooted at </a:t>
            </a:r>
            <a:r>
              <a:rPr lang="en-US" i="1"/>
              <a:t>l</a:t>
            </a:r>
            <a:r>
              <a:rPr lang="en-US"/>
              <a:t> and </a:t>
            </a:r>
            <a:r>
              <a:rPr lang="en-US" i="1"/>
              <a:t>r</a:t>
            </a:r>
            <a:r>
              <a:rPr lang="en-US"/>
              <a:t>, assumed to be heaps</a:t>
            </a:r>
          </a:p>
          <a:p>
            <a:pPr lvl="1"/>
            <a:r>
              <a:rPr lang="en-US"/>
              <a:t>Problem: The subtree rooted at </a:t>
            </a:r>
            <a:r>
              <a:rPr lang="en-US" i="1"/>
              <a:t>i </a:t>
            </a:r>
            <a:r>
              <a:rPr lang="en-US"/>
              <a:t>may violate the heap property (</a:t>
            </a:r>
            <a:r>
              <a:rPr lang="en-US" i="1">
                <a:solidFill>
                  <a:schemeClr val="accent1"/>
                </a:solidFill>
              </a:rPr>
              <a:t>How?</a:t>
            </a:r>
            <a:r>
              <a:rPr lang="en-US"/>
              <a:t>)</a:t>
            </a:r>
          </a:p>
          <a:p>
            <a:pPr lvl="1"/>
            <a:r>
              <a:rPr lang="en-US"/>
              <a:t>Action: let the value of the parent node “float down” so subtree at </a:t>
            </a:r>
            <a:r>
              <a:rPr lang="en-US" i="1"/>
              <a:t>i</a:t>
            </a:r>
            <a:r>
              <a:rPr lang="en-US"/>
              <a:t> satisfies the heap property </a:t>
            </a:r>
          </a:p>
          <a:p>
            <a:pPr lvl="2"/>
            <a:r>
              <a:rPr lang="en-US" i="1">
                <a:solidFill>
                  <a:schemeClr val="accent1"/>
                </a:solidFill>
              </a:rPr>
              <a:t>What do you suppose will be the basic operation between i, l, and r?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8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8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8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8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8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8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23" grpId="0" build="p" bldLvl="2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Algorithm Complexity                                        </a:t>
            </a:r>
            <a:endParaRPr lang="en-US"/>
          </a:p>
        </p:txBody>
      </p:sp>
      <p:sp>
        <p:nvSpPr>
          <p:cNvPr id="799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Heap Operations: Heapify()</a:t>
            </a:r>
          </a:p>
        </p:txBody>
      </p:sp>
      <p:sp>
        <p:nvSpPr>
          <p:cNvPr id="799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Times New Roman" pitchFamily="18" charset="0"/>
              <a:buNone/>
            </a:pPr>
            <a:r>
              <a:rPr lang="en-US" sz="2000" b="1">
                <a:latin typeface="Courier New" pitchFamily="49" charset="0"/>
              </a:rPr>
              <a:t>Heapify(A, i)</a:t>
            </a:r>
          </a:p>
          <a:p>
            <a:pPr>
              <a:buFont typeface="Times New Roman" pitchFamily="18" charset="0"/>
              <a:buNone/>
            </a:pPr>
            <a:r>
              <a:rPr lang="en-US" sz="2000" b="1">
                <a:latin typeface="Courier New" pitchFamily="49" charset="0"/>
              </a:rPr>
              <a:t>{ </a:t>
            </a:r>
          </a:p>
          <a:p>
            <a:pPr>
              <a:buFont typeface="Times New Roman" pitchFamily="18" charset="0"/>
              <a:buNone/>
            </a:pPr>
            <a:r>
              <a:rPr lang="en-US" sz="2000" b="1">
                <a:latin typeface="Courier New" pitchFamily="49" charset="0"/>
              </a:rPr>
              <a:t>	l = Left(i); r = Right(i);</a:t>
            </a:r>
          </a:p>
          <a:p>
            <a:pPr>
              <a:buFont typeface="Times New Roman" pitchFamily="18" charset="0"/>
              <a:buNone/>
            </a:pPr>
            <a:r>
              <a:rPr lang="en-US" sz="2000" b="1">
                <a:latin typeface="Courier New" pitchFamily="49" charset="0"/>
              </a:rPr>
              <a:t>	if (l &lt;= heap_size(A) &amp;&amp; A[l] &gt; A[i]) </a:t>
            </a:r>
          </a:p>
          <a:p>
            <a:pPr>
              <a:buFont typeface="Times New Roman" pitchFamily="18" charset="0"/>
              <a:buNone/>
            </a:pPr>
            <a:r>
              <a:rPr lang="en-US" sz="2000" b="1">
                <a:latin typeface="Courier New" pitchFamily="49" charset="0"/>
              </a:rPr>
              <a:t>		largest = l;</a:t>
            </a:r>
          </a:p>
          <a:p>
            <a:pPr>
              <a:buFont typeface="Times New Roman" pitchFamily="18" charset="0"/>
              <a:buNone/>
            </a:pPr>
            <a:r>
              <a:rPr lang="en-US" sz="2000" b="1">
                <a:latin typeface="Courier New" pitchFamily="49" charset="0"/>
              </a:rPr>
              <a:t>	else</a:t>
            </a:r>
          </a:p>
          <a:p>
            <a:pPr>
              <a:buFont typeface="Times New Roman" pitchFamily="18" charset="0"/>
              <a:buNone/>
            </a:pPr>
            <a:r>
              <a:rPr lang="en-US" sz="2000" b="1">
                <a:latin typeface="Courier New" pitchFamily="49" charset="0"/>
              </a:rPr>
              <a:t>		largest = i;</a:t>
            </a:r>
          </a:p>
          <a:p>
            <a:pPr>
              <a:buFont typeface="Times New Roman" pitchFamily="18" charset="0"/>
              <a:buNone/>
            </a:pPr>
            <a:r>
              <a:rPr lang="en-US" sz="2000" b="1">
                <a:latin typeface="Courier New" pitchFamily="49" charset="0"/>
              </a:rPr>
              <a:t>	if (r &lt;= heap_size(A) &amp;&amp; A[r] &gt; A[largest])</a:t>
            </a:r>
          </a:p>
          <a:p>
            <a:pPr>
              <a:buFont typeface="Times New Roman" pitchFamily="18" charset="0"/>
              <a:buNone/>
            </a:pPr>
            <a:r>
              <a:rPr lang="en-US" sz="2000" b="1">
                <a:latin typeface="Courier New" pitchFamily="49" charset="0"/>
              </a:rPr>
              <a:t>		largest = r;</a:t>
            </a:r>
          </a:p>
          <a:p>
            <a:pPr>
              <a:buFont typeface="Times New Roman" pitchFamily="18" charset="0"/>
              <a:buNone/>
            </a:pPr>
            <a:r>
              <a:rPr lang="en-US" sz="2000" b="1">
                <a:latin typeface="Courier New" pitchFamily="49" charset="0"/>
              </a:rPr>
              <a:t>	if (largest != i) </a:t>
            </a:r>
          </a:p>
          <a:p>
            <a:pPr>
              <a:buFont typeface="Times New Roman" pitchFamily="18" charset="0"/>
              <a:buNone/>
            </a:pPr>
            <a:r>
              <a:rPr lang="en-US" sz="2000" b="1">
                <a:latin typeface="Courier New" pitchFamily="49" charset="0"/>
              </a:rPr>
              <a:t>		Swap(A, i, largest);</a:t>
            </a:r>
          </a:p>
          <a:p>
            <a:pPr>
              <a:buFont typeface="Times New Roman" pitchFamily="18" charset="0"/>
              <a:buNone/>
            </a:pPr>
            <a:r>
              <a:rPr lang="en-US" sz="2000" b="1">
                <a:latin typeface="Courier New" pitchFamily="49" charset="0"/>
              </a:rPr>
              <a:t>		Heapify(A, largest);</a:t>
            </a:r>
          </a:p>
          <a:p>
            <a:pPr>
              <a:buFont typeface="Times New Roman" pitchFamily="18" charset="0"/>
              <a:buNone/>
            </a:pPr>
            <a:r>
              <a:rPr lang="en-US" sz="2000" b="1">
                <a:latin typeface="Courier New" pitchFamily="49" charset="0"/>
              </a:rPr>
              <a:t>}	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Algorithm Complexity                                        </a:t>
            </a:r>
            <a:endParaRPr lang="en-US"/>
          </a:p>
        </p:txBody>
      </p:sp>
      <p:sp>
        <p:nvSpPr>
          <p:cNvPr id="80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Heapify() Example</a:t>
            </a:r>
          </a:p>
        </p:txBody>
      </p:sp>
      <p:sp>
        <p:nvSpPr>
          <p:cNvPr id="800771" name="Oval 3"/>
          <p:cNvSpPr>
            <a:spLocks noChangeArrowheads="1"/>
          </p:cNvSpPr>
          <p:nvPr/>
        </p:nvSpPr>
        <p:spPr bwMode="auto">
          <a:xfrm>
            <a:off x="4343400" y="23622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16</a:t>
            </a:r>
          </a:p>
        </p:txBody>
      </p:sp>
      <p:sp>
        <p:nvSpPr>
          <p:cNvPr id="800772" name="Oval 4"/>
          <p:cNvSpPr>
            <a:spLocks noChangeArrowheads="1"/>
          </p:cNvSpPr>
          <p:nvPr/>
        </p:nvSpPr>
        <p:spPr bwMode="auto">
          <a:xfrm>
            <a:off x="2514600" y="29718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4</a:t>
            </a:r>
          </a:p>
        </p:txBody>
      </p:sp>
      <p:sp>
        <p:nvSpPr>
          <p:cNvPr id="800773" name="Oval 5"/>
          <p:cNvSpPr>
            <a:spLocks noChangeArrowheads="1"/>
          </p:cNvSpPr>
          <p:nvPr/>
        </p:nvSpPr>
        <p:spPr bwMode="auto">
          <a:xfrm>
            <a:off x="6172200" y="29718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10</a:t>
            </a:r>
          </a:p>
        </p:txBody>
      </p:sp>
      <p:sp>
        <p:nvSpPr>
          <p:cNvPr id="800774" name="Oval 6"/>
          <p:cNvSpPr>
            <a:spLocks noChangeArrowheads="1"/>
          </p:cNvSpPr>
          <p:nvPr/>
        </p:nvSpPr>
        <p:spPr bwMode="auto">
          <a:xfrm>
            <a:off x="1600200" y="35814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14</a:t>
            </a:r>
          </a:p>
        </p:txBody>
      </p:sp>
      <p:sp>
        <p:nvSpPr>
          <p:cNvPr id="800775" name="Oval 7"/>
          <p:cNvSpPr>
            <a:spLocks noChangeArrowheads="1"/>
          </p:cNvSpPr>
          <p:nvPr/>
        </p:nvSpPr>
        <p:spPr bwMode="auto">
          <a:xfrm>
            <a:off x="3429000" y="35814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7</a:t>
            </a:r>
          </a:p>
        </p:txBody>
      </p:sp>
      <p:sp>
        <p:nvSpPr>
          <p:cNvPr id="800776" name="Oval 8"/>
          <p:cNvSpPr>
            <a:spLocks noChangeArrowheads="1"/>
          </p:cNvSpPr>
          <p:nvPr/>
        </p:nvSpPr>
        <p:spPr bwMode="auto">
          <a:xfrm>
            <a:off x="5257800" y="35814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9</a:t>
            </a:r>
          </a:p>
        </p:txBody>
      </p:sp>
      <p:sp>
        <p:nvSpPr>
          <p:cNvPr id="800777" name="Oval 9"/>
          <p:cNvSpPr>
            <a:spLocks noChangeArrowheads="1"/>
          </p:cNvSpPr>
          <p:nvPr/>
        </p:nvSpPr>
        <p:spPr bwMode="auto">
          <a:xfrm>
            <a:off x="7086600" y="35814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800778" name="Oval 10"/>
          <p:cNvSpPr>
            <a:spLocks noChangeArrowheads="1"/>
          </p:cNvSpPr>
          <p:nvPr/>
        </p:nvSpPr>
        <p:spPr bwMode="auto">
          <a:xfrm>
            <a:off x="1143000" y="41910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800779" name="Oval 11"/>
          <p:cNvSpPr>
            <a:spLocks noChangeArrowheads="1"/>
          </p:cNvSpPr>
          <p:nvPr/>
        </p:nvSpPr>
        <p:spPr bwMode="auto">
          <a:xfrm>
            <a:off x="2057400" y="41910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8</a:t>
            </a:r>
          </a:p>
        </p:txBody>
      </p:sp>
      <p:sp>
        <p:nvSpPr>
          <p:cNvPr id="800780" name="Oval 12"/>
          <p:cNvSpPr>
            <a:spLocks noChangeArrowheads="1"/>
          </p:cNvSpPr>
          <p:nvPr/>
        </p:nvSpPr>
        <p:spPr bwMode="auto">
          <a:xfrm>
            <a:off x="2971800" y="41910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</a:t>
            </a:r>
          </a:p>
        </p:txBody>
      </p:sp>
      <p:cxnSp>
        <p:nvCxnSpPr>
          <p:cNvPr id="800781" name="AutoShape 13"/>
          <p:cNvCxnSpPr>
            <a:cxnSpLocks noChangeShapeType="1"/>
            <a:stCxn id="800771" idx="3"/>
            <a:endCxn id="800772" idx="7"/>
          </p:cNvCxnSpPr>
          <p:nvPr/>
        </p:nvCxnSpPr>
        <p:spPr bwMode="auto">
          <a:xfrm flipH="1">
            <a:off x="2905125" y="2771775"/>
            <a:ext cx="15049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800782" name="AutoShape 14"/>
          <p:cNvCxnSpPr>
            <a:cxnSpLocks noChangeShapeType="1"/>
            <a:stCxn id="800772" idx="3"/>
            <a:endCxn id="800774" idx="7"/>
          </p:cNvCxnSpPr>
          <p:nvPr/>
        </p:nvCxnSpPr>
        <p:spPr bwMode="auto">
          <a:xfrm flipH="1">
            <a:off x="1990725" y="3381375"/>
            <a:ext cx="5905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800783" name="AutoShape 15"/>
          <p:cNvCxnSpPr>
            <a:cxnSpLocks noChangeShapeType="1"/>
            <a:stCxn id="800774" idx="3"/>
            <a:endCxn id="800778" idx="7"/>
          </p:cNvCxnSpPr>
          <p:nvPr/>
        </p:nvCxnSpPr>
        <p:spPr bwMode="auto">
          <a:xfrm flipH="1">
            <a:off x="1533525" y="3990975"/>
            <a:ext cx="1333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800784" name="AutoShape 16"/>
          <p:cNvCxnSpPr>
            <a:cxnSpLocks noChangeShapeType="1"/>
            <a:stCxn id="800774" idx="5"/>
            <a:endCxn id="800779" idx="1"/>
          </p:cNvCxnSpPr>
          <p:nvPr/>
        </p:nvCxnSpPr>
        <p:spPr bwMode="auto">
          <a:xfrm>
            <a:off x="1990725" y="3990975"/>
            <a:ext cx="1333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800785" name="AutoShape 17"/>
          <p:cNvCxnSpPr>
            <a:cxnSpLocks noChangeShapeType="1"/>
            <a:stCxn id="800772" idx="5"/>
            <a:endCxn id="800775" idx="1"/>
          </p:cNvCxnSpPr>
          <p:nvPr/>
        </p:nvCxnSpPr>
        <p:spPr bwMode="auto">
          <a:xfrm>
            <a:off x="2905125" y="3381375"/>
            <a:ext cx="5905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800786" name="AutoShape 18"/>
          <p:cNvCxnSpPr>
            <a:cxnSpLocks noChangeShapeType="1"/>
            <a:stCxn id="800775" idx="3"/>
            <a:endCxn id="800780" idx="7"/>
          </p:cNvCxnSpPr>
          <p:nvPr/>
        </p:nvCxnSpPr>
        <p:spPr bwMode="auto">
          <a:xfrm flipH="1">
            <a:off x="3362325" y="3990975"/>
            <a:ext cx="1333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800787" name="AutoShape 19"/>
          <p:cNvCxnSpPr>
            <a:cxnSpLocks noChangeShapeType="1"/>
            <a:stCxn id="800771" idx="5"/>
            <a:endCxn id="800773" idx="1"/>
          </p:cNvCxnSpPr>
          <p:nvPr/>
        </p:nvCxnSpPr>
        <p:spPr bwMode="auto">
          <a:xfrm>
            <a:off x="4733925" y="2771775"/>
            <a:ext cx="15049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800788" name="AutoShape 20"/>
          <p:cNvCxnSpPr>
            <a:cxnSpLocks noChangeShapeType="1"/>
            <a:stCxn id="800773" idx="5"/>
            <a:endCxn id="800777" idx="1"/>
          </p:cNvCxnSpPr>
          <p:nvPr/>
        </p:nvCxnSpPr>
        <p:spPr bwMode="auto">
          <a:xfrm>
            <a:off x="6562725" y="3381375"/>
            <a:ext cx="5905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800789" name="AutoShape 21"/>
          <p:cNvCxnSpPr>
            <a:cxnSpLocks noChangeShapeType="1"/>
            <a:stCxn id="800776" idx="7"/>
            <a:endCxn id="800773" idx="3"/>
          </p:cNvCxnSpPr>
          <p:nvPr/>
        </p:nvCxnSpPr>
        <p:spPr bwMode="auto">
          <a:xfrm flipV="1">
            <a:off x="5648325" y="3381375"/>
            <a:ext cx="5905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sp>
        <p:nvSpPr>
          <p:cNvPr id="800790" name="Rectangle 22"/>
          <p:cNvSpPr>
            <a:spLocks noChangeArrowheads="1"/>
          </p:cNvSpPr>
          <p:nvPr/>
        </p:nvSpPr>
        <p:spPr bwMode="auto">
          <a:xfrm>
            <a:off x="2590800" y="5486400"/>
            <a:ext cx="457200" cy="4572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16</a:t>
            </a:r>
          </a:p>
        </p:txBody>
      </p:sp>
      <p:sp>
        <p:nvSpPr>
          <p:cNvPr id="800791" name="Rectangle 23"/>
          <p:cNvSpPr>
            <a:spLocks noChangeArrowheads="1"/>
          </p:cNvSpPr>
          <p:nvPr/>
        </p:nvSpPr>
        <p:spPr bwMode="auto">
          <a:xfrm>
            <a:off x="3048000" y="5486400"/>
            <a:ext cx="457200" cy="4572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4</a:t>
            </a:r>
          </a:p>
        </p:txBody>
      </p:sp>
      <p:sp>
        <p:nvSpPr>
          <p:cNvPr id="800792" name="Rectangle 24"/>
          <p:cNvSpPr>
            <a:spLocks noChangeArrowheads="1"/>
          </p:cNvSpPr>
          <p:nvPr/>
        </p:nvSpPr>
        <p:spPr bwMode="auto">
          <a:xfrm>
            <a:off x="3505200" y="5486400"/>
            <a:ext cx="457200" cy="4572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10</a:t>
            </a:r>
          </a:p>
        </p:txBody>
      </p:sp>
      <p:sp>
        <p:nvSpPr>
          <p:cNvPr id="800793" name="Rectangle 25"/>
          <p:cNvSpPr>
            <a:spLocks noChangeArrowheads="1"/>
          </p:cNvSpPr>
          <p:nvPr/>
        </p:nvSpPr>
        <p:spPr bwMode="auto">
          <a:xfrm>
            <a:off x="3962400" y="5486400"/>
            <a:ext cx="457200" cy="4572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14</a:t>
            </a:r>
          </a:p>
        </p:txBody>
      </p:sp>
      <p:sp>
        <p:nvSpPr>
          <p:cNvPr id="800794" name="Rectangle 26"/>
          <p:cNvSpPr>
            <a:spLocks noChangeArrowheads="1"/>
          </p:cNvSpPr>
          <p:nvPr/>
        </p:nvSpPr>
        <p:spPr bwMode="auto">
          <a:xfrm>
            <a:off x="4419600" y="5486400"/>
            <a:ext cx="457200" cy="4572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7</a:t>
            </a:r>
          </a:p>
        </p:txBody>
      </p:sp>
      <p:sp>
        <p:nvSpPr>
          <p:cNvPr id="800795" name="Rectangle 27"/>
          <p:cNvSpPr>
            <a:spLocks noChangeArrowheads="1"/>
          </p:cNvSpPr>
          <p:nvPr/>
        </p:nvSpPr>
        <p:spPr bwMode="auto">
          <a:xfrm>
            <a:off x="4876800" y="5486400"/>
            <a:ext cx="457200" cy="4572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9</a:t>
            </a:r>
          </a:p>
        </p:txBody>
      </p:sp>
      <p:sp>
        <p:nvSpPr>
          <p:cNvPr id="800796" name="Rectangle 28"/>
          <p:cNvSpPr>
            <a:spLocks noChangeArrowheads="1"/>
          </p:cNvSpPr>
          <p:nvPr/>
        </p:nvSpPr>
        <p:spPr bwMode="auto">
          <a:xfrm>
            <a:off x="5334000" y="5486400"/>
            <a:ext cx="457200" cy="4572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800797" name="Rectangle 29"/>
          <p:cNvSpPr>
            <a:spLocks noChangeArrowheads="1"/>
          </p:cNvSpPr>
          <p:nvPr/>
        </p:nvSpPr>
        <p:spPr bwMode="auto">
          <a:xfrm>
            <a:off x="5791200" y="5486400"/>
            <a:ext cx="457200" cy="4572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800798" name="Rectangle 30"/>
          <p:cNvSpPr>
            <a:spLocks noChangeArrowheads="1"/>
          </p:cNvSpPr>
          <p:nvPr/>
        </p:nvSpPr>
        <p:spPr bwMode="auto">
          <a:xfrm>
            <a:off x="6248400" y="5486400"/>
            <a:ext cx="457200" cy="4572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8</a:t>
            </a:r>
          </a:p>
        </p:txBody>
      </p:sp>
      <p:sp>
        <p:nvSpPr>
          <p:cNvPr id="800799" name="Rectangle 31"/>
          <p:cNvSpPr>
            <a:spLocks noChangeArrowheads="1"/>
          </p:cNvSpPr>
          <p:nvPr/>
        </p:nvSpPr>
        <p:spPr bwMode="auto">
          <a:xfrm>
            <a:off x="6705600" y="5486400"/>
            <a:ext cx="457200" cy="4572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800800" name="Rectangle 32"/>
          <p:cNvSpPr>
            <a:spLocks noChangeArrowheads="1"/>
          </p:cNvSpPr>
          <p:nvPr/>
        </p:nvSpPr>
        <p:spPr bwMode="auto">
          <a:xfrm>
            <a:off x="1905000" y="5486400"/>
            <a:ext cx="68580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A =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Algorithm Complexity                                        </a:t>
            </a:r>
            <a:endParaRPr lang="en-US"/>
          </a:p>
        </p:txBody>
      </p:sp>
      <p:sp>
        <p:nvSpPr>
          <p:cNvPr id="801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Heapify() Example</a:t>
            </a:r>
          </a:p>
        </p:txBody>
      </p:sp>
      <p:sp>
        <p:nvSpPr>
          <p:cNvPr id="801795" name="Oval 3"/>
          <p:cNvSpPr>
            <a:spLocks noChangeArrowheads="1"/>
          </p:cNvSpPr>
          <p:nvPr/>
        </p:nvSpPr>
        <p:spPr bwMode="auto">
          <a:xfrm>
            <a:off x="4343400" y="23622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16</a:t>
            </a:r>
          </a:p>
        </p:txBody>
      </p:sp>
      <p:sp>
        <p:nvSpPr>
          <p:cNvPr id="801796" name="Oval 4"/>
          <p:cNvSpPr>
            <a:spLocks noChangeArrowheads="1"/>
          </p:cNvSpPr>
          <p:nvPr/>
        </p:nvSpPr>
        <p:spPr bwMode="auto">
          <a:xfrm>
            <a:off x="2514600" y="29718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chemeClr val="tx2"/>
                </a:solidFill>
              </a:rPr>
              <a:t>4</a:t>
            </a:r>
          </a:p>
        </p:txBody>
      </p:sp>
      <p:sp>
        <p:nvSpPr>
          <p:cNvPr id="801797" name="Oval 5"/>
          <p:cNvSpPr>
            <a:spLocks noChangeArrowheads="1"/>
          </p:cNvSpPr>
          <p:nvPr/>
        </p:nvSpPr>
        <p:spPr bwMode="auto">
          <a:xfrm>
            <a:off x="6172200" y="29718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10</a:t>
            </a:r>
          </a:p>
        </p:txBody>
      </p:sp>
      <p:sp>
        <p:nvSpPr>
          <p:cNvPr id="801798" name="Oval 6"/>
          <p:cNvSpPr>
            <a:spLocks noChangeArrowheads="1"/>
          </p:cNvSpPr>
          <p:nvPr/>
        </p:nvSpPr>
        <p:spPr bwMode="auto">
          <a:xfrm>
            <a:off x="1600200" y="35814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14</a:t>
            </a:r>
          </a:p>
        </p:txBody>
      </p:sp>
      <p:sp>
        <p:nvSpPr>
          <p:cNvPr id="801799" name="Oval 7"/>
          <p:cNvSpPr>
            <a:spLocks noChangeArrowheads="1"/>
          </p:cNvSpPr>
          <p:nvPr/>
        </p:nvSpPr>
        <p:spPr bwMode="auto">
          <a:xfrm>
            <a:off x="3429000" y="35814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7</a:t>
            </a:r>
          </a:p>
        </p:txBody>
      </p:sp>
      <p:sp>
        <p:nvSpPr>
          <p:cNvPr id="801800" name="Oval 8"/>
          <p:cNvSpPr>
            <a:spLocks noChangeArrowheads="1"/>
          </p:cNvSpPr>
          <p:nvPr/>
        </p:nvSpPr>
        <p:spPr bwMode="auto">
          <a:xfrm>
            <a:off x="5257800" y="35814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9</a:t>
            </a:r>
          </a:p>
        </p:txBody>
      </p:sp>
      <p:sp>
        <p:nvSpPr>
          <p:cNvPr id="801801" name="Oval 9"/>
          <p:cNvSpPr>
            <a:spLocks noChangeArrowheads="1"/>
          </p:cNvSpPr>
          <p:nvPr/>
        </p:nvSpPr>
        <p:spPr bwMode="auto">
          <a:xfrm>
            <a:off x="7086600" y="35814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801802" name="Oval 10"/>
          <p:cNvSpPr>
            <a:spLocks noChangeArrowheads="1"/>
          </p:cNvSpPr>
          <p:nvPr/>
        </p:nvSpPr>
        <p:spPr bwMode="auto">
          <a:xfrm>
            <a:off x="1143000" y="41910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801803" name="Oval 11"/>
          <p:cNvSpPr>
            <a:spLocks noChangeArrowheads="1"/>
          </p:cNvSpPr>
          <p:nvPr/>
        </p:nvSpPr>
        <p:spPr bwMode="auto">
          <a:xfrm>
            <a:off x="2057400" y="41910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8</a:t>
            </a:r>
          </a:p>
        </p:txBody>
      </p:sp>
      <p:sp>
        <p:nvSpPr>
          <p:cNvPr id="801804" name="Oval 12"/>
          <p:cNvSpPr>
            <a:spLocks noChangeArrowheads="1"/>
          </p:cNvSpPr>
          <p:nvPr/>
        </p:nvSpPr>
        <p:spPr bwMode="auto">
          <a:xfrm>
            <a:off x="2971800" y="41910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</a:t>
            </a:r>
          </a:p>
        </p:txBody>
      </p:sp>
      <p:cxnSp>
        <p:nvCxnSpPr>
          <p:cNvPr id="801805" name="AutoShape 13"/>
          <p:cNvCxnSpPr>
            <a:cxnSpLocks noChangeShapeType="1"/>
            <a:stCxn id="801795" idx="3"/>
            <a:endCxn id="801796" idx="7"/>
          </p:cNvCxnSpPr>
          <p:nvPr/>
        </p:nvCxnSpPr>
        <p:spPr bwMode="auto">
          <a:xfrm flipH="1">
            <a:off x="2905125" y="2771775"/>
            <a:ext cx="15049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801806" name="AutoShape 14"/>
          <p:cNvCxnSpPr>
            <a:cxnSpLocks noChangeShapeType="1"/>
            <a:stCxn id="801796" idx="3"/>
            <a:endCxn id="801798" idx="7"/>
          </p:cNvCxnSpPr>
          <p:nvPr/>
        </p:nvCxnSpPr>
        <p:spPr bwMode="auto">
          <a:xfrm flipH="1">
            <a:off x="1990725" y="3381375"/>
            <a:ext cx="5905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801807" name="AutoShape 15"/>
          <p:cNvCxnSpPr>
            <a:cxnSpLocks noChangeShapeType="1"/>
            <a:stCxn id="801798" idx="3"/>
            <a:endCxn id="801802" idx="7"/>
          </p:cNvCxnSpPr>
          <p:nvPr/>
        </p:nvCxnSpPr>
        <p:spPr bwMode="auto">
          <a:xfrm flipH="1">
            <a:off x="1533525" y="3990975"/>
            <a:ext cx="1333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801808" name="AutoShape 16"/>
          <p:cNvCxnSpPr>
            <a:cxnSpLocks noChangeShapeType="1"/>
            <a:stCxn id="801798" idx="5"/>
            <a:endCxn id="801803" idx="1"/>
          </p:cNvCxnSpPr>
          <p:nvPr/>
        </p:nvCxnSpPr>
        <p:spPr bwMode="auto">
          <a:xfrm>
            <a:off x="1990725" y="3990975"/>
            <a:ext cx="1333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801809" name="AutoShape 17"/>
          <p:cNvCxnSpPr>
            <a:cxnSpLocks noChangeShapeType="1"/>
            <a:stCxn id="801796" idx="5"/>
            <a:endCxn id="801799" idx="1"/>
          </p:cNvCxnSpPr>
          <p:nvPr/>
        </p:nvCxnSpPr>
        <p:spPr bwMode="auto">
          <a:xfrm>
            <a:off x="2905125" y="3381375"/>
            <a:ext cx="5905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801810" name="AutoShape 18"/>
          <p:cNvCxnSpPr>
            <a:cxnSpLocks noChangeShapeType="1"/>
            <a:stCxn id="801799" idx="3"/>
            <a:endCxn id="801804" idx="7"/>
          </p:cNvCxnSpPr>
          <p:nvPr/>
        </p:nvCxnSpPr>
        <p:spPr bwMode="auto">
          <a:xfrm flipH="1">
            <a:off x="3362325" y="3990975"/>
            <a:ext cx="1333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801811" name="AutoShape 19"/>
          <p:cNvCxnSpPr>
            <a:cxnSpLocks noChangeShapeType="1"/>
            <a:stCxn id="801795" idx="5"/>
            <a:endCxn id="801797" idx="1"/>
          </p:cNvCxnSpPr>
          <p:nvPr/>
        </p:nvCxnSpPr>
        <p:spPr bwMode="auto">
          <a:xfrm>
            <a:off x="4733925" y="2771775"/>
            <a:ext cx="15049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801812" name="AutoShape 20"/>
          <p:cNvCxnSpPr>
            <a:cxnSpLocks noChangeShapeType="1"/>
            <a:stCxn id="801797" idx="5"/>
            <a:endCxn id="801801" idx="1"/>
          </p:cNvCxnSpPr>
          <p:nvPr/>
        </p:nvCxnSpPr>
        <p:spPr bwMode="auto">
          <a:xfrm>
            <a:off x="6562725" y="3381375"/>
            <a:ext cx="5905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801813" name="AutoShape 21"/>
          <p:cNvCxnSpPr>
            <a:cxnSpLocks noChangeShapeType="1"/>
            <a:stCxn id="801800" idx="7"/>
            <a:endCxn id="801797" idx="3"/>
          </p:cNvCxnSpPr>
          <p:nvPr/>
        </p:nvCxnSpPr>
        <p:spPr bwMode="auto">
          <a:xfrm flipV="1">
            <a:off x="5648325" y="3381375"/>
            <a:ext cx="5905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sp>
        <p:nvSpPr>
          <p:cNvPr id="801814" name="Rectangle 22"/>
          <p:cNvSpPr>
            <a:spLocks noChangeArrowheads="1"/>
          </p:cNvSpPr>
          <p:nvPr/>
        </p:nvSpPr>
        <p:spPr bwMode="auto">
          <a:xfrm>
            <a:off x="2590800" y="5486400"/>
            <a:ext cx="457200" cy="4572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16</a:t>
            </a:r>
          </a:p>
        </p:txBody>
      </p:sp>
      <p:sp>
        <p:nvSpPr>
          <p:cNvPr id="801815" name="Rectangle 23"/>
          <p:cNvSpPr>
            <a:spLocks noChangeArrowheads="1"/>
          </p:cNvSpPr>
          <p:nvPr/>
        </p:nvSpPr>
        <p:spPr bwMode="auto">
          <a:xfrm>
            <a:off x="3505200" y="5486400"/>
            <a:ext cx="457200" cy="4572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10</a:t>
            </a:r>
          </a:p>
        </p:txBody>
      </p:sp>
      <p:sp>
        <p:nvSpPr>
          <p:cNvPr id="801816" name="Rectangle 24"/>
          <p:cNvSpPr>
            <a:spLocks noChangeArrowheads="1"/>
          </p:cNvSpPr>
          <p:nvPr/>
        </p:nvSpPr>
        <p:spPr bwMode="auto">
          <a:xfrm>
            <a:off x="3962400" y="5486400"/>
            <a:ext cx="457200" cy="4572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14</a:t>
            </a:r>
          </a:p>
        </p:txBody>
      </p:sp>
      <p:sp>
        <p:nvSpPr>
          <p:cNvPr id="801817" name="Rectangle 25"/>
          <p:cNvSpPr>
            <a:spLocks noChangeArrowheads="1"/>
          </p:cNvSpPr>
          <p:nvPr/>
        </p:nvSpPr>
        <p:spPr bwMode="auto">
          <a:xfrm>
            <a:off x="4419600" y="5486400"/>
            <a:ext cx="457200" cy="4572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7</a:t>
            </a:r>
          </a:p>
        </p:txBody>
      </p:sp>
      <p:sp>
        <p:nvSpPr>
          <p:cNvPr id="801818" name="Rectangle 26"/>
          <p:cNvSpPr>
            <a:spLocks noChangeArrowheads="1"/>
          </p:cNvSpPr>
          <p:nvPr/>
        </p:nvSpPr>
        <p:spPr bwMode="auto">
          <a:xfrm>
            <a:off x="4876800" y="5486400"/>
            <a:ext cx="457200" cy="4572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9</a:t>
            </a:r>
          </a:p>
        </p:txBody>
      </p:sp>
      <p:sp>
        <p:nvSpPr>
          <p:cNvPr id="801819" name="Rectangle 27"/>
          <p:cNvSpPr>
            <a:spLocks noChangeArrowheads="1"/>
          </p:cNvSpPr>
          <p:nvPr/>
        </p:nvSpPr>
        <p:spPr bwMode="auto">
          <a:xfrm>
            <a:off x="5334000" y="5486400"/>
            <a:ext cx="457200" cy="4572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801820" name="Rectangle 28"/>
          <p:cNvSpPr>
            <a:spLocks noChangeArrowheads="1"/>
          </p:cNvSpPr>
          <p:nvPr/>
        </p:nvSpPr>
        <p:spPr bwMode="auto">
          <a:xfrm>
            <a:off x="5791200" y="5486400"/>
            <a:ext cx="457200" cy="4572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801821" name="Rectangle 29"/>
          <p:cNvSpPr>
            <a:spLocks noChangeArrowheads="1"/>
          </p:cNvSpPr>
          <p:nvPr/>
        </p:nvSpPr>
        <p:spPr bwMode="auto">
          <a:xfrm>
            <a:off x="6248400" y="5486400"/>
            <a:ext cx="457200" cy="4572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8</a:t>
            </a:r>
          </a:p>
        </p:txBody>
      </p:sp>
      <p:sp>
        <p:nvSpPr>
          <p:cNvPr id="801822" name="Rectangle 30"/>
          <p:cNvSpPr>
            <a:spLocks noChangeArrowheads="1"/>
          </p:cNvSpPr>
          <p:nvPr/>
        </p:nvSpPr>
        <p:spPr bwMode="auto">
          <a:xfrm>
            <a:off x="6705600" y="5486400"/>
            <a:ext cx="457200" cy="4572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801823" name="Rectangle 31"/>
          <p:cNvSpPr>
            <a:spLocks noChangeArrowheads="1"/>
          </p:cNvSpPr>
          <p:nvPr/>
        </p:nvSpPr>
        <p:spPr bwMode="auto">
          <a:xfrm>
            <a:off x="1905000" y="5486400"/>
            <a:ext cx="68580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A =</a:t>
            </a:r>
          </a:p>
        </p:txBody>
      </p:sp>
      <p:sp>
        <p:nvSpPr>
          <p:cNvPr id="801824" name="Rectangle 32"/>
          <p:cNvSpPr>
            <a:spLocks noChangeArrowheads="1"/>
          </p:cNvSpPr>
          <p:nvPr/>
        </p:nvSpPr>
        <p:spPr bwMode="auto">
          <a:xfrm>
            <a:off x="3048000" y="5486400"/>
            <a:ext cx="457200" cy="4572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chemeClr val="tx2"/>
                </a:solidFill>
              </a:rPr>
              <a:t>4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Algorithm Complexity                                        </a:t>
            </a:r>
            <a:endParaRPr lang="en-US"/>
          </a:p>
        </p:txBody>
      </p:sp>
      <p:sp>
        <p:nvSpPr>
          <p:cNvPr id="802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Heapify() Example</a:t>
            </a:r>
          </a:p>
        </p:txBody>
      </p:sp>
      <p:sp>
        <p:nvSpPr>
          <p:cNvPr id="802819" name="Oval 3"/>
          <p:cNvSpPr>
            <a:spLocks noChangeArrowheads="1"/>
          </p:cNvSpPr>
          <p:nvPr/>
        </p:nvSpPr>
        <p:spPr bwMode="auto">
          <a:xfrm>
            <a:off x="4343400" y="23622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16</a:t>
            </a:r>
          </a:p>
        </p:txBody>
      </p:sp>
      <p:sp>
        <p:nvSpPr>
          <p:cNvPr id="802820" name="Oval 4"/>
          <p:cNvSpPr>
            <a:spLocks noChangeArrowheads="1"/>
          </p:cNvSpPr>
          <p:nvPr/>
        </p:nvSpPr>
        <p:spPr bwMode="auto">
          <a:xfrm>
            <a:off x="2514600" y="29718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chemeClr val="tx2"/>
                </a:solidFill>
              </a:rPr>
              <a:t>4</a:t>
            </a:r>
          </a:p>
        </p:txBody>
      </p:sp>
      <p:sp>
        <p:nvSpPr>
          <p:cNvPr id="802821" name="Oval 5"/>
          <p:cNvSpPr>
            <a:spLocks noChangeArrowheads="1"/>
          </p:cNvSpPr>
          <p:nvPr/>
        </p:nvSpPr>
        <p:spPr bwMode="auto">
          <a:xfrm>
            <a:off x="6172200" y="29718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10</a:t>
            </a:r>
          </a:p>
        </p:txBody>
      </p:sp>
      <p:sp>
        <p:nvSpPr>
          <p:cNvPr id="802822" name="Oval 6"/>
          <p:cNvSpPr>
            <a:spLocks noChangeArrowheads="1"/>
          </p:cNvSpPr>
          <p:nvPr/>
        </p:nvSpPr>
        <p:spPr bwMode="auto">
          <a:xfrm>
            <a:off x="1600200" y="35814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chemeClr val="tx2"/>
                </a:solidFill>
              </a:rPr>
              <a:t>14</a:t>
            </a:r>
          </a:p>
        </p:txBody>
      </p:sp>
      <p:sp>
        <p:nvSpPr>
          <p:cNvPr id="802823" name="Oval 7"/>
          <p:cNvSpPr>
            <a:spLocks noChangeArrowheads="1"/>
          </p:cNvSpPr>
          <p:nvPr/>
        </p:nvSpPr>
        <p:spPr bwMode="auto">
          <a:xfrm>
            <a:off x="3429000" y="35814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7</a:t>
            </a:r>
          </a:p>
        </p:txBody>
      </p:sp>
      <p:sp>
        <p:nvSpPr>
          <p:cNvPr id="802824" name="Oval 8"/>
          <p:cNvSpPr>
            <a:spLocks noChangeArrowheads="1"/>
          </p:cNvSpPr>
          <p:nvPr/>
        </p:nvSpPr>
        <p:spPr bwMode="auto">
          <a:xfrm>
            <a:off x="5257800" y="35814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9</a:t>
            </a:r>
          </a:p>
        </p:txBody>
      </p:sp>
      <p:sp>
        <p:nvSpPr>
          <p:cNvPr id="802825" name="Oval 9"/>
          <p:cNvSpPr>
            <a:spLocks noChangeArrowheads="1"/>
          </p:cNvSpPr>
          <p:nvPr/>
        </p:nvSpPr>
        <p:spPr bwMode="auto">
          <a:xfrm>
            <a:off x="7086600" y="35814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802826" name="Oval 10"/>
          <p:cNvSpPr>
            <a:spLocks noChangeArrowheads="1"/>
          </p:cNvSpPr>
          <p:nvPr/>
        </p:nvSpPr>
        <p:spPr bwMode="auto">
          <a:xfrm>
            <a:off x="1143000" y="41910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802827" name="Oval 11"/>
          <p:cNvSpPr>
            <a:spLocks noChangeArrowheads="1"/>
          </p:cNvSpPr>
          <p:nvPr/>
        </p:nvSpPr>
        <p:spPr bwMode="auto">
          <a:xfrm>
            <a:off x="2057400" y="41910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8</a:t>
            </a:r>
          </a:p>
        </p:txBody>
      </p:sp>
      <p:sp>
        <p:nvSpPr>
          <p:cNvPr id="802828" name="Oval 12"/>
          <p:cNvSpPr>
            <a:spLocks noChangeArrowheads="1"/>
          </p:cNvSpPr>
          <p:nvPr/>
        </p:nvSpPr>
        <p:spPr bwMode="auto">
          <a:xfrm>
            <a:off x="2971800" y="41910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</a:t>
            </a:r>
          </a:p>
        </p:txBody>
      </p:sp>
      <p:cxnSp>
        <p:nvCxnSpPr>
          <p:cNvPr id="802829" name="AutoShape 13"/>
          <p:cNvCxnSpPr>
            <a:cxnSpLocks noChangeShapeType="1"/>
            <a:stCxn id="802819" idx="3"/>
            <a:endCxn id="802820" idx="7"/>
          </p:cNvCxnSpPr>
          <p:nvPr/>
        </p:nvCxnSpPr>
        <p:spPr bwMode="auto">
          <a:xfrm flipH="1">
            <a:off x="2905125" y="2771775"/>
            <a:ext cx="15049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802830" name="AutoShape 14"/>
          <p:cNvCxnSpPr>
            <a:cxnSpLocks noChangeShapeType="1"/>
            <a:stCxn id="802820" idx="3"/>
            <a:endCxn id="802822" idx="7"/>
          </p:cNvCxnSpPr>
          <p:nvPr/>
        </p:nvCxnSpPr>
        <p:spPr bwMode="auto">
          <a:xfrm flipH="1">
            <a:off x="1990725" y="3381375"/>
            <a:ext cx="5905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802831" name="AutoShape 15"/>
          <p:cNvCxnSpPr>
            <a:cxnSpLocks noChangeShapeType="1"/>
            <a:stCxn id="802822" idx="3"/>
            <a:endCxn id="802826" idx="7"/>
          </p:cNvCxnSpPr>
          <p:nvPr/>
        </p:nvCxnSpPr>
        <p:spPr bwMode="auto">
          <a:xfrm flipH="1">
            <a:off x="1533525" y="3990975"/>
            <a:ext cx="1333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802832" name="AutoShape 16"/>
          <p:cNvCxnSpPr>
            <a:cxnSpLocks noChangeShapeType="1"/>
            <a:stCxn id="802822" idx="5"/>
            <a:endCxn id="802827" idx="1"/>
          </p:cNvCxnSpPr>
          <p:nvPr/>
        </p:nvCxnSpPr>
        <p:spPr bwMode="auto">
          <a:xfrm>
            <a:off x="1990725" y="3990975"/>
            <a:ext cx="1333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802833" name="AutoShape 17"/>
          <p:cNvCxnSpPr>
            <a:cxnSpLocks noChangeShapeType="1"/>
            <a:stCxn id="802820" idx="5"/>
            <a:endCxn id="802823" idx="1"/>
          </p:cNvCxnSpPr>
          <p:nvPr/>
        </p:nvCxnSpPr>
        <p:spPr bwMode="auto">
          <a:xfrm>
            <a:off x="2905125" y="3381375"/>
            <a:ext cx="5905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802834" name="AutoShape 18"/>
          <p:cNvCxnSpPr>
            <a:cxnSpLocks noChangeShapeType="1"/>
            <a:stCxn id="802823" idx="3"/>
            <a:endCxn id="802828" idx="7"/>
          </p:cNvCxnSpPr>
          <p:nvPr/>
        </p:nvCxnSpPr>
        <p:spPr bwMode="auto">
          <a:xfrm flipH="1">
            <a:off x="3362325" y="3990975"/>
            <a:ext cx="1333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802835" name="AutoShape 19"/>
          <p:cNvCxnSpPr>
            <a:cxnSpLocks noChangeShapeType="1"/>
            <a:stCxn id="802819" idx="5"/>
            <a:endCxn id="802821" idx="1"/>
          </p:cNvCxnSpPr>
          <p:nvPr/>
        </p:nvCxnSpPr>
        <p:spPr bwMode="auto">
          <a:xfrm>
            <a:off x="4733925" y="2771775"/>
            <a:ext cx="15049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802836" name="AutoShape 20"/>
          <p:cNvCxnSpPr>
            <a:cxnSpLocks noChangeShapeType="1"/>
            <a:stCxn id="802821" idx="5"/>
            <a:endCxn id="802825" idx="1"/>
          </p:cNvCxnSpPr>
          <p:nvPr/>
        </p:nvCxnSpPr>
        <p:spPr bwMode="auto">
          <a:xfrm>
            <a:off x="6562725" y="3381375"/>
            <a:ext cx="5905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802837" name="AutoShape 21"/>
          <p:cNvCxnSpPr>
            <a:cxnSpLocks noChangeShapeType="1"/>
            <a:stCxn id="802824" idx="7"/>
            <a:endCxn id="802821" idx="3"/>
          </p:cNvCxnSpPr>
          <p:nvPr/>
        </p:nvCxnSpPr>
        <p:spPr bwMode="auto">
          <a:xfrm flipV="1">
            <a:off x="5648325" y="3381375"/>
            <a:ext cx="5905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802838" name="AutoShape 22"/>
          <p:cNvCxnSpPr>
            <a:cxnSpLocks noChangeShapeType="1"/>
            <a:stCxn id="802820" idx="1"/>
            <a:endCxn id="802822" idx="1"/>
          </p:cNvCxnSpPr>
          <p:nvPr/>
        </p:nvCxnSpPr>
        <p:spPr bwMode="auto">
          <a:xfrm rot="16200000" flipH="1" flipV="1">
            <a:off x="1819275" y="2867025"/>
            <a:ext cx="609600" cy="914400"/>
          </a:xfrm>
          <a:prstGeom prst="curvedConnector3">
            <a:avLst>
              <a:gd name="adj1" fmla="val -45315"/>
            </a:avLst>
          </a:prstGeom>
          <a:noFill/>
          <a:ln w="38100">
            <a:solidFill>
              <a:schemeClr val="accent2"/>
            </a:solidFill>
            <a:round/>
            <a:headEnd type="triangle" w="med" len="med"/>
            <a:tailEnd type="triangle" w="med" len="med"/>
          </a:ln>
          <a:effectLst/>
        </p:spPr>
      </p:cxnSp>
      <p:sp>
        <p:nvSpPr>
          <p:cNvPr id="802839" name="Rectangle 23"/>
          <p:cNvSpPr>
            <a:spLocks noChangeArrowheads="1"/>
          </p:cNvSpPr>
          <p:nvPr/>
        </p:nvSpPr>
        <p:spPr bwMode="auto">
          <a:xfrm>
            <a:off x="2590800" y="5486400"/>
            <a:ext cx="457200" cy="4572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16</a:t>
            </a:r>
          </a:p>
        </p:txBody>
      </p:sp>
      <p:sp>
        <p:nvSpPr>
          <p:cNvPr id="802840" name="Rectangle 24"/>
          <p:cNvSpPr>
            <a:spLocks noChangeArrowheads="1"/>
          </p:cNvSpPr>
          <p:nvPr/>
        </p:nvSpPr>
        <p:spPr bwMode="auto">
          <a:xfrm>
            <a:off x="3505200" y="5486400"/>
            <a:ext cx="457200" cy="4572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10</a:t>
            </a:r>
          </a:p>
        </p:txBody>
      </p:sp>
      <p:sp>
        <p:nvSpPr>
          <p:cNvPr id="802841" name="Rectangle 25"/>
          <p:cNvSpPr>
            <a:spLocks noChangeArrowheads="1"/>
          </p:cNvSpPr>
          <p:nvPr/>
        </p:nvSpPr>
        <p:spPr bwMode="auto">
          <a:xfrm>
            <a:off x="4419600" y="5486400"/>
            <a:ext cx="457200" cy="4572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7</a:t>
            </a:r>
          </a:p>
        </p:txBody>
      </p:sp>
      <p:sp>
        <p:nvSpPr>
          <p:cNvPr id="802842" name="Rectangle 26"/>
          <p:cNvSpPr>
            <a:spLocks noChangeArrowheads="1"/>
          </p:cNvSpPr>
          <p:nvPr/>
        </p:nvSpPr>
        <p:spPr bwMode="auto">
          <a:xfrm>
            <a:off x="4876800" y="5486400"/>
            <a:ext cx="457200" cy="4572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9</a:t>
            </a:r>
          </a:p>
        </p:txBody>
      </p:sp>
      <p:sp>
        <p:nvSpPr>
          <p:cNvPr id="802843" name="Rectangle 27"/>
          <p:cNvSpPr>
            <a:spLocks noChangeArrowheads="1"/>
          </p:cNvSpPr>
          <p:nvPr/>
        </p:nvSpPr>
        <p:spPr bwMode="auto">
          <a:xfrm>
            <a:off x="5334000" y="5486400"/>
            <a:ext cx="457200" cy="4572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802844" name="Rectangle 28"/>
          <p:cNvSpPr>
            <a:spLocks noChangeArrowheads="1"/>
          </p:cNvSpPr>
          <p:nvPr/>
        </p:nvSpPr>
        <p:spPr bwMode="auto">
          <a:xfrm>
            <a:off x="5791200" y="5486400"/>
            <a:ext cx="457200" cy="4572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802845" name="Rectangle 29"/>
          <p:cNvSpPr>
            <a:spLocks noChangeArrowheads="1"/>
          </p:cNvSpPr>
          <p:nvPr/>
        </p:nvSpPr>
        <p:spPr bwMode="auto">
          <a:xfrm>
            <a:off x="6248400" y="5486400"/>
            <a:ext cx="457200" cy="4572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8</a:t>
            </a:r>
          </a:p>
        </p:txBody>
      </p:sp>
      <p:sp>
        <p:nvSpPr>
          <p:cNvPr id="802846" name="Rectangle 30"/>
          <p:cNvSpPr>
            <a:spLocks noChangeArrowheads="1"/>
          </p:cNvSpPr>
          <p:nvPr/>
        </p:nvSpPr>
        <p:spPr bwMode="auto">
          <a:xfrm>
            <a:off x="6705600" y="5486400"/>
            <a:ext cx="457200" cy="4572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802847" name="Rectangle 31"/>
          <p:cNvSpPr>
            <a:spLocks noChangeArrowheads="1"/>
          </p:cNvSpPr>
          <p:nvPr/>
        </p:nvSpPr>
        <p:spPr bwMode="auto">
          <a:xfrm>
            <a:off x="1905000" y="5486400"/>
            <a:ext cx="68580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A =</a:t>
            </a:r>
          </a:p>
        </p:txBody>
      </p:sp>
      <p:sp>
        <p:nvSpPr>
          <p:cNvPr id="802848" name="Rectangle 32"/>
          <p:cNvSpPr>
            <a:spLocks noChangeArrowheads="1"/>
          </p:cNvSpPr>
          <p:nvPr/>
        </p:nvSpPr>
        <p:spPr bwMode="auto">
          <a:xfrm>
            <a:off x="3048000" y="5486400"/>
            <a:ext cx="457200" cy="4572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chemeClr val="tx2"/>
                </a:solidFill>
              </a:rPr>
              <a:t>4</a:t>
            </a:r>
          </a:p>
        </p:txBody>
      </p:sp>
      <p:sp>
        <p:nvSpPr>
          <p:cNvPr id="802849" name="Rectangle 33"/>
          <p:cNvSpPr>
            <a:spLocks noChangeArrowheads="1"/>
          </p:cNvSpPr>
          <p:nvPr/>
        </p:nvSpPr>
        <p:spPr bwMode="auto">
          <a:xfrm>
            <a:off x="3962400" y="5486400"/>
            <a:ext cx="457200" cy="4572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chemeClr val="tx2"/>
                </a:solidFill>
              </a:rPr>
              <a:t>14</a:t>
            </a:r>
          </a:p>
        </p:txBody>
      </p:sp>
      <p:cxnSp>
        <p:nvCxnSpPr>
          <p:cNvPr id="802850" name="AutoShape 34"/>
          <p:cNvCxnSpPr>
            <a:cxnSpLocks noChangeShapeType="1"/>
            <a:stCxn id="802848" idx="0"/>
            <a:endCxn id="802849" idx="0"/>
          </p:cNvCxnSpPr>
          <p:nvPr/>
        </p:nvCxnSpPr>
        <p:spPr bwMode="auto">
          <a:xfrm rot="5400000" flipV="1">
            <a:off x="3733006" y="5010944"/>
            <a:ext cx="1588" cy="914400"/>
          </a:xfrm>
          <a:prstGeom prst="curvedConnector3">
            <a:avLst>
              <a:gd name="adj1" fmla="val -13200000"/>
            </a:avLst>
          </a:prstGeom>
          <a:noFill/>
          <a:ln w="38100">
            <a:solidFill>
              <a:schemeClr val="accent2"/>
            </a:solidFill>
            <a:round/>
            <a:headEnd type="triangle" w="med" len="med"/>
            <a:tailEnd type="triangle" w="med" len="med"/>
          </a:ln>
          <a:effectLst/>
        </p:spPr>
      </p:cxn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Algorithm Complexity                                        </a:t>
            </a:r>
            <a:endParaRPr lang="en-US"/>
          </a:p>
        </p:txBody>
      </p:sp>
      <p:sp>
        <p:nvSpPr>
          <p:cNvPr id="803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Heapify() Example</a:t>
            </a:r>
          </a:p>
        </p:txBody>
      </p:sp>
      <p:sp>
        <p:nvSpPr>
          <p:cNvPr id="803843" name="Oval 3"/>
          <p:cNvSpPr>
            <a:spLocks noChangeArrowheads="1"/>
          </p:cNvSpPr>
          <p:nvPr/>
        </p:nvSpPr>
        <p:spPr bwMode="auto">
          <a:xfrm>
            <a:off x="4343400" y="23622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16</a:t>
            </a:r>
          </a:p>
        </p:txBody>
      </p:sp>
      <p:sp>
        <p:nvSpPr>
          <p:cNvPr id="803844" name="Oval 4"/>
          <p:cNvSpPr>
            <a:spLocks noChangeArrowheads="1"/>
          </p:cNvSpPr>
          <p:nvPr/>
        </p:nvSpPr>
        <p:spPr bwMode="auto">
          <a:xfrm>
            <a:off x="2514600" y="29718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14</a:t>
            </a:r>
          </a:p>
        </p:txBody>
      </p:sp>
      <p:sp>
        <p:nvSpPr>
          <p:cNvPr id="803845" name="Oval 5"/>
          <p:cNvSpPr>
            <a:spLocks noChangeArrowheads="1"/>
          </p:cNvSpPr>
          <p:nvPr/>
        </p:nvSpPr>
        <p:spPr bwMode="auto">
          <a:xfrm>
            <a:off x="6172200" y="29718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10</a:t>
            </a:r>
          </a:p>
        </p:txBody>
      </p:sp>
      <p:sp>
        <p:nvSpPr>
          <p:cNvPr id="803846" name="Oval 6"/>
          <p:cNvSpPr>
            <a:spLocks noChangeArrowheads="1"/>
          </p:cNvSpPr>
          <p:nvPr/>
        </p:nvSpPr>
        <p:spPr bwMode="auto">
          <a:xfrm>
            <a:off x="1600200" y="35814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4</a:t>
            </a:r>
          </a:p>
        </p:txBody>
      </p:sp>
      <p:sp>
        <p:nvSpPr>
          <p:cNvPr id="803847" name="Oval 7"/>
          <p:cNvSpPr>
            <a:spLocks noChangeArrowheads="1"/>
          </p:cNvSpPr>
          <p:nvPr/>
        </p:nvSpPr>
        <p:spPr bwMode="auto">
          <a:xfrm>
            <a:off x="3429000" y="35814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7</a:t>
            </a:r>
          </a:p>
        </p:txBody>
      </p:sp>
      <p:sp>
        <p:nvSpPr>
          <p:cNvPr id="803848" name="Oval 8"/>
          <p:cNvSpPr>
            <a:spLocks noChangeArrowheads="1"/>
          </p:cNvSpPr>
          <p:nvPr/>
        </p:nvSpPr>
        <p:spPr bwMode="auto">
          <a:xfrm>
            <a:off x="5257800" y="35814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9</a:t>
            </a:r>
          </a:p>
        </p:txBody>
      </p:sp>
      <p:sp>
        <p:nvSpPr>
          <p:cNvPr id="803849" name="Oval 9"/>
          <p:cNvSpPr>
            <a:spLocks noChangeArrowheads="1"/>
          </p:cNvSpPr>
          <p:nvPr/>
        </p:nvSpPr>
        <p:spPr bwMode="auto">
          <a:xfrm>
            <a:off x="7086600" y="35814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803850" name="Oval 10"/>
          <p:cNvSpPr>
            <a:spLocks noChangeArrowheads="1"/>
          </p:cNvSpPr>
          <p:nvPr/>
        </p:nvSpPr>
        <p:spPr bwMode="auto">
          <a:xfrm>
            <a:off x="1143000" y="41910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803851" name="Oval 11"/>
          <p:cNvSpPr>
            <a:spLocks noChangeArrowheads="1"/>
          </p:cNvSpPr>
          <p:nvPr/>
        </p:nvSpPr>
        <p:spPr bwMode="auto">
          <a:xfrm>
            <a:off x="2057400" y="41910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8</a:t>
            </a:r>
          </a:p>
        </p:txBody>
      </p:sp>
      <p:sp>
        <p:nvSpPr>
          <p:cNvPr id="803852" name="Oval 12"/>
          <p:cNvSpPr>
            <a:spLocks noChangeArrowheads="1"/>
          </p:cNvSpPr>
          <p:nvPr/>
        </p:nvSpPr>
        <p:spPr bwMode="auto">
          <a:xfrm>
            <a:off x="2971800" y="41910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</a:t>
            </a:r>
          </a:p>
        </p:txBody>
      </p:sp>
      <p:cxnSp>
        <p:nvCxnSpPr>
          <p:cNvPr id="803853" name="AutoShape 13"/>
          <p:cNvCxnSpPr>
            <a:cxnSpLocks noChangeShapeType="1"/>
            <a:stCxn id="803843" idx="3"/>
            <a:endCxn id="803844" idx="7"/>
          </p:cNvCxnSpPr>
          <p:nvPr/>
        </p:nvCxnSpPr>
        <p:spPr bwMode="auto">
          <a:xfrm flipH="1">
            <a:off x="2905125" y="2771775"/>
            <a:ext cx="15049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803854" name="AutoShape 14"/>
          <p:cNvCxnSpPr>
            <a:cxnSpLocks noChangeShapeType="1"/>
            <a:stCxn id="803844" idx="3"/>
            <a:endCxn id="803846" idx="7"/>
          </p:cNvCxnSpPr>
          <p:nvPr/>
        </p:nvCxnSpPr>
        <p:spPr bwMode="auto">
          <a:xfrm flipH="1">
            <a:off x="1990725" y="3381375"/>
            <a:ext cx="5905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803855" name="AutoShape 15"/>
          <p:cNvCxnSpPr>
            <a:cxnSpLocks noChangeShapeType="1"/>
            <a:stCxn id="803846" idx="3"/>
            <a:endCxn id="803850" idx="7"/>
          </p:cNvCxnSpPr>
          <p:nvPr/>
        </p:nvCxnSpPr>
        <p:spPr bwMode="auto">
          <a:xfrm flipH="1">
            <a:off x="1533525" y="3990975"/>
            <a:ext cx="1333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803856" name="AutoShape 16"/>
          <p:cNvCxnSpPr>
            <a:cxnSpLocks noChangeShapeType="1"/>
            <a:stCxn id="803846" idx="5"/>
            <a:endCxn id="803851" idx="1"/>
          </p:cNvCxnSpPr>
          <p:nvPr/>
        </p:nvCxnSpPr>
        <p:spPr bwMode="auto">
          <a:xfrm>
            <a:off x="1990725" y="3990975"/>
            <a:ext cx="1333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803857" name="AutoShape 17"/>
          <p:cNvCxnSpPr>
            <a:cxnSpLocks noChangeShapeType="1"/>
            <a:stCxn id="803844" idx="5"/>
            <a:endCxn id="803847" idx="1"/>
          </p:cNvCxnSpPr>
          <p:nvPr/>
        </p:nvCxnSpPr>
        <p:spPr bwMode="auto">
          <a:xfrm>
            <a:off x="2905125" y="3381375"/>
            <a:ext cx="5905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803858" name="AutoShape 18"/>
          <p:cNvCxnSpPr>
            <a:cxnSpLocks noChangeShapeType="1"/>
            <a:stCxn id="803847" idx="3"/>
            <a:endCxn id="803852" idx="7"/>
          </p:cNvCxnSpPr>
          <p:nvPr/>
        </p:nvCxnSpPr>
        <p:spPr bwMode="auto">
          <a:xfrm flipH="1">
            <a:off x="3362325" y="3990975"/>
            <a:ext cx="1333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803859" name="AutoShape 19"/>
          <p:cNvCxnSpPr>
            <a:cxnSpLocks noChangeShapeType="1"/>
            <a:stCxn id="803843" idx="5"/>
            <a:endCxn id="803845" idx="1"/>
          </p:cNvCxnSpPr>
          <p:nvPr/>
        </p:nvCxnSpPr>
        <p:spPr bwMode="auto">
          <a:xfrm>
            <a:off x="4733925" y="2771775"/>
            <a:ext cx="15049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803860" name="AutoShape 20"/>
          <p:cNvCxnSpPr>
            <a:cxnSpLocks noChangeShapeType="1"/>
            <a:stCxn id="803845" idx="5"/>
            <a:endCxn id="803849" idx="1"/>
          </p:cNvCxnSpPr>
          <p:nvPr/>
        </p:nvCxnSpPr>
        <p:spPr bwMode="auto">
          <a:xfrm>
            <a:off x="6562725" y="3381375"/>
            <a:ext cx="5905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803861" name="AutoShape 21"/>
          <p:cNvCxnSpPr>
            <a:cxnSpLocks noChangeShapeType="1"/>
            <a:stCxn id="803848" idx="7"/>
            <a:endCxn id="803845" idx="3"/>
          </p:cNvCxnSpPr>
          <p:nvPr/>
        </p:nvCxnSpPr>
        <p:spPr bwMode="auto">
          <a:xfrm flipV="1">
            <a:off x="5648325" y="3381375"/>
            <a:ext cx="5905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sp>
        <p:nvSpPr>
          <p:cNvPr id="803862" name="Rectangle 22"/>
          <p:cNvSpPr>
            <a:spLocks noChangeArrowheads="1"/>
          </p:cNvSpPr>
          <p:nvPr/>
        </p:nvSpPr>
        <p:spPr bwMode="auto">
          <a:xfrm>
            <a:off x="2590800" y="5486400"/>
            <a:ext cx="457200" cy="4572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16</a:t>
            </a:r>
          </a:p>
        </p:txBody>
      </p:sp>
      <p:sp>
        <p:nvSpPr>
          <p:cNvPr id="803863" name="Rectangle 23"/>
          <p:cNvSpPr>
            <a:spLocks noChangeArrowheads="1"/>
          </p:cNvSpPr>
          <p:nvPr/>
        </p:nvSpPr>
        <p:spPr bwMode="auto">
          <a:xfrm>
            <a:off x="3048000" y="5486400"/>
            <a:ext cx="457200" cy="4572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14</a:t>
            </a:r>
          </a:p>
        </p:txBody>
      </p:sp>
      <p:sp>
        <p:nvSpPr>
          <p:cNvPr id="803864" name="Rectangle 24"/>
          <p:cNvSpPr>
            <a:spLocks noChangeArrowheads="1"/>
          </p:cNvSpPr>
          <p:nvPr/>
        </p:nvSpPr>
        <p:spPr bwMode="auto">
          <a:xfrm>
            <a:off x="3505200" y="5486400"/>
            <a:ext cx="457200" cy="4572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10</a:t>
            </a:r>
          </a:p>
        </p:txBody>
      </p:sp>
      <p:sp>
        <p:nvSpPr>
          <p:cNvPr id="803865" name="Rectangle 25"/>
          <p:cNvSpPr>
            <a:spLocks noChangeArrowheads="1"/>
          </p:cNvSpPr>
          <p:nvPr/>
        </p:nvSpPr>
        <p:spPr bwMode="auto">
          <a:xfrm>
            <a:off x="3962400" y="5486400"/>
            <a:ext cx="457200" cy="4572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4</a:t>
            </a:r>
          </a:p>
        </p:txBody>
      </p:sp>
      <p:sp>
        <p:nvSpPr>
          <p:cNvPr id="803866" name="Rectangle 26"/>
          <p:cNvSpPr>
            <a:spLocks noChangeArrowheads="1"/>
          </p:cNvSpPr>
          <p:nvPr/>
        </p:nvSpPr>
        <p:spPr bwMode="auto">
          <a:xfrm>
            <a:off x="4419600" y="5486400"/>
            <a:ext cx="457200" cy="4572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7</a:t>
            </a:r>
          </a:p>
        </p:txBody>
      </p:sp>
      <p:sp>
        <p:nvSpPr>
          <p:cNvPr id="803867" name="Rectangle 27"/>
          <p:cNvSpPr>
            <a:spLocks noChangeArrowheads="1"/>
          </p:cNvSpPr>
          <p:nvPr/>
        </p:nvSpPr>
        <p:spPr bwMode="auto">
          <a:xfrm>
            <a:off x="4876800" y="5486400"/>
            <a:ext cx="457200" cy="4572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9</a:t>
            </a:r>
          </a:p>
        </p:txBody>
      </p:sp>
      <p:sp>
        <p:nvSpPr>
          <p:cNvPr id="803868" name="Rectangle 28"/>
          <p:cNvSpPr>
            <a:spLocks noChangeArrowheads="1"/>
          </p:cNvSpPr>
          <p:nvPr/>
        </p:nvSpPr>
        <p:spPr bwMode="auto">
          <a:xfrm>
            <a:off x="5334000" y="5486400"/>
            <a:ext cx="457200" cy="4572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803869" name="Rectangle 29"/>
          <p:cNvSpPr>
            <a:spLocks noChangeArrowheads="1"/>
          </p:cNvSpPr>
          <p:nvPr/>
        </p:nvSpPr>
        <p:spPr bwMode="auto">
          <a:xfrm>
            <a:off x="5791200" y="5486400"/>
            <a:ext cx="457200" cy="4572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803870" name="Rectangle 30"/>
          <p:cNvSpPr>
            <a:spLocks noChangeArrowheads="1"/>
          </p:cNvSpPr>
          <p:nvPr/>
        </p:nvSpPr>
        <p:spPr bwMode="auto">
          <a:xfrm>
            <a:off x="6248400" y="5486400"/>
            <a:ext cx="457200" cy="4572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8</a:t>
            </a:r>
          </a:p>
        </p:txBody>
      </p:sp>
      <p:sp>
        <p:nvSpPr>
          <p:cNvPr id="803871" name="Rectangle 31"/>
          <p:cNvSpPr>
            <a:spLocks noChangeArrowheads="1"/>
          </p:cNvSpPr>
          <p:nvPr/>
        </p:nvSpPr>
        <p:spPr bwMode="auto">
          <a:xfrm>
            <a:off x="6705600" y="5486400"/>
            <a:ext cx="457200" cy="4572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803872" name="Rectangle 32"/>
          <p:cNvSpPr>
            <a:spLocks noChangeArrowheads="1"/>
          </p:cNvSpPr>
          <p:nvPr/>
        </p:nvSpPr>
        <p:spPr bwMode="auto">
          <a:xfrm>
            <a:off x="1905000" y="5486400"/>
            <a:ext cx="68580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A =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Algorithm Complexity                                        </a:t>
            </a:r>
            <a:endParaRPr lang="en-US"/>
          </a:p>
        </p:txBody>
      </p:sp>
      <p:sp>
        <p:nvSpPr>
          <p:cNvPr id="80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Heapify() Example</a:t>
            </a:r>
          </a:p>
        </p:txBody>
      </p:sp>
      <p:sp>
        <p:nvSpPr>
          <p:cNvPr id="804867" name="Oval 3"/>
          <p:cNvSpPr>
            <a:spLocks noChangeArrowheads="1"/>
          </p:cNvSpPr>
          <p:nvPr/>
        </p:nvSpPr>
        <p:spPr bwMode="auto">
          <a:xfrm>
            <a:off x="4343400" y="23622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16</a:t>
            </a:r>
          </a:p>
        </p:txBody>
      </p:sp>
      <p:sp>
        <p:nvSpPr>
          <p:cNvPr id="804868" name="Oval 4"/>
          <p:cNvSpPr>
            <a:spLocks noChangeArrowheads="1"/>
          </p:cNvSpPr>
          <p:nvPr/>
        </p:nvSpPr>
        <p:spPr bwMode="auto">
          <a:xfrm>
            <a:off x="2514600" y="29718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14</a:t>
            </a:r>
          </a:p>
        </p:txBody>
      </p:sp>
      <p:sp>
        <p:nvSpPr>
          <p:cNvPr id="804869" name="Oval 5"/>
          <p:cNvSpPr>
            <a:spLocks noChangeArrowheads="1"/>
          </p:cNvSpPr>
          <p:nvPr/>
        </p:nvSpPr>
        <p:spPr bwMode="auto">
          <a:xfrm>
            <a:off x="6172200" y="29718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10</a:t>
            </a:r>
          </a:p>
        </p:txBody>
      </p:sp>
      <p:sp>
        <p:nvSpPr>
          <p:cNvPr id="804870" name="Oval 6"/>
          <p:cNvSpPr>
            <a:spLocks noChangeArrowheads="1"/>
          </p:cNvSpPr>
          <p:nvPr/>
        </p:nvSpPr>
        <p:spPr bwMode="auto">
          <a:xfrm>
            <a:off x="1600200" y="35814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chemeClr val="tx2"/>
                </a:solidFill>
              </a:rPr>
              <a:t>4</a:t>
            </a:r>
          </a:p>
        </p:txBody>
      </p:sp>
      <p:sp>
        <p:nvSpPr>
          <p:cNvPr id="804871" name="Oval 7"/>
          <p:cNvSpPr>
            <a:spLocks noChangeArrowheads="1"/>
          </p:cNvSpPr>
          <p:nvPr/>
        </p:nvSpPr>
        <p:spPr bwMode="auto">
          <a:xfrm>
            <a:off x="3429000" y="35814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7</a:t>
            </a:r>
          </a:p>
        </p:txBody>
      </p:sp>
      <p:sp>
        <p:nvSpPr>
          <p:cNvPr id="804872" name="Oval 8"/>
          <p:cNvSpPr>
            <a:spLocks noChangeArrowheads="1"/>
          </p:cNvSpPr>
          <p:nvPr/>
        </p:nvSpPr>
        <p:spPr bwMode="auto">
          <a:xfrm>
            <a:off x="5257800" y="35814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9</a:t>
            </a:r>
          </a:p>
        </p:txBody>
      </p:sp>
      <p:sp>
        <p:nvSpPr>
          <p:cNvPr id="804873" name="Oval 9"/>
          <p:cNvSpPr>
            <a:spLocks noChangeArrowheads="1"/>
          </p:cNvSpPr>
          <p:nvPr/>
        </p:nvSpPr>
        <p:spPr bwMode="auto">
          <a:xfrm>
            <a:off x="7086600" y="35814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804874" name="Oval 10"/>
          <p:cNvSpPr>
            <a:spLocks noChangeArrowheads="1"/>
          </p:cNvSpPr>
          <p:nvPr/>
        </p:nvSpPr>
        <p:spPr bwMode="auto">
          <a:xfrm>
            <a:off x="1143000" y="41910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804875" name="Oval 11"/>
          <p:cNvSpPr>
            <a:spLocks noChangeArrowheads="1"/>
          </p:cNvSpPr>
          <p:nvPr/>
        </p:nvSpPr>
        <p:spPr bwMode="auto">
          <a:xfrm>
            <a:off x="2057400" y="41910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8</a:t>
            </a:r>
          </a:p>
        </p:txBody>
      </p:sp>
      <p:sp>
        <p:nvSpPr>
          <p:cNvPr id="804876" name="Oval 12"/>
          <p:cNvSpPr>
            <a:spLocks noChangeArrowheads="1"/>
          </p:cNvSpPr>
          <p:nvPr/>
        </p:nvSpPr>
        <p:spPr bwMode="auto">
          <a:xfrm>
            <a:off x="2971800" y="41910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</a:t>
            </a:r>
          </a:p>
        </p:txBody>
      </p:sp>
      <p:cxnSp>
        <p:nvCxnSpPr>
          <p:cNvPr id="804877" name="AutoShape 13"/>
          <p:cNvCxnSpPr>
            <a:cxnSpLocks noChangeShapeType="1"/>
            <a:stCxn id="804867" idx="3"/>
            <a:endCxn id="804868" idx="7"/>
          </p:cNvCxnSpPr>
          <p:nvPr/>
        </p:nvCxnSpPr>
        <p:spPr bwMode="auto">
          <a:xfrm flipH="1">
            <a:off x="2905125" y="2771775"/>
            <a:ext cx="15049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804878" name="AutoShape 14"/>
          <p:cNvCxnSpPr>
            <a:cxnSpLocks noChangeShapeType="1"/>
            <a:stCxn id="804868" idx="3"/>
            <a:endCxn id="804870" idx="7"/>
          </p:cNvCxnSpPr>
          <p:nvPr/>
        </p:nvCxnSpPr>
        <p:spPr bwMode="auto">
          <a:xfrm flipH="1">
            <a:off x="1990725" y="3381375"/>
            <a:ext cx="5905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804879" name="AutoShape 15"/>
          <p:cNvCxnSpPr>
            <a:cxnSpLocks noChangeShapeType="1"/>
            <a:stCxn id="804870" idx="3"/>
            <a:endCxn id="804874" idx="7"/>
          </p:cNvCxnSpPr>
          <p:nvPr/>
        </p:nvCxnSpPr>
        <p:spPr bwMode="auto">
          <a:xfrm flipH="1">
            <a:off x="1533525" y="3990975"/>
            <a:ext cx="1333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804880" name="AutoShape 16"/>
          <p:cNvCxnSpPr>
            <a:cxnSpLocks noChangeShapeType="1"/>
            <a:stCxn id="804870" idx="5"/>
            <a:endCxn id="804875" idx="1"/>
          </p:cNvCxnSpPr>
          <p:nvPr/>
        </p:nvCxnSpPr>
        <p:spPr bwMode="auto">
          <a:xfrm>
            <a:off x="1990725" y="3990975"/>
            <a:ext cx="1333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804881" name="AutoShape 17"/>
          <p:cNvCxnSpPr>
            <a:cxnSpLocks noChangeShapeType="1"/>
            <a:stCxn id="804868" idx="5"/>
            <a:endCxn id="804871" idx="1"/>
          </p:cNvCxnSpPr>
          <p:nvPr/>
        </p:nvCxnSpPr>
        <p:spPr bwMode="auto">
          <a:xfrm>
            <a:off x="2905125" y="3381375"/>
            <a:ext cx="5905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804882" name="AutoShape 18"/>
          <p:cNvCxnSpPr>
            <a:cxnSpLocks noChangeShapeType="1"/>
            <a:stCxn id="804871" idx="3"/>
            <a:endCxn id="804876" idx="7"/>
          </p:cNvCxnSpPr>
          <p:nvPr/>
        </p:nvCxnSpPr>
        <p:spPr bwMode="auto">
          <a:xfrm flipH="1">
            <a:off x="3362325" y="3990975"/>
            <a:ext cx="1333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804883" name="AutoShape 19"/>
          <p:cNvCxnSpPr>
            <a:cxnSpLocks noChangeShapeType="1"/>
            <a:stCxn id="804867" idx="5"/>
            <a:endCxn id="804869" idx="1"/>
          </p:cNvCxnSpPr>
          <p:nvPr/>
        </p:nvCxnSpPr>
        <p:spPr bwMode="auto">
          <a:xfrm>
            <a:off x="4733925" y="2771775"/>
            <a:ext cx="15049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804884" name="AutoShape 20"/>
          <p:cNvCxnSpPr>
            <a:cxnSpLocks noChangeShapeType="1"/>
            <a:stCxn id="804869" idx="5"/>
            <a:endCxn id="804873" idx="1"/>
          </p:cNvCxnSpPr>
          <p:nvPr/>
        </p:nvCxnSpPr>
        <p:spPr bwMode="auto">
          <a:xfrm>
            <a:off x="6562725" y="3381375"/>
            <a:ext cx="5905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804885" name="AutoShape 21"/>
          <p:cNvCxnSpPr>
            <a:cxnSpLocks noChangeShapeType="1"/>
            <a:stCxn id="804872" idx="7"/>
            <a:endCxn id="804869" idx="3"/>
          </p:cNvCxnSpPr>
          <p:nvPr/>
        </p:nvCxnSpPr>
        <p:spPr bwMode="auto">
          <a:xfrm flipV="1">
            <a:off x="5648325" y="3381375"/>
            <a:ext cx="5905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sp>
        <p:nvSpPr>
          <p:cNvPr id="804886" name="Rectangle 22"/>
          <p:cNvSpPr>
            <a:spLocks noChangeArrowheads="1"/>
          </p:cNvSpPr>
          <p:nvPr/>
        </p:nvSpPr>
        <p:spPr bwMode="auto">
          <a:xfrm>
            <a:off x="2590800" y="5486400"/>
            <a:ext cx="457200" cy="4572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16</a:t>
            </a:r>
          </a:p>
        </p:txBody>
      </p:sp>
      <p:sp>
        <p:nvSpPr>
          <p:cNvPr id="804887" name="Rectangle 23"/>
          <p:cNvSpPr>
            <a:spLocks noChangeArrowheads="1"/>
          </p:cNvSpPr>
          <p:nvPr/>
        </p:nvSpPr>
        <p:spPr bwMode="auto">
          <a:xfrm>
            <a:off x="3048000" y="5486400"/>
            <a:ext cx="457200" cy="4572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14</a:t>
            </a:r>
          </a:p>
        </p:txBody>
      </p:sp>
      <p:sp>
        <p:nvSpPr>
          <p:cNvPr id="804888" name="Rectangle 24"/>
          <p:cNvSpPr>
            <a:spLocks noChangeArrowheads="1"/>
          </p:cNvSpPr>
          <p:nvPr/>
        </p:nvSpPr>
        <p:spPr bwMode="auto">
          <a:xfrm>
            <a:off x="3505200" y="5486400"/>
            <a:ext cx="457200" cy="4572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10</a:t>
            </a:r>
          </a:p>
        </p:txBody>
      </p:sp>
      <p:sp>
        <p:nvSpPr>
          <p:cNvPr id="804889" name="Rectangle 25"/>
          <p:cNvSpPr>
            <a:spLocks noChangeArrowheads="1"/>
          </p:cNvSpPr>
          <p:nvPr/>
        </p:nvSpPr>
        <p:spPr bwMode="auto">
          <a:xfrm>
            <a:off x="4419600" y="5486400"/>
            <a:ext cx="457200" cy="4572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7</a:t>
            </a:r>
          </a:p>
        </p:txBody>
      </p:sp>
      <p:sp>
        <p:nvSpPr>
          <p:cNvPr id="804890" name="Rectangle 26"/>
          <p:cNvSpPr>
            <a:spLocks noChangeArrowheads="1"/>
          </p:cNvSpPr>
          <p:nvPr/>
        </p:nvSpPr>
        <p:spPr bwMode="auto">
          <a:xfrm>
            <a:off x="4876800" y="5486400"/>
            <a:ext cx="457200" cy="4572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9</a:t>
            </a:r>
          </a:p>
        </p:txBody>
      </p:sp>
      <p:sp>
        <p:nvSpPr>
          <p:cNvPr id="804891" name="Rectangle 27"/>
          <p:cNvSpPr>
            <a:spLocks noChangeArrowheads="1"/>
          </p:cNvSpPr>
          <p:nvPr/>
        </p:nvSpPr>
        <p:spPr bwMode="auto">
          <a:xfrm>
            <a:off x="5334000" y="5486400"/>
            <a:ext cx="457200" cy="4572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804892" name="Rectangle 28"/>
          <p:cNvSpPr>
            <a:spLocks noChangeArrowheads="1"/>
          </p:cNvSpPr>
          <p:nvPr/>
        </p:nvSpPr>
        <p:spPr bwMode="auto">
          <a:xfrm>
            <a:off x="5791200" y="5486400"/>
            <a:ext cx="457200" cy="4572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804893" name="Rectangle 29"/>
          <p:cNvSpPr>
            <a:spLocks noChangeArrowheads="1"/>
          </p:cNvSpPr>
          <p:nvPr/>
        </p:nvSpPr>
        <p:spPr bwMode="auto">
          <a:xfrm>
            <a:off x="6248400" y="5486400"/>
            <a:ext cx="457200" cy="4572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8</a:t>
            </a:r>
          </a:p>
        </p:txBody>
      </p:sp>
      <p:sp>
        <p:nvSpPr>
          <p:cNvPr id="804894" name="Rectangle 30"/>
          <p:cNvSpPr>
            <a:spLocks noChangeArrowheads="1"/>
          </p:cNvSpPr>
          <p:nvPr/>
        </p:nvSpPr>
        <p:spPr bwMode="auto">
          <a:xfrm>
            <a:off x="6705600" y="5486400"/>
            <a:ext cx="457200" cy="4572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804895" name="Rectangle 31"/>
          <p:cNvSpPr>
            <a:spLocks noChangeArrowheads="1"/>
          </p:cNvSpPr>
          <p:nvPr/>
        </p:nvSpPr>
        <p:spPr bwMode="auto">
          <a:xfrm>
            <a:off x="1905000" y="5486400"/>
            <a:ext cx="68580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A =</a:t>
            </a:r>
          </a:p>
        </p:txBody>
      </p:sp>
      <p:sp>
        <p:nvSpPr>
          <p:cNvPr id="804896" name="Rectangle 32"/>
          <p:cNvSpPr>
            <a:spLocks noChangeArrowheads="1"/>
          </p:cNvSpPr>
          <p:nvPr/>
        </p:nvSpPr>
        <p:spPr bwMode="auto">
          <a:xfrm>
            <a:off x="3962400" y="5486400"/>
            <a:ext cx="457200" cy="4572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chemeClr val="tx2"/>
                </a:solidFill>
              </a:rPr>
              <a:t>4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Algorithm Complexity                                        </a:t>
            </a:r>
            <a:endParaRPr lang="en-US"/>
          </a:p>
        </p:txBody>
      </p:sp>
      <p:sp>
        <p:nvSpPr>
          <p:cNvPr id="805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Heapify() Example</a:t>
            </a:r>
          </a:p>
        </p:txBody>
      </p:sp>
      <p:sp>
        <p:nvSpPr>
          <p:cNvPr id="805891" name="Oval 3"/>
          <p:cNvSpPr>
            <a:spLocks noChangeArrowheads="1"/>
          </p:cNvSpPr>
          <p:nvPr/>
        </p:nvSpPr>
        <p:spPr bwMode="auto">
          <a:xfrm>
            <a:off x="4343400" y="23622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16</a:t>
            </a:r>
          </a:p>
        </p:txBody>
      </p:sp>
      <p:sp>
        <p:nvSpPr>
          <p:cNvPr id="805892" name="Oval 4"/>
          <p:cNvSpPr>
            <a:spLocks noChangeArrowheads="1"/>
          </p:cNvSpPr>
          <p:nvPr/>
        </p:nvSpPr>
        <p:spPr bwMode="auto">
          <a:xfrm>
            <a:off x="2514600" y="29718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14</a:t>
            </a:r>
          </a:p>
        </p:txBody>
      </p:sp>
      <p:sp>
        <p:nvSpPr>
          <p:cNvPr id="805893" name="Oval 5"/>
          <p:cNvSpPr>
            <a:spLocks noChangeArrowheads="1"/>
          </p:cNvSpPr>
          <p:nvPr/>
        </p:nvSpPr>
        <p:spPr bwMode="auto">
          <a:xfrm>
            <a:off x="6172200" y="29718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10</a:t>
            </a:r>
          </a:p>
        </p:txBody>
      </p:sp>
      <p:sp>
        <p:nvSpPr>
          <p:cNvPr id="805894" name="Oval 6"/>
          <p:cNvSpPr>
            <a:spLocks noChangeArrowheads="1"/>
          </p:cNvSpPr>
          <p:nvPr/>
        </p:nvSpPr>
        <p:spPr bwMode="auto">
          <a:xfrm>
            <a:off x="1600200" y="35814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chemeClr val="tx2"/>
                </a:solidFill>
              </a:rPr>
              <a:t>4</a:t>
            </a:r>
          </a:p>
        </p:txBody>
      </p:sp>
      <p:sp>
        <p:nvSpPr>
          <p:cNvPr id="805895" name="Oval 7"/>
          <p:cNvSpPr>
            <a:spLocks noChangeArrowheads="1"/>
          </p:cNvSpPr>
          <p:nvPr/>
        </p:nvSpPr>
        <p:spPr bwMode="auto">
          <a:xfrm>
            <a:off x="3429000" y="35814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7</a:t>
            </a:r>
          </a:p>
        </p:txBody>
      </p:sp>
      <p:sp>
        <p:nvSpPr>
          <p:cNvPr id="805896" name="Oval 8"/>
          <p:cNvSpPr>
            <a:spLocks noChangeArrowheads="1"/>
          </p:cNvSpPr>
          <p:nvPr/>
        </p:nvSpPr>
        <p:spPr bwMode="auto">
          <a:xfrm>
            <a:off x="5257800" y="35814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9</a:t>
            </a:r>
          </a:p>
        </p:txBody>
      </p:sp>
      <p:sp>
        <p:nvSpPr>
          <p:cNvPr id="805897" name="Oval 9"/>
          <p:cNvSpPr>
            <a:spLocks noChangeArrowheads="1"/>
          </p:cNvSpPr>
          <p:nvPr/>
        </p:nvSpPr>
        <p:spPr bwMode="auto">
          <a:xfrm>
            <a:off x="7086600" y="35814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805898" name="Oval 10"/>
          <p:cNvSpPr>
            <a:spLocks noChangeArrowheads="1"/>
          </p:cNvSpPr>
          <p:nvPr/>
        </p:nvSpPr>
        <p:spPr bwMode="auto">
          <a:xfrm>
            <a:off x="1143000" y="41910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805899" name="Oval 11"/>
          <p:cNvSpPr>
            <a:spLocks noChangeArrowheads="1"/>
          </p:cNvSpPr>
          <p:nvPr/>
        </p:nvSpPr>
        <p:spPr bwMode="auto">
          <a:xfrm>
            <a:off x="2057400" y="41910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chemeClr val="tx2"/>
                </a:solidFill>
              </a:rPr>
              <a:t>8</a:t>
            </a:r>
          </a:p>
        </p:txBody>
      </p:sp>
      <p:sp>
        <p:nvSpPr>
          <p:cNvPr id="805900" name="Oval 12"/>
          <p:cNvSpPr>
            <a:spLocks noChangeArrowheads="1"/>
          </p:cNvSpPr>
          <p:nvPr/>
        </p:nvSpPr>
        <p:spPr bwMode="auto">
          <a:xfrm>
            <a:off x="2971800" y="41910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</a:t>
            </a:r>
          </a:p>
        </p:txBody>
      </p:sp>
      <p:cxnSp>
        <p:nvCxnSpPr>
          <p:cNvPr id="805901" name="AutoShape 13"/>
          <p:cNvCxnSpPr>
            <a:cxnSpLocks noChangeShapeType="1"/>
            <a:stCxn id="805891" idx="3"/>
            <a:endCxn id="805892" idx="7"/>
          </p:cNvCxnSpPr>
          <p:nvPr/>
        </p:nvCxnSpPr>
        <p:spPr bwMode="auto">
          <a:xfrm flipH="1">
            <a:off x="2905125" y="2771775"/>
            <a:ext cx="15049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805902" name="AutoShape 14"/>
          <p:cNvCxnSpPr>
            <a:cxnSpLocks noChangeShapeType="1"/>
            <a:stCxn id="805892" idx="3"/>
            <a:endCxn id="805894" idx="7"/>
          </p:cNvCxnSpPr>
          <p:nvPr/>
        </p:nvCxnSpPr>
        <p:spPr bwMode="auto">
          <a:xfrm flipH="1">
            <a:off x="1990725" y="3381375"/>
            <a:ext cx="5905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805903" name="AutoShape 15"/>
          <p:cNvCxnSpPr>
            <a:cxnSpLocks noChangeShapeType="1"/>
            <a:stCxn id="805894" idx="3"/>
            <a:endCxn id="805898" idx="7"/>
          </p:cNvCxnSpPr>
          <p:nvPr/>
        </p:nvCxnSpPr>
        <p:spPr bwMode="auto">
          <a:xfrm flipH="1">
            <a:off x="1533525" y="3990975"/>
            <a:ext cx="1333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805904" name="AutoShape 16"/>
          <p:cNvCxnSpPr>
            <a:cxnSpLocks noChangeShapeType="1"/>
            <a:stCxn id="805894" idx="5"/>
            <a:endCxn id="805899" idx="1"/>
          </p:cNvCxnSpPr>
          <p:nvPr/>
        </p:nvCxnSpPr>
        <p:spPr bwMode="auto">
          <a:xfrm>
            <a:off x="1990725" y="3990975"/>
            <a:ext cx="1333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805905" name="AutoShape 17"/>
          <p:cNvCxnSpPr>
            <a:cxnSpLocks noChangeShapeType="1"/>
            <a:stCxn id="805892" idx="5"/>
            <a:endCxn id="805895" idx="1"/>
          </p:cNvCxnSpPr>
          <p:nvPr/>
        </p:nvCxnSpPr>
        <p:spPr bwMode="auto">
          <a:xfrm>
            <a:off x="2905125" y="3381375"/>
            <a:ext cx="5905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805906" name="AutoShape 18"/>
          <p:cNvCxnSpPr>
            <a:cxnSpLocks noChangeShapeType="1"/>
            <a:stCxn id="805895" idx="3"/>
            <a:endCxn id="805900" idx="7"/>
          </p:cNvCxnSpPr>
          <p:nvPr/>
        </p:nvCxnSpPr>
        <p:spPr bwMode="auto">
          <a:xfrm flipH="1">
            <a:off x="3362325" y="3990975"/>
            <a:ext cx="1333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805907" name="AutoShape 19"/>
          <p:cNvCxnSpPr>
            <a:cxnSpLocks noChangeShapeType="1"/>
            <a:stCxn id="805891" idx="5"/>
            <a:endCxn id="805893" idx="1"/>
          </p:cNvCxnSpPr>
          <p:nvPr/>
        </p:nvCxnSpPr>
        <p:spPr bwMode="auto">
          <a:xfrm>
            <a:off x="4733925" y="2771775"/>
            <a:ext cx="15049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805908" name="AutoShape 20"/>
          <p:cNvCxnSpPr>
            <a:cxnSpLocks noChangeShapeType="1"/>
            <a:stCxn id="805893" idx="5"/>
            <a:endCxn id="805897" idx="1"/>
          </p:cNvCxnSpPr>
          <p:nvPr/>
        </p:nvCxnSpPr>
        <p:spPr bwMode="auto">
          <a:xfrm>
            <a:off x="6562725" y="3381375"/>
            <a:ext cx="5905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805909" name="AutoShape 21"/>
          <p:cNvCxnSpPr>
            <a:cxnSpLocks noChangeShapeType="1"/>
            <a:stCxn id="805896" idx="7"/>
            <a:endCxn id="805893" idx="3"/>
          </p:cNvCxnSpPr>
          <p:nvPr/>
        </p:nvCxnSpPr>
        <p:spPr bwMode="auto">
          <a:xfrm flipV="1">
            <a:off x="5648325" y="3381375"/>
            <a:ext cx="5905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805910" name="AutoShape 22"/>
          <p:cNvCxnSpPr>
            <a:cxnSpLocks noChangeShapeType="1"/>
            <a:stCxn id="805894" idx="6"/>
            <a:endCxn id="805899" idx="7"/>
          </p:cNvCxnSpPr>
          <p:nvPr/>
        </p:nvCxnSpPr>
        <p:spPr bwMode="auto">
          <a:xfrm>
            <a:off x="2076450" y="3810000"/>
            <a:ext cx="371475" cy="428625"/>
          </a:xfrm>
          <a:prstGeom prst="curvedConnector2">
            <a:avLst/>
          </a:prstGeom>
          <a:noFill/>
          <a:ln w="38100">
            <a:solidFill>
              <a:schemeClr val="accent2"/>
            </a:solidFill>
            <a:round/>
            <a:headEnd type="triangle" w="med" len="med"/>
            <a:tailEnd type="triangle" w="med" len="med"/>
          </a:ln>
          <a:effectLst/>
        </p:spPr>
      </p:cxnSp>
      <p:sp>
        <p:nvSpPr>
          <p:cNvPr id="805911" name="Rectangle 23"/>
          <p:cNvSpPr>
            <a:spLocks noChangeArrowheads="1"/>
          </p:cNvSpPr>
          <p:nvPr/>
        </p:nvSpPr>
        <p:spPr bwMode="auto">
          <a:xfrm>
            <a:off x="2590800" y="5486400"/>
            <a:ext cx="457200" cy="4572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16</a:t>
            </a:r>
          </a:p>
        </p:txBody>
      </p:sp>
      <p:sp>
        <p:nvSpPr>
          <p:cNvPr id="805912" name="Rectangle 24"/>
          <p:cNvSpPr>
            <a:spLocks noChangeArrowheads="1"/>
          </p:cNvSpPr>
          <p:nvPr/>
        </p:nvSpPr>
        <p:spPr bwMode="auto">
          <a:xfrm>
            <a:off x="3048000" y="5486400"/>
            <a:ext cx="457200" cy="4572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14</a:t>
            </a:r>
          </a:p>
        </p:txBody>
      </p:sp>
      <p:sp>
        <p:nvSpPr>
          <p:cNvPr id="805913" name="Rectangle 25"/>
          <p:cNvSpPr>
            <a:spLocks noChangeArrowheads="1"/>
          </p:cNvSpPr>
          <p:nvPr/>
        </p:nvSpPr>
        <p:spPr bwMode="auto">
          <a:xfrm>
            <a:off x="3505200" y="5486400"/>
            <a:ext cx="457200" cy="4572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10</a:t>
            </a:r>
          </a:p>
        </p:txBody>
      </p:sp>
      <p:sp>
        <p:nvSpPr>
          <p:cNvPr id="805914" name="Rectangle 26"/>
          <p:cNvSpPr>
            <a:spLocks noChangeArrowheads="1"/>
          </p:cNvSpPr>
          <p:nvPr/>
        </p:nvSpPr>
        <p:spPr bwMode="auto">
          <a:xfrm>
            <a:off x="4419600" y="5486400"/>
            <a:ext cx="457200" cy="4572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7</a:t>
            </a:r>
          </a:p>
        </p:txBody>
      </p:sp>
      <p:sp>
        <p:nvSpPr>
          <p:cNvPr id="805915" name="Rectangle 27"/>
          <p:cNvSpPr>
            <a:spLocks noChangeArrowheads="1"/>
          </p:cNvSpPr>
          <p:nvPr/>
        </p:nvSpPr>
        <p:spPr bwMode="auto">
          <a:xfrm>
            <a:off x="4876800" y="5486400"/>
            <a:ext cx="457200" cy="4572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9</a:t>
            </a:r>
          </a:p>
        </p:txBody>
      </p:sp>
      <p:sp>
        <p:nvSpPr>
          <p:cNvPr id="805916" name="Rectangle 28"/>
          <p:cNvSpPr>
            <a:spLocks noChangeArrowheads="1"/>
          </p:cNvSpPr>
          <p:nvPr/>
        </p:nvSpPr>
        <p:spPr bwMode="auto">
          <a:xfrm>
            <a:off x="5334000" y="5486400"/>
            <a:ext cx="457200" cy="4572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805917" name="Rectangle 29"/>
          <p:cNvSpPr>
            <a:spLocks noChangeArrowheads="1"/>
          </p:cNvSpPr>
          <p:nvPr/>
        </p:nvSpPr>
        <p:spPr bwMode="auto">
          <a:xfrm>
            <a:off x="5791200" y="5486400"/>
            <a:ext cx="457200" cy="4572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805918" name="Rectangle 30"/>
          <p:cNvSpPr>
            <a:spLocks noChangeArrowheads="1"/>
          </p:cNvSpPr>
          <p:nvPr/>
        </p:nvSpPr>
        <p:spPr bwMode="auto">
          <a:xfrm>
            <a:off x="6705600" y="5486400"/>
            <a:ext cx="457200" cy="4572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805919" name="Rectangle 31"/>
          <p:cNvSpPr>
            <a:spLocks noChangeArrowheads="1"/>
          </p:cNvSpPr>
          <p:nvPr/>
        </p:nvSpPr>
        <p:spPr bwMode="auto">
          <a:xfrm>
            <a:off x="1905000" y="5486400"/>
            <a:ext cx="68580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A =</a:t>
            </a:r>
          </a:p>
        </p:txBody>
      </p:sp>
      <p:sp>
        <p:nvSpPr>
          <p:cNvPr id="805920" name="Rectangle 32"/>
          <p:cNvSpPr>
            <a:spLocks noChangeArrowheads="1"/>
          </p:cNvSpPr>
          <p:nvPr/>
        </p:nvSpPr>
        <p:spPr bwMode="auto">
          <a:xfrm>
            <a:off x="3962400" y="5486400"/>
            <a:ext cx="457200" cy="4572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chemeClr val="tx2"/>
                </a:solidFill>
              </a:rPr>
              <a:t>4</a:t>
            </a:r>
          </a:p>
        </p:txBody>
      </p:sp>
      <p:sp>
        <p:nvSpPr>
          <p:cNvPr id="805921" name="Rectangle 33"/>
          <p:cNvSpPr>
            <a:spLocks noChangeArrowheads="1"/>
          </p:cNvSpPr>
          <p:nvPr/>
        </p:nvSpPr>
        <p:spPr bwMode="auto">
          <a:xfrm>
            <a:off x="6248400" y="5486400"/>
            <a:ext cx="457200" cy="4572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chemeClr val="tx2"/>
                </a:solidFill>
              </a:rPr>
              <a:t>8</a:t>
            </a:r>
          </a:p>
        </p:txBody>
      </p:sp>
      <p:cxnSp>
        <p:nvCxnSpPr>
          <p:cNvPr id="805922" name="AutoShape 34"/>
          <p:cNvCxnSpPr>
            <a:cxnSpLocks noChangeShapeType="1"/>
            <a:stCxn id="805920" idx="0"/>
            <a:endCxn id="805921" idx="0"/>
          </p:cNvCxnSpPr>
          <p:nvPr/>
        </p:nvCxnSpPr>
        <p:spPr bwMode="auto">
          <a:xfrm rot="5400000" flipV="1">
            <a:off x="5333206" y="4325144"/>
            <a:ext cx="1588" cy="2286000"/>
          </a:xfrm>
          <a:prstGeom prst="curvedConnector3">
            <a:avLst>
              <a:gd name="adj1" fmla="val -13200000"/>
            </a:avLst>
          </a:prstGeom>
          <a:noFill/>
          <a:ln w="38100">
            <a:solidFill>
              <a:schemeClr val="accent2"/>
            </a:solidFill>
            <a:round/>
            <a:headEnd type="triangle" w="med" len="med"/>
            <a:tailEnd type="triangle" w="med" len="med"/>
          </a:ln>
          <a:effectLst/>
        </p:spPr>
      </p:cxn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Algorithm Complexity                                        </a:t>
            </a:r>
            <a:endParaRPr lang="en-US"/>
          </a:p>
        </p:txBody>
      </p:sp>
      <p:sp>
        <p:nvSpPr>
          <p:cNvPr id="806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Heapify() Example</a:t>
            </a:r>
          </a:p>
        </p:txBody>
      </p:sp>
      <p:sp>
        <p:nvSpPr>
          <p:cNvPr id="806915" name="Oval 3"/>
          <p:cNvSpPr>
            <a:spLocks noChangeArrowheads="1"/>
          </p:cNvSpPr>
          <p:nvPr/>
        </p:nvSpPr>
        <p:spPr bwMode="auto">
          <a:xfrm>
            <a:off x="4343400" y="23622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16</a:t>
            </a:r>
          </a:p>
        </p:txBody>
      </p:sp>
      <p:sp>
        <p:nvSpPr>
          <p:cNvPr id="806916" name="Oval 4"/>
          <p:cNvSpPr>
            <a:spLocks noChangeArrowheads="1"/>
          </p:cNvSpPr>
          <p:nvPr/>
        </p:nvSpPr>
        <p:spPr bwMode="auto">
          <a:xfrm>
            <a:off x="2514600" y="29718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14</a:t>
            </a:r>
          </a:p>
        </p:txBody>
      </p:sp>
      <p:sp>
        <p:nvSpPr>
          <p:cNvPr id="806917" name="Oval 5"/>
          <p:cNvSpPr>
            <a:spLocks noChangeArrowheads="1"/>
          </p:cNvSpPr>
          <p:nvPr/>
        </p:nvSpPr>
        <p:spPr bwMode="auto">
          <a:xfrm>
            <a:off x="6172200" y="29718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10</a:t>
            </a:r>
          </a:p>
        </p:txBody>
      </p:sp>
      <p:sp>
        <p:nvSpPr>
          <p:cNvPr id="806918" name="Oval 6"/>
          <p:cNvSpPr>
            <a:spLocks noChangeArrowheads="1"/>
          </p:cNvSpPr>
          <p:nvPr/>
        </p:nvSpPr>
        <p:spPr bwMode="auto">
          <a:xfrm>
            <a:off x="1600200" y="35814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8</a:t>
            </a:r>
          </a:p>
        </p:txBody>
      </p:sp>
      <p:sp>
        <p:nvSpPr>
          <p:cNvPr id="806919" name="Oval 7"/>
          <p:cNvSpPr>
            <a:spLocks noChangeArrowheads="1"/>
          </p:cNvSpPr>
          <p:nvPr/>
        </p:nvSpPr>
        <p:spPr bwMode="auto">
          <a:xfrm>
            <a:off x="3429000" y="35814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7</a:t>
            </a:r>
          </a:p>
        </p:txBody>
      </p:sp>
      <p:sp>
        <p:nvSpPr>
          <p:cNvPr id="806920" name="Oval 8"/>
          <p:cNvSpPr>
            <a:spLocks noChangeArrowheads="1"/>
          </p:cNvSpPr>
          <p:nvPr/>
        </p:nvSpPr>
        <p:spPr bwMode="auto">
          <a:xfrm>
            <a:off x="5257800" y="35814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9</a:t>
            </a:r>
          </a:p>
        </p:txBody>
      </p:sp>
      <p:sp>
        <p:nvSpPr>
          <p:cNvPr id="806921" name="Oval 9"/>
          <p:cNvSpPr>
            <a:spLocks noChangeArrowheads="1"/>
          </p:cNvSpPr>
          <p:nvPr/>
        </p:nvSpPr>
        <p:spPr bwMode="auto">
          <a:xfrm>
            <a:off x="7086600" y="35814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806922" name="Oval 10"/>
          <p:cNvSpPr>
            <a:spLocks noChangeArrowheads="1"/>
          </p:cNvSpPr>
          <p:nvPr/>
        </p:nvSpPr>
        <p:spPr bwMode="auto">
          <a:xfrm>
            <a:off x="1143000" y="41910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806923" name="Oval 11"/>
          <p:cNvSpPr>
            <a:spLocks noChangeArrowheads="1"/>
          </p:cNvSpPr>
          <p:nvPr/>
        </p:nvSpPr>
        <p:spPr bwMode="auto">
          <a:xfrm>
            <a:off x="2057400" y="41910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4</a:t>
            </a:r>
          </a:p>
        </p:txBody>
      </p:sp>
      <p:sp>
        <p:nvSpPr>
          <p:cNvPr id="806924" name="Oval 12"/>
          <p:cNvSpPr>
            <a:spLocks noChangeArrowheads="1"/>
          </p:cNvSpPr>
          <p:nvPr/>
        </p:nvSpPr>
        <p:spPr bwMode="auto">
          <a:xfrm>
            <a:off x="2971800" y="41910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</a:t>
            </a:r>
          </a:p>
        </p:txBody>
      </p:sp>
      <p:cxnSp>
        <p:nvCxnSpPr>
          <p:cNvPr id="806925" name="AutoShape 13"/>
          <p:cNvCxnSpPr>
            <a:cxnSpLocks noChangeShapeType="1"/>
            <a:stCxn id="806915" idx="3"/>
            <a:endCxn id="806916" idx="7"/>
          </p:cNvCxnSpPr>
          <p:nvPr/>
        </p:nvCxnSpPr>
        <p:spPr bwMode="auto">
          <a:xfrm flipH="1">
            <a:off x="2905125" y="2771775"/>
            <a:ext cx="15049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806926" name="AutoShape 14"/>
          <p:cNvCxnSpPr>
            <a:cxnSpLocks noChangeShapeType="1"/>
            <a:stCxn id="806916" idx="3"/>
            <a:endCxn id="806918" idx="7"/>
          </p:cNvCxnSpPr>
          <p:nvPr/>
        </p:nvCxnSpPr>
        <p:spPr bwMode="auto">
          <a:xfrm flipH="1">
            <a:off x="1990725" y="3381375"/>
            <a:ext cx="5905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806927" name="AutoShape 15"/>
          <p:cNvCxnSpPr>
            <a:cxnSpLocks noChangeShapeType="1"/>
            <a:stCxn id="806918" idx="3"/>
            <a:endCxn id="806922" idx="7"/>
          </p:cNvCxnSpPr>
          <p:nvPr/>
        </p:nvCxnSpPr>
        <p:spPr bwMode="auto">
          <a:xfrm flipH="1">
            <a:off x="1533525" y="3990975"/>
            <a:ext cx="1333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806928" name="AutoShape 16"/>
          <p:cNvCxnSpPr>
            <a:cxnSpLocks noChangeShapeType="1"/>
            <a:stCxn id="806918" idx="5"/>
            <a:endCxn id="806923" idx="1"/>
          </p:cNvCxnSpPr>
          <p:nvPr/>
        </p:nvCxnSpPr>
        <p:spPr bwMode="auto">
          <a:xfrm>
            <a:off x="1990725" y="3990975"/>
            <a:ext cx="1333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806929" name="AutoShape 17"/>
          <p:cNvCxnSpPr>
            <a:cxnSpLocks noChangeShapeType="1"/>
            <a:stCxn id="806916" idx="5"/>
            <a:endCxn id="806919" idx="1"/>
          </p:cNvCxnSpPr>
          <p:nvPr/>
        </p:nvCxnSpPr>
        <p:spPr bwMode="auto">
          <a:xfrm>
            <a:off x="2905125" y="3381375"/>
            <a:ext cx="5905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806930" name="AutoShape 18"/>
          <p:cNvCxnSpPr>
            <a:cxnSpLocks noChangeShapeType="1"/>
            <a:stCxn id="806919" idx="3"/>
            <a:endCxn id="806924" idx="7"/>
          </p:cNvCxnSpPr>
          <p:nvPr/>
        </p:nvCxnSpPr>
        <p:spPr bwMode="auto">
          <a:xfrm flipH="1">
            <a:off x="3362325" y="3990975"/>
            <a:ext cx="1333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806931" name="AutoShape 19"/>
          <p:cNvCxnSpPr>
            <a:cxnSpLocks noChangeShapeType="1"/>
            <a:stCxn id="806915" idx="5"/>
            <a:endCxn id="806917" idx="1"/>
          </p:cNvCxnSpPr>
          <p:nvPr/>
        </p:nvCxnSpPr>
        <p:spPr bwMode="auto">
          <a:xfrm>
            <a:off x="4733925" y="2771775"/>
            <a:ext cx="15049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806932" name="AutoShape 20"/>
          <p:cNvCxnSpPr>
            <a:cxnSpLocks noChangeShapeType="1"/>
            <a:stCxn id="806917" idx="5"/>
            <a:endCxn id="806921" idx="1"/>
          </p:cNvCxnSpPr>
          <p:nvPr/>
        </p:nvCxnSpPr>
        <p:spPr bwMode="auto">
          <a:xfrm>
            <a:off x="6562725" y="3381375"/>
            <a:ext cx="5905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806933" name="AutoShape 21"/>
          <p:cNvCxnSpPr>
            <a:cxnSpLocks noChangeShapeType="1"/>
            <a:stCxn id="806920" idx="7"/>
            <a:endCxn id="806917" idx="3"/>
          </p:cNvCxnSpPr>
          <p:nvPr/>
        </p:nvCxnSpPr>
        <p:spPr bwMode="auto">
          <a:xfrm flipV="1">
            <a:off x="5648325" y="3381375"/>
            <a:ext cx="5905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sp>
        <p:nvSpPr>
          <p:cNvPr id="806934" name="Rectangle 22"/>
          <p:cNvSpPr>
            <a:spLocks noChangeArrowheads="1"/>
          </p:cNvSpPr>
          <p:nvPr/>
        </p:nvSpPr>
        <p:spPr bwMode="auto">
          <a:xfrm>
            <a:off x="2590800" y="5486400"/>
            <a:ext cx="457200" cy="4572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16</a:t>
            </a:r>
          </a:p>
        </p:txBody>
      </p:sp>
      <p:sp>
        <p:nvSpPr>
          <p:cNvPr id="806935" name="Rectangle 23"/>
          <p:cNvSpPr>
            <a:spLocks noChangeArrowheads="1"/>
          </p:cNvSpPr>
          <p:nvPr/>
        </p:nvSpPr>
        <p:spPr bwMode="auto">
          <a:xfrm>
            <a:off x="3048000" y="5486400"/>
            <a:ext cx="457200" cy="4572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14</a:t>
            </a:r>
          </a:p>
        </p:txBody>
      </p:sp>
      <p:sp>
        <p:nvSpPr>
          <p:cNvPr id="806936" name="Rectangle 24"/>
          <p:cNvSpPr>
            <a:spLocks noChangeArrowheads="1"/>
          </p:cNvSpPr>
          <p:nvPr/>
        </p:nvSpPr>
        <p:spPr bwMode="auto">
          <a:xfrm>
            <a:off x="3505200" y="5486400"/>
            <a:ext cx="457200" cy="4572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10</a:t>
            </a:r>
          </a:p>
        </p:txBody>
      </p:sp>
      <p:sp>
        <p:nvSpPr>
          <p:cNvPr id="806937" name="Rectangle 25"/>
          <p:cNvSpPr>
            <a:spLocks noChangeArrowheads="1"/>
          </p:cNvSpPr>
          <p:nvPr/>
        </p:nvSpPr>
        <p:spPr bwMode="auto">
          <a:xfrm>
            <a:off x="3962400" y="5486400"/>
            <a:ext cx="457200" cy="4572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8</a:t>
            </a:r>
          </a:p>
        </p:txBody>
      </p:sp>
      <p:sp>
        <p:nvSpPr>
          <p:cNvPr id="806938" name="Rectangle 26"/>
          <p:cNvSpPr>
            <a:spLocks noChangeArrowheads="1"/>
          </p:cNvSpPr>
          <p:nvPr/>
        </p:nvSpPr>
        <p:spPr bwMode="auto">
          <a:xfrm>
            <a:off x="4419600" y="5486400"/>
            <a:ext cx="457200" cy="4572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7</a:t>
            </a:r>
          </a:p>
        </p:txBody>
      </p:sp>
      <p:sp>
        <p:nvSpPr>
          <p:cNvPr id="806939" name="Rectangle 27"/>
          <p:cNvSpPr>
            <a:spLocks noChangeArrowheads="1"/>
          </p:cNvSpPr>
          <p:nvPr/>
        </p:nvSpPr>
        <p:spPr bwMode="auto">
          <a:xfrm>
            <a:off x="4876800" y="5486400"/>
            <a:ext cx="457200" cy="4572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9</a:t>
            </a:r>
          </a:p>
        </p:txBody>
      </p:sp>
      <p:sp>
        <p:nvSpPr>
          <p:cNvPr id="806940" name="Rectangle 28"/>
          <p:cNvSpPr>
            <a:spLocks noChangeArrowheads="1"/>
          </p:cNvSpPr>
          <p:nvPr/>
        </p:nvSpPr>
        <p:spPr bwMode="auto">
          <a:xfrm>
            <a:off x="5334000" y="5486400"/>
            <a:ext cx="457200" cy="4572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806941" name="Rectangle 29"/>
          <p:cNvSpPr>
            <a:spLocks noChangeArrowheads="1"/>
          </p:cNvSpPr>
          <p:nvPr/>
        </p:nvSpPr>
        <p:spPr bwMode="auto">
          <a:xfrm>
            <a:off x="5791200" y="5486400"/>
            <a:ext cx="457200" cy="4572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806942" name="Rectangle 30"/>
          <p:cNvSpPr>
            <a:spLocks noChangeArrowheads="1"/>
          </p:cNvSpPr>
          <p:nvPr/>
        </p:nvSpPr>
        <p:spPr bwMode="auto">
          <a:xfrm>
            <a:off x="6248400" y="5486400"/>
            <a:ext cx="457200" cy="4572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4</a:t>
            </a:r>
          </a:p>
        </p:txBody>
      </p:sp>
      <p:sp>
        <p:nvSpPr>
          <p:cNvPr id="806943" name="Rectangle 31"/>
          <p:cNvSpPr>
            <a:spLocks noChangeArrowheads="1"/>
          </p:cNvSpPr>
          <p:nvPr/>
        </p:nvSpPr>
        <p:spPr bwMode="auto">
          <a:xfrm>
            <a:off x="6705600" y="5486400"/>
            <a:ext cx="457200" cy="4572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806944" name="Rectangle 32"/>
          <p:cNvSpPr>
            <a:spLocks noChangeArrowheads="1"/>
          </p:cNvSpPr>
          <p:nvPr/>
        </p:nvSpPr>
        <p:spPr bwMode="auto">
          <a:xfrm>
            <a:off x="1905000" y="5486400"/>
            <a:ext cx="68580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A =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Algorithm Complexity                                        </a:t>
            </a:r>
            <a:endParaRPr lang="en-US"/>
          </a:p>
        </p:txBody>
      </p:sp>
      <p:sp>
        <p:nvSpPr>
          <p:cNvPr id="807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Heapify() Example</a:t>
            </a:r>
          </a:p>
        </p:txBody>
      </p:sp>
      <p:sp>
        <p:nvSpPr>
          <p:cNvPr id="807939" name="Oval 3"/>
          <p:cNvSpPr>
            <a:spLocks noChangeArrowheads="1"/>
          </p:cNvSpPr>
          <p:nvPr/>
        </p:nvSpPr>
        <p:spPr bwMode="auto">
          <a:xfrm>
            <a:off x="4343400" y="23622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16</a:t>
            </a:r>
          </a:p>
        </p:txBody>
      </p:sp>
      <p:sp>
        <p:nvSpPr>
          <p:cNvPr id="807940" name="Oval 4"/>
          <p:cNvSpPr>
            <a:spLocks noChangeArrowheads="1"/>
          </p:cNvSpPr>
          <p:nvPr/>
        </p:nvSpPr>
        <p:spPr bwMode="auto">
          <a:xfrm>
            <a:off x="2514600" y="29718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14</a:t>
            </a:r>
          </a:p>
        </p:txBody>
      </p:sp>
      <p:sp>
        <p:nvSpPr>
          <p:cNvPr id="807941" name="Oval 5"/>
          <p:cNvSpPr>
            <a:spLocks noChangeArrowheads="1"/>
          </p:cNvSpPr>
          <p:nvPr/>
        </p:nvSpPr>
        <p:spPr bwMode="auto">
          <a:xfrm>
            <a:off x="6172200" y="29718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10</a:t>
            </a:r>
          </a:p>
        </p:txBody>
      </p:sp>
      <p:sp>
        <p:nvSpPr>
          <p:cNvPr id="807942" name="Oval 6"/>
          <p:cNvSpPr>
            <a:spLocks noChangeArrowheads="1"/>
          </p:cNvSpPr>
          <p:nvPr/>
        </p:nvSpPr>
        <p:spPr bwMode="auto">
          <a:xfrm>
            <a:off x="1600200" y="35814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8</a:t>
            </a:r>
          </a:p>
        </p:txBody>
      </p:sp>
      <p:sp>
        <p:nvSpPr>
          <p:cNvPr id="807943" name="Oval 7"/>
          <p:cNvSpPr>
            <a:spLocks noChangeArrowheads="1"/>
          </p:cNvSpPr>
          <p:nvPr/>
        </p:nvSpPr>
        <p:spPr bwMode="auto">
          <a:xfrm>
            <a:off x="3429000" y="35814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7</a:t>
            </a:r>
          </a:p>
        </p:txBody>
      </p:sp>
      <p:sp>
        <p:nvSpPr>
          <p:cNvPr id="807944" name="Oval 8"/>
          <p:cNvSpPr>
            <a:spLocks noChangeArrowheads="1"/>
          </p:cNvSpPr>
          <p:nvPr/>
        </p:nvSpPr>
        <p:spPr bwMode="auto">
          <a:xfrm>
            <a:off x="5257800" y="35814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9</a:t>
            </a:r>
          </a:p>
        </p:txBody>
      </p:sp>
      <p:sp>
        <p:nvSpPr>
          <p:cNvPr id="807945" name="Oval 9"/>
          <p:cNvSpPr>
            <a:spLocks noChangeArrowheads="1"/>
          </p:cNvSpPr>
          <p:nvPr/>
        </p:nvSpPr>
        <p:spPr bwMode="auto">
          <a:xfrm>
            <a:off x="7086600" y="35814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807946" name="Oval 10"/>
          <p:cNvSpPr>
            <a:spLocks noChangeArrowheads="1"/>
          </p:cNvSpPr>
          <p:nvPr/>
        </p:nvSpPr>
        <p:spPr bwMode="auto">
          <a:xfrm>
            <a:off x="1143000" y="41910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807947" name="Oval 11"/>
          <p:cNvSpPr>
            <a:spLocks noChangeArrowheads="1"/>
          </p:cNvSpPr>
          <p:nvPr/>
        </p:nvSpPr>
        <p:spPr bwMode="auto">
          <a:xfrm>
            <a:off x="2057400" y="41910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chemeClr val="tx2"/>
                </a:solidFill>
              </a:rPr>
              <a:t>4</a:t>
            </a:r>
          </a:p>
        </p:txBody>
      </p:sp>
      <p:sp>
        <p:nvSpPr>
          <p:cNvPr id="807948" name="Oval 12"/>
          <p:cNvSpPr>
            <a:spLocks noChangeArrowheads="1"/>
          </p:cNvSpPr>
          <p:nvPr/>
        </p:nvSpPr>
        <p:spPr bwMode="auto">
          <a:xfrm>
            <a:off x="2971800" y="41910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</a:t>
            </a:r>
          </a:p>
        </p:txBody>
      </p:sp>
      <p:cxnSp>
        <p:nvCxnSpPr>
          <p:cNvPr id="807949" name="AutoShape 13"/>
          <p:cNvCxnSpPr>
            <a:cxnSpLocks noChangeShapeType="1"/>
            <a:stCxn id="807939" idx="3"/>
            <a:endCxn id="807940" idx="7"/>
          </p:cNvCxnSpPr>
          <p:nvPr/>
        </p:nvCxnSpPr>
        <p:spPr bwMode="auto">
          <a:xfrm flipH="1">
            <a:off x="2905125" y="2771775"/>
            <a:ext cx="15049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807950" name="AutoShape 14"/>
          <p:cNvCxnSpPr>
            <a:cxnSpLocks noChangeShapeType="1"/>
            <a:stCxn id="807940" idx="3"/>
            <a:endCxn id="807942" idx="7"/>
          </p:cNvCxnSpPr>
          <p:nvPr/>
        </p:nvCxnSpPr>
        <p:spPr bwMode="auto">
          <a:xfrm flipH="1">
            <a:off x="1990725" y="3381375"/>
            <a:ext cx="5905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807951" name="AutoShape 15"/>
          <p:cNvCxnSpPr>
            <a:cxnSpLocks noChangeShapeType="1"/>
            <a:stCxn id="807942" idx="3"/>
            <a:endCxn id="807946" idx="7"/>
          </p:cNvCxnSpPr>
          <p:nvPr/>
        </p:nvCxnSpPr>
        <p:spPr bwMode="auto">
          <a:xfrm flipH="1">
            <a:off x="1533525" y="3990975"/>
            <a:ext cx="1333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807952" name="AutoShape 16"/>
          <p:cNvCxnSpPr>
            <a:cxnSpLocks noChangeShapeType="1"/>
            <a:stCxn id="807942" idx="5"/>
            <a:endCxn id="807947" idx="1"/>
          </p:cNvCxnSpPr>
          <p:nvPr/>
        </p:nvCxnSpPr>
        <p:spPr bwMode="auto">
          <a:xfrm>
            <a:off x="1990725" y="3990975"/>
            <a:ext cx="1333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807953" name="AutoShape 17"/>
          <p:cNvCxnSpPr>
            <a:cxnSpLocks noChangeShapeType="1"/>
            <a:stCxn id="807940" idx="5"/>
            <a:endCxn id="807943" idx="1"/>
          </p:cNvCxnSpPr>
          <p:nvPr/>
        </p:nvCxnSpPr>
        <p:spPr bwMode="auto">
          <a:xfrm>
            <a:off x="2905125" y="3381375"/>
            <a:ext cx="5905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807954" name="AutoShape 18"/>
          <p:cNvCxnSpPr>
            <a:cxnSpLocks noChangeShapeType="1"/>
            <a:stCxn id="807943" idx="3"/>
            <a:endCxn id="807948" idx="7"/>
          </p:cNvCxnSpPr>
          <p:nvPr/>
        </p:nvCxnSpPr>
        <p:spPr bwMode="auto">
          <a:xfrm flipH="1">
            <a:off x="3362325" y="3990975"/>
            <a:ext cx="1333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807955" name="AutoShape 19"/>
          <p:cNvCxnSpPr>
            <a:cxnSpLocks noChangeShapeType="1"/>
            <a:stCxn id="807939" idx="5"/>
            <a:endCxn id="807941" idx="1"/>
          </p:cNvCxnSpPr>
          <p:nvPr/>
        </p:nvCxnSpPr>
        <p:spPr bwMode="auto">
          <a:xfrm>
            <a:off x="4733925" y="2771775"/>
            <a:ext cx="15049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807956" name="AutoShape 20"/>
          <p:cNvCxnSpPr>
            <a:cxnSpLocks noChangeShapeType="1"/>
            <a:stCxn id="807941" idx="5"/>
            <a:endCxn id="807945" idx="1"/>
          </p:cNvCxnSpPr>
          <p:nvPr/>
        </p:nvCxnSpPr>
        <p:spPr bwMode="auto">
          <a:xfrm>
            <a:off x="6562725" y="3381375"/>
            <a:ext cx="5905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807957" name="AutoShape 21"/>
          <p:cNvCxnSpPr>
            <a:cxnSpLocks noChangeShapeType="1"/>
            <a:stCxn id="807944" idx="7"/>
            <a:endCxn id="807941" idx="3"/>
          </p:cNvCxnSpPr>
          <p:nvPr/>
        </p:nvCxnSpPr>
        <p:spPr bwMode="auto">
          <a:xfrm flipV="1">
            <a:off x="5648325" y="3381375"/>
            <a:ext cx="5905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sp>
        <p:nvSpPr>
          <p:cNvPr id="807958" name="Rectangle 22"/>
          <p:cNvSpPr>
            <a:spLocks noChangeArrowheads="1"/>
          </p:cNvSpPr>
          <p:nvPr/>
        </p:nvSpPr>
        <p:spPr bwMode="auto">
          <a:xfrm>
            <a:off x="2590800" y="5486400"/>
            <a:ext cx="457200" cy="4572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16</a:t>
            </a:r>
          </a:p>
        </p:txBody>
      </p:sp>
      <p:sp>
        <p:nvSpPr>
          <p:cNvPr id="807959" name="Rectangle 23"/>
          <p:cNvSpPr>
            <a:spLocks noChangeArrowheads="1"/>
          </p:cNvSpPr>
          <p:nvPr/>
        </p:nvSpPr>
        <p:spPr bwMode="auto">
          <a:xfrm>
            <a:off x="3048000" y="5486400"/>
            <a:ext cx="457200" cy="4572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14</a:t>
            </a:r>
          </a:p>
        </p:txBody>
      </p:sp>
      <p:sp>
        <p:nvSpPr>
          <p:cNvPr id="807960" name="Rectangle 24"/>
          <p:cNvSpPr>
            <a:spLocks noChangeArrowheads="1"/>
          </p:cNvSpPr>
          <p:nvPr/>
        </p:nvSpPr>
        <p:spPr bwMode="auto">
          <a:xfrm>
            <a:off x="3505200" y="5486400"/>
            <a:ext cx="457200" cy="4572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10</a:t>
            </a:r>
          </a:p>
        </p:txBody>
      </p:sp>
      <p:sp>
        <p:nvSpPr>
          <p:cNvPr id="807961" name="Rectangle 25"/>
          <p:cNvSpPr>
            <a:spLocks noChangeArrowheads="1"/>
          </p:cNvSpPr>
          <p:nvPr/>
        </p:nvSpPr>
        <p:spPr bwMode="auto">
          <a:xfrm>
            <a:off x="3962400" y="5486400"/>
            <a:ext cx="457200" cy="4572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8</a:t>
            </a:r>
          </a:p>
        </p:txBody>
      </p:sp>
      <p:sp>
        <p:nvSpPr>
          <p:cNvPr id="807962" name="Rectangle 26"/>
          <p:cNvSpPr>
            <a:spLocks noChangeArrowheads="1"/>
          </p:cNvSpPr>
          <p:nvPr/>
        </p:nvSpPr>
        <p:spPr bwMode="auto">
          <a:xfrm>
            <a:off x="4419600" y="5486400"/>
            <a:ext cx="457200" cy="4572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7</a:t>
            </a:r>
          </a:p>
        </p:txBody>
      </p:sp>
      <p:sp>
        <p:nvSpPr>
          <p:cNvPr id="807963" name="Rectangle 27"/>
          <p:cNvSpPr>
            <a:spLocks noChangeArrowheads="1"/>
          </p:cNvSpPr>
          <p:nvPr/>
        </p:nvSpPr>
        <p:spPr bwMode="auto">
          <a:xfrm>
            <a:off x="4876800" y="5486400"/>
            <a:ext cx="457200" cy="4572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9</a:t>
            </a:r>
          </a:p>
        </p:txBody>
      </p:sp>
      <p:sp>
        <p:nvSpPr>
          <p:cNvPr id="807964" name="Rectangle 28"/>
          <p:cNvSpPr>
            <a:spLocks noChangeArrowheads="1"/>
          </p:cNvSpPr>
          <p:nvPr/>
        </p:nvSpPr>
        <p:spPr bwMode="auto">
          <a:xfrm>
            <a:off x="5334000" y="5486400"/>
            <a:ext cx="457200" cy="4572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807965" name="Rectangle 29"/>
          <p:cNvSpPr>
            <a:spLocks noChangeArrowheads="1"/>
          </p:cNvSpPr>
          <p:nvPr/>
        </p:nvSpPr>
        <p:spPr bwMode="auto">
          <a:xfrm>
            <a:off x="5791200" y="5486400"/>
            <a:ext cx="457200" cy="4572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807966" name="Rectangle 30"/>
          <p:cNvSpPr>
            <a:spLocks noChangeArrowheads="1"/>
          </p:cNvSpPr>
          <p:nvPr/>
        </p:nvSpPr>
        <p:spPr bwMode="auto">
          <a:xfrm>
            <a:off x="6705600" y="5486400"/>
            <a:ext cx="457200" cy="4572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807967" name="Rectangle 31"/>
          <p:cNvSpPr>
            <a:spLocks noChangeArrowheads="1"/>
          </p:cNvSpPr>
          <p:nvPr/>
        </p:nvSpPr>
        <p:spPr bwMode="auto">
          <a:xfrm>
            <a:off x="1905000" y="5486400"/>
            <a:ext cx="68580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A =</a:t>
            </a:r>
          </a:p>
        </p:txBody>
      </p:sp>
      <p:sp>
        <p:nvSpPr>
          <p:cNvPr id="807968" name="Rectangle 32"/>
          <p:cNvSpPr>
            <a:spLocks noChangeArrowheads="1"/>
          </p:cNvSpPr>
          <p:nvPr/>
        </p:nvSpPr>
        <p:spPr bwMode="auto">
          <a:xfrm>
            <a:off x="6248400" y="5486400"/>
            <a:ext cx="457200" cy="4572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chemeClr val="tx2"/>
                </a:solidFill>
              </a:rPr>
              <a:t>4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Algorithm Complexity                                        </a:t>
            </a:r>
            <a:endParaRPr lang="en-US"/>
          </a:p>
        </p:txBody>
      </p:sp>
      <p:sp>
        <p:nvSpPr>
          <p:cNvPr id="771074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/>
              <a:t>T(n) = </a:t>
            </a:r>
          </a:p>
          <a:p>
            <a:pPr>
              <a:buFont typeface="Times New Roman" pitchFamily="18" charset="0"/>
              <a:buNone/>
            </a:pPr>
            <a:r>
              <a:rPr lang="en-US" sz="2400"/>
              <a:t>	aT(n/b) + cn</a:t>
            </a:r>
          </a:p>
          <a:p>
            <a:pPr>
              <a:buFont typeface="Times New Roman" pitchFamily="18" charset="0"/>
              <a:buNone/>
            </a:pPr>
            <a:r>
              <a:rPr lang="en-US" sz="2400"/>
              <a:t>	a(aT(n/b/b) + cn/b) + cn</a:t>
            </a:r>
          </a:p>
          <a:p>
            <a:pPr>
              <a:buFont typeface="Times New Roman" pitchFamily="18" charset="0"/>
              <a:buNone/>
            </a:pPr>
            <a:r>
              <a:rPr lang="en-US" sz="2400"/>
              <a:t>	a</a:t>
            </a:r>
            <a:r>
              <a:rPr lang="en-US" sz="2400" baseline="30000"/>
              <a:t>2</a:t>
            </a:r>
            <a:r>
              <a:rPr lang="en-US" sz="2400"/>
              <a:t>T(n/b</a:t>
            </a:r>
            <a:r>
              <a:rPr lang="en-US" sz="2400" baseline="30000"/>
              <a:t>2</a:t>
            </a:r>
            <a:r>
              <a:rPr lang="en-US" sz="2400"/>
              <a:t>) + cna/b + cn</a:t>
            </a:r>
          </a:p>
          <a:p>
            <a:pPr>
              <a:buFont typeface="Times New Roman" pitchFamily="18" charset="0"/>
              <a:buNone/>
            </a:pPr>
            <a:r>
              <a:rPr lang="en-US" sz="2400"/>
              <a:t>	a</a:t>
            </a:r>
            <a:r>
              <a:rPr lang="en-US" sz="2400" baseline="30000"/>
              <a:t>2</a:t>
            </a:r>
            <a:r>
              <a:rPr lang="en-US" sz="2400"/>
              <a:t>T(n/b</a:t>
            </a:r>
            <a:r>
              <a:rPr lang="en-US" sz="2400" baseline="30000"/>
              <a:t>2</a:t>
            </a:r>
            <a:r>
              <a:rPr lang="en-US" sz="2400"/>
              <a:t>) + cn(a/b + 1)</a:t>
            </a:r>
          </a:p>
          <a:p>
            <a:pPr>
              <a:buFont typeface="Times New Roman" pitchFamily="18" charset="0"/>
              <a:buNone/>
            </a:pPr>
            <a:r>
              <a:rPr lang="en-US" sz="2400"/>
              <a:t>	a</a:t>
            </a:r>
            <a:r>
              <a:rPr lang="en-US" sz="2400" baseline="30000"/>
              <a:t>2</a:t>
            </a:r>
            <a:r>
              <a:rPr lang="en-US" sz="2400"/>
              <a:t>(aT(n/b</a:t>
            </a:r>
            <a:r>
              <a:rPr lang="en-US" sz="2400" baseline="30000"/>
              <a:t>2</a:t>
            </a:r>
            <a:r>
              <a:rPr lang="en-US" sz="2400"/>
              <a:t>/b) + cn/b</a:t>
            </a:r>
            <a:r>
              <a:rPr lang="en-US" sz="2400" baseline="30000"/>
              <a:t>2</a:t>
            </a:r>
            <a:r>
              <a:rPr lang="en-US" sz="2400"/>
              <a:t>) + cn(a/b + 1)</a:t>
            </a:r>
          </a:p>
          <a:p>
            <a:pPr>
              <a:buFont typeface="Times New Roman" pitchFamily="18" charset="0"/>
              <a:buNone/>
            </a:pPr>
            <a:r>
              <a:rPr lang="en-US" sz="2400"/>
              <a:t>	a</a:t>
            </a:r>
            <a:r>
              <a:rPr lang="en-US" sz="2400" baseline="30000"/>
              <a:t>3</a:t>
            </a:r>
            <a:r>
              <a:rPr lang="en-US" sz="2400"/>
              <a:t>T(n/b</a:t>
            </a:r>
            <a:r>
              <a:rPr lang="en-US" sz="2400" baseline="30000"/>
              <a:t>3</a:t>
            </a:r>
            <a:r>
              <a:rPr lang="en-US" sz="2400"/>
              <a:t>) + cn(a</a:t>
            </a:r>
            <a:r>
              <a:rPr lang="en-US" sz="2400" baseline="30000"/>
              <a:t>2</a:t>
            </a:r>
            <a:r>
              <a:rPr lang="en-US" sz="2400"/>
              <a:t>/b</a:t>
            </a:r>
            <a:r>
              <a:rPr lang="en-US" sz="2400" baseline="30000"/>
              <a:t>2</a:t>
            </a:r>
            <a:r>
              <a:rPr lang="en-US" sz="2400"/>
              <a:t>) + cn(a/b + 1)</a:t>
            </a:r>
          </a:p>
          <a:p>
            <a:pPr>
              <a:buFont typeface="Times New Roman" pitchFamily="18" charset="0"/>
              <a:buNone/>
            </a:pPr>
            <a:r>
              <a:rPr lang="en-US" sz="2400"/>
              <a:t>	a</a:t>
            </a:r>
            <a:r>
              <a:rPr lang="en-US" sz="2400" baseline="30000"/>
              <a:t>3</a:t>
            </a:r>
            <a:r>
              <a:rPr lang="en-US" sz="2400"/>
              <a:t>T(n/b</a:t>
            </a:r>
            <a:r>
              <a:rPr lang="en-US" sz="2400" baseline="30000"/>
              <a:t>3</a:t>
            </a:r>
            <a:r>
              <a:rPr lang="en-US" sz="2400"/>
              <a:t>) + cn(a</a:t>
            </a:r>
            <a:r>
              <a:rPr lang="en-US" sz="2400" baseline="30000"/>
              <a:t>2</a:t>
            </a:r>
            <a:r>
              <a:rPr lang="en-US" sz="2400"/>
              <a:t>/b</a:t>
            </a:r>
            <a:r>
              <a:rPr lang="en-US" sz="2400" baseline="30000"/>
              <a:t>2</a:t>
            </a:r>
            <a:r>
              <a:rPr lang="en-US" sz="2400"/>
              <a:t> + a/b + 1)</a:t>
            </a:r>
          </a:p>
          <a:p>
            <a:pPr>
              <a:buFont typeface="Times New Roman" pitchFamily="18" charset="0"/>
              <a:buNone/>
            </a:pPr>
            <a:r>
              <a:rPr lang="en-US" sz="2400"/>
              <a:t>	…</a:t>
            </a:r>
          </a:p>
          <a:p>
            <a:pPr>
              <a:buFont typeface="Times New Roman" pitchFamily="18" charset="0"/>
              <a:buNone/>
            </a:pPr>
            <a:r>
              <a:rPr lang="en-US" sz="2400"/>
              <a:t>	a</a:t>
            </a:r>
            <a:r>
              <a:rPr lang="en-US" sz="2400" baseline="30000"/>
              <a:t>k</a:t>
            </a:r>
            <a:r>
              <a:rPr lang="en-US" sz="2400"/>
              <a:t>T(n/b</a:t>
            </a:r>
            <a:r>
              <a:rPr lang="en-US" sz="2400" baseline="30000"/>
              <a:t>k</a:t>
            </a:r>
            <a:r>
              <a:rPr lang="en-US" sz="2400"/>
              <a:t>) + cn(a</a:t>
            </a:r>
            <a:r>
              <a:rPr lang="en-US" sz="2400" baseline="30000"/>
              <a:t>k-1</a:t>
            </a:r>
            <a:r>
              <a:rPr lang="en-US" sz="2400"/>
              <a:t>/b</a:t>
            </a:r>
            <a:r>
              <a:rPr lang="en-US" sz="2400" baseline="30000"/>
              <a:t>k-1</a:t>
            </a:r>
            <a:r>
              <a:rPr lang="en-US" sz="2400"/>
              <a:t> + a</a:t>
            </a:r>
            <a:r>
              <a:rPr lang="en-US" sz="2400" baseline="30000"/>
              <a:t>k-2</a:t>
            </a:r>
            <a:r>
              <a:rPr lang="en-US" sz="2400"/>
              <a:t>/b</a:t>
            </a:r>
            <a:r>
              <a:rPr lang="en-US" sz="2400" baseline="30000"/>
              <a:t>k-2</a:t>
            </a:r>
            <a:r>
              <a:rPr lang="en-US" sz="2400"/>
              <a:t> + … + a</a:t>
            </a:r>
            <a:r>
              <a:rPr lang="en-US" sz="2400" baseline="30000"/>
              <a:t>2</a:t>
            </a:r>
            <a:r>
              <a:rPr lang="en-US" sz="2400"/>
              <a:t>/b</a:t>
            </a:r>
            <a:r>
              <a:rPr lang="en-US" sz="2400" baseline="30000"/>
              <a:t>2</a:t>
            </a:r>
            <a:r>
              <a:rPr lang="en-US" sz="2400"/>
              <a:t> + a/b + 1)</a:t>
            </a:r>
          </a:p>
        </p:txBody>
      </p:sp>
      <p:graphicFrame>
        <p:nvGraphicFramePr>
          <p:cNvPr id="771075" name="Object 3"/>
          <p:cNvGraphicFramePr>
            <a:graphicFrameLocks noChangeAspect="1"/>
          </p:cNvGraphicFramePr>
          <p:nvPr/>
        </p:nvGraphicFramePr>
        <p:xfrm>
          <a:off x="2403475" y="0"/>
          <a:ext cx="4235450" cy="1528763"/>
        </p:xfrm>
        <a:graphic>
          <a:graphicData uri="http://schemas.openxmlformats.org/presentationml/2006/ole">
            <p:oleObj spid="_x0000_s771075" name="Equation" r:id="rId3" imgW="1688760" imgH="6094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10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10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10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10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10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10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10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10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10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107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1074" grpId="0" build="p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Algorithm Complexity                                        </a:t>
            </a:r>
            <a:endParaRPr lang="en-US"/>
          </a:p>
        </p:txBody>
      </p:sp>
      <p:sp>
        <p:nvSpPr>
          <p:cNvPr id="808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Heapify() Example</a:t>
            </a:r>
          </a:p>
        </p:txBody>
      </p:sp>
      <p:sp>
        <p:nvSpPr>
          <p:cNvPr id="808963" name="Oval 3"/>
          <p:cNvSpPr>
            <a:spLocks noChangeArrowheads="1"/>
          </p:cNvSpPr>
          <p:nvPr/>
        </p:nvSpPr>
        <p:spPr bwMode="auto">
          <a:xfrm>
            <a:off x="4343400" y="23622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16</a:t>
            </a:r>
          </a:p>
        </p:txBody>
      </p:sp>
      <p:sp>
        <p:nvSpPr>
          <p:cNvPr id="808964" name="Oval 4"/>
          <p:cNvSpPr>
            <a:spLocks noChangeArrowheads="1"/>
          </p:cNvSpPr>
          <p:nvPr/>
        </p:nvSpPr>
        <p:spPr bwMode="auto">
          <a:xfrm>
            <a:off x="2514600" y="29718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14</a:t>
            </a:r>
          </a:p>
        </p:txBody>
      </p:sp>
      <p:sp>
        <p:nvSpPr>
          <p:cNvPr id="808965" name="Oval 5"/>
          <p:cNvSpPr>
            <a:spLocks noChangeArrowheads="1"/>
          </p:cNvSpPr>
          <p:nvPr/>
        </p:nvSpPr>
        <p:spPr bwMode="auto">
          <a:xfrm>
            <a:off x="6172200" y="29718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10</a:t>
            </a:r>
          </a:p>
        </p:txBody>
      </p:sp>
      <p:sp>
        <p:nvSpPr>
          <p:cNvPr id="808966" name="Oval 6"/>
          <p:cNvSpPr>
            <a:spLocks noChangeArrowheads="1"/>
          </p:cNvSpPr>
          <p:nvPr/>
        </p:nvSpPr>
        <p:spPr bwMode="auto">
          <a:xfrm>
            <a:off x="1600200" y="35814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8</a:t>
            </a:r>
          </a:p>
        </p:txBody>
      </p:sp>
      <p:sp>
        <p:nvSpPr>
          <p:cNvPr id="808967" name="Oval 7"/>
          <p:cNvSpPr>
            <a:spLocks noChangeArrowheads="1"/>
          </p:cNvSpPr>
          <p:nvPr/>
        </p:nvSpPr>
        <p:spPr bwMode="auto">
          <a:xfrm>
            <a:off x="3429000" y="35814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7</a:t>
            </a:r>
          </a:p>
        </p:txBody>
      </p:sp>
      <p:sp>
        <p:nvSpPr>
          <p:cNvPr id="808968" name="Oval 8"/>
          <p:cNvSpPr>
            <a:spLocks noChangeArrowheads="1"/>
          </p:cNvSpPr>
          <p:nvPr/>
        </p:nvSpPr>
        <p:spPr bwMode="auto">
          <a:xfrm>
            <a:off x="5257800" y="35814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9</a:t>
            </a:r>
          </a:p>
        </p:txBody>
      </p:sp>
      <p:sp>
        <p:nvSpPr>
          <p:cNvPr id="808969" name="Oval 9"/>
          <p:cNvSpPr>
            <a:spLocks noChangeArrowheads="1"/>
          </p:cNvSpPr>
          <p:nvPr/>
        </p:nvSpPr>
        <p:spPr bwMode="auto">
          <a:xfrm>
            <a:off x="7086600" y="35814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808970" name="Oval 10"/>
          <p:cNvSpPr>
            <a:spLocks noChangeArrowheads="1"/>
          </p:cNvSpPr>
          <p:nvPr/>
        </p:nvSpPr>
        <p:spPr bwMode="auto">
          <a:xfrm>
            <a:off x="1143000" y="41910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808971" name="Oval 11"/>
          <p:cNvSpPr>
            <a:spLocks noChangeArrowheads="1"/>
          </p:cNvSpPr>
          <p:nvPr/>
        </p:nvSpPr>
        <p:spPr bwMode="auto">
          <a:xfrm>
            <a:off x="2057400" y="41910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4</a:t>
            </a:r>
          </a:p>
        </p:txBody>
      </p:sp>
      <p:sp>
        <p:nvSpPr>
          <p:cNvPr id="808972" name="Oval 12"/>
          <p:cNvSpPr>
            <a:spLocks noChangeArrowheads="1"/>
          </p:cNvSpPr>
          <p:nvPr/>
        </p:nvSpPr>
        <p:spPr bwMode="auto">
          <a:xfrm>
            <a:off x="2971800" y="41910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</a:t>
            </a:r>
          </a:p>
        </p:txBody>
      </p:sp>
      <p:cxnSp>
        <p:nvCxnSpPr>
          <p:cNvPr id="808973" name="AutoShape 13"/>
          <p:cNvCxnSpPr>
            <a:cxnSpLocks noChangeShapeType="1"/>
            <a:stCxn id="808963" idx="3"/>
            <a:endCxn id="808964" idx="7"/>
          </p:cNvCxnSpPr>
          <p:nvPr/>
        </p:nvCxnSpPr>
        <p:spPr bwMode="auto">
          <a:xfrm flipH="1">
            <a:off x="2905125" y="2771775"/>
            <a:ext cx="15049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808974" name="AutoShape 14"/>
          <p:cNvCxnSpPr>
            <a:cxnSpLocks noChangeShapeType="1"/>
            <a:stCxn id="808964" idx="3"/>
            <a:endCxn id="808966" idx="7"/>
          </p:cNvCxnSpPr>
          <p:nvPr/>
        </p:nvCxnSpPr>
        <p:spPr bwMode="auto">
          <a:xfrm flipH="1">
            <a:off x="1990725" y="3381375"/>
            <a:ext cx="5905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808975" name="AutoShape 15"/>
          <p:cNvCxnSpPr>
            <a:cxnSpLocks noChangeShapeType="1"/>
            <a:stCxn id="808966" idx="3"/>
            <a:endCxn id="808970" idx="7"/>
          </p:cNvCxnSpPr>
          <p:nvPr/>
        </p:nvCxnSpPr>
        <p:spPr bwMode="auto">
          <a:xfrm flipH="1">
            <a:off x="1533525" y="3990975"/>
            <a:ext cx="1333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808976" name="AutoShape 16"/>
          <p:cNvCxnSpPr>
            <a:cxnSpLocks noChangeShapeType="1"/>
            <a:stCxn id="808966" idx="5"/>
            <a:endCxn id="808971" idx="1"/>
          </p:cNvCxnSpPr>
          <p:nvPr/>
        </p:nvCxnSpPr>
        <p:spPr bwMode="auto">
          <a:xfrm>
            <a:off x="1990725" y="3990975"/>
            <a:ext cx="1333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808977" name="AutoShape 17"/>
          <p:cNvCxnSpPr>
            <a:cxnSpLocks noChangeShapeType="1"/>
            <a:stCxn id="808964" idx="5"/>
            <a:endCxn id="808967" idx="1"/>
          </p:cNvCxnSpPr>
          <p:nvPr/>
        </p:nvCxnSpPr>
        <p:spPr bwMode="auto">
          <a:xfrm>
            <a:off x="2905125" y="3381375"/>
            <a:ext cx="5905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808978" name="AutoShape 18"/>
          <p:cNvCxnSpPr>
            <a:cxnSpLocks noChangeShapeType="1"/>
            <a:stCxn id="808967" idx="3"/>
            <a:endCxn id="808972" idx="7"/>
          </p:cNvCxnSpPr>
          <p:nvPr/>
        </p:nvCxnSpPr>
        <p:spPr bwMode="auto">
          <a:xfrm flipH="1">
            <a:off x="3362325" y="3990975"/>
            <a:ext cx="1333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808979" name="AutoShape 19"/>
          <p:cNvCxnSpPr>
            <a:cxnSpLocks noChangeShapeType="1"/>
            <a:stCxn id="808963" idx="5"/>
            <a:endCxn id="808965" idx="1"/>
          </p:cNvCxnSpPr>
          <p:nvPr/>
        </p:nvCxnSpPr>
        <p:spPr bwMode="auto">
          <a:xfrm>
            <a:off x="4733925" y="2771775"/>
            <a:ext cx="15049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808980" name="AutoShape 20"/>
          <p:cNvCxnSpPr>
            <a:cxnSpLocks noChangeShapeType="1"/>
            <a:stCxn id="808965" idx="5"/>
            <a:endCxn id="808969" idx="1"/>
          </p:cNvCxnSpPr>
          <p:nvPr/>
        </p:nvCxnSpPr>
        <p:spPr bwMode="auto">
          <a:xfrm>
            <a:off x="6562725" y="3381375"/>
            <a:ext cx="5905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808981" name="AutoShape 21"/>
          <p:cNvCxnSpPr>
            <a:cxnSpLocks noChangeShapeType="1"/>
            <a:stCxn id="808968" idx="7"/>
            <a:endCxn id="808965" idx="3"/>
          </p:cNvCxnSpPr>
          <p:nvPr/>
        </p:nvCxnSpPr>
        <p:spPr bwMode="auto">
          <a:xfrm flipV="1">
            <a:off x="5648325" y="3381375"/>
            <a:ext cx="5905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sp>
        <p:nvSpPr>
          <p:cNvPr id="808982" name="Rectangle 22"/>
          <p:cNvSpPr>
            <a:spLocks noChangeArrowheads="1"/>
          </p:cNvSpPr>
          <p:nvPr/>
        </p:nvSpPr>
        <p:spPr bwMode="auto">
          <a:xfrm>
            <a:off x="2590800" y="5486400"/>
            <a:ext cx="457200" cy="4572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16</a:t>
            </a:r>
          </a:p>
        </p:txBody>
      </p:sp>
      <p:sp>
        <p:nvSpPr>
          <p:cNvPr id="808983" name="Rectangle 23"/>
          <p:cNvSpPr>
            <a:spLocks noChangeArrowheads="1"/>
          </p:cNvSpPr>
          <p:nvPr/>
        </p:nvSpPr>
        <p:spPr bwMode="auto">
          <a:xfrm>
            <a:off x="3048000" y="5486400"/>
            <a:ext cx="457200" cy="4572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14</a:t>
            </a:r>
          </a:p>
        </p:txBody>
      </p:sp>
      <p:sp>
        <p:nvSpPr>
          <p:cNvPr id="808984" name="Rectangle 24"/>
          <p:cNvSpPr>
            <a:spLocks noChangeArrowheads="1"/>
          </p:cNvSpPr>
          <p:nvPr/>
        </p:nvSpPr>
        <p:spPr bwMode="auto">
          <a:xfrm>
            <a:off x="3505200" y="5486400"/>
            <a:ext cx="457200" cy="4572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10</a:t>
            </a:r>
          </a:p>
        </p:txBody>
      </p:sp>
      <p:sp>
        <p:nvSpPr>
          <p:cNvPr id="808985" name="Rectangle 25"/>
          <p:cNvSpPr>
            <a:spLocks noChangeArrowheads="1"/>
          </p:cNvSpPr>
          <p:nvPr/>
        </p:nvSpPr>
        <p:spPr bwMode="auto">
          <a:xfrm>
            <a:off x="3962400" y="5486400"/>
            <a:ext cx="457200" cy="4572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8</a:t>
            </a:r>
          </a:p>
        </p:txBody>
      </p:sp>
      <p:sp>
        <p:nvSpPr>
          <p:cNvPr id="808986" name="Rectangle 26"/>
          <p:cNvSpPr>
            <a:spLocks noChangeArrowheads="1"/>
          </p:cNvSpPr>
          <p:nvPr/>
        </p:nvSpPr>
        <p:spPr bwMode="auto">
          <a:xfrm>
            <a:off x="4419600" y="5486400"/>
            <a:ext cx="457200" cy="4572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7</a:t>
            </a:r>
          </a:p>
        </p:txBody>
      </p:sp>
      <p:sp>
        <p:nvSpPr>
          <p:cNvPr id="808987" name="Rectangle 27"/>
          <p:cNvSpPr>
            <a:spLocks noChangeArrowheads="1"/>
          </p:cNvSpPr>
          <p:nvPr/>
        </p:nvSpPr>
        <p:spPr bwMode="auto">
          <a:xfrm>
            <a:off x="4876800" y="5486400"/>
            <a:ext cx="457200" cy="4572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9</a:t>
            </a:r>
          </a:p>
        </p:txBody>
      </p:sp>
      <p:sp>
        <p:nvSpPr>
          <p:cNvPr id="808988" name="Rectangle 28"/>
          <p:cNvSpPr>
            <a:spLocks noChangeArrowheads="1"/>
          </p:cNvSpPr>
          <p:nvPr/>
        </p:nvSpPr>
        <p:spPr bwMode="auto">
          <a:xfrm>
            <a:off x="5334000" y="5486400"/>
            <a:ext cx="457200" cy="4572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808989" name="Rectangle 29"/>
          <p:cNvSpPr>
            <a:spLocks noChangeArrowheads="1"/>
          </p:cNvSpPr>
          <p:nvPr/>
        </p:nvSpPr>
        <p:spPr bwMode="auto">
          <a:xfrm>
            <a:off x="5791200" y="5486400"/>
            <a:ext cx="457200" cy="4572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808990" name="Rectangle 30"/>
          <p:cNvSpPr>
            <a:spLocks noChangeArrowheads="1"/>
          </p:cNvSpPr>
          <p:nvPr/>
        </p:nvSpPr>
        <p:spPr bwMode="auto">
          <a:xfrm>
            <a:off x="6248400" y="5486400"/>
            <a:ext cx="457200" cy="4572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4</a:t>
            </a:r>
          </a:p>
        </p:txBody>
      </p:sp>
      <p:sp>
        <p:nvSpPr>
          <p:cNvPr id="808991" name="Rectangle 31"/>
          <p:cNvSpPr>
            <a:spLocks noChangeArrowheads="1"/>
          </p:cNvSpPr>
          <p:nvPr/>
        </p:nvSpPr>
        <p:spPr bwMode="auto">
          <a:xfrm>
            <a:off x="6705600" y="5486400"/>
            <a:ext cx="457200" cy="4572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808992" name="Rectangle 32"/>
          <p:cNvSpPr>
            <a:spLocks noChangeArrowheads="1"/>
          </p:cNvSpPr>
          <p:nvPr/>
        </p:nvSpPr>
        <p:spPr bwMode="auto">
          <a:xfrm>
            <a:off x="1905000" y="5486400"/>
            <a:ext cx="68580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A =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Algorithm Complexity                                        </a:t>
            </a:r>
            <a:endParaRPr lang="en-US"/>
          </a:p>
        </p:txBody>
      </p:sp>
      <p:sp>
        <p:nvSpPr>
          <p:cNvPr id="809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Analyzing Heapify(): Informal</a:t>
            </a:r>
          </a:p>
        </p:txBody>
      </p:sp>
      <p:sp>
        <p:nvSpPr>
          <p:cNvPr id="809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>
                <a:solidFill>
                  <a:schemeClr val="accent1"/>
                </a:solidFill>
              </a:rPr>
              <a:t>Aside from the recursive call, what is the running time of </a:t>
            </a:r>
            <a:r>
              <a:rPr lang="en-US" b="1" i="1">
                <a:solidFill>
                  <a:schemeClr val="accent1"/>
                </a:solidFill>
                <a:latin typeface="Courier New" pitchFamily="49" charset="0"/>
              </a:rPr>
              <a:t>Heapify()</a:t>
            </a:r>
            <a:r>
              <a:rPr lang="en-US" i="1">
                <a:solidFill>
                  <a:schemeClr val="accent1"/>
                </a:solidFill>
              </a:rPr>
              <a:t>?</a:t>
            </a:r>
          </a:p>
          <a:p>
            <a:r>
              <a:rPr lang="en-US" i="1">
                <a:solidFill>
                  <a:schemeClr val="accent1"/>
                </a:solidFill>
              </a:rPr>
              <a:t>How many times can </a:t>
            </a:r>
            <a:r>
              <a:rPr lang="en-US" b="1" i="1">
                <a:solidFill>
                  <a:schemeClr val="accent1"/>
                </a:solidFill>
                <a:latin typeface="Courier New" pitchFamily="49" charset="0"/>
              </a:rPr>
              <a:t>Heapify()</a:t>
            </a:r>
            <a:r>
              <a:rPr lang="en-US" i="1">
                <a:solidFill>
                  <a:schemeClr val="accent1"/>
                </a:solidFill>
              </a:rPr>
              <a:t> recursively call itself?</a:t>
            </a:r>
          </a:p>
          <a:p>
            <a:r>
              <a:rPr lang="en-US" i="1">
                <a:solidFill>
                  <a:schemeClr val="accent1"/>
                </a:solidFill>
              </a:rPr>
              <a:t>What is the worst-case running time of </a:t>
            </a:r>
            <a:r>
              <a:rPr lang="en-US" b="1" i="1">
                <a:solidFill>
                  <a:schemeClr val="accent1"/>
                </a:solidFill>
                <a:latin typeface="Courier New" pitchFamily="49" charset="0"/>
              </a:rPr>
              <a:t>Heapify()</a:t>
            </a:r>
            <a:r>
              <a:rPr lang="en-US" i="1">
                <a:solidFill>
                  <a:schemeClr val="accent1"/>
                </a:solidFill>
              </a:rPr>
              <a:t> on a heap of size n?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9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9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9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9987" grpId="0" build="p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Algorithm Complexity                                        </a:t>
            </a:r>
            <a:endParaRPr lang="en-US"/>
          </a:p>
        </p:txBody>
      </p:sp>
      <p:sp>
        <p:nvSpPr>
          <p:cNvPr id="811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Analyzing Heapify(): Formal</a:t>
            </a:r>
          </a:p>
        </p:txBody>
      </p:sp>
      <p:sp>
        <p:nvSpPr>
          <p:cNvPr id="811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Fixing up relationships between </a:t>
            </a:r>
            <a:r>
              <a:rPr lang="en-US" i="1"/>
              <a:t>i</a:t>
            </a:r>
            <a:r>
              <a:rPr lang="en-US"/>
              <a:t>, </a:t>
            </a:r>
            <a:r>
              <a:rPr lang="en-US" i="1"/>
              <a:t>l</a:t>
            </a:r>
            <a:r>
              <a:rPr lang="en-US"/>
              <a:t>, and </a:t>
            </a:r>
            <a:r>
              <a:rPr lang="en-US" i="1"/>
              <a:t>r</a:t>
            </a:r>
            <a:r>
              <a:rPr lang="en-US"/>
              <a:t> takes </a:t>
            </a:r>
            <a:r>
              <a:rPr lang="en-US">
                <a:sym typeface="Symbol" pitchFamily="18" charset="2"/>
              </a:rPr>
              <a:t>(1) time</a:t>
            </a:r>
          </a:p>
          <a:p>
            <a:r>
              <a:rPr lang="en-US" i="1">
                <a:solidFill>
                  <a:schemeClr val="accent1"/>
                </a:solidFill>
              </a:rPr>
              <a:t>If the heap at i has n elements, how many elements can the subtrees at l or r have? </a:t>
            </a:r>
          </a:p>
          <a:p>
            <a:pPr lvl="1"/>
            <a:r>
              <a:rPr lang="en-US"/>
              <a:t>Draw it</a:t>
            </a:r>
          </a:p>
          <a:p>
            <a:r>
              <a:rPr lang="en-US"/>
              <a:t>Answer: 2</a:t>
            </a:r>
            <a:r>
              <a:rPr lang="en-US" i="1"/>
              <a:t>n</a:t>
            </a:r>
            <a:r>
              <a:rPr lang="en-US"/>
              <a:t>/3 (worst case: bottom row 1/2 full)</a:t>
            </a:r>
          </a:p>
          <a:p>
            <a:r>
              <a:rPr lang="en-US"/>
              <a:t>So time taken by </a:t>
            </a:r>
            <a:r>
              <a:rPr lang="en-US" b="1">
                <a:latin typeface="Courier New" pitchFamily="49" charset="0"/>
              </a:rPr>
              <a:t>Heapify()</a:t>
            </a:r>
            <a:r>
              <a:rPr lang="en-US"/>
              <a:t> is given by</a:t>
            </a:r>
          </a:p>
          <a:p>
            <a:pPr>
              <a:buFont typeface="Times New Roman" pitchFamily="18" charset="0"/>
              <a:buNone/>
            </a:pPr>
            <a:r>
              <a:rPr lang="en-US"/>
              <a:t>	</a:t>
            </a:r>
            <a:r>
              <a:rPr lang="en-US" i="1"/>
              <a:t>T</a:t>
            </a:r>
            <a:r>
              <a:rPr lang="en-US"/>
              <a:t>(</a:t>
            </a:r>
            <a:r>
              <a:rPr lang="en-US" i="1"/>
              <a:t>n</a:t>
            </a:r>
            <a:r>
              <a:rPr lang="en-US"/>
              <a:t>)</a:t>
            </a:r>
            <a:r>
              <a:rPr lang="en-US" i="1"/>
              <a:t> </a:t>
            </a:r>
            <a:r>
              <a:rPr lang="en-US">
                <a:sym typeface="Symbol" pitchFamily="18" charset="2"/>
              </a:rPr>
              <a:t> </a:t>
            </a:r>
            <a:r>
              <a:rPr lang="en-US" i="1">
                <a:sym typeface="Symbol" pitchFamily="18" charset="2"/>
              </a:rPr>
              <a:t>T</a:t>
            </a:r>
            <a:r>
              <a:rPr lang="en-US">
                <a:sym typeface="Symbol" pitchFamily="18" charset="2"/>
              </a:rPr>
              <a:t>(2</a:t>
            </a:r>
            <a:r>
              <a:rPr lang="en-US" i="1">
                <a:sym typeface="Symbol" pitchFamily="18" charset="2"/>
              </a:rPr>
              <a:t>n</a:t>
            </a:r>
            <a:r>
              <a:rPr lang="en-US">
                <a:sym typeface="Symbol" pitchFamily="18" charset="2"/>
              </a:rPr>
              <a:t>/3) + (1) 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Algorithm Complexity                                        </a:t>
            </a:r>
            <a:endParaRPr lang="en-US"/>
          </a:p>
        </p:txBody>
      </p:sp>
      <p:sp>
        <p:nvSpPr>
          <p:cNvPr id="812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Analyzing Heapify(): Formal</a:t>
            </a:r>
          </a:p>
        </p:txBody>
      </p:sp>
      <p:sp>
        <p:nvSpPr>
          <p:cNvPr id="812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So we have </a:t>
            </a:r>
          </a:p>
          <a:p>
            <a:pPr>
              <a:buFont typeface="Times New Roman" pitchFamily="18" charset="0"/>
              <a:buNone/>
            </a:pPr>
            <a:r>
              <a:rPr lang="en-US" i="1"/>
              <a:t>		T</a:t>
            </a:r>
            <a:r>
              <a:rPr lang="en-US"/>
              <a:t>(</a:t>
            </a:r>
            <a:r>
              <a:rPr lang="en-US" i="1"/>
              <a:t>n</a:t>
            </a:r>
            <a:r>
              <a:rPr lang="en-US"/>
              <a:t>)</a:t>
            </a:r>
            <a:r>
              <a:rPr lang="en-US" i="1"/>
              <a:t> </a:t>
            </a:r>
            <a:r>
              <a:rPr lang="en-US">
                <a:sym typeface="Symbol" pitchFamily="18" charset="2"/>
              </a:rPr>
              <a:t> </a:t>
            </a:r>
            <a:r>
              <a:rPr lang="en-US" i="1">
                <a:sym typeface="Symbol" pitchFamily="18" charset="2"/>
              </a:rPr>
              <a:t>T</a:t>
            </a:r>
            <a:r>
              <a:rPr lang="en-US">
                <a:sym typeface="Symbol" pitchFamily="18" charset="2"/>
              </a:rPr>
              <a:t>(2</a:t>
            </a:r>
            <a:r>
              <a:rPr lang="en-US" i="1">
                <a:sym typeface="Symbol" pitchFamily="18" charset="2"/>
              </a:rPr>
              <a:t>n</a:t>
            </a:r>
            <a:r>
              <a:rPr lang="en-US">
                <a:sym typeface="Symbol" pitchFamily="18" charset="2"/>
              </a:rPr>
              <a:t>/3) + (1) </a:t>
            </a:r>
          </a:p>
          <a:p>
            <a:r>
              <a:rPr lang="en-US">
                <a:sym typeface="Symbol" pitchFamily="18" charset="2"/>
              </a:rPr>
              <a:t>By case 2 of the Master Theorem,</a:t>
            </a:r>
          </a:p>
          <a:p>
            <a:pPr>
              <a:buFont typeface="Times New Roman" pitchFamily="18" charset="0"/>
              <a:buNone/>
            </a:pPr>
            <a:r>
              <a:rPr lang="en-US">
                <a:sym typeface="Symbol" pitchFamily="18" charset="2"/>
              </a:rPr>
              <a:t>		</a:t>
            </a:r>
            <a:r>
              <a:rPr lang="en-US" i="1">
                <a:sym typeface="Symbol" pitchFamily="18" charset="2"/>
              </a:rPr>
              <a:t>T</a:t>
            </a:r>
            <a:r>
              <a:rPr lang="en-US">
                <a:sym typeface="Symbol" pitchFamily="18" charset="2"/>
              </a:rPr>
              <a:t>(</a:t>
            </a:r>
            <a:r>
              <a:rPr lang="en-US" i="1">
                <a:sym typeface="Symbol" pitchFamily="18" charset="2"/>
              </a:rPr>
              <a:t>n</a:t>
            </a:r>
            <a:r>
              <a:rPr lang="en-US">
                <a:sym typeface="Symbol" pitchFamily="18" charset="2"/>
              </a:rPr>
              <a:t>) = O(lg </a:t>
            </a:r>
            <a:r>
              <a:rPr lang="en-US" i="1">
                <a:sym typeface="Symbol" pitchFamily="18" charset="2"/>
              </a:rPr>
              <a:t>n</a:t>
            </a:r>
            <a:r>
              <a:rPr lang="en-US">
                <a:sym typeface="Symbol" pitchFamily="18" charset="2"/>
              </a:rPr>
              <a:t>)</a:t>
            </a:r>
          </a:p>
          <a:p>
            <a:r>
              <a:rPr lang="en-US">
                <a:sym typeface="Symbol" pitchFamily="18" charset="2"/>
              </a:rPr>
              <a:t>Thus, </a:t>
            </a:r>
            <a:r>
              <a:rPr lang="en-US" b="1">
                <a:latin typeface="Courier New" pitchFamily="49" charset="0"/>
              </a:rPr>
              <a:t>Heapify()</a:t>
            </a:r>
            <a:r>
              <a:rPr lang="en-US"/>
              <a:t> </a:t>
            </a:r>
            <a:r>
              <a:rPr lang="en-US">
                <a:sym typeface="Symbol" pitchFamily="18" charset="2"/>
              </a:rPr>
              <a:t>takes linear time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Algorithm Complexity                                        </a:t>
            </a:r>
            <a:endParaRPr lang="en-US"/>
          </a:p>
        </p:txBody>
      </p:sp>
      <p:sp>
        <p:nvSpPr>
          <p:cNvPr id="813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Heap Operations: BuildHeap()</a:t>
            </a:r>
          </a:p>
        </p:txBody>
      </p:sp>
      <p:sp>
        <p:nvSpPr>
          <p:cNvPr id="813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We can build a heap in a bottom-up manner by running </a:t>
            </a:r>
            <a:r>
              <a:rPr lang="en-US" b="1">
                <a:latin typeface="Courier New" pitchFamily="49" charset="0"/>
              </a:rPr>
              <a:t>Heapify()</a:t>
            </a:r>
            <a:r>
              <a:rPr lang="en-US"/>
              <a:t> on successive subarrays</a:t>
            </a:r>
          </a:p>
          <a:p>
            <a:pPr lvl="1"/>
            <a:r>
              <a:rPr lang="en-US"/>
              <a:t>Fact: for array of length </a:t>
            </a:r>
            <a:r>
              <a:rPr lang="en-US" i="1"/>
              <a:t>n</a:t>
            </a:r>
            <a:r>
              <a:rPr lang="en-US"/>
              <a:t>, all elements in range </a:t>
            </a:r>
            <a:br>
              <a:rPr lang="en-US"/>
            </a:br>
            <a:r>
              <a:rPr lang="en-US"/>
              <a:t>A[</a:t>
            </a:r>
            <a:r>
              <a:rPr lang="en-US">
                <a:sym typeface="Symbol" pitchFamily="18" charset="2"/>
              </a:rPr>
              <a:t></a:t>
            </a:r>
            <a:r>
              <a:rPr lang="en-US"/>
              <a:t>n/2</a:t>
            </a:r>
            <a:r>
              <a:rPr lang="en-US">
                <a:sym typeface="Symbol" pitchFamily="18" charset="2"/>
              </a:rPr>
              <a:t></a:t>
            </a:r>
            <a:r>
              <a:rPr lang="en-US"/>
              <a:t> + 1 .. n] are heaps (</a:t>
            </a:r>
            <a:r>
              <a:rPr lang="en-US" i="1">
                <a:solidFill>
                  <a:schemeClr val="accent1"/>
                </a:solidFill>
              </a:rPr>
              <a:t>Why?</a:t>
            </a:r>
            <a:r>
              <a:rPr lang="en-US"/>
              <a:t>)</a:t>
            </a:r>
          </a:p>
          <a:p>
            <a:pPr lvl="1"/>
            <a:r>
              <a:rPr lang="en-US"/>
              <a:t>So: </a:t>
            </a:r>
          </a:p>
          <a:p>
            <a:pPr lvl="2"/>
            <a:r>
              <a:rPr lang="en-US"/>
              <a:t>Walk backwards through the array from n/2 to 1, calling </a:t>
            </a:r>
            <a:r>
              <a:rPr lang="en-US" b="1">
                <a:latin typeface="Courier New" pitchFamily="49" charset="0"/>
              </a:rPr>
              <a:t>Heapify()</a:t>
            </a:r>
            <a:r>
              <a:rPr lang="en-US"/>
              <a:t> on each node.</a:t>
            </a:r>
          </a:p>
          <a:p>
            <a:pPr lvl="2"/>
            <a:r>
              <a:rPr lang="en-US"/>
              <a:t>Order of processing guarantees that the children of node </a:t>
            </a:r>
            <a:r>
              <a:rPr lang="en-US" i="1"/>
              <a:t>i</a:t>
            </a:r>
            <a:r>
              <a:rPr lang="en-US"/>
              <a:t> are heaps when </a:t>
            </a:r>
            <a:r>
              <a:rPr lang="en-US" i="1"/>
              <a:t>i</a:t>
            </a:r>
            <a:r>
              <a:rPr lang="en-US"/>
              <a:t> is processed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Algorithm Complexity                                        </a:t>
            </a:r>
            <a:endParaRPr lang="en-US"/>
          </a:p>
        </p:txBody>
      </p:sp>
      <p:sp>
        <p:nvSpPr>
          <p:cNvPr id="814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BuildHeap()</a:t>
            </a:r>
          </a:p>
        </p:txBody>
      </p:sp>
      <p:sp>
        <p:nvSpPr>
          <p:cNvPr id="814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Times New Roman" pitchFamily="18" charset="0"/>
              <a:buNone/>
            </a:pPr>
            <a:r>
              <a:rPr lang="en-US" sz="2400" b="1">
                <a:latin typeface="Courier New" pitchFamily="49" charset="0"/>
              </a:rPr>
              <a:t>// given an unsorted array A, make A a heap</a:t>
            </a:r>
          </a:p>
          <a:p>
            <a:pPr>
              <a:buFont typeface="Times New Roman" pitchFamily="18" charset="0"/>
              <a:buNone/>
            </a:pPr>
            <a:r>
              <a:rPr lang="en-US" sz="2400" b="1">
                <a:latin typeface="Courier New" pitchFamily="49" charset="0"/>
              </a:rPr>
              <a:t>BuildHeap(A)</a:t>
            </a:r>
          </a:p>
          <a:p>
            <a:pPr>
              <a:buFont typeface="Times New Roman" pitchFamily="18" charset="0"/>
              <a:buNone/>
            </a:pPr>
            <a:r>
              <a:rPr lang="en-US" sz="2400" b="1">
                <a:latin typeface="Courier New" pitchFamily="49" charset="0"/>
              </a:rPr>
              <a:t>{</a:t>
            </a:r>
          </a:p>
          <a:p>
            <a:pPr>
              <a:buFont typeface="Times New Roman" pitchFamily="18" charset="0"/>
              <a:buNone/>
            </a:pPr>
            <a:r>
              <a:rPr lang="en-US" sz="2400" b="1">
                <a:latin typeface="Courier New" pitchFamily="49" charset="0"/>
              </a:rPr>
              <a:t>	heap_size(A) = length(A);</a:t>
            </a:r>
          </a:p>
          <a:p>
            <a:pPr>
              <a:buFont typeface="Times New Roman" pitchFamily="18" charset="0"/>
              <a:buNone/>
            </a:pPr>
            <a:r>
              <a:rPr lang="en-US" sz="2400" b="1">
                <a:latin typeface="Courier New" pitchFamily="49" charset="0"/>
              </a:rPr>
              <a:t>	for (i = </a:t>
            </a:r>
            <a:r>
              <a:rPr lang="en-US" sz="2400">
                <a:sym typeface="Symbol" pitchFamily="18" charset="2"/>
              </a:rPr>
              <a:t></a:t>
            </a:r>
            <a:r>
              <a:rPr lang="en-US" sz="2400" b="1">
                <a:latin typeface="Courier New" pitchFamily="49" charset="0"/>
              </a:rPr>
              <a:t>length[A]/2</a:t>
            </a:r>
            <a:r>
              <a:rPr lang="en-US" sz="2400">
                <a:sym typeface="Symbol" pitchFamily="18" charset="2"/>
              </a:rPr>
              <a:t>  </a:t>
            </a:r>
            <a:r>
              <a:rPr lang="en-US" sz="2400" b="1">
                <a:latin typeface="Courier New" pitchFamily="49" charset="0"/>
                <a:sym typeface="Symbol" pitchFamily="18" charset="2"/>
              </a:rPr>
              <a:t>downto 1)</a:t>
            </a:r>
          </a:p>
          <a:p>
            <a:pPr>
              <a:buFont typeface="Times New Roman" pitchFamily="18" charset="0"/>
              <a:buNone/>
            </a:pPr>
            <a:r>
              <a:rPr lang="en-US" sz="2400" b="1">
                <a:latin typeface="Courier New" pitchFamily="49" charset="0"/>
                <a:sym typeface="Symbol" pitchFamily="18" charset="2"/>
              </a:rPr>
              <a:t>		Heapify(A, i);</a:t>
            </a:r>
          </a:p>
          <a:p>
            <a:pPr>
              <a:buFont typeface="Times New Roman" pitchFamily="18" charset="0"/>
              <a:buNone/>
            </a:pPr>
            <a:r>
              <a:rPr lang="en-US" sz="2400" b="1">
                <a:latin typeface="Courier New" pitchFamily="49" charset="0"/>
                <a:sym typeface="Symbol" pitchFamily="18" charset="2"/>
              </a:rPr>
              <a:t>}</a:t>
            </a:r>
            <a:endParaRPr 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Algorithm Complexity                                        </a:t>
            </a:r>
            <a:endParaRPr lang="en-US"/>
          </a:p>
        </p:txBody>
      </p:sp>
      <p:sp>
        <p:nvSpPr>
          <p:cNvPr id="815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BuildHeap() Example</a:t>
            </a:r>
          </a:p>
        </p:txBody>
      </p:sp>
      <p:sp>
        <p:nvSpPr>
          <p:cNvPr id="815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Work through example</a:t>
            </a:r>
            <a:br>
              <a:rPr lang="en-US"/>
            </a:br>
            <a:r>
              <a:rPr lang="en-US"/>
              <a:t>A = {4, 1, 3, 2, 16, 9, 10, 14, 8, 7}</a:t>
            </a:r>
          </a:p>
        </p:txBody>
      </p:sp>
      <p:sp>
        <p:nvSpPr>
          <p:cNvPr id="815108" name="Oval 4"/>
          <p:cNvSpPr>
            <a:spLocks noChangeArrowheads="1"/>
          </p:cNvSpPr>
          <p:nvPr/>
        </p:nvSpPr>
        <p:spPr bwMode="auto">
          <a:xfrm>
            <a:off x="4343400" y="32766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4</a:t>
            </a:r>
          </a:p>
        </p:txBody>
      </p:sp>
      <p:sp>
        <p:nvSpPr>
          <p:cNvPr id="815109" name="Oval 5"/>
          <p:cNvSpPr>
            <a:spLocks noChangeArrowheads="1"/>
          </p:cNvSpPr>
          <p:nvPr/>
        </p:nvSpPr>
        <p:spPr bwMode="auto">
          <a:xfrm>
            <a:off x="2514600" y="38862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815110" name="Oval 6"/>
          <p:cNvSpPr>
            <a:spLocks noChangeArrowheads="1"/>
          </p:cNvSpPr>
          <p:nvPr/>
        </p:nvSpPr>
        <p:spPr bwMode="auto">
          <a:xfrm>
            <a:off x="6172200" y="38862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815111" name="Oval 7"/>
          <p:cNvSpPr>
            <a:spLocks noChangeArrowheads="1"/>
          </p:cNvSpPr>
          <p:nvPr/>
        </p:nvSpPr>
        <p:spPr bwMode="auto">
          <a:xfrm>
            <a:off x="1600200" y="44958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815112" name="Oval 8"/>
          <p:cNvSpPr>
            <a:spLocks noChangeArrowheads="1"/>
          </p:cNvSpPr>
          <p:nvPr/>
        </p:nvSpPr>
        <p:spPr bwMode="auto">
          <a:xfrm>
            <a:off x="3429000" y="44958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16</a:t>
            </a:r>
          </a:p>
        </p:txBody>
      </p:sp>
      <p:sp>
        <p:nvSpPr>
          <p:cNvPr id="815113" name="Oval 9"/>
          <p:cNvSpPr>
            <a:spLocks noChangeArrowheads="1"/>
          </p:cNvSpPr>
          <p:nvPr/>
        </p:nvSpPr>
        <p:spPr bwMode="auto">
          <a:xfrm>
            <a:off x="5257800" y="44958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9</a:t>
            </a:r>
          </a:p>
        </p:txBody>
      </p:sp>
      <p:sp>
        <p:nvSpPr>
          <p:cNvPr id="815114" name="Oval 10"/>
          <p:cNvSpPr>
            <a:spLocks noChangeArrowheads="1"/>
          </p:cNvSpPr>
          <p:nvPr/>
        </p:nvSpPr>
        <p:spPr bwMode="auto">
          <a:xfrm>
            <a:off x="7086600" y="44958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10</a:t>
            </a:r>
          </a:p>
        </p:txBody>
      </p:sp>
      <p:sp>
        <p:nvSpPr>
          <p:cNvPr id="815115" name="Oval 11"/>
          <p:cNvSpPr>
            <a:spLocks noChangeArrowheads="1"/>
          </p:cNvSpPr>
          <p:nvPr/>
        </p:nvSpPr>
        <p:spPr bwMode="auto">
          <a:xfrm>
            <a:off x="1143000" y="51054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14</a:t>
            </a:r>
          </a:p>
        </p:txBody>
      </p:sp>
      <p:sp>
        <p:nvSpPr>
          <p:cNvPr id="815116" name="Oval 12"/>
          <p:cNvSpPr>
            <a:spLocks noChangeArrowheads="1"/>
          </p:cNvSpPr>
          <p:nvPr/>
        </p:nvSpPr>
        <p:spPr bwMode="auto">
          <a:xfrm>
            <a:off x="2057400" y="51054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8</a:t>
            </a:r>
          </a:p>
        </p:txBody>
      </p:sp>
      <p:sp>
        <p:nvSpPr>
          <p:cNvPr id="815117" name="Oval 13"/>
          <p:cNvSpPr>
            <a:spLocks noChangeArrowheads="1"/>
          </p:cNvSpPr>
          <p:nvPr/>
        </p:nvSpPr>
        <p:spPr bwMode="auto">
          <a:xfrm>
            <a:off x="2971800" y="51054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7</a:t>
            </a:r>
          </a:p>
        </p:txBody>
      </p:sp>
      <p:cxnSp>
        <p:nvCxnSpPr>
          <p:cNvPr id="815118" name="AutoShape 14"/>
          <p:cNvCxnSpPr>
            <a:cxnSpLocks noChangeShapeType="1"/>
            <a:stCxn id="815108" idx="3"/>
            <a:endCxn id="815109" idx="7"/>
          </p:cNvCxnSpPr>
          <p:nvPr/>
        </p:nvCxnSpPr>
        <p:spPr bwMode="auto">
          <a:xfrm flipH="1">
            <a:off x="2905125" y="3686175"/>
            <a:ext cx="15049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815119" name="AutoShape 15"/>
          <p:cNvCxnSpPr>
            <a:cxnSpLocks noChangeShapeType="1"/>
            <a:stCxn id="815109" idx="3"/>
            <a:endCxn id="815111" idx="7"/>
          </p:cNvCxnSpPr>
          <p:nvPr/>
        </p:nvCxnSpPr>
        <p:spPr bwMode="auto">
          <a:xfrm flipH="1">
            <a:off x="1990725" y="4295775"/>
            <a:ext cx="5905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815120" name="AutoShape 16"/>
          <p:cNvCxnSpPr>
            <a:cxnSpLocks noChangeShapeType="1"/>
            <a:stCxn id="815111" idx="3"/>
            <a:endCxn id="815115" idx="7"/>
          </p:cNvCxnSpPr>
          <p:nvPr/>
        </p:nvCxnSpPr>
        <p:spPr bwMode="auto">
          <a:xfrm flipH="1">
            <a:off x="1533525" y="4905375"/>
            <a:ext cx="1333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815121" name="AutoShape 17"/>
          <p:cNvCxnSpPr>
            <a:cxnSpLocks noChangeShapeType="1"/>
            <a:stCxn id="815111" idx="5"/>
            <a:endCxn id="815116" idx="1"/>
          </p:cNvCxnSpPr>
          <p:nvPr/>
        </p:nvCxnSpPr>
        <p:spPr bwMode="auto">
          <a:xfrm>
            <a:off x="1990725" y="4905375"/>
            <a:ext cx="1333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815122" name="AutoShape 18"/>
          <p:cNvCxnSpPr>
            <a:cxnSpLocks noChangeShapeType="1"/>
            <a:stCxn id="815109" idx="5"/>
            <a:endCxn id="815112" idx="1"/>
          </p:cNvCxnSpPr>
          <p:nvPr/>
        </p:nvCxnSpPr>
        <p:spPr bwMode="auto">
          <a:xfrm>
            <a:off x="2905125" y="4295775"/>
            <a:ext cx="5905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815123" name="AutoShape 19"/>
          <p:cNvCxnSpPr>
            <a:cxnSpLocks noChangeShapeType="1"/>
            <a:stCxn id="815112" idx="3"/>
            <a:endCxn id="815117" idx="7"/>
          </p:cNvCxnSpPr>
          <p:nvPr/>
        </p:nvCxnSpPr>
        <p:spPr bwMode="auto">
          <a:xfrm flipH="1">
            <a:off x="3362325" y="4905375"/>
            <a:ext cx="1333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815124" name="AutoShape 20"/>
          <p:cNvCxnSpPr>
            <a:cxnSpLocks noChangeShapeType="1"/>
            <a:stCxn id="815108" idx="5"/>
            <a:endCxn id="815110" idx="1"/>
          </p:cNvCxnSpPr>
          <p:nvPr/>
        </p:nvCxnSpPr>
        <p:spPr bwMode="auto">
          <a:xfrm>
            <a:off x="4733925" y="3686175"/>
            <a:ext cx="15049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815125" name="AutoShape 21"/>
          <p:cNvCxnSpPr>
            <a:cxnSpLocks noChangeShapeType="1"/>
            <a:stCxn id="815110" idx="5"/>
            <a:endCxn id="815114" idx="1"/>
          </p:cNvCxnSpPr>
          <p:nvPr/>
        </p:nvCxnSpPr>
        <p:spPr bwMode="auto">
          <a:xfrm>
            <a:off x="6562725" y="4295775"/>
            <a:ext cx="5905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815126" name="AutoShape 22"/>
          <p:cNvCxnSpPr>
            <a:cxnSpLocks noChangeShapeType="1"/>
            <a:stCxn id="815113" idx="7"/>
            <a:endCxn id="815110" idx="3"/>
          </p:cNvCxnSpPr>
          <p:nvPr/>
        </p:nvCxnSpPr>
        <p:spPr bwMode="auto">
          <a:xfrm flipV="1">
            <a:off x="5648325" y="4295775"/>
            <a:ext cx="5905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Algorithm Complexity                                        </a:t>
            </a:r>
            <a:endParaRPr lang="en-US"/>
          </a:p>
        </p:txBody>
      </p:sp>
      <p:sp>
        <p:nvSpPr>
          <p:cNvPr id="816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Analyzing BuildHeap()</a:t>
            </a:r>
          </a:p>
        </p:txBody>
      </p:sp>
      <p:sp>
        <p:nvSpPr>
          <p:cNvPr id="816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Each call to </a:t>
            </a:r>
            <a:r>
              <a:rPr lang="en-US" b="1">
                <a:latin typeface="Courier New" pitchFamily="49" charset="0"/>
              </a:rPr>
              <a:t>Heapify()</a:t>
            </a:r>
            <a:r>
              <a:rPr lang="en-US"/>
              <a:t> takes O(lg </a:t>
            </a:r>
            <a:r>
              <a:rPr lang="en-US" i="1"/>
              <a:t>n</a:t>
            </a:r>
            <a:r>
              <a:rPr lang="en-US"/>
              <a:t>) time</a:t>
            </a:r>
          </a:p>
          <a:p>
            <a:r>
              <a:rPr lang="en-US"/>
              <a:t>There are O(</a:t>
            </a:r>
            <a:r>
              <a:rPr lang="en-US" i="1"/>
              <a:t>n</a:t>
            </a:r>
            <a:r>
              <a:rPr lang="en-US"/>
              <a:t>) such calls (specifically, </a:t>
            </a:r>
            <a:r>
              <a:rPr lang="en-US">
                <a:sym typeface="Symbol" pitchFamily="18" charset="2"/>
              </a:rPr>
              <a:t></a:t>
            </a:r>
            <a:r>
              <a:rPr lang="en-US"/>
              <a:t>n/2</a:t>
            </a:r>
            <a:r>
              <a:rPr lang="en-US">
                <a:sym typeface="Symbol" pitchFamily="18" charset="2"/>
              </a:rPr>
              <a:t></a:t>
            </a:r>
            <a:r>
              <a:rPr lang="en-US"/>
              <a:t>)</a:t>
            </a:r>
          </a:p>
          <a:p>
            <a:r>
              <a:rPr lang="en-US"/>
              <a:t>Thus the running time is O(</a:t>
            </a:r>
            <a:r>
              <a:rPr lang="en-US" i="1"/>
              <a:t>n</a:t>
            </a:r>
            <a:r>
              <a:rPr lang="en-US"/>
              <a:t> lg </a:t>
            </a:r>
            <a:r>
              <a:rPr lang="en-US" i="1"/>
              <a:t>n</a:t>
            </a:r>
            <a:r>
              <a:rPr lang="en-US"/>
              <a:t>)</a:t>
            </a:r>
          </a:p>
          <a:p>
            <a:pPr lvl="1"/>
            <a:r>
              <a:rPr lang="en-US" i="1">
                <a:solidFill>
                  <a:schemeClr val="accent1"/>
                </a:solidFill>
              </a:rPr>
              <a:t>Is this a correct asymptotic upper bound?</a:t>
            </a:r>
            <a:endParaRPr lang="en-US" i="1"/>
          </a:p>
          <a:p>
            <a:pPr lvl="1"/>
            <a:r>
              <a:rPr lang="en-US" i="1">
                <a:solidFill>
                  <a:schemeClr val="accent1"/>
                </a:solidFill>
              </a:rPr>
              <a:t>Is this an asymptotically tight bound?</a:t>
            </a:r>
            <a:endParaRPr lang="en-US" i="1"/>
          </a:p>
          <a:p>
            <a:r>
              <a:rPr lang="en-US"/>
              <a:t>A tighter bound is O</a:t>
            </a:r>
            <a:r>
              <a:rPr lang="en-US" i="1"/>
              <a:t>(n</a:t>
            </a:r>
            <a:r>
              <a:rPr lang="en-US"/>
              <a:t>) </a:t>
            </a:r>
          </a:p>
          <a:p>
            <a:pPr lvl="1"/>
            <a:r>
              <a:rPr lang="en-US" i="1">
                <a:solidFill>
                  <a:schemeClr val="accent1"/>
                </a:solidFill>
              </a:rPr>
              <a:t>How can this be?  Is there a flaw in the above reasoning?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6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6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6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6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6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6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6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6131" grpId="0" build="p" bldLvl="2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Algorithm Complexity                                        </a:t>
            </a:r>
            <a:endParaRPr lang="en-US"/>
          </a:p>
        </p:txBody>
      </p:sp>
      <p:sp>
        <p:nvSpPr>
          <p:cNvPr id="817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Analyzing BuildHeap(): Tight</a:t>
            </a:r>
          </a:p>
        </p:txBody>
      </p:sp>
      <p:sp>
        <p:nvSpPr>
          <p:cNvPr id="817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To </a:t>
            </a:r>
            <a:r>
              <a:rPr lang="en-US" b="1">
                <a:latin typeface="Courier New" pitchFamily="49" charset="0"/>
              </a:rPr>
              <a:t>Heapify()</a:t>
            </a:r>
            <a:r>
              <a:rPr lang="en-US"/>
              <a:t> a subtree takes O(</a:t>
            </a:r>
            <a:r>
              <a:rPr lang="en-US" i="1"/>
              <a:t>h</a:t>
            </a:r>
            <a:r>
              <a:rPr lang="en-US"/>
              <a:t>) time where </a:t>
            </a:r>
            <a:r>
              <a:rPr lang="en-US" i="1"/>
              <a:t>h</a:t>
            </a:r>
            <a:r>
              <a:rPr lang="en-US"/>
              <a:t> is the height of the subtree</a:t>
            </a:r>
          </a:p>
          <a:p>
            <a:pPr lvl="1"/>
            <a:r>
              <a:rPr lang="en-US" i="1"/>
              <a:t>h</a:t>
            </a:r>
            <a:r>
              <a:rPr lang="en-US"/>
              <a:t> = O(lg </a:t>
            </a:r>
            <a:r>
              <a:rPr lang="en-US" i="1"/>
              <a:t>m</a:t>
            </a:r>
            <a:r>
              <a:rPr lang="en-US"/>
              <a:t>), m = # nodes in subtree</a:t>
            </a:r>
          </a:p>
          <a:p>
            <a:pPr lvl="1"/>
            <a:r>
              <a:rPr lang="en-US"/>
              <a:t>The height of most subtrees is small</a:t>
            </a:r>
          </a:p>
          <a:p>
            <a:r>
              <a:rPr lang="en-US"/>
              <a:t>Fact: an </a:t>
            </a:r>
            <a:r>
              <a:rPr lang="en-US" i="1"/>
              <a:t>n</a:t>
            </a:r>
            <a:r>
              <a:rPr lang="en-US"/>
              <a:t>-element heap has at most </a:t>
            </a:r>
            <a:r>
              <a:rPr lang="en-US">
                <a:sym typeface="Symbol" pitchFamily="18" charset="2"/>
              </a:rPr>
              <a:t></a:t>
            </a:r>
            <a:r>
              <a:rPr lang="en-US" i="1">
                <a:sym typeface="Symbol" pitchFamily="18" charset="2"/>
              </a:rPr>
              <a:t>n</a:t>
            </a:r>
            <a:r>
              <a:rPr lang="en-US">
                <a:sym typeface="Symbol" pitchFamily="18" charset="2"/>
              </a:rPr>
              <a:t>/2</a:t>
            </a:r>
            <a:r>
              <a:rPr lang="en-US" i="1" baseline="30000">
                <a:sym typeface="Symbol" pitchFamily="18" charset="2"/>
              </a:rPr>
              <a:t>h</a:t>
            </a:r>
            <a:r>
              <a:rPr lang="en-US" baseline="30000">
                <a:sym typeface="Symbol" pitchFamily="18" charset="2"/>
              </a:rPr>
              <a:t>+1</a:t>
            </a:r>
            <a:r>
              <a:rPr lang="en-US">
                <a:sym typeface="Symbol" pitchFamily="18" charset="2"/>
              </a:rPr>
              <a:t> nodes of height </a:t>
            </a:r>
            <a:r>
              <a:rPr lang="en-US" i="1">
                <a:sym typeface="Symbol" pitchFamily="18" charset="2"/>
              </a:rPr>
              <a:t>h</a:t>
            </a:r>
            <a:endParaRPr lang="en-US">
              <a:sym typeface="Symbol" pitchFamily="18" charset="2"/>
            </a:endParaRPr>
          </a:p>
          <a:p>
            <a:r>
              <a:rPr lang="en-US">
                <a:sym typeface="Symbol" pitchFamily="18" charset="2"/>
              </a:rPr>
              <a:t>CLR 7.3 uses this fact to prove that </a:t>
            </a:r>
            <a:r>
              <a:rPr lang="en-US" b="1">
                <a:latin typeface="Courier New" pitchFamily="49" charset="0"/>
                <a:sym typeface="Symbol" pitchFamily="18" charset="2"/>
              </a:rPr>
              <a:t>BuildHeap()</a:t>
            </a:r>
            <a:r>
              <a:rPr lang="en-US">
                <a:sym typeface="Symbol" pitchFamily="18" charset="2"/>
              </a:rPr>
              <a:t> takes O(</a:t>
            </a:r>
            <a:r>
              <a:rPr lang="en-US" i="1">
                <a:sym typeface="Symbol" pitchFamily="18" charset="2"/>
              </a:rPr>
              <a:t>n</a:t>
            </a:r>
            <a:r>
              <a:rPr lang="en-US">
                <a:sym typeface="Symbol" pitchFamily="18" charset="2"/>
              </a:rPr>
              <a:t>) time </a:t>
            </a:r>
            <a:endParaRPr lang="en-US"/>
          </a:p>
          <a:p>
            <a:endParaRPr lang="en-US">
              <a:sym typeface="Symbol" pitchFamily="18" charset="2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Algorithm Complexity                                        </a:t>
            </a:r>
            <a:endParaRPr lang="en-US"/>
          </a:p>
        </p:txBody>
      </p:sp>
      <p:sp>
        <p:nvSpPr>
          <p:cNvPr id="818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Heapsort</a:t>
            </a:r>
          </a:p>
        </p:txBody>
      </p:sp>
      <p:sp>
        <p:nvSpPr>
          <p:cNvPr id="818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382000" cy="4343400"/>
          </a:xfrm>
        </p:spPr>
        <p:txBody>
          <a:bodyPr/>
          <a:lstStyle/>
          <a:p>
            <a:r>
              <a:rPr lang="en-US"/>
              <a:t>Given </a:t>
            </a:r>
            <a:r>
              <a:rPr lang="en-US" b="1">
                <a:latin typeface="Courier New" pitchFamily="49" charset="0"/>
              </a:rPr>
              <a:t>BuildHeap()</a:t>
            </a:r>
            <a:r>
              <a:rPr lang="en-US"/>
              <a:t>,  an in-place sorting algorithm is easily constructed:</a:t>
            </a:r>
          </a:p>
          <a:p>
            <a:pPr lvl="1"/>
            <a:r>
              <a:rPr lang="en-US"/>
              <a:t>Maximum element is at A[1]</a:t>
            </a:r>
          </a:p>
          <a:p>
            <a:pPr lvl="1"/>
            <a:r>
              <a:rPr lang="en-US"/>
              <a:t>Discard by swapping with element at A[n]</a:t>
            </a:r>
          </a:p>
          <a:p>
            <a:pPr lvl="2"/>
            <a:r>
              <a:rPr lang="en-US"/>
              <a:t>Decrement heap_size[A]</a:t>
            </a:r>
          </a:p>
          <a:p>
            <a:pPr lvl="2"/>
            <a:r>
              <a:rPr lang="en-US"/>
              <a:t>A[n] now contains correct value</a:t>
            </a:r>
          </a:p>
          <a:p>
            <a:pPr lvl="1"/>
            <a:r>
              <a:rPr lang="en-US"/>
              <a:t>Restore heap property at A[1] by calling </a:t>
            </a:r>
            <a:r>
              <a:rPr lang="en-US" b="1">
                <a:latin typeface="Courier New" pitchFamily="49" charset="0"/>
              </a:rPr>
              <a:t>Heapify()</a:t>
            </a:r>
            <a:endParaRPr lang="en-US"/>
          </a:p>
          <a:p>
            <a:pPr lvl="1"/>
            <a:r>
              <a:rPr lang="en-US"/>
              <a:t>Repeat, always swapping A[1] for A[heap_size(A)]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Algorithm Complexity                                        </a:t>
            </a:r>
            <a:endParaRPr lang="en-US"/>
          </a:p>
        </p:txBody>
      </p:sp>
      <p:sp>
        <p:nvSpPr>
          <p:cNvPr id="772098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tabLst>
                <a:tab pos="1370013" algn="l"/>
              </a:tabLst>
            </a:pPr>
            <a:r>
              <a:rPr lang="en-US" sz="2800"/>
              <a:t>So we have</a:t>
            </a:r>
          </a:p>
          <a:p>
            <a:pPr lvl="1">
              <a:tabLst>
                <a:tab pos="1370013" algn="l"/>
              </a:tabLst>
            </a:pPr>
            <a:r>
              <a:rPr lang="en-US" sz="2400"/>
              <a:t>T(n) = a</a:t>
            </a:r>
            <a:r>
              <a:rPr lang="en-US" sz="2400" baseline="30000"/>
              <a:t>k</a:t>
            </a:r>
            <a:r>
              <a:rPr lang="en-US" sz="2400"/>
              <a:t>T(n/b</a:t>
            </a:r>
            <a:r>
              <a:rPr lang="en-US" sz="2400" baseline="30000"/>
              <a:t>k</a:t>
            </a:r>
            <a:r>
              <a:rPr lang="en-US" sz="2400"/>
              <a:t>) + cn(a</a:t>
            </a:r>
            <a:r>
              <a:rPr lang="en-US" sz="2400" baseline="30000"/>
              <a:t>k-1</a:t>
            </a:r>
            <a:r>
              <a:rPr lang="en-US" sz="2400"/>
              <a:t>/b</a:t>
            </a:r>
            <a:r>
              <a:rPr lang="en-US" sz="2400" baseline="30000"/>
              <a:t>k-1 </a:t>
            </a:r>
            <a:r>
              <a:rPr lang="en-US" sz="2400"/>
              <a:t>+ ... + a</a:t>
            </a:r>
            <a:r>
              <a:rPr lang="en-US" sz="2400" baseline="30000"/>
              <a:t>2</a:t>
            </a:r>
            <a:r>
              <a:rPr lang="en-US" sz="2400"/>
              <a:t>/b</a:t>
            </a:r>
            <a:r>
              <a:rPr lang="en-US" sz="2400" baseline="30000"/>
              <a:t>2 </a:t>
            </a:r>
            <a:r>
              <a:rPr lang="en-US" sz="2400"/>
              <a:t>+ a/b + 1)</a:t>
            </a:r>
          </a:p>
          <a:p>
            <a:pPr>
              <a:tabLst>
                <a:tab pos="1370013" algn="l"/>
              </a:tabLst>
            </a:pPr>
            <a:r>
              <a:rPr lang="en-US" sz="2800"/>
              <a:t>For k = log</a:t>
            </a:r>
            <a:r>
              <a:rPr lang="en-US" sz="2800" baseline="-25000"/>
              <a:t>b</a:t>
            </a:r>
            <a:r>
              <a:rPr lang="en-US" sz="2800"/>
              <a:t> n</a:t>
            </a:r>
          </a:p>
          <a:p>
            <a:pPr lvl="1">
              <a:tabLst>
                <a:tab pos="1370013" algn="l"/>
              </a:tabLst>
            </a:pPr>
            <a:r>
              <a:rPr lang="en-US" sz="2400"/>
              <a:t>n = b</a:t>
            </a:r>
            <a:r>
              <a:rPr lang="en-US" sz="2400" baseline="30000"/>
              <a:t>k</a:t>
            </a:r>
            <a:endParaRPr lang="en-US" sz="2400"/>
          </a:p>
          <a:p>
            <a:pPr lvl="1">
              <a:tabLst>
                <a:tab pos="1370013" algn="l"/>
              </a:tabLst>
            </a:pPr>
            <a:r>
              <a:rPr lang="en-US" sz="2400"/>
              <a:t>T(n)	= a</a:t>
            </a:r>
            <a:r>
              <a:rPr lang="en-US" sz="2400" baseline="30000"/>
              <a:t>k</a:t>
            </a:r>
            <a:r>
              <a:rPr lang="en-US" sz="2400"/>
              <a:t>T(1) + cn(a</a:t>
            </a:r>
            <a:r>
              <a:rPr lang="en-US" sz="2400" baseline="30000"/>
              <a:t>k-1</a:t>
            </a:r>
            <a:r>
              <a:rPr lang="en-US" sz="2400"/>
              <a:t>/b</a:t>
            </a:r>
            <a:r>
              <a:rPr lang="en-US" sz="2400" baseline="30000"/>
              <a:t>k-1 </a:t>
            </a:r>
            <a:r>
              <a:rPr lang="en-US" sz="2400"/>
              <a:t>+ ... + a</a:t>
            </a:r>
            <a:r>
              <a:rPr lang="en-US" sz="2400" baseline="30000"/>
              <a:t>2</a:t>
            </a:r>
            <a:r>
              <a:rPr lang="en-US" sz="2400"/>
              <a:t>/b</a:t>
            </a:r>
            <a:r>
              <a:rPr lang="en-US" sz="2400" baseline="30000"/>
              <a:t>2 </a:t>
            </a:r>
            <a:r>
              <a:rPr lang="en-US" sz="2400"/>
              <a:t>+ a/b + 1)</a:t>
            </a:r>
          </a:p>
          <a:p>
            <a:pPr lvl="1">
              <a:buFont typeface="Times New Roman" pitchFamily="18" charset="0"/>
              <a:buNone/>
              <a:tabLst>
                <a:tab pos="1370013" algn="l"/>
              </a:tabLst>
            </a:pPr>
            <a:r>
              <a:rPr lang="en-US" sz="2400"/>
              <a:t>		= a</a:t>
            </a:r>
            <a:r>
              <a:rPr lang="en-US" sz="2400" baseline="30000"/>
              <a:t>k</a:t>
            </a:r>
            <a:r>
              <a:rPr lang="en-US" sz="2400"/>
              <a:t>c + cn(a</a:t>
            </a:r>
            <a:r>
              <a:rPr lang="en-US" sz="2400" baseline="30000"/>
              <a:t>k-1</a:t>
            </a:r>
            <a:r>
              <a:rPr lang="en-US" sz="2400"/>
              <a:t>/b</a:t>
            </a:r>
            <a:r>
              <a:rPr lang="en-US" sz="2400" baseline="30000"/>
              <a:t>k-1 </a:t>
            </a:r>
            <a:r>
              <a:rPr lang="en-US" sz="2400"/>
              <a:t>+ ... + a</a:t>
            </a:r>
            <a:r>
              <a:rPr lang="en-US" sz="2400" baseline="30000"/>
              <a:t>2</a:t>
            </a:r>
            <a:r>
              <a:rPr lang="en-US" sz="2400"/>
              <a:t>/b</a:t>
            </a:r>
            <a:r>
              <a:rPr lang="en-US" sz="2400" baseline="30000"/>
              <a:t>2 </a:t>
            </a:r>
            <a:r>
              <a:rPr lang="en-US" sz="2400"/>
              <a:t>+ a/b + 1)</a:t>
            </a:r>
          </a:p>
          <a:p>
            <a:pPr lvl="1">
              <a:buFont typeface="Times New Roman" pitchFamily="18" charset="0"/>
              <a:buNone/>
              <a:tabLst>
                <a:tab pos="1370013" algn="l"/>
              </a:tabLst>
            </a:pPr>
            <a:r>
              <a:rPr lang="en-US" sz="2400"/>
              <a:t>		= ca</a:t>
            </a:r>
            <a:r>
              <a:rPr lang="en-US" sz="2400" baseline="30000"/>
              <a:t>k</a:t>
            </a:r>
            <a:r>
              <a:rPr lang="en-US" sz="2400"/>
              <a:t> + cn(a</a:t>
            </a:r>
            <a:r>
              <a:rPr lang="en-US" sz="2400" baseline="30000"/>
              <a:t>k-1</a:t>
            </a:r>
            <a:r>
              <a:rPr lang="en-US" sz="2400"/>
              <a:t>/b</a:t>
            </a:r>
            <a:r>
              <a:rPr lang="en-US" sz="2400" baseline="30000"/>
              <a:t>k-1 </a:t>
            </a:r>
            <a:r>
              <a:rPr lang="en-US" sz="2400"/>
              <a:t>+ ... + a</a:t>
            </a:r>
            <a:r>
              <a:rPr lang="en-US" sz="2400" baseline="30000"/>
              <a:t>2</a:t>
            </a:r>
            <a:r>
              <a:rPr lang="en-US" sz="2400"/>
              <a:t>/b</a:t>
            </a:r>
            <a:r>
              <a:rPr lang="en-US" sz="2400" baseline="30000"/>
              <a:t>2 </a:t>
            </a:r>
            <a:r>
              <a:rPr lang="en-US" sz="2400"/>
              <a:t>+ a/b + 1)</a:t>
            </a:r>
          </a:p>
          <a:p>
            <a:pPr lvl="1">
              <a:buFont typeface="Times New Roman" pitchFamily="18" charset="0"/>
              <a:buNone/>
              <a:tabLst>
                <a:tab pos="1370013" algn="l"/>
              </a:tabLst>
            </a:pPr>
            <a:r>
              <a:rPr lang="en-US" sz="2400"/>
              <a:t>		= cna</a:t>
            </a:r>
            <a:r>
              <a:rPr lang="en-US" sz="2400" baseline="30000"/>
              <a:t>k </a:t>
            </a:r>
            <a:r>
              <a:rPr lang="en-US" sz="2400"/>
              <a:t>/b</a:t>
            </a:r>
            <a:r>
              <a:rPr lang="en-US" sz="2400" baseline="30000"/>
              <a:t>k</a:t>
            </a:r>
            <a:r>
              <a:rPr lang="en-US" sz="2400"/>
              <a:t> + cn(a</a:t>
            </a:r>
            <a:r>
              <a:rPr lang="en-US" sz="2400" baseline="30000"/>
              <a:t>k-1</a:t>
            </a:r>
            <a:r>
              <a:rPr lang="en-US" sz="2400"/>
              <a:t>/b</a:t>
            </a:r>
            <a:r>
              <a:rPr lang="en-US" sz="2400" baseline="30000"/>
              <a:t>k-1 </a:t>
            </a:r>
            <a:r>
              <a:rPr lang="en-US" sz="2400"/>
              <a:t>+ ... + a</a:t>
            </a:r>
            <a:r>
              <a:rPr lang="en-US" sz="2400" baseline="30000"/>
              <a:t>2</a:t>
            </a:r>
            <a:r>
              <a:rPr lang="en-US" sz="2400"/>
              <a:t>/b</a:t>
            </a:r>
            <a:r>
              <a:rPr lang="en-US" sz="2400" baseline="30000"/>
              <a:t>2 </a:t>
            </a:r>
            <a:r>
              <a:rPr lang="en-US" sz="2400"/>
              <a:t>+ a/b + 1)</a:t>
            </a:r>
          </a:p>
          <a:p>
            <a:pPr lvl="1">
              <a:buFont typeface="Times New Roman" pitchFamily="18" charset="0"/>
              <a:buNone/>
              <a:tabLst>
                <a:tab pos="1370013" algn="l"/>
              </a:tabLst>
            </a:pPr>
            <a:r>
              <a:rPr lang="en-US" sz="2400"/>
              <a:t>		= cn(a</a:t>
            </a:r>
            <a:r>
              <a:rPr lang="en-US" sz="2400" baseline="30000"/>
              <a:t>k</a:t>
            </a:r>
            <a:r>
              <a:rPr lang="en-US" sz="2400"/>
              <a:t>/b</a:t>
            </a:r>
            <a:r>
              <a:rPr lang="en-US" sz="2400" baseline="30000"/>
              <a:t>k </a:t>
            </a:r>
            <a:r>
              <a:rPr lang="en-US" sz="2400"/>
              <a:t>+ ... + a</a:t>
            </a:r>
            <a:r>
              <a:rPr lang="en-US" sz="2400" baseline="30000"/>
              <a:t>2</a:t>
            </a:r>
            <a:r>
              <a:rPr lang="en-US" sz="2400"/>
              <a:t>/b</a:t>
            </a:r>
            <a:r>
              <a:rPr lang="en-US" sz="2400" baseline="30000"/>
              <a:t>2 </a:t>
            </a:r>
            <a:r>
              <a:rPr lang="en-US" sz="2400"/>
              <a:t>+ a/b + 1)</a:t>
            </a:r>
          </a:p>
        </p:txBody>
      </p:sp>
      <p:graphicFrame>
        <p:nvGraphicFramePr>
          <p:cNvPr id="772099" name="Object 3"/>
          <p:cNvGraphicFramePr>
            <a:graphicFrameLocks noChangeAspect="1"/>
          </p:cNvGraphicFramePr>
          <p:nvPr/>
        </p:nvGraphicFramePr>
        <p:xfrm>
          <a:off x="2403475" y="0"/>
          <a:ext cx="4235450" cy="1528763"/>
        </p:xfrm>
        <a:graphic>
          <a:graphicData uri="http://schemas.openxmlformats.org/presentationml/2006/ole">
            <p:oleObj spid="_x0000_s772099" name="Equation" r:id="rId3" imgW="1688760" imgH="6094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2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2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2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20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20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20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20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20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20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2098" grpId="0" build="p" bldLvl="2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Algorithm Complexity                                        </a:t>
            </a:r>
            <a:endParaRPr lang="en-US"/>
          </a:p>
        </p:txBody>
      </p:sp>
      <p:sp>
        <p:nvSpPr>
          <p:cNvPr id="819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Heapsort</a:t>
            </a:r>
          </a:p>
        </p:txBody>
      </p:sp>
      <p:sp>
        <p:nvSpPr>
          <p:cNvPr id="819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Times New Roman" pitchFamily="18" charset="0"/>
              <a:buNone/>
            </a:pPr>
            <a:r>
              <a:rPr lang="en-US" sz="2400" b="1">
                <a:latin typeface="Courier New" pitchFamily="49" charset="0"/>
              </a:rPr>
              <a:t>Heapsort(A)</a:t>
            </a:r>
          </a:p>
          <a:p>
            <a:pPr>
              <a:buFont typeface="Times New Roman" pitchFamily="18" charset="0"/>
              <a:buNone/>
            </a:pPr>
            <a:r>
              <a:rPr lang="en-US" sz="2400" b="1">
                <a:latin typeface="Courier New" pitchFamily="49" charset="0"/>
              </a:rPr>
              <a:t>{</a:t>
            </a:r>
          </a:p>
          <a:p>
            <a:pPr>
              <a:buFont typeface="Times New Roman" pitchFamily="18" charset="0"/>
              <a:buNone/>
            </a:pPr>
            <a:r>
              <a:rPr lang="en-US" sz="2400" b="1">
                <a:latin typeface="Courier New" pitchFamily="49" charset="0"/>
              </a:rPr>
              <a:t>		BuildHeap(A);</a:t>
            </a:r>
          </a:p>
          <a:p>
            <a:pPr>
              <a:buFont typeface="Times New Roman" pitchFamily="18" charset="0"/>
              <a:buNone/>
            </a:pPr>
            <a:r>
              <a:rPr lang="en-US" sz="2400" b="1">
                <a:latin typeface="Courier New" pitchFamily="49" charset="0"/>
              </a:rPr>
              <a:t>		for (i = length(A) downto 2)</a:t>
            </a:r>
          </a:p>
          <a:p>
            <a:pPr>
              <a:buFont typeface="Times New Roman" pitchFamily="18" charset="0"/>
              <a:buNone/>
            </a:pPr>
            <a:r>
              <a:rPr lang="en-US" sz="2400" b="1">
                <a:latin typeface="Courier New" pitchFamily="49" charset="0"/>
              </a:rPr>
              <a:t>		{</a:t>
            </a:r>
          </a:p>
          <a:p>
            <a:pPr>
              <a:buFont typeface="Times New Roman" pitchFamily="18" charset="0"/>
              <a:buNone/>
            </a:pPr>
            <a:r>
              <a:rPr lang="en-US" sz="2400" b="1">
                <a:latin typeface="Courier New" pitchFamily="49" charset="0"/>
              </a:rPr>
              <a:t>			Swap(A[1], A[i]);</a:t>
            </a:r>
          </a:p>
          <a:p>
            <a:pPr>
              <a:buFont typeface="Times New Roman" pitchFamily="18" charset="0"/>
              <a:buNone/>
            </a:pPr>
            <a:r>
              <a:rPr lang="en-US" sz="2400" b="1">
                <a:latin typeface="Courier New" pitchFamily="49" charset="0"/>
              </a:rPr>
              <a:t>			heap_size(A) -= 1;</a:t>
            </a:r>
          </a:p>
          <a:p>
            <a:pPr>
              <a:buFont typeface="Times New Roman" pitchFamily="18" charset="0"/>
              <a:buNone/>
            </a:pPr>
            <a:r>
              <a:rPr lang="en-US" sz="2400" b="1">
                <a:latin typeface="Courier New" pitchFamily="49" charset="0"/>
              </a:rPr>
              <a:t>			Heapify(A, 1);</a:t>
            </a:r>
          </a:p>
          <a:p>
            <a:pPr>
              <a:buFont typeface="Times New Roman" pitchFamily="18" charset="0"/>
              <a:buNone/>
            </a:pPr>
            <a:r>
              <a:rPr lang="en-US" sz="2400" b="1">
                <a:latin typeface="Courier New" pitchFamily="49" charset="0"/>
              </a:rPr>
              <a:t>		}</a:t>
            </a:r>
          </a:p>
          <a:p>
            <a:pPr>
              <a:buFont typeface="Times New Roman" pitchFamily="18" charset="0"/>
              <a:buNone/>
            </a:pPr>
            <a:r>
              <a:rPr lang="en-US" sz="2400" b="1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Algorithm Complexity                                        </a:t>
            </a:r>
            <a:endParaRPr lang="en-US"/>
          </a:p>
        </p:txBody>
      </p:sp>
      <p:sp>
        <p:nvSpPr>
          <p:cNvPr id="820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Analyzing Heapsort</a:t>
            </a:r>
          </a:p>
        </p:txBody>
      </p:sp>
      <p:sp>
        <p:nvSpPr>
          <p:cNvPr id="820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call to </a:t>
            </a:r>
            <a:r>
              <a:rPr lang="en-US" b="1">
                <a:latin typeface="Courier New" pitchFamily="49" charset="0"/>
              </a:rPr>
              <a:t>BuildHeap()</a:t>
            </a:r>
            <a:r>
              <a:rPr lang="en-US"/>
              <a:t> takes O(</a:t>
            </a:r>
            <a:r>
              <a:rPr lang="en-US" i="1"/>
              <a:t>n</a:t>
            </a:r>
            <a:r>
              <a:rPr lang="en-US"/>
              <a:t>) time </a:t>
            </a:r>
          </a:p>
          <a:p>
            <a:r>
              <a:rPr lang="en-US"/>
              <a:t>Each of the </a:t>
            </a:r>
            <a:r>
              <a:rPr lang="en-US" i="1"/>
              <a:t>n</a:t>
            </a:r>
            <a:r>
              <a:rPr lang="en-US"/>
              <a:t> - 1 calls to </a:t>
            </a:r>
            <a:r>
              <a:rPr lang="en-US" b="1">
                <a:latin typeface="Courier New" pitchFamily="49" charset="0"/>
              </a:rPr>
              <a:t>Heapify()</a:t>
            </a:r>
            <a:r>
              <a:rPr lang="en-US"/>
              <a:t> takes O(lg </a:t>
            </a:r>
            <a:r>
              <a:rPr lang="en-US" i="1"/>
              <a:t>n</a:t>
            </a:r>
            <a:r>
              <a:rPr lang="en-US"/>
              <a:t>) time</a:t>
            </a:r>
          </a:p>
          <a:p>
            <a:r>
              <a:rPr lang="en-US"/>
              <a:t>Thus the total time taken by </a:t>
            </a:r>
            <a:r>
              <a:rPr lang="en-US" b="1">
                <a:latin typeface="Courier New" pitchFamily="49" charset="0"/>
              </a:rPr>
              <a:t>HeapSort()</a:t>
            </a:r>
            <a:r>
              <a:rPr lang="en-US"/>
              <a:t> </a:t>
            </a:r>
            <a:br>
              <a:rPr lang="en-US"/>
            </a:br>
            <a:r>
              <a:rPr lang="en-US"/>
              <a:t>= O(</a:t>
            </a:r>
            <a:r>
              <a:rPr lang="en-US" i="1"/>
              <a:t>n</a:t>
            </a:r>
            <a:r>
              <a:rPr lang="en-US"/>
              <a:t>) + (</a:t>
            </a:r>
            <a:r>
              <a:rPr lang="en-US" i="1"/>
              <a:t>n</a:t>
            </a:r>
            <a:r>
              <a:rPr lang="en-US"/>
              <a:t> - 1) O(lg </a:t>
            </a:r>
            <a:r>
              <a:rPr lang="en-US" i="1"/>
              <a:t>n</a:t>
            </a:r>
            <a:r>
              <a:rPr lang="en-US"/>
              <a:t>)</a:t>
            </a:r>
            <a:br>
              <a:rPr lang="en-US"/>
            </a:br>
            <a:r>
              <a:rPr lang="en-US"/>
              <a:t>= O(</a:t>
            </a:r>
            <a:r>
              <a:rPr lang="en-US" i="1"/>
              <a:t>n</a:t>
            </a:r>
            <a:r>
              <a:rPr lang="en-US"/>
              <a:t>) + O(</a:t>
            </a:r>
            <a:r>
              <a:rPr lang="en-US" i="1"/>
              <a:t>n </a:t>
            </a:r>
            <a:r>
              <a:rPr lang="en-US"/>
              <a:t>lg </a:t>
            </a:r>
            <a:r>
              <a:rPr lang="en-US" i="1"/>
              <a:t>n</a:t>
            </a:r>
            <a:r>
              <a:rPr lang="en-US"/>
              <a:t>)</a:t>
            </a:r>
            <a:br>
              <a:rPr lang="en-US"/>
            </a:br>
            <a:r>
              <a:rPr lang="en-US"/>
              <a:t>= O(</a:t>
            </a:r>
            <a:r>
              <a:rPr lang="en-US" i="1"/>
              <a:t>n</a:t>
            </a:r>
            <a:r>
              <a:rPr lang="en-US"/>
              <a:t> lg </a:t>
            </a:r>
            <a:r>
              <a:rPr lang="en-US" i="1"/>
              <a:t>n</a:t>
            </a:r>
            <a:r>
              <a:rPr lang="en-US"/>
              <a:t>)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Algorithm Complexity                                        </a:t>
            </a:r>
            <a:endParaRPr lang="en-US"/>
          </a:p>
        </p:txBody>
      </p:sp>
      <p:sp>
        <p:nvSpPr>
          <p:cNvPr id="821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Priority Queues</a:t>
            </a:r>
          </a:p>
        </p:txBody>
      </p:sp>
      <p:sp>
        <p:nvSpPr>
          <p:cNvPr id="821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Heapsort is a nice algorithm, but in practice Quicksort (coming up) usually wins</a:t>
            </a:r>
          </a:p>
          <a:p>
            <a:r>
              <a:rPr lang="en-US"/>
              <a:t>But the heap data structure is incredibly useful for implementing </a:t>
            </a:r>
            <a:r>
              <a:rPr lang="en-US" i="1">
                <a:solidFill>
                  <a:schemeClr val="tx2"/>
                </a:solidFill>
              </a:rPr>
              <a:t>priority queues</a:t>
            </a:r>
            <a:endParaRPr lang="en-US"/>
          </a:p>
          <a:p>
            <a:pPr lvl="1"/>
            <a:r>
              <a:rPr lang="en-US"/>
              <a:t>A data structure for maintaining a set </a:t>
            </a:r>
            <a:r>
              <a:rPr lang="en-US" i="1"/>
              <a:t>S</a:t>
            </a:r>
            <a:r>
              <a:rPr lang="en-US"/>
              <a:t> of elements, each with an associated value or </a:t>
            </a:r>
            <a:r>
              <a:rPr lang="en-US" i="1">
                <a:solidFill>
                  <a:schemeClr val="tx2"/>
                </a:solidFill>
              </a:rPr>
              <a:t>key</a:t>
            </a:r>
            <a:endParaRPr lang="en-US"/>
          </a:p>
          <a:p>
            <a:pPr lvl="1"/>
            <a:r>
              <a:rPr lang="en-US"/>
              <a:t>Supports the operations </a:t>
            </a:r>
            <a:r>
              <a:rPr lang="en-US" b="1">
                <a:latin typeface="Courier New" pitchFamily="49" charset="0"/>
              </a:rPr>
              <a:t>Insert()</a:t>
            </a:r>
            <a:r>
              <a:rPr lang="en-US"/>
              <a:t>, </a:t>
            </a:r>
            <a:r>
              <a:rPr lang="en-US" b="1">
                <a:latin typeface="Courier New" pitchFamily="49" charset="0"/>
              </a:rPr>
              <a:t>Maximum()</a:t>
            </a:r>
            <a:r>
              <a:rPr lang="en-US"/>
              <a:t>, and </a:t>
            </a:r>
            <a:r>
              <a:rPr lang="en-US" b="1">
                <a:latin typeface="Courier New" pitchFamily="49" charset="0"/>
              </a:rPr>
              <a:t>ExtractMax()</a:t>
            </a:r>
          </a:p>
          <a:p>
            <a:pPr lvl="1"/>
            <a:r>
              <a:rPr lang="en-US" b="1" i="1">
                <a:solidFill>
                  <a:schemeClr val="accent1"/>
                </a:solidFill>
              </a:rPr>
              <a:t>What might a priority queue be useful for?</a:t>
            </a:r>
            <a:endParaRPr lang="en-US"/>
          </a:p>
          <a:p>
            <a:pPr lvl="2"/>
            <a:endParaRPr lang="en-US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Algorithm Complexity                                        </a:t>
            </a:r>
            <a:endParaRPr lang="en-US"/>
          </a:p>
        </p:txBody>
      </p:sp>
      <p:sp>
        <p:nvSpPr>
          <p:cNvPr id="822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Priority Queue Operations</a:t>
            </a:r>
          </a:p>
        </p:txBody>
      </p:sp>
      <p:sp>
        <p:nvSpPr>
          <p:cNvPr id="822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>
                <a:solidFill>
                  <a:schemeClr val="tx2"/>
                </a:solidFill>
              </a:rPr>
              <a:t>Insert(S, x)</a:t>
            </a:r>
            <a:r>
              <a:rPr lang="en-US"/>
              <a:t> inserts the element x into set S</a:t>
            </a:r>
          </a:p>
          <a:p>
            <a:r>
              <a:rPr lang="en-US" b="1">
                <a:solidFill>
                  <a:schemeClr val="tx2"/>
                </a:solidFill>
              </a:rPr>
              <a:t>Maximum(S)</a:t>
            </a:r>
            <a:r>
              <a:rPr lang="en-US"/>
              <a:t> returns the element of S with the maximum key</a:t>
            </a:r>
          </a:p>
          <a:p>
            <a:r>
              <a:rPr lang="en-US" b="1">
                <a:solidFill>
                  <a:schemeClr val="tx2"/>
                </a:solidFill>
              </a:rPr>
              <a:t>ExtractMax(S)</a:t>
            </a:r>
            <a:r>
              <a:rPr lang="en-US"/>
              <a:t> removes and returns the element of S with the maximum key</a:t>
            </a:r>
          </a:p>
          <a:p>
            <a:r>
              <a:rPr lang="en-US" i="1">
                <a:solidFill>
                  <a:schemeClr val="accent1"/>
                </a:solidFill>
              </a:rPr>
              <a:t>How could we implement these operations using a heap?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Algorithm Complexity                                        </a:t>
            </a:r>
            <a:endParaRPr lang="en-US"/>
          </a:p>
        </p:txBody>
      </p:sp>
      <p:sp>
        <p:nvSpPr>
          <p:cNvPr id="773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534400" cy="4343400"/>
          </a:xfrm>
        </p:spPr>
        <p:txBody>
          <a:bodyPr/>
          <a:lstStyle/>
          <a:p>
            <a:pPr>
              <a:tabLst>
                <a:tab pos="1487488" algn="l"/>
              </a:tabLst>
            </a:pPr>
            <a:r>
              <a:rPr lang="en-US"/>
              <a:t>So with k = log</a:t>
            </a:r>
            <a:r>
              <a:rPr lang="en-US" baseline="-25000"/>
              <a:t>b </a:t>
            </a:r>
            <a:r>
              <a:rPr lang="en-US"/>
              <a:t>n</a:t>
            </a:r>
          </a:p>
          <a:p>
            <a:pPr lvl="1">
              <a:tabLst>
                <a:tab pos="1487488" algn="l"/>
              </a:tabLst>
            </a:pPr>
            <a:r>
              <a:rPr lang="en-US"/>
              <a:t>T(n) = cn(a</a:t>
            </a:r>
            <a:r>
              <a:rPr lang="en-US" baseline="30000"/>
              <a:t>k</a:t>
            </a:r>
            <a:r>
              <a:rPr lang="en-US"/>
              <a:t>/b</a:t>
            </a:r>
            <a:r>
              <a:rPr lang="en-US" baseline="30000"/>
              <a:t>k </a:t>
            </a:r>
            <a:r>
              <a:rPr lang="en-US"/>
              <a:t>+ ... + a</a:t>
            </a:r>
            <a:r>
              <a:rPr lang="en-US" baseline="30000"/>
              <a:t>2</a:t>
            </a:r>
            <a:r>
              <a:rPr lang="en-US"/>
              <a:t>/b</a:t>
            </a:r>
            <a:r>
              <a:rPr lang="en-US" baseline="30000"/>
              <a:t>2 </a:t>
            </a:r>
            <a:r>
              <a:rPr lang="en-US"/>
              <a:t>+ a/b + 1)</a:t>
            </a:r>
          </a:p>
          <a:p>
            <a:pPr>
              <a:tabLst>
                <a:tab pos="1487488" algn="l"/>
              </a:tabLst>
            </a:pPr>
            <a:r>
              <a:rPr lang="en-US"/>
              <a:t>What if a = b?</a:t>
            </a:r>
          </a:p>
          <a:p>
            <a:pPr lvl="1">
              <a:tabLst>
                <a:tab pos="1487488" algn="l"/>
              </a:tabLst>
            </a:pPr>
            <a:r>
              <a:rPr lang="en-US"/>
              <a:t>T(n)	= cn(k + 1)</a:t>
            </a:r>
          </a:p>
          <a:p>
            <a:pPr lvl="1">
              <a:buFont typeface="Times New Roman" pitchFamily="18" charset="0"/>
              <a:buNone/>
              <a:tabLst>
                <a:tab pos="1487488" algn="l"/>
              </a:tabLst>
            </a:pPr>
            <a:r>
              <a:rPr lang="en-US"/>
              <a:t>		= cn(log</a:t>
            </a:r>
            <a:r>
              <a:rPr lang="en-US" baseline="-25000"/>
              <a:t>b</a:t>
            </a:r>
            <a:r>
              <a:rPr lang="en-US"/>
              <a:t> n + 1)</a:t>
            </a:r>
          </a:p>
          <a:p>
            <a:pPr lvl="1">
              <a:buFont typeface="Times New Roman" pitchFamily="18" charset="0"/>
              <a:buNone/>
              <a:tabLst>
                <a:tab pos="1487488" algn="l"/>
              </a:tabLst>
            </a:pPr>
            <a:r>
              <a:rPr lang="en-US"/>
              <a:t>		= </a:t>
            </a:r>
            <a:r>
              <a:rPr lang="en-US">
                <a:sym typeface="Symbol" pitchFamily="18" charset="2"/>
              </a:rPr>
              <a:t>(n log n)</a:t>
            </a:r>
          </a:p>
        </p:txBody>
      </p:sp>
      <p:graphicFrame>
        <p:nvGraphicFramePr>
          <p:cNvPr id="773123" name="Object 3"/>
          <p:cNvGraphicFramePr>
            <a:graphicFrameLocks noChangeAspect="1"/>
          </p:cNvGraphicFramePr>
          <p:nvPr/>
        </p:nvGraphicFramePr>
        <p:xfrm>
          <a:off x="2403475" y="0"/>
          <a:ext cx="4235450" cy="1528763"/>
        </p:xfrm>
        <a:graphic>
          <a:graphicData uri="http://schemas.openxmlformats.org/presentationml/2006/ole">
            <p:oleObj spid="_x0000_s773123" name="Equation" r:id="rId3" imgW="1688760" imgH="6094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3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3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3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3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3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31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3122" grpId="0" build="p" bldLvl="2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Algorithm Complexity                                        </a:t>
            </a:r>
            <a:endParaRPr lang="en-US"/>
          </a:p>
        </p:txBody>
      </p:sp>
      <p:sp>
        <p:nvSpPr>
          <p:cNvPr id="7741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534400" cy="4343400"/>
          </a:xfrm>
        </p:spPr>
        <p:txBody>
          <a:bodyPr/>
          <a:lstStyle/>
          <a:p>
            <a:r>
              <a:rPr lang="en-US"/>
              <a:t>So with k = log</a:t>
            </a:r>
            <a:r>
              <a:rPr lang="en-US" baseline="-25000"/>
              <a:t>b </a:t>
            </a:r>
            <a:r>
              <a:rPr lang="en-US"/>
              <a:t>n</a:t>
            </a:r>
          </a:p>
          <a:p>
            <a:pPr lvl="1"/>
            <a:r>
              <a:rPr lang="en-US"/>
              <a:t>T(n) = cn(a</a:t>
            </a:r>
            <a:r>
              <a:rPr lang="en-US" baseline="30000"/>
              <a:t>k</a:t>
            </a:r>
            <a:r>
              <a:rPr lang="en-US"/>
              <a:t>/b</a:t>
            </a:r>
            <a:r>
              <a:rPr lang="en-US" baseline="30000"/>
              <a:t>k </a:t>
            </a:r>
            <a:r>
              <a:rPr lang="en-US"/>
              <a:t>+ ... + a</a:t>
            </a:r>
            <a:r>
              <a:rPr lang="en-US" baseline="30000"/>
              <a:t>2</a:t>
            </a:r>
            <a:r>
              <a:rPr lang="en-US"/>
              <a:t>/b</a:t>
            </a:r>
            <a:r>
              <a:rPr lang="en-US" baseline="30000"/>
              <a:t>2 </a:t>
            </a:r>
            <a:r>
              <a:rPr lang="en-US"/>
              <a:t>+ a/b + 1)</a:t>
            </a:r>
          </a:p>
          <a:p>
            <a:r>
              <a:rPr lang="en-US"/>
              <a:t>What if a &lt; b?</a:t>
            </a:r>
          </a:p>
        </p:txBody>
      </p:sp>
      <p:graphicFrame>
        <p:nvGraphicFramePr>
          <p:cNvPr id="774147" name="Object 3"/>
          <p:cNvGraphicFramePr>
            <a:graphicFrameLocks noChangeAspect="1"/>
          </p:cNvGraphicFramePr>
          <p:nvPr/>
        </p:nvGraphicFramePr>
        <p:xfrm>
          <a:off x="2403475" y="0"/>
          <a:ext cx="4235450" cy="1528763"/>
        </p:xfrm>
        <a:graphic>
          <a:graphicData uri="http://schemas.openxmlformats.org/presentationml/2006/ole">
            <p:oleObj spid="_x0000_s774147" name="Equation" r:id="rId3" imgW="1688760" imgH="6094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Algorithm Complexity                                        </a:t>
            </a:r>
            <a:endParaRPr lang="en-US"/>
          </a:p>
        </p:txBody>
      </p:sp>
      <p:sp>
        <p:nvSpPr>
          <p:cNvPr id="7751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534400" cy="4343400"/>
          </a:xfrm>
        </p:spPr>
        <p:txBody>
          <a:bodyPr/>
          <a:lstStyle/>
          <a:p>
            <a:r>
              <a:rPr lang="en-US"/>
              <a:t>So with k = log</a:t>
            </a:r>
            <a:r>
              <a:rPr lang="en-US" baseline="-25000"/>
              <a:t>b </a:t>
            </a:r>
            <a:r>
              <a:rPr lang="en-US"/>
              <a:t>n</a:t>
            </a:r>
          </a:p>
          <a:p>
            <a:pPr lvl="1"/>
            <a:r>
              <a:rPr lang="en-US"/>
              <a:t>T(n) = cn(a</a:t>
            </a:r>
            <a:r>
              <a:rPr lang="en-US" baseline="30000"/>
              <a:t>k</a:t>
            </a:r>
            <a:r>
              <a:rPr lang="en-US"/>
              <a:t>/b</a:t>
            </a:r>
            <a:r>
              <a:rPr lang="en-US" baseline="30000"/>
              <a:t>k </a:t>
            </a:r>
            <a:r>
              <a:rPr lang="en-US"/>
              <a:t>+ ... + a</a:t>
            </a:r>
            <a:r>
              <a:rPr lang="en-US" baseline="30000"/>
              <a:t>2</a:t>
            </a:r>
            <a:r>
              <a:rPr lang="en-US"/>
              <a:t>/b</a:t>
            </a:r>
            <a:r>
              <a:rPr lang="en-US" baseline="30000"/>
              <a:t>2 </a:t>
            </a:r>
            <a:r>
              <a:rPr lang="en-US"/>
              <a:t>+ a/b + 1)</a:t>
            </a:r>
          </a:p>
          <a:p>
            <a:r>
              <a:rPr lang="en-US"/>
              <a:t>What if a &lt; b?</a:t>
            </a:r>
          </a:p>
          <a:p>
            <a:pPr lvl="1"/>
            <a:r>
              <a:rPr lang="en-US"/>
              <a:t>Recall that </a:t>
            </a:r>
            <a:r>
              <a:rPr lang="en-US">
                <a:sym typeface="Symbol" pitchFamily="18" charset="2"/>
              </a:rPr>
              <a:t>(x</a:t>
            </a:r>
            <a:r>
              <a:rPr lang="en-US" baseline="30000">
                <a:sym typeface="Symbol" pitchFamily="18" charset="2"/>
              </a:rPr>
              <a:t>k</a:t>
            </a:r>
            <a:r>
              <a:rPr lang="en-US">
                <a:sym typeface="Symbol" pitchFamily="18" charset="2"/>
              </a:rPr>
              <a:t> + x</a:t>
            </a:r>
            <a:r>
              <a:rPr lang="en-US" baseline="30000">
                <a:sym typeface="Symbol" pitchFamily="18" charset="2"/>
              </a:rPr>
              <a:t>k-1</a:t>
            </a:r>
            <a:r>
              <a:rPr lang="en-US">
                <a:sym typeface="Symbol" pitchFamily="18" charset="2"/>
              </a:rPr>
              <a:t> + … + x + 1) = (x</a:t>
            </a:r>
            <a:r>
              <a:rPr lang="en-US" baseline="30000">
                <a:sym typeface="Symbol" pitchFamily="18" charset="2"/>
              </a:rPr>
              <a:t>k+1</a:t>
            </a:r>
            <a:r>
              <a:rPr lang="en-US">
                <a:sym typeface="Symbol" pitchFamily="18" charset="2"/>
              </a:rPr>
              <a:t> -1)/(x-1)</a:t>
            </a:r>
          </a:p>
        </p:txBody>
      </p:sp>
      <p:graphicFrame>
        <p:nvGraphicFramePr>
          <p:cNvPr id="775171" name="Object 3"/>
          <p:cNvGraphicFramePr>
            <a:graphicFrameLocks noChangeAspect="1"/>
          </p:cNvGraphicFramePr>
          <p:nvPr/>
        </p:nvGraphicFramePr>
        <p:xfrm>
          <a:off x="2403475" y="0"/>
          <a:ext cx="4235450" cy="1528763"/>
        </p:xfrm>
        <a:graphic>
          <a:graphicData uri="http://schemas.openxmlformats.org/presentationml/2006/ole">
            <p:oleObj spid="_x0000_s775171" name="Equation" r:id="rId3" imgW="1688760" imgH="609480" progId="Equation.3">
              <p:embed/>
            </p:oleObj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Algorithm Complexity                                        </a:t>
            </a:r>
            <a:endParaRPr lang="en-US"/>
          </a:p>
        </p:txBody>
      </p:sp>
      <p:sp>
        <p:nvSpPr>
          <p:cNvPr id="7761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534400" cy="4343400"/>
          </a:xfrm>
        </p:spPr>
        <p:txBody>
          <a:bodyPr/>
          <a:lstStyle/>
          <a:p>
            <a:r>
              <a:rPr lang="en-US"/>
              <a:t>So with k = log</a:t>
            </a:r>
            <a:r>
              <a:rPr lang="en-US" baseline="-25000"/>
              <a:t>b </a:t>
            </a:r>
            <a:r>
              <a:rPr lang="en-US"/>
              <a:t>n</a:t>
            </a:r>
          </a:p>
          <a:p>
            <a:pPr lvl="1"/>
            <a:r>
              <a:rPr lang="en-US"/>
              <a:t>T(n) = cn(a</a:t>
            </a:r>
            <a:r>
              <a:rPr lang="en-US" baseline="30000"/>
              <a:t>k</a:t>
            </a:r>
            <a:r>
              <a:rPr lang="en-US"/>
              <a:t>/b</a:t>
            </a:r>
            <a:r>
              <a:rPr lang="en-US" baseline="30000"/>
              <a:t>k </a:t>
            </a:r>
            <a:r>
              <a:rPr lang="en-US"/>
              <a:t>+ ... + a</a:t>
            </a:r>
            <a:r>
              <a:rPr lang="en-US" baseline="30000"/>
              <a:t>2</a:t>
            </a:r>
            <a:r>
              <a:rPr lang="en-US"/>
              <a:t>/b</a:t>
            </a:r>
            <a:r>
              <a:rPr lang="en-US" baseline="30000"/>
              <a:t>2 </a:t>
            </a:r>
            <a:r>
              <a:rPr lang="en-US"/>
              <a:t>+ a/b + 1)</a:t>
            </a:r>
          </a:p>
          <a:p>
            <a:r>
              <a:rPr lang="en-US"/>
              <a:t>What if a &lt; b?</a:t>
            </a:r>
          </a:p>
          <a:p>
            <a:pPr lvl="1"/>
            <a:r>
              <a:rPr lang="en-US"/>
              <a:t>Recall that </a:t>
            </a:r>
            <a:r>
              <a:rPr lang="en-US">
                <a:sym typeface="Symbol" pitchFamily="18" charset="2"/>
              </a:rPr>
              <a:t>(x</a:t>
            </a:r>
            <a:r>
              <a:rPr lang="en-US" baseline="30000">
                <a:sym typeface="Symbol" pitchFamily="18" charset="2"/>
              </a:rPr>
              <a:t>k</a:t>
            </a:r>
            <a:r>
              <a:rPr lang="en-US">
                <a:sym typeface="Symbol" pitchFamily="18" charset="2"/>
              </a:rPr>
              <a:t> + x</a:t>
            </a:r>
            <a:r>
              <a:rPr lang="en-US" baseline="30000">
                <a:sym typeface="Symbol" pitchFamily="18" charset="2"/>
              </a:rPr>
              <a:t>k-1</a:t>
            </a:r>
            <a:r>
              <a:rPr lang="en-US">
                <a:sym typeface="Symbol" pitchFamily="18" charset="2"/>
              </a:rPr>
              <a:t> + … + x + 1) = (x</a:t>
            </a:r>
            <a:r>
              <a:rPr lang="en-US" baseline="30000">
                <a:sym typeface="Symbol" pitchFamily="18" charset="2"/>
              </a:rPr>
              <a:t>k+1</a:t>
            </a:r>
            <a:r>
              <a:rPr lang="en-US">
                <a:sym typeface="Symbol" pitchFamily="18" charset="2"/>
              </a:rPr>
              <a:t> -1)/(x-1)</a:t>
            </a:r>
          </a:p>
          <a:p>
            <a:pPr lvl="1"/>
            <a:r>
              <a:rPr lang="en-US"/>
              <a:t>So:</a:t>
            </a:r>
          </a:p>
        </p:txBody>
      </p:sp>
      <p:graphicFrame>
        <p:nvGraphicFramePr>
          <p:cNvPr id="776195" name="Object 3"/>
          <p:cNvGraphicFramePr>
            <a:graphicFrameLocks noChangeAspect="1"/>
          </p:cNvGraphicFramePr>
          <p:nvPr/>
        </p:nvGraphicFramePr>
        <p:xfrm>
          <a:off x="2403475" y="0"/>
          <a:ext cx="4235450" cy="1528763"/>
        </p:xfrm>
        <a:graphic>
          <a:graphicData uri="http://schemas.openxmlformats.org/presentationml/2006/ole">
            <p:oleObj spid="_x0000_s776195" name="Equation" r:id="rId3" imgW="1688760" imgH="609480" progId="Equation.3">
              <p:embed/>
            </p:oleObj>
          </a:graphicData>
        </a:graphic>
      </p:graphicFrame>
      <p:graphicFrame>
        <p:nvGraphicFramePr>
          <p:cNvPr id="776196" name="Object 4"/>
          <p:cNvGraphicFramePr>
            <a:graphicFrameLocks noChangeAspect="1"/>
          </p:cNvGraphicFramePr>
          <p:nvPr/>
        </p:nvGraphicFramePr>
        <p:xfrm>
          <a:off x="355600" y="4248150"/>
          <a:ext cx="8483600" cy="942975"/>
        </p:xfrm>
        <a:graphic>
          <a:graphicData uri="http://schemas.openxmlformats.org/presentationml/2006/ole">
            <p:oleObj spid="_x0000_s776196" name="Equation" r:id="rId4" imgW="4228920" imgH="469800" progId="Equation.3">
              <p:embed/>
            </p:oleObj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computer-bunny.blue.pot">
  <a:themeElements>
    <a:clrScheme name="">
      <a:dk1>
        <a:srgbClr val="000000"/>
      </a:dk1>
      <a:lt1>
        <a:srgbClr val="FFFFFF"/>
      </a:lt1>
      <a:dk2>
        <a:srgbClr val="CC0000"/>
      </a:dk2>
      <a:lt2>
        <a:srgbClr val="969696"/>
      </a:lt2>
      <a:accent1>
        <a:srgbClr val="0033CC"/>
      </a:accent1>
      <a:accent2>
        <a:srgbClr val="339933"/>
      </a:accent2>
      <a:accent3>
        <a:srgbClr val="FFFFFF"/>
      </a:accent3>
      <a:accent4>
        <a:srgbClr val="000000"/>
      </a:accent4>
      <a:accent5>
        <a:srgbClr val="AAADE2"/>
      </a:accent5>
      <a:accent6>
        <a:srgbClr val="2D8A2D"/>
      </a:accent6>
      <a:hlink>
        <a:srgbClr val="9900CC"/>
      </a:hlink>
      <a:folHlink>
        <a:srgbClr val="B2B2B2"/>
      </a:folHlink>
    </a:clrScheme>
    <a:fontScheme name="computer-bunny.blue.pot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sng" algn="ctr">
          <a:solidFill>
            <a:schemeClr val="accent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sng" algn="ctr">
          <a:solidFill>
            <a:schemeClr val="accent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omputer-bunny.blue.pot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uter-bunny.blue.pot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uter-bunny.blue.pot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uter-bunny.blue.pot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uter-bunny.blue.pot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uter-bunny.blue.pot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uter-bunny.blue.pot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uter-bunny.blue.pot 8">
        <a:dk1>
          <a:srgbClr val="000000"/>
        </a:dk1>
        <a:lt1>
          <a:srgbClr val="FFFFFF"/>
        </a:lt1>
        <a:dk2>
          <a:srgbClr val="CC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K:\doc\Presentations\computer-bunny.blue.pot</Template>
  <TotalTime>27968</TotalTime>
  <Words>2011</Words>
  <Application>Microsoft PowerPoint</Application>
  <PresentationFormat>On-screen Show (4:3)</PresentationFormat>
  <Paragraphs>614</Paragraphs>
  <Slides>53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5" baseType="lpstr">
      <vt:lpstr>computer-bunny.blue.pot</vt:lpstr>
      <vt:lpstr>Equation</vt:lpstr>
      <vt:lpstr>Solving Recurrences</vt:lpstr>
      <vt:lpstr>Solving Recurrences</vt:lpstr>
      <vt:lpstr>Review: Solving Recurrences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The Master Theorem</vt:lpstr>
      <vt:lpstr>The Master Theorem</vt:lpstr>
      <vt:lpstr>Using The Master Method</vt:lpstr>
      <vt:lpstr>Sorting Revisited</vt:lpstr>
      <vt:lpstr>Heaps</vt:lpstr>
      <vt:lpstr>Heaps</vt:lpstr>
      <vt:lpstr>Heaps</vt:lpstr>
      <vt:lpstr>Heaps</vt:lpstr>
      <vt:lpstr>Referencing Heap Elements</vt:lpstr>
      <vt:lpstr>The Heap Property</vt:lpstr>
      <vt:lpstr>Heap Height</vt:lpstr>
      <vt:lpstr>Heap Operations: Heapify()</vt:lpstr>
      <vt:lpstr>Heap Operations: Heapify()</vt:lpstr>
      <vt:lpstr>Heapify() Example</vt:lpstr>
      <vt:lpstr>Heapify() Example</vt:lpstr>
      <vt:lpstr>Heapify() Example</vt:lpstr>
      <vt:lpstr>Heapify() Example</vt:lpstr>
      <vt:lpstr>Heapify() Example</vt:lpstr>
      <vt:lpstr>Heapify() Example</vt:lpstr>
      <vt:lpstr>Heapify() Example</vt:lpstr>
      <vt:lpstr>Heapify() Example</vt:lpstr>
      <vt:lpstr>Heapify() Example</vt:lpstr>
      <vt:lpstr>Analyzing Heapify(): Informal</vt:lpstr>
      <vt:lpstr>Analyzing Heapify(): Formal</vt:lpstr>
      <vt:lpstr>Analyzing Heapify(): Formal</vt:lpstr>
      <vt:lpstr>Heap Operations: BuildHeap()</vt:lpstr>
      <vt:lpstr>BuildHeap()</vt:lpstr>
      <vt:lpstr>BuildHeap() Example</vt:lpstr>
      <vt:lpstr>Analyzing BuildHeap()</vt:lpstr>
      <vt:lpstr>Analyzing BuildHeap(): Tight</vt:lpstr>
      <vt:lpstr>Heapsort</vt:lpstr>
      <vt:lpstr>Heapsort</vt:lpstr>
      <vt:lpstr>Analyzing Heapsort</vt:lpstr>
      <vt:lpstr>Priority Queues</vt:lpstr>
      <vt:lpstr>Priority Queue Operations</vt:lpstr>
    </vt:vector>
  </TitlesOfParts>
  <Company>University of Virginia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332: Algorithms</dc:title>
  <dc:creator>David Luebke</dc:creator>
  <cp:lastModifiedBy>Nikhilesh Joshi</cp:lastModifiedBy>
  <cp:revision>151</cp:revision>
  <cp:lastPrinted>1998-11-03T18:33:01Z</cp:lastPrinted>
  <dcterms:created xsi:type="dcterms:W3CDTF">1998-11-02T19:17:54Z</dcterms:created>
  <dcterms:modified xsi:type="dcterms:W3CDTF">2012-08-11T08:42:23Z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2</vt:i4>
  </property>
  <property fmtid="{D5CDD505-2E9C-101B-9397-08002B2CF9AE}" pid="4" name="Compression">
    <vt:i4>95</vt:i4>
  </property>
  <property fmtid="{D5CDD505-2E9C-101B-9397-08002B2CF9AE}" pid="5" name="ScreenSize">
    <vt:i4>3</vt:i4>
  </property>
  <property fmtid="{D5CDD505-2E9C-101B-9397-08002B2CF9AE}" pid="6" name="ScreenUsage">
    <vt:i4>2</vt:i4>
  </property>
  <property fmtid="{D5CDD505-2E9C-101B-9397-08002B2CF9AE}" pid="7" name="MailAddress">
    <vt:lpwstr>luebke@cs.virginia.edu</vt:lpwstr>
  </property>
  <property fmtid="{D5CDD505-2E9C-101B-9397-08002B2CF9AE}" pid="8" name="HomePage">
    <vt:lpwstr>http://www.cs.virginia.edu/~luebke</vt:lpwstr>
  </property>
  <property fmtid="{D5CDD505-2E9C-101B-9397-08002B2CF9AE}" pid="9" name="Other">
    <vt:lpwstr>CS 551: Intro Computer Graphics_x000d_
David Luebke, UVA</vt:lpwstr>
  </property>
  <property fmtid="{D5CDD505-2E9C-101B-9397-08002B2CF9AE}" pid="10" name="DownloadOriginal">
    <vt:bool>true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4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\\athena\luebke\public_html\cs332</vt:lpwstr>
  </property>
</Properties>
</file>