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7" r:id="rId1"/>
  </p:sldMasterIdLst>
  <p:notesMasterIdLst>
    <p:notesMasterId r:id="rId104"/>
  </p:notesMasterIdLst>
  <p:handoutMasterIdLst>
    <p:handoutMasterId r:id="rId105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92" r:id="rId61"/>
    <p:sldId id="393" r:id="rId62"/>
    <p:sldId id="394" r:id="rId63"/>
    <p:sldId id="395" r:id="rId64"/>
    <p:sldId id="396" r:id="rId65"/>
    <p:sldId id="397" r:id="rId66"/>
    <p:sldId id="398" r:id="rId67"/>
    <p:sldId id="399" r:id="rId68"/>
    <p:sldId id="400" r:id="rId69"/>
    <p:sldId id="401" r:id="rId70"/>
    <p:sldId id="402" r:id="rId71"/>
    <p:sldId id="403" r:id="rId72"/>
    <p:sldId id="404" r:id="rId73"/>
    <p:sldId id="405" r:id="rId74"/>
    <p:sldId id="406" r:id="rId75"/>
    <p:sldId id="407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  <p:sldId id="425" r:id="rId88"/>
    <p:sldId id="426" r:id="rId89"/>
    <p:sldId id="427" r:id="rId90"/>
    <p:sldId id="428" r:id="rId91"/>
    <p:sldId id="452" r:id="rId92"/>
    <p:sldId id="453" r:id="rId93"/>
    <p:sldId id="454" r:id="rId94"/>
    <p:sldId id="455" r:id="rId95"/>
    <p:sldId id="456" r:id="rId96"/>
    <p:sldId id="457" r:id="rId97"/>
    <p:sldId id="458" r:id="rId98"/>
    <p:sldId id="459" r:id="rId99"/>
    <p:sldId id="460" r:id="rId100"/>
    <p:sldId id="461" r:id="rId101"/>
    <p:sldId id="462" r:id="rId102"/>
    <p:sldId id="463" r:id="rId103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htmlPubPr r:id="rId1">
    <p:sldAll/>
  </p:htmlPubPr>
  <p:webPr encoding="windows-1252"/>
  <p:clrMru>
    <a:srgbClr val="5F5F5F"/>
    <a:srgbClr val="FFFF00"/>
    <a:srgbClr val="B8C26A"/>
    <a:srgbClr val="9900FF"/>
    <a:srgbClr val="00FF00"/>
    <a:srgbClr val="66FF99"/>
    <a:srgbClr val="CC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5731" autoAdjust="0"/>
    <p:restoredTop sz="86437" autoAdjust="0"/>
  </p:normalViewPr>
  <p:slideViewPr>
    <p:cSldViewPr>
      <p:cViewPr varScale="1">
        <p:scale>
          <a:sx n="48" d="100"/>
          <a:sy n="48" d="100"/>
        </p:scale>
        <p:origin x="-102" y="-150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0" y="-72"/>
      </p:cViewPr>
      <p:guideLst>
        <p:guide orient="horz" pos="2908"/>
        <p:guide pos="2188"/>
      </p:guideLst>
    </p:cSldViewPr>
  </p:notesViewPr>
  <p:gridSpacing cx="78028800" cy="78028800"/>
</p:viewPr>
</file>

<file path=ppt/_rels/presProps.xml.rels><?xml version="1.0" encoding="UTF-8" standalone="yes"?>
<Relationships xmlns="http://schemas.openxmlformats.org/package/2006/relationships"><Relationship Id="rId1" Type="http://schemas.openxmlformats.org/officeDocument/2006/relationships/htmlPubSaveAs" Target="file:///Z:\public_html\cs332\lecture26.htm" TargetMode="External"/></Relationships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2392F-D4C1-425B-BC90-5F3B227A2927}" type="datetime1">
              <a:rPr lang="en-US" smtClean="0"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7F60-77A5-4868-9209-2B537008D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fld id="{9977A967-5AFB-4204-9662-E9EBBD51D30A}" type="datetime1">
              <a:rPr lang="en-US" smtClean="0"/>
              <a:t>8/23/2012</a:t>
            </a:fld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fld id="{46725525-B91E-4C47-8A0C-54E7E4E38D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725525-B91E-4C47-8A0C-54E7E4E38D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2193C56-0F13-4C97-8F36-B48367E59F8B}" type="datetime1">
              <a:rPr lang="en-US" smtClean="0"/>
              <a:t>8/23/2012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725525-B91E-4C47-8A0C-54E7E4E38D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C001AF0-7F0A-4776-8567-590417D5AA19}" type="datetime1">
              <a:rPr lang="en-US" smtClean="0"/>
              <a:t>8/23/2012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3163" y="698500"/>
            <a:ext cx="4600575" cy="3449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623F5E-A0BE-4FE0-835B-111A2212A464}" type="datetime1">
              <a:rPr lang="en-US" smtClean="0"/>
              <a:t>8/23/2012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725525-B91E-4C47-8A0C-54E7E4E38DB2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0B39DC6-2C54-45AE-A96D-D54F757DACC5}" type="datetime1">
              <a:rPr lang="en-US" smtClean="0"/>
              <a:t>8/23/2012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EAE-8E5E-45A1-A390-191380E4929C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7083-BFF2-4FE4-8201-01F1DBDFC924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389-E52E-4919-A04F-EBA69F924998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E48-BB93-497D-83C1-4627A9E4C18E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3BB-7A1F-4BCB-8C1C-01738140B4DB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D74-C64A-422C-97B1-10E0322CD6CB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ED5C-B403-43DB-BABF-8F27302BB08B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869-AFB2-4C4F-8236-47364C35C3BD}" type="datetime1">
              <a:rPr lang="en-US" smtClean="0"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E5F-7D73-49CB-970F-F2909DEB2CB8}" type="datetime1">
              <a:rPr lang="en-US" smtClean="0"/>
              <a:t>8/23/2012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909A-2210-4A20-AD42-51B51623185F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E39-C430-43DF-84B2-27C47AEF09F8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D5FC-B652-44D2-B3A4-22133164AC48}" type="datetime1">
              <a:rPr lang="en-US" smtClean="0">
                <a:solidFill>
                  <a:schemeClr val="tx2">
                    <a:shade val="90000"/>
                  </a:schemeClr>
                </a:solidFill>
              </a:rPr>
              <a:t>8/23/2012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51688"/>
            <a:ext cx="5791200" cy="819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ahoma" pitchFamily="34" charset="0"/>
                <a:cs typeface="Tahoma" pitchFamily="34" charset="0"/>
              </a:rPr>
              <a:t>Prim’s </a:t>
            </a:r>
            <a:r>
              <a:rPr lang="en-US" sz="3600" dirty="0">
                <a:latin typeface="Tahoma" pitchFamily="34" charset="0"/>
                <a:cs typeface="Tahoma" pitchFamily="34" charset="0"/>
              </a:rPr>
              <a:t>Algorithm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E1F-E248-48EF-BB71-7CFCFF56ABC8}" type="datetime1">
              <a:rPr lang="en-US" smtClean="0"/>
              <a:t>8/23/2012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135782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2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3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3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5783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3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3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3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57836" name="AutoShape 12"/>
          <p:cNvCxnSpPr>
            <a:cxnSpLocks noChangeShapeType="1"/>
            <a:stCxn id="1357835" idx="5"/>
            <a:endCxn id="135782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37" name="AutoShape 13"/>
          <p:cNvCxnSpPr>
            <a:cxnSpLocks noChangeShapeType="1"/>
            <a:stCxn id="1357835" idx="3"/>
            <a:endCxn id="135782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38" name="AutoShape 14"/>
          <p:cNvCxnSpPr>
            <a:cxnSpLocks noChangeShapeType="1"/>
            <a:stCxn id="1357828" idx="6"/>
            <a:endCxn id="135782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39" name="AutoShape 15"/>
          <p:cNvCxnSpPr>
            <a:cxnSpLocks noChangeShapeType="1"/>
            <a:stCxn id="1357831" idx="0"/>
            <a:endCxn id="135782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0" name="AutoShape 16"/>
          <p:cNvCxnSpPr>
            <a:cxnSpLocks noChangeShapeType="1"/>
            <a:stCxn id="1357831" idx="5"/>
            <a:endCxn id="135783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1" name="AutoShape 17"/>
          <p:cNvCxnSpPr>
            <a:cxnSpLocks noChangeShapeType="1"/>
            <a:stCxn id="1357834" idx="7"/>
            <a:endCxn id="135783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2" name="AutoShape 18"/>
          <p:cNvCxnSpPr>
            <a:cxnSpLocks noChangeShapeType="1"/>
            <a:stCxn id="1357832" idx="0"/>
            <a:endCxn id="135782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3" name="AutoShape 19"/>
          <p:cNvCxnSpPr>
            <a:cxnSpLocks noChangeShapeType="1"/>
            <a:stCxn id="1357829" idx="6"/>
            <a:endCxn id="135783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4" name="AutoShape 20"/>
          <p:cNvCxnSpPr>
            <a:cxnSpLocks noChangeShapeType="1"/>
            <a:stCxn id="1357832" idx="6"/>
            <a:endCxn id="135783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5" name="AutoShape 21"/>
          <p:cNvCxnSpPr>
            <a:cxnSpLocks noChangeShapeType="1"/>
            <a:stCxn id="1357834" idx="0"/>
            <a:endCxn id="135782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5784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5784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5784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5784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5785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5785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5785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5785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5785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5785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57856" name="Text Box 32"/>
          <p:cNvSpPr txBox="1">
            <a:spLocks noChangeArrowheads="1"/>
          </p:cNvSpPr>
          <p:nvPr/>
        </p:nvSpPr>
        <p:spPr bwMode="auto">
          <a:xfrm>
            <a:off x="5221288" y="4052888"/>
            <a:ext cx="222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Pick a start vertex r</a:t>
            </a:r>
          </a:p>
        </p:txBody>
      </p:sp>
      <p:sp>
        <p:nvSpPr>
          <p:cNvPr id="1357857" name="Text Box 33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r</a:t>
            </a:r>
          </a:p>
        </p:txBody>
      </p:sp>
      <p:cxnSp>
        <p:nvCxnSpPr>
          <p:cNvPr id="1357858" name="AutoShape 34"/>
          <p:cNvCxnSpPr>
            <a:cxnSpLocks noChangeShapeType="1"/>
            <a:stCxn id="1357857" idx="3"/>
            <a:endCxn id="1357831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D578-C0D1-4AA4-BA48-B22F0A3E5E9E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1367044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7045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67046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7047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7048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7049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67050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7051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7052" name="AutoShape 12"/>
          <p:cNvCxnSpPr>
            <a:cxnSpLocks noChangeShapeType="1"/>
            <a:stCxn id="1367051" idx="5"/>
            <a:endCxn id="1367045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3" name="AutoShape 13"/>
          <p:cNvCxnSpPr>
            <a:cxnSpLocks noChangeShapeType="1"/>
            <a:stCxn id="1367051" idx="3"/>
            <a:endCxn id="1367044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4" name="AutoShape 14"/>
          <p:cNvCxnSpPr>
            <a:cxnSpLocks noChangeShapeType="1"/>
            <a:stCxn id="1367044" idx="6"/>
            <a:endCxn id="1367045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5" name="AutoShape 15"/>
          <p:cNvCxnSpPr>
            <a:cxnSpLocks noChangeShapeType="1"/>
            <a:stCxn id="1367047" idx="0"/>
            <a:endCxn id="1367044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6" name="AutoShape 16"/>
          <p:cNvCxnSpPr>
            <a:cxnSpLocks noChangeShapeType="1"/>
            <a:stCxn id="1367047" idx="5"/>
            <a:endCxn id="1367050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57" name="AutoShape 17"/>
          <p:cNvCxnSpPr>
            <a:cxnSpLocks noChangeShapeType="1"/>
            <a:stCxn id="1367050" idx="7"/>
            <a:endCxn id="1367048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58" name="AutoShape 18"/>
          <p:cNvCxnSpPr>
            <a:cxnSpLocks noChangeShapeType="1"/>
            <a:stCxn id="1367048" idx="0"/>
            <a:endCxn id="1367045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59" name="AutoShape 19"/>
          <p:cNvCxnSpPr>
            <a:cxnSpLocks noChangeShapeType="1"/>
            <a:stCxn id="1367045" idx="6"/>
            <a:endCxn id="1367046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60" name="AutoShape 20"/>
          <p:cNvCxnSpPr>
            <a:cxnSpLocks noChangeShapeType="1"/>
            <a:stCxn id="1367048" idx="6"/>
            <a:endCxn id="1367049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61" name="AutoShape 21"/>
          <p:cNvCxnSpPr>
            <a:cxnSpLocks noChangeShapeType="1"/>
            <a:stCxn id="1367050" idx="0"/>
            <a:endCxn id="1367044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7062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7063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7064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7065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7066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7067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7068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7069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7070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7071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7072" name="Text Box 32"/>
          <p:cNvSpPr txBox="1">
            <a:spLocks noChangeArrowheads="1"/>
          </p:cNvSpPr>
          <p:nvPr/>
        </p:nvSpPr>
        <p:spPr bwMode="auto">
          <a:xfrm>
            <a:off x="6553200" y="38100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7073" name="AutoShape 33"/>
          <p:cNvCxnSpPr>
            <a:cxnSpLocks noChangeShapeType="1"/>
            <a:stCxn id="1367072" idx="0"/>
            <a:endCxn id="1367048" idx="4"/>
          </p:cNvCxnSpPr>
          <p:nvPr/>
        </p:nvCxnSpPr>
        <p:spPr bwMode="auto">
          <a:xfrm flipH="1" flipV="1">
            <a:off x="6570663" y="3562350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Johnson: reweighting</a:t>
            </a:r>
          </a:p>
        </p:txBody>
      </p:sp>
      <p:pic>
        <p:nvPicPr>
          <p:cNvPr id="136199" name="Picture 7" descr="johnson_fig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524000"/>
            <a:ext cx="7772400" cy="3271838"/>
          </a:xfrm>
          <a:noFill/>
          <a:ln/>
        </p:spPr>
      </p:pic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762000" y="4953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tabLst>
                <a:tab pos="461963" algn="l"/>
                <a:tab pos="908050" algn="l"/>
                <a:tab pos="1370013" algn="l"/>
                <a:tab pos="1830388" algn="l"/>
              </a:tabLst>
            </a:pPr>
            <a:r>
              <a:rPr lang="en-US" sz="2800"/>
              <a:t>ŵ(u, v) = w(u, v) + d(s, u) - d(s, v)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AFE-7ECA-4191-B125-ADBC095975D0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100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 using Dijkstra</a:t>
            </a:r>
          </a:p>
        </p:txBody>
      </p:sp>
      <p:pic>
        <p:nvPicPr>
          <p:cNvPr id="138246" name="Picture 6" descr="johnson_fig2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46263" y="1143000"/>
            <a:ext cx="5449887" cy="4953000"/>
          </a:xfrm>
          <a:noFill/>
          <a:ln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DA73-FF32-4D4E-9FE8-F233A0FC16A7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Johnson’s: Running Time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4953000"/>
          </a:xfrm>
        </p:spPr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dirty="0"/>
              <a:t>Computing G’: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Bellman-Ford: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/>
              <a:t>VE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Reweighting: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Running (Modified) </a:t>
            </a:r>
            <a:r>
              <a:rPr lang="en-US" dirty="0" err="1"/>
              <a:t>Dijkstra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/>
              <a:t>lg</a:t>
            </a:r>
            <a:r>
              <a:rPr lang="en-US" i="1" dirty="0"/>
              <a:t>V </a:t>
            </a:r>
            <a:r>
              <a:rPr lang="en-US" dirty="0"/>
              <a:t>+</a:t>
            </a:r>
            <a:r>
              <a:rPr lang="en-US" i="1" dirty="0" err="1"/>
              <a:t>VE</a:t>
            </a:r>
            <a:r>
              <a:rPr lang="en-US" dirty="0" err="1"/>
              <a:t>lg</a:t>
            </a:r>
            <a:r>
              <a:rPr lang="en-US" i="1" dirty="0" err="1"/>
              <a:t>V</a:t>
            </a:r>
            <a:r>
              <a:rPr lang="en-US" dirty="0"/>
              <a:t>) 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Adjusting distances: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/>
              <a:t>)</a:t>
            </a:r>
          </a:p>
          <a:p>
            <a:pPr marL="533400" indent="-533400">
              <a:spcBef>
                <a:spcPct val="10000"/>
              </a:spcBef>
            </a:pPr>
            <a:r>
              <a:rPr lang="en-US" dirty="0" smtClean="0"/>
              <a:t>Total </a:t>
            </a:r>
            <a:r>
              <a:rPr lang="en-US" dirty="0"/>
              <a:t>is dominated by </a:t>
            </a:r>
            <a:r>
              <a:rPr lang="en-US" dirty="0" err="1"/>
              <a:t>Dijkstra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/>
              <a:t>lg</a:t>
            </a:r>
            <a:r>
              <a:rPr lang="en-US" i="1" dirty="0"/>
              <a:t>V </a:t>
            </a:r>
            <a:r>
              <a:rPr lang="en-US" dirty="0"/>
              <a:t>+</a:t>
            </a:r>
            <a:r>
              <a:rPr lang="en-US" i="1" dirty="0" err="1"/>
              <a:t>VE</a:t>
            </a:r>
            <a:r>
              <a:rPr lang="en-US" dirty="0" err="1"/>
              <a:t>lg</a:t>
            </a:r>
            <a:r>
              <a:rPr lang="en-US" i="1" dirty="0" err="1"/>
              <a:t>V</a:t>
            </a:r>
            <a:r>
              <a:rPr lang="en-US" dirty="0"/>
              <a:t>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ABAC-1DEC-4BC3-8531-0A8667F087F5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D0A-DCD0-4045-BF3D-52EF294848F8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136806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806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6807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807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807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807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6807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807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8076" name="AutoShape 12"/>
          <p:cNvCxnSpPr>
            <a:cxnSpLocks noChangeShapeType="1"/>
            <a:stCxn id="1368075" idx="5"/>
            <a:endCxn id="136806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77" name="AutoShape 13"/>
          <p:cNvCxnSpPr>
            <a:cxnSpLocks noChangeShapeType="1"/>
            <a:stCxn id="1368075" idx="3"/>
            <a:endCxn id="136806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78" name="AutoShape 14"/>
          <p:cNvCxnSpPr>
            <a:cxnSpLocks noChangeShapeType="1"/>
            <a:stCxn id="1368068" idx="6"/>
            <a:endCxn id="136806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79" name="AutoShape 15"/>
          <p:cNvCxnSpPr>
            <a:cxnSpLocks noChangeShapeType="1"/>
            <a:stCxn id="1368071" idx="0"/>
            <a:endCxn id="136806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80" name="AutoShape 16"/>
          <p:cNvCxnSpPr>
            <a:cxnSpLocks noChangeShapeType="1"/>
            <a:stCxn id="1368071" idx="5"/>
            <a:endCxn id="136807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1" name="AutoShape 17"/>
          <p:cNvCxnSpPr>
            <a:cxnSpLocks noChangeShapeType="1"/>
            <a:stCxn id="1368074" idx="7"/>
            <a:endCxn id="136807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2" name="AutoShape 18"/>
          <p:cNvCxnSpPr>
            <a:cxnSpLocks noChangeShapeType="1"/>
            <a:stCxn id="1368072" idx="0"/>
            <a:endCxn id="136806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3" name="AutoShape 19"/>
          <p:cNvCxnSpPr>
            <a:cxnSpLocks noChangeShapeType="1"/>
            <a:stCxn id="1368069" idx="6"/>
            <a:endCxn id="136807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84" name="AutoShape 20"/>
          <p:cNvCxnSpPr>
            <a:cxnSpLocks noChangeShapeType="1"/>
            <a:stCxn id="1368072" idx="6"/>
            <a:endCxn id="136807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5" name="AutoShape 21"/>
          <p:cNvCxnSpPr>
            <a:cxnSpLocks noChangeShapeType="1"/>
            <a:stCxn id="1368074" idx="0"/>
            <a:endCxn id="136806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808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808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808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808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809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809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809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809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809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809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8096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8097" name="AutoShape 33"/>
          <p:cNvCxnSpPr>
            <a:cxnSpLocks noChangeShapeType="1"/>
            <a:stCxn id="1368096" idx="1"/>
            <a:endCxn id="1368069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250F-D752-452C-A5BE-D3463BF1A731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136909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909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6909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6909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909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909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6909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909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9100" name="AutoShape 12"/>
          <p:cNvCxnSpPr>
            <a:cxnSpLocks noChangeShapeType="1"/>
            <a:stCxn id="1369099" idx="5"/>
            <a:endCxn id="136909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1" name="AutoShape 13"/>
          <p:cNvCxnSpPr>
            <a:cxnSpLocks noChangeShapeType="1"/>
            <a:stCxn id="1369099" idx="3"/>
            <a:endCxn id="136909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2" name="AutoShape 14"/>
          <p:cNvCxnSpPr>
            <a:cxnSpLocks noChangeShapeType="1"/>
            <a:stCxn id="1369092" idx="6"/>
            <a:endCxn id="136909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3" name="AutoShape 15"/>
          <p:cNvCxnSpPr>
            <a:cxnSpLocks noChangeShapeType="1"/>
            <a:stCxn id="1369095" idx="0"/>
            <a:endCxn id="136909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4" name="AutoShape 16"/>
          <p:cNvCxnSpPr>
            <a:cxnSpLocks noChangeShapeType="1"/>
            <a:stCxn id="1369095" idx="5"/>
            <a:endCxn id="136909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5" name="AutoShape 17"/>
          <p:cNvCxnSpPr>
            <a:cxnSpLocks noChangeShapeType="1"/>
            <a:stCxn id="1369098" idx="7"/>
            <a:endCxn id="136909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6" name="AutoShape 18"/>
          <p:cNvCxnSpPr>
            <a:cxnSpLocks noChangeShapeType="1"/>
            <a:stCxn id="1369096" idx="0"/>
            <a:endCxn id="136909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7" name="AutoShape 19"/>
          <p:cNvCxnSpPr>
            <a:cxnSpLocks noChangeShapeType="1"/>
            <a:stCxn id="1369093" idx="6"/>
            <a:endCxn id="136909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8" name="AutoShape 20"/>
          <p:cNvCxnSpPr>
            <a:cxnSpLocks noChangeShapeType="1"/>
            <a:stCxn id="1369096" idx="6"/>
            <a:endCxn id="136909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9" name="AutoShape 21"/>
          <p:cNvCxnSpPr>
            <a:cxnSpLocks noChangeShapeType="1"/>
            <a:stCxn id="1369098" idx="0"/>
            <a:endCxn id="136909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911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911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911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911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911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911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911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911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911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911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9120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9121" name="AutoShape 33"/>
          <p:cNvCxnSpPr>
            <a:cxnSpLocks noChangeShapeType="1"/>
            <a:stCxn id="1369120" idx="1"/>
            <a:endCxn id="1369093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137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for each </a:t>
            </a:r>
            <a:r>
              <a:rPr lang="en-US" sz="2000" b="1" i="1" dirty="0">
                <a:latin typeface="Courier New" pitchFamily="49" charset="0"/>
              </a:rPr>
              <a:t>u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key[v] = w(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9469-F3C9-4F24-9440-F256F824B5B0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137011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7011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011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011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012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012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012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012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0124" name="AutoShape 12"/>
          <p:cNvCxnSpPr>
            <a:cxnSpLocks noChangeShapeType="1"/>
            <a:stCxn id="1370123" idx="5"/>
            <a:endCxn id="137011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0125" name="AutoShape 13"/>
          <p:cNvCxnSpPr>
            <a:cxnSpLocks noChangeShapeType="1"/>
            <a:stCxn id="1370123" idx="3"/>
            <a:endCxn id="137011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0126" name="AutoShape 14"/>
          <p:cNvCxnSpPr>
            <a:cxnSpLocks noChangeShapeType="1"/>
            <a:stCxn id="1370116" idx="6"/>
            <a:endCxn id="137011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0127" name="AutoShape 15"/>
          <p:cNvCxnSpPr>
            <a:cxnSpLocks noChangeShapeType="1"/>
            <a:stCxn id="1370119" idx="0"/>
            <a:endCxn id="137011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0128" name="AutoShape 16"/>
          <p:cNvCxnSpPr>
            <a:cxnSpLocks noChangeShapeType="1"/>
            <a:stCxn id="1370119" idx="5"/>
            <a:endCxn id="137012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29" name="AutoShape 17"/>
          <p:cNvCxnSpPr>
            <a:cxnSpLocks noChangeShapeType="1"/>
            <a:stCxn id="1370122" idx="7"/>
            <a:endCxn id="137012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0" name="AutoShape 18"/>
          <p:cNvCxnSpPr>
            <a:cxnSpLocks noChangeShapeType="1"/>
            <a:stCxn id="1370120" idx="0"/>
            <a:endCxn id="137011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1" name="AutoShape 19"/>
          <p:cNvCxnSpPr>
            <a:cxnSpLocks noChangeShapeType="1"/>
            <a:stCxn id="1370117" idx="6"/>
            <a:endCxn id="137011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2" name="AutoShape 20"/>
          <p:cNvCxnSpPr>
            <a:cxnSpLocks noChangeShapeType="1"/>
            <a:stCxn id="1370120" idx="6"/>
            <a:endCxn id="137012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3" name="AutoShape 21"/>
          <p:cNvCxnSpPr>
            <a:cxnSpLocks noChangeShapeType="1"/>
            <a:stCxn id="1370122" idx="0"/>
            <a:endCxn id="137011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7013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013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013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013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013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013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014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014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014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014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0144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0145" name="AutoShape 33"/>
          <p:cNvCxnSpPr>
            <a:cxnSpLocks noChangeShapeType="1"/>
            <a:stCxn id="1370144" idx="1"/>
            <a:endCxn id="1370117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181-5557-453D-BC84-E98F72BD890F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1371140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5</a:t>
            </a:r>
          </a:p>
        </p:txBody>
      </p:sp>
      <p:sp>
        <p:nvSpPr>
          <p:cNvPr id="1371141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1142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1143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1144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1145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1146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1147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1148" name="AutoShape 12"/>
          <p:cNvCxnSpPr>
            <a:cxnSpLocks noChangeShapeType="1"/>
            <a:stCxn id="1371147" idx="5"/>
            <a:endCxn id="1371141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49" name="AutoShape 13"/>
          <p:cNvCxnSpPr>
            <a:cxnSpLocks noChangeShapeType="1"/>
            <a:stCxn id="1371147" idx="3"/>
            <a:endCxn id="1371140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1150" name="AutoShape 14"/>
          <p:cNvCxnSpPr>
            <a:cxnSpLocks noChangeShapeType="1"/>
            <a:stCxn id="1371140" idx="6"/>
            <a:endCxn id="1371141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51" name="AutoShape 15"/>
          <p:cNvCxnSpPr>
            <a:cxnSpLocks noChangeShapeType="1"/>
            <a:stCxn id="1371143" idx="0"/>
            <a:endCxn id="1371140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1152" name="AutoShape 16"/>
          <p:cNvCxnSpPr>
            <a:cxnSpLocks noChangeShapeType="1"/>
            <a:stCxn id="1371143" idx="5"/>
            <a:endCxn id="1371146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3" name="AutoShape 17"/>
          <p:cNvCxnSpPr>
            <a:cxnSpLocks noChangeShapeType="1"/>
            <a:stCxn id="1371146" idx="7"/>
            <a:endCxn id="1371144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4" name="AutoShape 18"/>
          <p:cNvCxnSpPr>
            <a:cxnSpLocks noChangeShapeType="1"/>
            <a:stCxn id="1371144" idx="0"/>
            <a:endCxn id="1371141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5" name="AutoShape 19"/>
          <p:cNvCxnSpPr>
            <a:cxnSpLocks noChangeShapeType="1"/>
            <a:stCxn id="1371141" idx="6"/>
            <a:endCxn id="1371142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6" name="AutoShape 20"/>
          <p:cNvCxnSpPr>
            <a:cxnSpLocks noChangeShapeType="1"/>
            <a:stCxn id="1371144" idx="6"/>
            <a:endCxn id="1371145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7" name="AutoShape 21"/>
          <p:cNvCxnSpPr>
            <a:cxnSpLocks noChangeShapeType="1"/>
            <a:stCxn id="1371146" idx="0"/>
            <a:endCxn id="1371140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1158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1159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1160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1161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1162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1163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1164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1165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1166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1167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1168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1169" name="AutoShape 33"/>
          <p:cNvCxnSpPr>
            <a:cxnSpLocks noChangeShapeType="1"/>
            <a:stCxn id="1371168" idx="1"/>
            <a:endCxn id="1371141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1A98-A250-4415-8CC4-3B76FBC0ACC4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1372164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5</a:t>
            </a:r>
          </a:p>
        </p:txBody>
      </p:sp>
      <p:sp>
        <p:nvSpPr>
          <p:cNvPr id="1372165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2166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2167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2168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2169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2170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2171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2172" name="AutoShape 12"/>
          <p:cNvCxnSpPr>
            <a:cxnSpLocks noChangeShapeType="1"/>
            <a:stCxn id="1372171" idx="5"/>
            <a:endCxn id="1372165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173" name="AutoShape 13"/>
          <p:cNvCxnSpPr>
            <a:cxnSpLocks noChangeShapeType="1"/>
            <a:stCxn id="1372171" idx="3"/>
            <a:endCxn id="1372164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2174" name="AutoShape 14"/>
          <p:cNvCxnSpPr>
            <a:cxnSpLocks noChangeShapeType="1"/>
            <a:stCxn id="1372164" idx="6"/>
            <a:endCxn id="1372165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175" name="AutoShape 15"/>
          <p:cNvCxnSpPr>
            <a:cxnSpLocks noChangeShapeType="1"/>
            <a:stCxn id="1372167" idx="0"/>
            <a:endCxn id="1372164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2176" name="AutoShape 16"/>
          <p:cNvCxnSpPr>
            <a:cxnSpLocks noChangeShapeType="1"/>
            <a:stCxn id="1372167" idx="5"/>
            <a:endCxn id="1372170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77" name="AutoShape 17"/>
          <p:cNvCxnSpPr>
            <a:cxnSpLocks noChangeShapeType="1"/>
            <a:stCxn id="1372170" idx="7"/>
            <a:endCxn id="1372168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78" name="AutoShape 18"/>
          <p:cNvCxnSpPr>
            <a:cxnSpLocks noChangeShapeType="1"/>
            <a:stCxn id="1372168" idx="0"/>
            <a:endCxn id="1372165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79" name="AutoShape 19"/>
          <p:cNvCxnSpPr>
            <a:cxnSpLocks noChangeShapeType="1"/>
            <a:stCxn id="1372165" idx="6"/>
            <a:endCxn id="1372166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80" name="AutoShape 20"/>
          <p:cNvCxnSpPr>
            <a:cxnSpLocks noChangeShapeType="1"/>
            <a:stCxn id="1372168" idx="6"/>
            <a:endCxn id="1372169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81" name="AutoShape 21"/>
          <p:cNvCxnSpPr>
            <a:cxnSpLocks noChangeShapeType="1"/>
            <a:stCxn id="1372170" idx="0"/>
            <a:endCxn id="1372164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2182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2183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2184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2185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2186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2187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2188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2189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2190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2191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2192" name="Text Box 32"/>
          <p:cNvSpPr txBox="1">
            <a:spLocks noChangeArrowheads="1"/>
          </p:cNvSpPr>
          <p:nvPr/>
        </p:nvSpPr>
        <p:spPr bwMode="auto">
          <a:xfrm>
            <a:off x="6172200" y="12954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2193" name="AutoShape 33"/>
          <p:cNvCxnSpPr>
            <a:cxnSpLocks noChangeShapeType="1"/>
            <a:stCxn id="1372192" idx="1"/>
            <a:endCxn id="1372171" idx="7"/>
          </p:cNvCxnSpPr>
          <p:nvPr/>
        </p:nvCxnSpPr>
        <p:spPr bwMode="auto">
          <a:xfrm flipH="1">
            <a:off x="5614988" y="1493838"/>
            <a:ext cx="557212" cy="66675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6959-F8B6-4EA0-9837-18063B75A882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137318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5</a:t>
            </a:r>
          </a:p>
        </p:txBody>
      </p:sp>
      <p:sp>
        <p:nvSpPr>
          <p:cNvPr id="137318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319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319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319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319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319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319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3196" name="AutoShape 12"/>
          <p:cNvCxnSpPr>
            <a:cxnSpLocks noChangeShapeType="1"/>
            <a:stCxn id="1373195" idx="5"/>
            <a:endCxn id="137318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3197" name="AutoShape 13"/>
          <p:cNvCxnSpPr>
            <a:cxnSpLocks noChangeShapeType="1"/>
            <a:stCxn id="1373195" idx="3"/>
            <a:endCxn id="137318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3198" name="AutoShape 14"/>
          <p:cNvCxnSpPr>
            <a:cxnSpLocks noChangeShapeType="1"/>
            <a:stCxn id="1373188" idx="6"/>
            <a:endCxn id="137318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3199" name="AutoShape 15"/>
          <p:cNvCxnSpPr>
            <a:cxnSpLocks noChangeShapeType="1"/>
            <a:stCxn id="1373191" idx="0"/>
            <a:endCxn id="137318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3200" name="AutoShape 16"/>
          <p:cNvCxnSpPr>
            <a:cxnSpLocks noChangeShapeType="1"/>
            <a:stCxn id="1373191" idx="5"/>
            <a:endCxn id="137319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1" name="AutoShape 17"/>
          <p:cNvCxnSpPr>
            <a:cxnSpLocks noChangeShapeType="1"/>
            <a:stCxn id="1373194" idx="7"/>
            <a:endCxn id="137319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2" name="AutoShape 18"/>
          <p:cNvCxnSpPr>
            <a:cxnSpLocks noChangeShapeType="1"/>
            <a:stCxn id="1373192" idx="0"/>
            <a:endCxn id="137318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3" name="AutoShape 19"/>
          <p:cNvCxnSpPr>
            <a:cxnSpLocks noChangeShapeType="1"/>
            <a:stCxn id="1373189" idx="6"/>
            <a:endCxn id="137319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4" name="AutoShape 20"/>
          <p:cNvCxnSpPr>
            <a:cxnSpLocks noChangeShapeType="1"/>
            <a:stCxn id="1373192" idx="6"/>
            <a:endCxn id="137319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5" name="AutoShape 21"/>
          <p:cNvCxnSpPr>
            <a:cxnSpLocks noChangeShapeType="1"/>
            <a:stCxn id="1373194" idx="0"/>
            <a:endCxn id="137318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320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320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320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320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321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321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321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321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321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321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3216" name="Text Box 32"/>
          <p:cNvSpPr txBox="1">
            <a:spLocks noChangeArrowheads="1"/>
          </p:cNvSpPr>
          <p:nvPr/>
        </p:nvSpPr>
        <p:spPr bwMode="auto">
          <a:xfrm>
            <a:off x="40386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3217" name="AutoShape 33"/>
          <p:cNvCxnSpPr>
            <a:cxnSpLocks noChangeShapeType="1"/>
            <a:stCxn id="1373216" idx="2"/>
            <a:endCxn id="1373188" idx="0"/>
          </p:cNvCxnSpPr>
          <p:nvPr/>
        </p:nvCxnSpPr>
        <p:spPr bwMode="auto">
          <a:xfrm>
            <a:off x="4206875" y="1844675"/>
            <a:ext cx="180975" cy="1524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0A2-86FE-4CAA-A38A-584E59F4C870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137421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5</a:t>
            </a:r>
          </a:p>
        </p:txBody>
      </p:sp>
      <p:sp>
        <p:nvSpPr>
          <p:cNvPr id="137421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421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421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421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421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421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421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4220" name="AutoShape 12"/>
          <p:cNvCxnSpPr>
            <a:cxnSpLocks noChangeShapeType="1"/>
            <a:stCxn id="1374219" idx="5"/>
            <a:endCxn id="137421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21" name="AutoShape 13"/>
          <p:cNvCxnSpPr>
            <a:cxnSpLocks noChangeShapeType="1"/>
            <a:stCxn id="1374219" idx="3"/>
            <a:endCxn id="137421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4222" name="AutoShape 14"/>
          <p:cNvCxnSpPr>
            <a:cxnSpLocks noChangeShapeType="1"/>
            <a:stCxn id="1374212" idx="6"/>
            <a:endCxn id="137421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23" name="AutoShape 15"/>
          <p:cNvCxnSpPr>
            <a:cxnSpLocks noChangeShapeType="1"/>
            <a:stCxn id="1374215" idx="0"/>
            <a:endCxn id="137421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4224" name="AutoShape 16"/>
          <p:cNvCxnSpPr>
            <a:cxnSpLocks noChangeShapeType="1"/>
            <a:stCxn id="1374215" idx="5"/>
            <a:endCxn id="137421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5" name="AutoShape 17"/>
          <p:cNvCxnSpPr>
            <a:cxnSpLocks noChangeShapeType="1"/>
            <a:stCxn id="1374218" idx="7"/>
            <a:endCxn id="137421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6" name="AutoShape 18"/>
          <p:cNvCxnSpPr>
            <a:cxnSpLocks noChangeShapeType="1"/>
            <a:stCxn id="1374216" idx="0"/>
            <a:endCxn id="137421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7" name="AutoShape 19"/>
          <p:cNvCxnSpPr>
            <a:cxnSpLocks noChangeShapeType="1"/>
            <a:stCxn id="1374213" idx="6"/>
            <a:endCxn id="137421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8" name="AutoShape 20"/>
          <p:cNvCxnSpPr>
            <a:cxnSpLocks noChangeShapeType="1"/>
            <a:stCxn id="1374216" idx="6"/>
            <a:endCxn id="137421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9" name="AutoShape 21"/>
          <p:cNvCxnSpPr>
            <a:cxnSpLocks noChangeShapeType="1"/>
            <a:stCxn id="1374218" idx="0"/>
            <a:endCxn id="137421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423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423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423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423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423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423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423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423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423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423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4240" name="Text Box 32"/>
          <p:cNvSpPr txBox="1">
            <a:spLocks noChangeArrowheads="1"/>
          </p:cNvSpPr>
          <p:nvPr/>
        </p:nvSpPr>
        <p:spPr bwMode="auto">
          <a:xfrm>
            <a:off x="8229600" y="13716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4241" name="AutoShape 33"/>
          <p:cNvCxnSpPr>
            <a:cxnSpLocks noChangeShapeType="1"/>
            <a:stCxn id="1374240" idx="2"/>
            <a:endCxn id="1374214" idx="0"/>
          </p:cNvCxnSpPr>
          <p:nvPr/>
        </p:nvCxnSpPr>
        <p:spPr bwMode="auto">
          <a:xfrm>
            <a:off x="8397875" y="1768475"/>
            <a:ext cx="84138" cy="2286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CE5B-803D-49F9-B8B0-49088E0AB13D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137523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5</a:t>
            </a:r>
          </a:p>
        </p:txBody>
      </p:sp>
      <p:sp>
        <p:nvSpPr>
          <p:cNvPr id="137523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523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523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524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524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524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524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5244" name="AutoShape 12"/>
          <p:cNvCxnSpPr>
            <a:cxnSpLocks noChangeShapeType="1"/>
            <a:stCxn id="1375243" idx="5"/>
            <a:endCxn id="137523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5245" name="AutoShape 13"/>
          <p:cNvCxnSpPr>
            <a:cxnSpLocks noChangeShapeType="1"/>
            <a:stCxn id="1375243" idx="3"/>
            <a:endCxn id="137523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5246" name="AutoShape 14"/>
          <p:cNvCxnSpPr>
            <a:cxnSpLocks noChangeShapeType="1"/>
            <a:stCxn id="1375236" idx="6"/>
            <a:endCxn id="137523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5247" name="AutoShape 15"/>
          <p:cNvCxnSpPr>
            <a:cxnSpLocks noChangeShapeType="1"/>
            <a:stCxn id="1375239" idx="0"/>
            <a:endCxn id="137523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5248" name="AutoShape 16"/>
          <p:cNvCxnSpPr>
            <a:cxnSpLocks noChangeShapeType="1"/>
            <a:stCxn id="1375239" idx="5"/>
            <a:endCxn id="137524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49" name="AutoShape 17"/>
          <p:cNvCxnSpPr>
            <a:cxnSpLocks noChangeShapeType="1"/>
            <a:stCxn id="1375242" idx="7"/>
            <a:endCxn id="137524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0" name="AutoShape 18"/>
          <p:cNvCxnSpPr>
            <a:cxnSpLocks noChangeShapeType="1"/>
            <a:stCxn id="1375240" idx="0"/>
            <a:endCxn id="137523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1" name="AutoShape 19"/>
          <p:cNvCxnSpPr>
            <a:cxnSpLocks noChangeShapeType="1"/>
            <a:stCxn id="1375237" idx="6"/>
            <a:endCxn id="137523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2" name="AutoShape 20"/>
          <p:cNvCxnSpPr>
            <a:cxnSpLocks noChangeShapeType="1"/>
            <a:stCxn id="1375240" idx="6"/>
            <a:endCxn id="137524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3" name="AutoShape 21"/>
          <p:cNvCxnSpPr>
            <a:cxnSpLocks noChangeShapeType="1"/>
            <a:stCxn id="1375242" idx="0"/>
            <a:endCxn id="137523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525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525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525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525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525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525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526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526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526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526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5264" name="Text Box 32"/>
          <p:cNvSpPr txBox="1">
            <a:spLocks noChangeArrowheads="1"/>
          </p:cNvSpPr>
          <p:nvPr/>
        </p:nvSpPr>
        <p:spPr bwMode="auto">
          <a:xfrm>
            <a:off x="8229600" y="2590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5265" name="AutoShape 33"/>
          <p:cNvCxnSpPr>
            <a:cxnSpLocks noChangeShapeType="1"/>
            <a:stCxn id="1375264" idx="2"/>
            <a:endCxn id="1375241" idx="0"/>
          </p:cNvCxnSpPr>
          <p:nvPr/>
        </p:nvCxnSpPr>
        <p:spPr bwMode="auto">
          <a:xfrm>
            <a:off x="8397875" y="2987675"/>
            <a:ext cx="84138" cy="155575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BF8-5005-4FDF-90DF-97BA24AAAA02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1376260" name="Text Box 4"/>
          <p:cNvSpPr txBox="1">
            <a:spLocks noChangeArrowheads="1"/>
          </p:cNvSpPr>
          <p:nvPr/>
        </p:nvSpPr>
        <p:spPr bwMode="auto">
          <a:xfrm>
            <a:off x="3505200" y="3048000"/>
            <a:ext cx="5545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  <a:t>What is the hidden cost in this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8600-7008-4EF0-98B1-4EEA3ABE2134}" type="datetime1">
              <a:rPr lang="en-US" smtClean="0"/>
              <a:t>8/23/2012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135885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5885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58860" name="AutoShape 12"/>
          <p:cNvCxnSpPr>
            <a:cxnSpLocks noChangeShapeType="1"/>
            <a:stCxn id="1358859" idx="5"/>
            <a:endCxn id="135885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1" name="AutoShape 13"/>
          <p:cNvCxnSpPr>
            <a:cxnSpLocks noChangeShapeType="1"/>
            <a:stCxn id="1358859" idx="3"/>
            <a:endCxn id="135885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2" name="AutoShape 14"/>
          <p:cNvCxnSpPr>
            <a:cxnSpLocks noChangeShapeType="1"/>
            <a:stCxn id="1358852" idx="6"/>
            <a:endCxn id="135885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3" name="AutoShape 15"/>
          <p:cNvCxnSpPr>
            <a:cxnSpLocks noChangeShapeType="1"/>
            <a:stCxn id="1358855" idx="0"/>
            <a:endCxn id="135885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4" name="AutoShape 16"/>
          <p:cNvCxnSpPr>
            <a:cxnSpLocks noChangeShapeType="1"/>
            <a:stCxn id="1358855" idx="5"/>
            <a:endCxn id="135885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5" name="AutoShape 17"/>
          <p:cNvCxnSpPr>
            <a:cxnSpLocks noChangeShapeType="1"/>
            <a:stCxn id="1358858" idx="7"/>
            <a:endCxn id="135885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6" name="AutoShape 18"/>
          <p:cNvCxnSpPr>
            <a:cxnSpLocks noChangeShapeType="1"/>
            <a:stCxn id="1358856" idx="0"/>
            <a:endCxn id="135885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7" name="AutoShape 19"/>
          <p:cNvCxnSpPr>
            <a:cxnSpLocks noChangeShapeType="1"/>
            <a:stCxn id="1358853" idx="6"/>
            <a:endCxn id="135885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8" name="AutoShape 20"/>
          <p:cNvCxnSpPr>
            <a:cxnSpLocks noChangeShapeType="1"/>
            <a:stCxn id="1358856" idx="6"/>
            <a:endCxn id="135885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9" name="AutoShape 21"/>
          <p:cNvCxnSpPr>
            <a:cxnSpLocks noChangeShapeType="1"/>
            <a:stCxn id="1358858" idx="0"/>
            <a:endCxn id="135885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5887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5887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5887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5887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5887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5887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5887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5887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5887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5887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58880" name="Text Box 32"/>
          <p:cNvSpPr txBox="1">
            <a:spLocks noChangeArrowheads="1"/>
          </p:cNvSpPr>
          <p:nvPr/>
        </p:nvSpPr>
        <p:spPr bwMode="auto">
          <a:xfrm>
            <a:off x="4572000" y="4052888"/>
            <a:ext cx="4453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</a:rPr>
              <a:t>Blue vertices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have been removed from Q</a:t>
            </a:r>
          </a:p>
        </p:txBody>
      </p:sp>
      <p:sp>
        <p:nvSpPr>
          <p:cNvPr id="1358881" name="Text Box 33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58882" name="AutoShape 34"/>
          <p:cNvCxnSpPr>
            <a:cxnSpLocks noChangeShapeType="1"/>
            <a:stCxn id="1358881" idx="3"/>
            <a:endCxn id="1358855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295400" y="551688"/>
            <a:ext cx="5791200" cy="819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Prim’s Algorithm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                DecreaseKey(v, w(u,v));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814F-2AF6-4475-8531-8067036B6E43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1377284" name="Text Box 4"/>
          <p:cNvSpPr txBox="1">
            <a:spLocks noChangeArrowheads="1"/>
          </p:cNvSpPr>
          <p:nvPr/>
        </p:nvSpPr>
        <p:spPr bwMode="auto">
          <a:xfrm>
            <a:off x="3581400" y="26352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b="1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DecreaseKey(v, w(u,v));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CC25-E82F-4012-91DF-BEDA58B09577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1378308" name="Text Box 4"/>
          <p:cNvSpPr txBox="1">
            <a:spLocks noChangeArrowheads="1"/>
          </p:cNvSpPr>
          <p:nvPr/>
        </p:nvSpPr>
        <p:spPr bwMode="auto">
          <a:xfrm>
            <a:off x="3581400" y="2635250"/>
            <a:ext cx="5391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  <a:t>How often is ExtractMin() called?</a:t>
            </a:r>
          </a:p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  <a:t>How often is DecreaseKey() called?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B1E0-141B-477D-ADB4-F56E49853B52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1379332" name="Text Box 4"/>
          <p:cNvSpPr txBox="1">
            <a:spLocks noChangeArrowheads="1"/>
          </p:cNvSpPr>
          <p:nvPr/>
        </p:nvSpPr>
        <p:spPr bwMode="auto">
          <a:xfrm>
            <a:off x="4033838" y="2124075"/>
            <a:ext cx="49720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  <a:t>What will be the running time?</a:t>
            </a:r>
            <a:b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sz="2800" b="1" i="0">
                <a:latin typeface="Times New Roman" pitchFamily="18" charset="0"/>
              </a:rPr>
              <a:t>A: Depends on queue</a:t>
            </a:r>
            <a:br>
              <a:rPr lang="en-US" sz="2800" b="1" i="0">
                <a:latin typeface="Times New Roman" pitchFamily="18" charset="0"/>
              </a:rPr>
            </a:br>
            <a:r>
              <a:rPr lang="en-US" sz="2800" b="1" i="0">
                <a:latin typeface="Times New Roman" pitchFamily="18" charset="0"/>
              </a:rPr>
              <a:t>  binary heap: O(E lg V)</a:t>
            </a:r>
            <a:br>
              <a:rPr lang="en-US" sz="2800" b="1" i="0">
                <a:latin typeface="Times New Roman" pitchFamily="18" charset="0"/>
              </a:rPr>
            </a:br>
            <a:r>
              <a:rPr lang="en-US" sz="2800" b="1" i="0">
                <a:latin typeface="Times New Roman" pitchFamily="18" charset="0"/>
              </a:rPr>
              <a:t>  Fibonacci heap: O(V lg V +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 problems</a:t>
            </a:r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662" y="1130300"/>
            <a:ext cx="8135938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4967-0386-4083-9CD4-9C969AA0CC40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 problems</a:t>
            </a:r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7056437" cy="51816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5F60-BA86-45E2-908D-7D8426E38164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 problems</a:t>
            </a: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63" y="1073150"/>
            <a:ext cx="705643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C169-9076-4C10-96D9-F3DDB34C485B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Single-Source Shortest Paths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04800" y="1557338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charset="0"/>
              </a:rPr>
              <a:t>Given graph (directed or undirected) G = (V,E) </a:t>
            </a:r>
            <a:r>
              <a:rPr lang="en-US" dirty="0" smtClean="0">
                <a:latin typeface="Arial" charset="0"/>
              </a:rPr>
              <a:t>with weight </a:t>
            </a:r>
            <a:r>
              <a:rPr lang="en-US" dirty="0">
                <a:latin typeface="Arial" charset="0"/>
              </a:rPr>
              <a:t>function w: E </a:t>
            </a:r>
            <a:r>
              <a:rPr lang="en-US" dirty="0">
                <a:latin typeface="Arial" charset="0"/>
                <a:sym typeface="Symbol" pitchFamily="18" charset="2"/>
              </a:rPr>
              <a:t> </a:t>
            </a:r>
            <a:r>
              <a:rPr lang="en-US" b="1" dirty="0">
                <a:latin typeface="Arial" charset="0"/>
              </a:rPr>
              <a:t>R</a:t>
            </a:r>
            <a:r>
              <a:rPr lang="en-US" dirty="0">
                <a:latin typeface="Arial" charset="0"/>
              </a:rPr>
              <a:t> and a vertex </a:t>
            </a:r>
            <a:r>
              <a:rPr lang="en-US" dirty="0" err="1">
                <a:latin typeface="Arial" charset="0"/>
              </a:rPr>
              <a:t>s</a:t>
            </a:r>
            <a:r>
              <a:rPr lang="en-US" dirty="0" err="1">
                <a:latin typeface="Arial" charset="0"/>
                <a:sym typeface="Symbol" pitchFamily="18" charset="2"/>
              </a:rPr>
              <a:t></a:t>
            </a:r>
            <a:r>
              <a:rPr lang="en-US" dirty="0" err="1">
                <a:latin typeface="Arial" charset="0"/>
              </a:rPr>
              <a:t>V</a:t>
            </a:r>
            <a:r>
              <a:rPr lang="en-US" dirty="0">
                <a:latin typeface="Arial" charset="0"/>
              </a:rPr>
              <a:t>, </a:t>
            </a:r>
            <a:r>
              <a:rPr lang="en-US" dirty="0" smtClean="0">
                <a:latin typeface="Arial" charset="0"/>
              </a:rPr>
              <a:t>find </a:t>
            </a:r>
            <a:r>
              <a:rPr lang="en-US" dirty="0">
                <a:latin typeface="Arial" charset="0"/>
              </a:rPr>
              <a:t>for all vertices </a:t>
            </a:r>
            <a:r>
              <a:rPr lang="en-US" dirty="0" err="1">
                <a:latin typeface="Arial" charset="0"/>
              </a:rPr>
              <a:t>v</a:t>
            </a:r>
            <a:r>
              <a:rPr lang="en-US" dirty="0" err="1">
                <a:latin typeface="Arial" charset="0"/>
                <a:sym typeface="Symbol" pitchFamily="18" charset="2"/>
              </a:rPr>
              <a:t></a:t>
            </a:r>
            <a:r>
              <a:rPr lang="en-US" dirty="0" err="1">
                <a:latin typeface="Arial" charset="0"/>
              </a:rPr>
              <a:t>V</a:t>
            </a:r>
            <a:r>
              <a:rPr lang="en-US" dirty="0">
                <a:latin typeface="Arial" charset="0"/>
              </a:rPr>
              <a:t> the minimum possible weight </a:t>
            </a:r>
            <a:r>
              <a:rPr lang="en-US">
                <a:latin typeface="Arial" charset="0"/>
              </a:rPr>
              <a:t>for </a:t>
            </a:r>
            <a:r>
              <a:rPr lang="en-US" smtClean="0">
                <a:latin typeface="Arial" charset="0"/>
              </a:rPr>
              <a:t> path </a:t>
            </a:r>
            <a:r>
              <a:rPr lang="en-US" dirty="0">
                <a:latin typeface="Arial" charset="0"/>
              </a:rPr>
              <a:t>from s to v. 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611188" y="3213100"/>
            <a:ext cx="7375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We will discuss two general case algorithms: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b="1">
                <a:latin typeface="Arial" charset="0"/>
              </a:rPr>
              <a:t>Dijkstra's</a:t>
            </a:r>
            <a:r>
              <a:rPr lang="en-US">
                <a:latin typeface="Arial" charset="0"/>
              </a:rPr>
              <a:t> (positive edge weights only)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b="1">
                <a:latin typeface="Arial" charset="0"/>
              </a:rPr>
              <a:t>Bellman-Ford</a:t>
            </a:r>
            <a:r>
              <a:rPr lang="en-US">
                <a:latin typeface="Arial" charset="0"/>
              </a:rPr>
              <a:t> (positive end negative edge weights)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611188" y="4941888"/>
            <a:ext cx="7480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If all edge weights are equal (let's say 1), the problem </a:t>
            </a:r>
          </a:p>
          <a:p>
            <a:r>
              <a:rPr lang="en-US">
                <a:latin typeface="Arial" charset="0"/>
              </a:rPr>
              <a:t>is solved by BFS in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(V+E) time.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F1F6-CADE-461C-A5C4-A8C6CA1FE109}" type="datetime1">
              <a:rPr lang="en-US" smtClean="0"/>
              <a:t>8/23/2012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Relax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" y="1484313"/>
            <a:ext cx="4648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81000" eaLnBrk="0" hangingPunct="0"/>
            <a:r>
              <a:rPr lang="en-US" i="1" noProof="1">
                <a:latin typeface="Arial" charset="0"/>
              </a:rPr>
              <a:t>Relax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vertex </a:t>
            </a:r>
            <a:r>
              <a:rPr lang="en-US" noProof="1">
                <a:latin typeface="Arial" charset="0"/>
              </a:rPr>
              <a:t> u,</a:t>
            </a:r>
            <a:r>
              <a:rPr lang="en-US" b="1" noProof="1">
                <a:latin typeface="Arial" charset="0"/>
              </a:rPr>
              <a:t> vertex </a:t>
            </a:r>
            <a:r>
              <a:rPr lang="en-US" noProof="1">
                <a:latin typeface="Arial" charset="0"/>
              </a:rPr>
              <a:t>v, </a:t>
            </a:r>
            <a:r>
              <a:rPr lang="en-US" b="1" noProof="1">
                <a:latin typeface="Arial" charset="0"/>
              </a:rPr>
              <a:t>weight </a:t>
            </a:r>
            <a:r>
              <a:rPr lang="en-US" noProof="1">
                <a:latin typeface="Arial" charset="0"/>
              </a:rPr>
              <a:t>w</a:t>
            </a:r>
            <a:r>
              <a:rPr lang="en-US" b="1" noProof="1">
                <a:latin typeface="Arial" charset="0"/>
              </a:rPr>
              <a:t>)</a:t>
            </a:r>
            <a:endParaRPr lang="en-US" noProof="1">
              <a:latin typeface="Arial" charset="0"/>
            </a:endParaRPr>
          </a:p>
          <a:p>
            <a:pPr defTabSz="381000" eaLnBrk="0" hangingPunct="0"/>
            <a:r>
              <a:rPr lang="en-US" i="1" noProof="1">
                <a:latin typeface="Arial" charset="0"/>
              </a:rPr>
              <a:t>	</a:t>
            </a:r>
            <a:r>
              <a:rPr lang="en-US" b="1" noProof="1">
                <a:latin typeface="Arial" charset="0"/>
              </a:rPr>
              <a:t>if </a:t>
            </a:r>
            <a:r>
              <a:rPr lang="en-US" noProof="1">
                <a:latin typeface="Arial" charset="0"/>
              </a:rPr>
              <a:t>d[v] &gt; d[u] + w(u,v) </a:t>
            </a:r>
            <a:r>
              <a:rPr lang="en-US" b="1" noProof="1">
                <a:latin typeface="Arial" charset="0"/>
              </a:rPr>
              <a:t>then</a:t>
            </a:r>
          </a:p>
          <a:p>
            <a:pPr defTabSz="381000" eaLnBrk="0" hangingPunct="0"/>
            <a:r>
              <a:rPr lang="en-US" b="1" noProof="1">
                <a:latin typeface="Arial" charset="0"/>
              </a:rPr>
              <a:t>		</a:t>
            </a:r>
            <a:r>
              <a:rPr lang="en-US" noProof="1">
                <a:latin typeface="Arial" charset="0"/>
              </a:rPr>
              <a:t>d[v] </a:t>
            </a:r>
            <a:r>
              <a:rPr lang="en-US" noProof="1">
                <a:latin typeface="Arial" charset="0"/>
                <a:sym typeface="Symbol" pitchFamily="18" charset="2"/>
              </a:rPr>
              <a:t> d[u] + w(u,v)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p[v]  u</a:t>
            </a:r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2209800"/>
            <a:ext cx="601186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573463"/>
            <a:ext cx="14382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5661025"/>
            <a:ext cx="1866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58BB-51FC-407B-B343-DFA32D100C7D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Idea</a:t>
            </a:r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00213"/>
            <a:ext cx="8569325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C4C2-9A3D-44F9-967A-30653C249CD8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SSSP-Dijkstra</a:t>
            </a:r>
          </a:p>
        </p:txBody>
      </p:sp>
      <p:sp>
        <p:nvSpPr>
          <p:cNvPr id="143364" name="Text Box 1028"/>
          <p:cNvSpPr txBox="1">
            <a:spLocks noChangeArrowheads="1"/>
          </p:cNvSpPr>
          <p:nvPr/>
        </p:nvSpPr>
        <p:spPr bwMode="auto">
          <a:xfrm>
            <a:off x="250825" y="1412875"/>
            <a:ext cx="52990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285750" eaLnBrk="0" hangingPunct="0"/>
            <a:r>
              <a:rPr lang="en-US" i="1">
                <a:latin typeface="Arial" charset="0"/>
              </a:rPr>
              <a:t>SSSP-</a:t>
            </a:r>
            <a:r>
              <a:rPr lang="en-US" i="1" noProof="1">
                <a:latin typeface="Arial" charset="0"/>
              </a:rPr>
              <a:t>Dijkstra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graph </a:t>
            </a:r>
            <a:r>
              <a:rPr lang="en-US">
                <a:latin typeface="Arial" charset="0"/>
              </a:rPr>
              <a:t>(</a:t>
            </a:r>
            <a:r>
              <a:rPr lang="en-US" noProof="1">
                <a:latin typeface="Arial" charset="0"/>
              </a:rPr>
              <a:t>G</a:t>
            </a:r>
            <a:r>
              <a:rPr lang="en-US">
                <a:latin typeface="Arial" charset="0"/>
              </a:rPr>
              <a:t>,w)</a:t>
            </a:r>
            <a:r>
              <a:rPr lang="en-US" noProof="1">
                <a:latin typeface="Arial" charset="0"/>
              </a:rPr>
              <a:t>, </a:t>
            </a:r>
            <a:r>
              <a:rPr lang="en-US" b="1" noProof="1">
                <a:latin typeface="Arial" charset="0"/>
              </a:rPr>
              <a:t>vertex </a:t>
            </a:r>
            <a:r>
              <a:rPr lang="en-US" noProof="1">
                <a:latin typeface="Arial" charset="0"/>
              </a:rPr>
              <a:t>s)</a:t>
            </a:r>
          </a:p>
          <a:p>
            <a:pPr defTabSz="285750" eaLnBrk="0" hangingPunct="0"/>
            <a:r>
              <a:rPr lang="en-US" noProof="1">
                <a:latin typeface="Arial" charset="0"/>
              </a:rPr>
              <a:t>	</a:t>
            </a:r>
            <a:r>
              <a:rPr lang="en-US" i="1" noProof="1">
                <a:latin typeface="Arial" charset="0"/>
              </a:rPr>
              <a:t>Initiali</a:t>
            </a:r>
            <a:r>
              <a:rPr lang="en-US" i="1">
                <a:latin typeface="Arial" charset="0"/>
              </a:rPr>
              <a:t>z</a:t>
            </a:r>
            <a:r>
              <a:rPr lang="en-US" i="1" noProof="1">
                <a:latin typeface="Arial" charset="0"/>
              </a:rPr>
              <a:t>eSingleSource</a:t>
            </a:r>
            <a:r>
              <a:rPr lang="en-US" noProof="1">
                <a:latin typeface="Arial" charset="0"/>
              </a:rPr>
              <a:t>(G, s)</a:t>
            </a:r>
          </a:p>
          <a:p>
            <a:pPr defTabSz="285750" eaLnBrk="0" hangingPunct="0"/>
            <a:r>
              <a:rPr lang="en-US" noProof="1">
                <a:latin typeface="Arial" charset="0"/>
              </a:rPr>
              <a:t>	S </a:t>
            </a:r>
            <a:r>
              <a:rPr lang="en-US" noProof="1">
                <a:latin typeface="Arial" charset="0"/>
                <a:sym typeface="Symbol" pitchFamily="18" charset="2"/>
              </a:rPr>
              <a:t> </a:t>
            </a:r>
          </a:p>
          <a:p>
            <a:pPr defTabSz="285750" eaLnBrk="0" hangingPunct="0"/>
            <a:r>
              <a:rPr lang="en-US" noProof="1">
                <a:latin typeface="Arial" charset="0"/>
                <a:sym typeface="Symbol" pitchFamily="18" charset="2"/>
              </a:rPr>
              <a:t>	Q  V[G]</a:t>
            </a:r>
          </a:p>
          <a:p>
            <a:pPr defTabSz="285750" eaLnBrk="0" hangingPunct="0"/>
            <a:r>
              <a:rPr lang="en-US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while </a:t>
            </a:r>
            <a:r>
              <a:rPr lang="en-US" noProof="1">
                <a:latin typeface="Arial" charset="0"/>
                <a:sym typeface="Symbol" pitchFamily="18" charset="2"/>
              </a:rPr>
              <a:t>Q  0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285750" eaLnBrk="0" hangingPunct="0"/>
            <a:r>
              <a:rPr lang="en-US" b="1" noProof="1">
                <a:latin typeface="Arial" charset="0"/>
                <a:sym typeface="Symbol" pitchFamily="18" charset="2"/>
              </a:rPr>
              <a:t>		</a:t>
            </a:r>
            <a:r>
              <a:rPr lang="en-US" noProof="1">
                <a:latin typeface="Arial" charset="0"/>
                <a:sym typeface="Symbol" pitchFamily="18" charset="2"/>
              </a:rPr>
              <a:t>u  </a:t>
            </a:r>
            <a:r>
              <a:rPr lang="en-US" i="1" noProof="1">
                <a:latin typeface="Arial" charset="0"/>
                <a:sym typeface="Symbol" pitchFamily="18" charset="2"/>
              </a:rPr>
              <a:t>ExtractMin</a:t>
            </a:r>
            <a:r>
              <a:rPr lang="en-US" noProof="1">
                <a:latin typeface="Arial" charset="0"/>
                <a:sym typeface="Symbol" pitchFamily="18" charset="2"/>
              </a:rPr>
              <a:t>(Q)</a:t>
            </a:r>
          </a:p>
          <a:p>
            <a:pPr defTabSz="285750" eaLnBrk="0" hangingPunct="0"/>
            <a:r>
              <a:rPr lang="en-US" noProof="1">
                <a:latin typeface="Arial" charset="0"/>
                <a:sym typeface="Symbol" pitchFamily="18" charset="2"/>
              </a:rPr>
              <a:t>		S  S  {u}</a:t>
            </a:r>
          </a:p>
          <a:p>
            <a:pPr defTabSz="285750" eaLnBrk="0" hangingPunct="0"/>
            <a:r>
              <a:rPr lang="en-US" noProof="1">
                <a:latin typeface="Arial" charset="0"/>
                <a:sym typeface="Symbol" pitchFamily="18" charset="2"/>
              </a:rPr>
              <a:t>		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>
                <a:latin typeface="Arial" charset="0"/>
                <a:sym typeface="Symbol" pitchFamily="18" charset="2"/>
              </a:rPr>
              <a:t>v</a:t>
            </a:r>
            <a:r>
              <a:rPr lang="en-US" noProof="1">
                <a:latin typeface="Arial" charset="0"/>
                <a:sym typeface="Symbol" pitchFamily="18" charset="2"/>
              </a:rPr>
              <a:t>  </a:t>
            </a:r>
            <a:r>
              <a:rPr lang="en-US" i="1" noProof="1">
                <a:latin typeface="Arial" charset="0"/>
                <a:sym typeface="Symbol" pitchFamily="18" charset="2"/>
              </a:rPr>
              <a:t>Adj</a:t>
            </a:r>
            <a:r>
              <a:rPr lang="en-US" noProof="1">
                <a:latin typeface="Arial" charset="0"/>
                <a:sym typeface="Symbol" pitchFamily="18" charset="2"/>
              </a:rPr>
              <a:t>[u]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285750" eaLnBrk="0" hangingPunct="0"/>
            <a:r>
              <a:rPr lang="en-US" noProof="1">
                <a:latin typeface="Arial" charset="0"/>
                <a:sym typeface="Symbol" pitchFamily="18" charset="2"/>
              </a:rPr>
              <a:t>			</a:t>
            </a:r>
            <a:r>
              <a:rPr lang="en-US" i="1" noProof="1">
                <a:latin typeface="Arial" charset="0"/>
                <a:sym typeface="Symbol" pitchFamily="18" charset="2"/>
              </a:rPr>
              <a:t>Relax</a:t>
            </a:r>
            <a:r>
              <a:rPr lang="en-US" noProof="1">
                <a:latin typeface="Arial" charset="0"/>
                <a:sym typeface="Symbol" pitchFamily="18" charset="2"/>
              </a:rPr>
              <a:t>(u,v,w)</a:t>
            </a:r>
          </a:p>
        </p:txBody>
      </p:sp>
      <p:sp>
        <p:nvSpPr>
          <p:cNvPr id="143365" name="Text Box 1029"/>
          <p:cNvSpPr txBox="1">
            <a:spLocks noChangeArrowheads="1"/>
          </p:cNvSpPr>
          <p:nvPr/>
        </p:nvSpPr>
        <p:spPr bwMode="auto">
          <a:xfrm>
            <a:off x="250825" y="4940300"/>
            <a:ext cx="586263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i="1" noProof="1">
                <a:latin typeface="Arial" charset="0"/>
              </a:rPr>
              <a:t>Initi</a:t>
            </a:r>
            <a:r>
              <a:rPr lang="en-US" i="1">
                <a:latin typeface="Arial" charset="0"/>
              </a:rPr>
              <a:t>a</a:t>
            </a:r>
            <a:r>
              <a:rPr lang="en-US" i="1" noProof="1">
                <a:latin typeface="Arial" charset="0"/>
              </a:rPr>
              <a:t>li</a:t>
            </a:r>
            <a:r>
              <a:rPr lang="en-US" i="1">
                <a:latin typeface="Arial" charset="0"/>
              </a:rPr>
              <a:t>z</a:t>
            </a:r>
            <a:r>
              <a:rPr lang="en-US" i="1" noProof="1">
                <a:latin typeface="Arial" charset="0"/>
              </a:rPr>
              <a:t>eSingleSource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graph </a:t>
            </a:r>
            <a:r>
              <a:rPr lang="en-US" noProof="1">
                <a:latin typeface="Arial" charset="0"/>
              </a:rPr>
              <a:t>G, </a:t>
            </a:r>
            <a:r>
              <a:rPr lang="en-US" b="1" noProof="1">
                <a:latin typeface="Arial" charset="0"/>
              </a:rPr>
              <a:t>vertex </a:t>
            </a:r>
            <a:r>
              <a:rPr lang="en-US" noProof="1">
                <a:latin typeface="Arial" charset="0"/>
              </a:rPr>
              <a:t> s)</a:t>
            </a:r>
          </a:p>
          <a:p>
            <a:pPr defTabSz="381000" eaLnBrk="0" hangingPunct="0"/>
            <a:r>
              <a:rPr lang="en-US" i="1" noProof="1">
                <a:latin typeface="Arial" charset="0"/>
              </a:rPr>
              <a:t>	</a:t>
            </a:r>
            <a:r>
              <a:rPr lang="en-US" b="1" noProof="1">
                <a:latin typeface="Arial" charset="0"/>
              </a:rPr>
              <a:t>for </a:t>
            </a:r>
            <a:r>
              <a:rPr lang="en-US" noProof="1">
                <a:latin typeface="Arial" charset="0"/>
              </a:rPr>
              <a:t>v </a:t>
            </a:r>
            <a:r>
              <a:rPr lang="en-US" noProof="1">
                <a:latin typeface="Arial" charset="0"/>
                <a:sym typeface="Symbol" pitchFamily="18" charset="2"/>
              </a:rPr>
              <a:t> V[G]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381000" eaLnBrk="0" hangingPunct="0"/>
            <a:r>
              <a:rPr lang="en-US" b="1" noProof="1">
                <a:latin typeface="Arial" charset="0"/>
                <a:sym typeface="Symbol" pitchFamily="18" charset="2"/>
              </a:rPr>
              <a:t>		</a:t>
            </a:r>
            <a:r>
              <a:rPr lang="en-US" noProof="1">
                <a:latin typeface="Arial" charset="0"/>
                <a:sym typeface="Symbol" pitchFamily="18" charset="2"/>
              </a:rPr>
              <a:t>d[v]  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p[v]  </a:t>
            </a:r>
            <a:r>
              <a:rPr lang="en-US">
                <a:latin typeface="Arial" charset="0"/>
                <a:sym typeface="Symbol" pitchFamily="18" charset="2"/>
              </a:rPr>
              <a:t>0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d[s]  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4488-57CF-4BD1-964F-E18A9D33307F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5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2000" b="1" dirty="0" smtClean="0">
                <a:latin typeface="Courier New" pitchFamily="49" charset="0"/>
              </a:rPr>
              <a:t>MST-Prim(G</a:t>
            </a:r>
            <a:r>
              <a:rPr lang="en-US" sz="2000" b="1" dirty="0">
                <a:latin typeface="Courier New" pitchFamily="49" charset="0"/>
              </a:rPr>
              <a:t>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for each </a:t>
            </a:r>
            <a:r>
              <a:rPr lang="en-US" sz="2000" b="1" i="1" dirty="0">
                <a:latin typeface="Courier New" pitchFamily="49" charset="0"/>
              </a:rPr>
              <a:t>u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key[v] = w(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F9C-4D74-4C2E-8237-27F07274CCC8}" type="datetime1">
              <a:rPr lang="en-US" smtClean="0"/>
              <a:t>8/23/2012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135987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987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987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987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5988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988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988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5988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59884" name="AutoShape 12"/>
          <p:cNvCxnSpPr>
            <a:cxnSpLocks noChangeShapeType="1"/>
            <a:stCxn id="1359883" idx="5"/>
            <a:endCxn id="135987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5" name="AutoShape 13"/>
          <p:cNvCxnSpPr>
            <a:cxnSpLocks noChangeShapeType="1"/>
            <a:stCxn id="1359883" idx="3"/>
            <a:endCxn id="135987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6" name="AutoShape 14"/>
          <p:cNvCxnSpPr>
            <a:cxnSpLocks noChangeShapeType="1"/>
            <a:stCxn id="1359876" idx="6"/>
            <a:endCxn id="135987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7" name="AutoShape 15"/>
          <p:cNvCxnSpPr>
            <a:cxnSpLocks noChangeShapeType="1"/>
            <a:stCxn id="1359879" idx="0"/>
            <a:endCxn id="135987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8" name="AutoShape 16"/>
          <p:cNvCxnSpPr>
            <a:cxnSpLocks noChangeShapeType="1"/>
            <a:stCxn id="1359879" idx="5"/>
            <a:endCxn id="135988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59889" name="AutoShape 17"/>
          <p:cNvCxnSpPr>
            <a:cxnSpLocks noChangeShapeType="1"/>
            <a:stCxn id="1359882" idx="7"/>
            <a:endCxn id="135988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0" name="AutoShape 18"/>
          <p:cNvCxnSpPr>
            <a:cxnSpLocks noChangeShapeType="1"/>
            <a:stCxn id="1359880" idx="0"/>
            <a:endCxn id="135987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1" name="AutoShape 19"/>
          <p:cNvCxnSpPr>
            <a:cxnSpLocks noChangeShapeType="1"/>
            <a:stCxn id="1359877" idx="6"/>
            <a:endCxn id="135987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2" name="AutoShape 20"/>
          <p:cNvCxnSpPr>
            <a:cxnSpLocks noChangeShapeType="1"/>
            <a:stCxn id="1359880" idx="6"/>
            <a:endCxn id="135988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3" name="AutoShape 21"/>
          <p:cNvCxnSpPr>
            <a:cxnSpLocks noChangeShapeType="1"/>
            <a:stCxn id="1359882" idx="0"/>
            <a:endCxn id="135987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5989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5989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5989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5989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5989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5989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5990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5990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5990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5990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59904" name="Text Box 32"/>
          <p:cNvSpPr txBox="1">
            <a:spLocks noChangeArrowheads="1"/>
          </p:cNvSpPr>
          <p:nvPr/>
        </p:nvSpPr>
        <p:spPr bwMode="auto">
          <a:xfrm>
            <a:off x="4783138" y="4052888"/>
            <a:ext cx="35846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</a:rPr>
              <a:t>Arrows 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indicate parent pointers</a:t>
            </a:r>
          </a:p>
        </p:txBody>
      </p:sp>
      <p:sp>
        <p:nvSpPr>
          <p:cNvPr id="1359905" name="Text Box 33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59906" name="AutoShape 34"/>
          <p:cNvCxnSpPr>
            <a:cxnSpLocks noChangeShapeType="1"/>
            <a:stCxn id="1359905" idx="3"/>
            <a:endCxn id="1359879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73773" name="AutoShape 45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AutoShape 46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75" name="AutoShape 47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76" name="AutoShape 48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77" name="AutoShape 49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78" name="AutoShape 50"/>
          <p:cNvCxnSpPr>
            <a:cxnSpLocks noChangeShapeType="1"/>
            <a:stCxn id="73773" idx="7"/>
            <a:endCxn id="7377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79" name="AutoShape 51"/>
          <p:cNvCxnSpPr>
            <a:cxnSpLocks noChangeShapeType="1"/>
            <a:stCxn id="73775" idx="6"/>
            <a:endCxn id="73777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0" name="AutoShape 52"/>
          <p:cNvCxnSpPr>
            <a:cxnSpLocks noChangeShapeType="1"/>
            <a:stCxn id="73774" idx="6"/>
            <a:endCxn id="7377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1" name="AutoShape 53"/>
          <p:cNvCxnSpPr>
            <a:cxnSpLocks noChangeShapeType="1"/>
            <a:stCxn id="73773" idx="5"/>
            <a:endCxn id="7377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2" name="AutoShape 54"/>
          <p:cNvCxnSpPr>
            <a:cxnSpLocks noChangeShapeType="1"/>
            <a:stCxn id="73774" idx="7"/>
            <a:endCxn id="7377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3" name="AutoShape 55"/>
          <p:cNvCxnSpPr>
            <a:cxnSpLocks noChangeShapeType="1"/>
            <a:stCxn id="73776" idx="1"/>
            <a:endCxn id="7377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9" name="AutoShape 61"/>
          <p:cNvCxnSpPr>
            <a:cxnSpLocks noChangeShapeType="1"/>
            <a:stCxn id="73774" idx="7"/>
            <a:endCxn id="73775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90" name="AutoShape 62"/>
          <p:cNvCxnSpPr>
            <a:cxnSpLocks noChangeShapeType="1"/>
            <a:stCxn id="73775" idx="3"/>
            <a:endCxn id="73774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91" name="AutoShape 63"/>
          <p:cNvCxnSpPr>
            <a:cxnSpLocks noChangeShapeType="1"/>
            <a:stCxn id="73777" idx="3"/>
            <a:endCxn id="73776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92" name="AutoShape 64"/>
          <p:cNvCxnSpPr>
            <a:cxnSpLocks noChangeShapeType="1"/>
            <a:stCxn id="73776" idx="7"/>
            <a:endCxn id="73777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793" name="Text Box 65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794" name="Text Box 66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3795" name="Text Box 67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3796" name="Text Box 68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797" name="Text Box 69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3798" name="Text Box 70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3799" name="Text Box 71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73800" name="Text Box 72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801" name="Text Box 73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802" name="Text Box 74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413-C1D2-4F4F-9D9B-A96497F94114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0547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05480" name="AutoShape 8"/>
          <p:cNvCxnSpPr>
            <a:cxnSpLocks noChangeShapeType="1"/>
            <a:stCxn id="105475" idx="7"/>
            <a:endCxn id="10547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1" name="AutoShape 9"/>
          <p:cNvCxnSpPr>
            <a:cxnSpLocks noChangeShapeType="1"/>
            <a:stCxn id="105477" idx="6"/>
            <a:endCxn id="10547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2" name="AutoShape 10"/>
          <p:cNvCxnSpPr>
            <a:cxnSpLocks noChangeShapeType="1"/>
            <a:stCxn id="105476" idx="6"/>
            <a:endCxn id="10547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3" name="AutoShape 11"/>
          <p:cNvCxnSpPr>
            <a:cxnSpLocks noChangeShapeType="1"/>
            <a:stCxn id="105475" idx="5"/>
            <a:endCxn id="10547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4" name="AutoShape 12"/>
          <p:cNvCxnSpPr>
            <a:cxnSpLocks noChangeShapeType="1"/>
            <a:stCxn id="105476" idx="7"/>
            <a:endCxn id="10547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5" name="AutoShape 13"/>
          <p:cNvCxnSpPr>
            <a:cxnSpLocks noChangeShapeType="1"/>
            <a:stCxn id="105478" idx="1"/>
            <a:endCxn id="10547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6" name="AutoShape 14"/>
          <p:cNvCxnSpPr>
            <a:cxnSpLocks noChangeShapeType="1"/>
            <a:stCxn id="105476" idx="7"/>
            <a:endCxn id="10547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7" name="AutoShape 15"/>
          <p:cNvCxnSpPr>
            <a:cxnSpLocks noChangeShapeType="1"/>
            <a:stCxn id="105477" idx="3"/>
            <a:endCxn id="10547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8" name="AutoShape 16"/>
          <p:cNvCxnSpPr>
            <a:cxnSpLocks noChangeShapeType="1"/>
            <a:stCxn id="105479" idx="3"/>
            <a:endCxn id="10547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489" name="AutoShape 17"/>
          <p:cNvCxnSpPr>
            <a:cxnSpLocks noChangeShapeType="1"/>
            <a:stCxn id="105478" idx="7"/>
            <a:endCxn id="10547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3299-052A-42C1-B340-3758FF58B656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469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469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10</a:t>
            </a:r>
            <a:endParaRPr lang="en-US"/>
          </a:p>
        </p:txBody>
      </p:sp>
      <p:sp>
        <p:nvSpPr>
          <p:cNvPr id="11469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14696" name="AutoShape 8"/>
          <p:cNvCxnSpPr>
            <a:cxnSpLocks noChangeShapeType="1"/>
            <a:stCxn id="114691" idx="7"/>
            <a:endCxn id="11469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697" name="AutoShape 9"/>
          <p:cNvCxnSpPr>
            <a:cxnSpLocks noChangeShapeType="1"/>
            <a:stCxn id="114693" idx="6"/>
            <a:endCxn id="114695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698" name="AutoShape 10"/>
          <p:cNvCxnSpPr>
            <a:cxnSpLocks noChangeShapeType="1"/>
            <a:stCxn id="114692" idx="6"/>
            <a:endCxn id="11469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699" name="AutoShape 11"/>
          <p:cNvCxnSpPr>
            <a:cxnSpLocks noChangeShapeType="1"/>
            <a:stCxn id="114691" idx="5"/>
            <a:endCxn id="11469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0" name="AutoShape 12"/>
          <p:cNvCxnSpPr>
            <a:cxnSpLocks noChangeShapeType="1"/>
            <a:stCxn id="114692" idx="7"/>
            <a:endCxn id="11469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1" name="AutoShape 13"/>
          <p:cNvCxnSpPr>
            <a:cxnSpLocks noChangeShapeType="1"/>
            <a:stCxn id="114694" idx="1"/>
            <a:endCxn id="11469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2" name="AutoShape 14"/>
          <p:cNvCxnSpPr>
            <a:cxnSpLocks noChangeShapeType="1"/>
            <a:stCxn id="114692" idx="7"/>
            <a:endCxn id="114693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3" name="AutoShape 15"/>
          <p:cNvCxnSpPr>
            <a:cxnSpLocks noChangeShapeType="1"/>
            <a:stCxn id="114693" idx="3"/>
            <a:endCxn id="114692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4" name="AutoShape 16"/>
          <p:cNvCxnSpPr>
            <a:cxnSpLocks noChangeShapeType="1"/>
            <a:stCxn id="114695" idx="3"/>
            <a:endCxn id="114694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05" name="AutoShape 17"/>
          <p:cNvCxnSpPr>
            <a:cxnSpLocks noChangeShapeType="1"/>
            <a:stCxn id="114694" idx="7"/>
            <a:endCxn id="114695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706-7C2E-4630-B370-F597E214302D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10</a:t>
            </a:r>
            <a:endParaRPr lang="en-US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15720" name="AutoShape 8"/>
          <p:cNvCxnSpPr>
            <a:cxnSpLocks noChangeShapeType="1"/>
            <a:stCxn id="115715" idx="7"/>
            <a:endCxn id="11571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1" name="AutoShape 9"/>
          <p:cNvCxnSpPr>
            <a:cxnSpLocks noChangeShapeType="1"/>
            <a:stCxn id="115717" idx="6"/>
            <a:endCxn id="11571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2" name="AutoShape 10"/>
          <p:cNvCxnSpPr>
            <a:cxnSpLocks noChangeShapeType="1"/>
            <a:stCxn id="115716" idx="6"/>
            <a:endCxn id="11571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3" name="AutoShape 11"/>
          <p:cNvCxnSpPr>
            <a:cxnSpLocks noChangeShapeType="1"/>
            <a:stCxn id="115715" idx="5"/>
            <a:endCxn id="11571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4" name="AutoShape 12"/>
          <p:cNvCxnSpPr>
            <a:cxnSpLocks noChangeShapeType="1"/>
            <a:stCxn id="115716" idx="7"/>
            <a:endCxn id="11571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5" name="AutoShape 13"/>
          <p:cNvCxnSpPr>
            <a:cxnSpLocks noChangeShapeType="1"/>
            <a:stCxn id="115718" idx="1"/>
            <a:endCxn id="11571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6" name="AutoShape 14"/>
          <p:cNvCxnSpPr>
            <a:cxnSpLocks noChangeShapeType="1"/>
            <a:stCxn id="115716" idx="7"/>
            <a:endCxn id="11571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7" name="AutoShape 15"/>
          <p:cNvCxnSpPr>
            <a:cxnSpLocks noChangeShapeType="1"/>
            <a:stCxn id="115717" idx="3"/>
            <a:endCxn id="11571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8" name="AutoShape 16"/>
          <p:cNvCxnSpPr>
            <a:cxnSpLocks noChangeShapeType="1"/>
            <a:stCxn id="115719" idx="3"/>
            <a:endCxn id="11571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9" name="AutoShape 17"/>
          <p:cNvCxnSpPr>
            <a:cxnSpLocks noChangeShapeType="1"/>
            <a:stCxn id="115718" idx="7"/>
            <a:endCxn id="11571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B00E-F078-4033-B0C2-B1F98BBE09D0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674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14</a:t>
            </a:r>
          </a:p>
        </p:txBody>
      </p:sp>
      <p:cxnSp>
        <p:nvCxnSpPr>
          <p:cNvPr id="116744" name="AutoShape 8"/>
          <p:cNvCxnSpPr>
            <a:cxnSpLocks noChangeShapeType="1"/>
            <a:stCxn id="116739" idx="7"/>
            <a:endCxn id="11674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45" name="AutoShape 9"/>
          <p:cNvCxnSpPr>
            <a:cxnSpLocks noChangeShapeType="1"/>
            <a:stCxn id="116741" idx="6"/>
            <a:endCxn id="116743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46" name="AutoShape 10"/>
          <p:cNvCxnSpPr>
            <a:cxnSpLocks noChangeShapeType="1"/>
            <a:stCxn id="116740" idx="6"/>
            <a:endCxn id="11674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47" name="AutoShape 11"/>
          <p:cNvCxnSpPr>
            <a:cxnSpLocks noChangeShapeType="1"/>
            <a:stCxn id="116739" idx="5"/>
            <a:endCxn id="11674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48" name="AutoShape 12"/>
          <p:cNvCxnSpPr>
            <a:cxnSpLocks noChangeShapeType="1"/>
            <a:stCxn id="116740" idx="7"/>
            <a:endCxn id="11674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49" name="AutoShape 13"/>
          <p:cNvCxnSpPr>
            <a:cxnSpLocks noChangeShapeType="1"/>
            <a:stCxn id="116742" idx="1"/>
            <a:endCxn id="11673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50" name="AutoShape 14"/>
          <p:cNvCxnSpPr>
            <a:cxnSpLocks noChangeShapeType="1"/>
            <a:stCxn id="116740" idx="7"/>
            <a:endCxn id="116741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51" name="AutoShape 15"/>
          <p:cNvCxnSpPr>
            <a:cxnSpLocks noChangeShapeType="1"/>
            <a:stCxn id="116741" idx="3"/>
            <a:endCxn id="116740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52" name="AutoShape 16"/>
          <p:cNvCxnSpPr>
            <a:cxnSpLocks noChangeShapeType="1"/>
            <a:stCxn id="116743" idx="3"/>
            <a:endCxn id="116742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53" name="AutoShape 17"/>
          <p:cNvCxnSpPr>
            <a:cxnSpLocks noChangeShapeType="1"/>
            <a:stCxn id="116742" idx="7"/>
            <a:endCxn id="116743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CCD4-1E34-4EB6-A991-DC3EF6450BE5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878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879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14</a:t>
            </a:r>
          </a:p>
        </p:txBody>
      </p:sp>
      <p:cxnSp>
        <p:nvCxnSpPr>
          <p:cNvPr id="118792" name="AutoShape 8"/>
          <p:cNvCxnSpPr>
            <a:cxnSpLocks noChangeShapeType="1"/>
            <a:stCxn id="118787" idx="7"/>
            <a:endCxn id="11878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3" name="AutoShape 9"/>
          <p:cNvCxnSpPr>
            <a:cxnSpLocks noChangeShapeType="1"/>
            <a:stCxn id="118789" idx="6"/>
            <a:endCxn id="118791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4" name="AutoShape 10"/>
          <p:cNvCxnSpPr>
            <a:cxnSpLocks noChangeShapeType="1"/>
            <a:stCxn id="118788" idx="6"/>
            <a:endCxn id="11879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5" name="AutoShape 11"/>
          <p:cNvCxnSpPr>
            <a:cxnSpLocks noChangeShapeType="1"/>
            <a:stCxn id="118787" idx="5"/>
            <a:endCxn id="11878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6" name="AutoShape 12"/>
          <p:cNvCxnSpPr>
            <a:cxnSpLocks noChangeShapeType="1"/>
            <a:stCxn id="118788" idx="7"/>
            <a:endCxn id="11879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7" name="AutoShape 13"/>
          <p:cNvCxnSpPr>
            <a:cxnSpLocks noChangeShapeType="1"/>
            <a:stCxn id="118790" idx="1"/>
            <a:endCxn id="11878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8" name="AutoShape 14"/>
          <p:cNvCxnSpPr>
            <a:cxnSpLocks noChangeShapeType="1"/>
            <a:stCxn id="118788" idx="7"/>
            <a:endCxn id="118789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9" name="AutoShape 15"/>
          <p:cNvCxnSpPr>
            <a:cxnSpLocks noChangeShapeType="1"/>
            <a:stCxn id="118789" idx="3"/>
            <a:endCxn id="118788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800" name="AutoShape 16"/>
          <p:cNvCxnSpPr>
            <a:cxnSpLocks noChangeShapeType="1"/>
            <a:stCxn id="118791" idx="3"/>
            <a:endCxn id="118790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801" name="AutoShape 17"/>
          <p:cNvCxnSpPr>
            <a:cxnSpLocks noChangeShapeType="1"/>
            <a:stCxn id="118790" idx="7"/>
            <a:endCxn id="118791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711B-55C0-4B14-B130-A18922CE390C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981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981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981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981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13</a:t>
            </a:r>
          </a:p>
        </p:txBody>
      </p:sp>
      <p:cxnSp>
        <p:nvCxnSpPr>
          <p:cNvPr id="119816" name="AutoShape 8"/>
          <p:cNvCxnSpPr>
            <a:cxnSpLocks noChangeShapeType="1"/>
            <a:stCxn id="119811" idx="7"/>
            <a:endCxn id="11981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17" name="AutoShape 9"/>
          <p:cNvCxnSpPr>
            <a:cxnSpLocks noChangeShapeType="1"/>
            <a:stCxn id="119813" idx="6"/>
            <a:endCxn id="119815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18" name="AutoShape 10"/>
          <p:cNvCxnSpPr>
            <a:cxnSpLocks noChangeShapeType="1"/>
            <a:stCxn id="119812" idx="6"/>
            <a:endCxn id="11981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19" name="AutoShape 11"/>
          <p:cNvCxnSpPr>
            <a:cxnSpLocks noChangeShapeType="1"/>
            <a:stCxn id="119811" idx="5"/>
            <a:endCxn id="11981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0" name="AutoShape 12"/>
          <p:cNvCxnSpPr>
            <a:cxnSpLocks noChangeShapeType="1"/>
            <a:stCxn id="119812" idx="7"/>
            <a:endCxn id="11981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1" name="AutoShape 13"/>
          <p:cNvCxnSpPr>
            <a:cxnSpLocks noChangeShapeType="1"/>
            <a:stCxn id="119814" idx="1"/>
            <a:endCxn id="11981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2" name="AutoShape 14"/>
          <p:cNvCxnSpPr>
            <a:cxnSpLocks noChangeShapeType="1"/>
            <a:stCxn id="119812" idx="7"/>
            <a:endCxn id="119813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3" name="AutoShape 15"/>
          <p:cNvCxnSpPr>
            <a:cxnSpLocks noChangeShapeType="1"/>
            <a:stCxn id="119813" idx="3"/>
            <a:endCxn id="119812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4" name="AutoShape 16"/>
          <p:cNvCxnSpPr>
            <a:cxnSpLocks noChangeShapeType="1"/>
            <a:stCxn id="119815" idx="3"/>
            <a:endCxn id="119814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25" name="AutoShape 17"/>
          <p:cNvCxnSpPr>
            <a:cxnSpLocks noChangeShapeType="1"/>
            <a:stCxn id="119814" idx="7"/>
            <a:endCxn id="119815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76EC-7565-4F5C-899F-01B8E5CBEAED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083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083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13</a:t>
            </a:r>
          </a:p>
        </p:txBody>
      </p:sp>
      <p:cxnSp>
        <p:nvCxnSpPr>
          <p:cNvPr id="120840" name="AutoShape 8"/>
          <p:cNvCxnSpPr>
            <a:cxnSpLocks noChangeShapeType="1"/>
            <a:stCxn id="120835" idx="7"/>
            <a:endCxn id="12083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1" name="AutoShape 9"/>
          <p:cNvCxnSpPr>
            <a:cxnSpLocks noChangeShapeType="1"/>
            <a:stCxn id="120837" idx="6"/>
            <a:endCxn id="12083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2" name="AutoShape 10"/>
          <p:cNvCxnSpPr>
            <a:cxnSpLocks noChangeShapeType="1"/>
            <a:stCxn id="120836" idx="6"/>
            <a:endCxn id="12083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3" name="AutoShape 11"/>
          <p:cNvCxnSpPr>
            <a:cxnSpLocks noChangeShapeType="1"/>
            <a:stCxn id="120835" idx="5"/>
            <a:endCxn id="12083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4" name="AutoShape 12"/>
          <p:cNvCxnSpPr>
            <a:cxnSpLocks noChangeShapeType="1"/>
            <a:stCxn id="120836" idx="7"/>
            <a:endCxn id="12083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5" name="AutoShape 13"/>
          <p:cNvCxnSpPr>
            <a:cxnSpLocks noChangeShapeType="1"/>
            <a:stCxn id="120838" idx="1"/>
            <a:endCxn id="12083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6" name="AutoShape 14"/>
          <p:cNvCxnSpPr>
            <a:cxnSpLocks noChangeShapeType="1"/>
            <a:stCxn id="120836" idx="7"/>
            <a:endCxn id="12083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7" name="AutoShape 15"/>
          <p:cNvCxnSpPr>
            <a:cxnSpLocks noChangeShapeType="1"/>
            <a:stCxn id="120837" idx="3"/>
            <a:endCxn id="12083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8" name="AutoShape 16"/>
          <p:cNvCxnSpPr>
            <a:cxnSpLocks noChangeShapeType="1"/>
            <a:stCxn id="120839" idx="3"/>
            <a:endCxn id="12083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849" name="AutoShape 17"/>
          <p:cNvCxnSpPr>
            <a:cxnSpLocks noChangeShapeType="1"/>
            <a:stCxn id="120838" idx="7"/>
            <a:endCxn id="12083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997-5AA8-4449-94E1-81E7D4DA538F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185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186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186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9</a:t>
            </a:r>
          </a:p>
        </p:txBody>
      </p:sp>
      <p:cxnSp>
        <p:nvCxnSpPr>
          <p:cNvPr id="121864" name="AutoShape 8"/>
          <p:cNvCxnSpPr>
            <a:cxnSpLocks noChangeShapeType="1"/>
            <a:stCxn id="121859" idx="7"/>
            <a:endCxn id="12186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65" name="AutoShape 9"/>
          <p:cNvCxnSpPr>
            <a:cxnSpLocks noChangeShapeType="1"/>
            <a:stCxn id="121861" idx="6"/>
            <a:endCxn id="121863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66" name="AutoShape 10"/>
          <p:cNvCxnSpPr>
            <a:cxnSpLocks noChangeShapeType="1"/>
            <a:stCxn id="121860" idx="6"/>
            <a:endCxn id="12186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67" name="AutoShape 11"/>
          <p:cNvCxnSpPr>
            <a:cxnSpLocks noChangeShapeType="1"/>
            <a:stCxn id="121859" idx="5"/>
            <a:endCxn id="12186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68" name="AutoShape 12"/>
          <p:cNvCxnSpPr>
            <a:cxnSpLocks noChangeShapeType="1"/>
            <a:stCxn id="121860" idx="7"/>
            <a:endCxn id="12186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69" name="AutoShape 13"/>
          <p:cNvCxnSpPr>
            <a:cxnSpLocks noChangeShapeType="1"/>
            <a:stCxn id="121862" idx="1"/>
            <a:endCxn id="12185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70" name="AutoShape 14"/>
          <p:cNvCxnSpPr>
            <a:cxnSpLocks noChangeShapeType="1"/>
            <a:stCxn id="121860" idx="7"/>
            <a:endCxn id="121861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71" name="AutoShape 15"/>
          <p:cNvCxnSpPr>
            <a:cxnSpLocks noChangeShapeType="1"/>
            <a:stCxn id="121861" idx="3"/>
            <a:endCxn id="121860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72" name="AutoShape 16"/>
          <p:cNvCxnSpPr>
            <a:cxnSpLocks noChangeShapeType="1"/>
            <a:stCxn id="121863" idx="3"/>
            <a:endCxn id="121862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73" name="AutoShape 17"/>
          <p:cNvCxnSpPr>
            <a:cxnSpLocks noChangeShapeType="1"/>
            <a:stCxn id="121862" idx="7"/>
            <a:endCxn id="121863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FBAE-9246-4B28-A0B3-589E031A2E81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2885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9</a:t>
            </a:r>
          </a:p>
        </p:txBody>
      </p:sp>
      <p:cxnSp>
        <p:nvCxnSpPr>
          <p:cNvPr id="122888" name="AutoShape 8"/>
          <p:cNvCxnSpPr>
            <a:cxnSpLocks noChangeShapeType="1"/>
            <a:stCxn id="122883" idx="7"/>
            <a:endCxn id="12288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89" name="AutoShape 9"/>
          <p:cNvCxnSpPr>
            <a:cxnSpLocks noChangeShapeType="1"/>
            <a:stCxn id="122885" idx="6"/>
            <a:endCxn id="122887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0" name="AutoShape 10"/>
          <p:cNvCxnSpPr>
            <a:cxnSpLocks noChangeShapeType="1"/>
            <a:stCxn id="122884" idx="6"/>
            <a:endCxn id="12288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1" name="AutoShape 11"/>
          <p:cNvCxnSpPr>
            <a:cxnSpLocks noChangeShapeType="1"/>
            <a:stCxn id="122883" idx="5"/>
            <a:endCxn id="12288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2" name="AutoShape 12"/>
          <p:cNvCxnSpPr>
            <a:cxnSpLocks noChangeShapeType="1"/>
            <a:stCxn id="122884" idx="7"/>
            <a:endCxn id="12288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3" name="AutoShape 13"/>
          <p:cNvCxnSpPr>
            <a:cxnSpLocks noChangeShapeType="1"/>
            <a:stCxn id="122886" idx="1"/>
            <a:endCxn id="12288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4" name="AutoShape 14"/>
          <p:cNvCxnSpPr>
            <a:cxnSpLocks noChangeShapeType="1"/>
            <a:stCxn id="122884" idx="7"/>
            <a:endCxn id="122885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5" name="AutoShape 15"/>
          <p:cNvCxnSpPr>
            <a:cxnSpLocks noChangeShapeType="1"/>
            <a:stCxn id="122885" idx="3"/>
            <a:endCxn id="122884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6" name="AutoShape 16"/>
          <p:cNvCxnSpPr>
            <a:cxnSpLocks noChangeShapeType="1"/>
            <a:stCxn id="122887" idx="3"/>
            <a:endCxn id="122886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97" name="AutoShape 17"/>
          <p:cNvCxnSpPr>
            <a:cxnSpLocks noChangeShapeType="1"/>
            <a:stCxn id="122886" idx="7"/>
            <a:endCxn id="122887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16D-0B4D-4E47-BEBA-8625FE4399F3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for each </a:t>
            </a:r>
            <a:r>
              <a:rPr lang="en-US" sz="2000" b="1" i="1" dirty="0">
                <a:latin typeface="Courier New" pitchFamily="49" charset="0"/>
              </a:rPr>
              <a:t>u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key[v] = w(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A9E7-0BBE-43A5-B3EF-316592C73B59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1360900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14</a:t>
            </a:r>
          </a:p>
        </p:txBody>
      </p:sp>
      <p:sp>
        <p:nvSpPr>
          <p:cNvPr id="1360901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0902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0903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0904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0905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0906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0907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0908" name="AutoShape 12"/>
          <p:cNvCxnSpPr>
            <a:cxnSpLocks noChangeShapeType="1"/>
            <a:stCxn id="1360907" idx="5"/>
            <a:endCxn id="1360901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09" name="AutoShape 13"/>
          <p:cNvCxnSpPr>
            <a:cxnSpLocks noChangeShapeType="1"/>
            <a:stCxn id="1360907" idx="3"/>
            <a:endCxn id="1360900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0" name="AutoShape 14"/>
          <p:cNvCxnSpPr>
            <a:cxnSpLocks noChangeShapeType="1"/>
            <a:stCxn id="1360900" idx="6"/>
            <a:endCxn id="1360901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1" name="AutoShape 15"/>
          <p:cNvCxnSpPr>
            <a:cxnSpLocks noChangeShapeType="1"/>
            <a:stCxn id="1360903" idx="0"/>
            <a:endCxn id="1360900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0912" name="AutoShape 16"/>
          <p:cNvCxnSpPr>
            <a:cxnSpLocks noChangeShapeType="1"/>
            <a:stCxn id="1360903" idx="5"/>
            <a:endCxn id="1360906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0913" name="AutoShape 17"/>
          <p:cNvCxnSpPr>
            <a:cxnSpLocks noChangeShapeType="1"/>
            <a:stCxn id="1360906" idx="7"/>
            <a:endCxn id="1360904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4" name="AutoShape 18"/>
          <p:cNvCxnSpPr>
            <a:cxnSpLocks noChangeShapeType="1"/>
            <a:stCxn id="1360904" idx="0"/>
            <a:endCxn id="1360901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5" name="AutoShape 19"/>
          <p:cNvCxnSpPr>
            <a:cxnSpLocks noChangeShapeType="1"/>
            <a:stCxn id="1360901" idx="6"/>
            <a:endCxn id="1360902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6" name="AutoShape 20"/>
          <p:cNvCxnSpPr>
            <a:cxnSpLocks noChangeShapeType="1"/>
            <a:stCxn id="1360904" idx="6"/>
            <a:endCxn id="1360905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7" name="AutoShape 21"/>
          <p:cNvCxnSpPr>
            <a:cxnSpLocks noChangeShapeType="1"/>
            <a:stCxn id="1360906" idx="0"/>
            <a:endCxn id="1360900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60918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0919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0920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0921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0922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0923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0924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0925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0926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0927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0928" name="Text Box 32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0929" name="AutoShape 33"/>
          <p:cNvCxnSpPr>
            <a:cxnSpLocks noChangeShapeType="1"/>
            <a:stCxn id="1360928" idx="3"/>
            <a:endCxn id="1360903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4030663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 Algorithm - Complexity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700588" y="476250"/>
            <a:ext cx="4443412" cy="283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285750" eaLnBrk="0" hangingPunct="0"/>
            <a:r>
              <a:rPr lang="en-US" sz="2000" i="1">
                <a:latin typeface="Arial" charset="0"/>
              </a:rPr>
              <a:t>SSSP-</a:t>
            </a:r>
            <a:r>
              <a:rPr lang="en-US" sz="2000" i="1" noProof="1">
                <a:latin typeface="Arial" charset="0"/>
              </a:rPr>
              <a:t>Dijkstra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>
                <a:latin typeface="Arial" charset="0"/>
              </a:rPr>
              <a:t>(</a:t>
            </a:r>
            <a:r>
              <a:rPr lang="en-US" sz="2000" noProof="1">
                <a:latin typeface="Arial" charset="0"/>
              </a:rPr>
              <a:t>G</a:t>
            </a:r>
            <a:r>
              <a:rPr lang="en-US" sz="2000">
                <a:latin typeface="Arial" charset="0"/>
              </a:rPr>
              <a:t>,w)</a:t>
            </a:r>
            <a:r>
              <a:rPr lang="en-US" sz="2000" noProof="1">
                <a:latin typeface="Arial" charset="0"/>
              </a:rPr>
              <a:t>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s)</a:t>
            </a:r>
          </a:p>
          <a:p>
            <a:pPr defTabSz="285750"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i="1" noProof="1">
                <a:latin typeface="Arial" charset="0"/>
              </a:rPr>
              <a:t>Initiali</a:t>
            </a:r>
            <a:r>
              <a:rPr lang="en-US" sz="2000" i="1">
                <a:latin typeface="Arial" charset="0"/>
              </a:rPr>
              <a:t>z</a:t>
            </a:r>
            <a:r>
              <a:rPr lang="en-US" sz="2000" i="1" noProof="1">
                <a:latin typeface="Arial" charset="0"/>
              </a:rPr>
              <a:t>eSingleSource</a:t>
            </a:r>
            <a:r>
              <a:rPr lang="en-US" sz="2000" noProof="1">
                <a:latin typeface="Arial" charset="0"/>
              </a:rPr>
              <a:t>(G, s)</a:t>
            </a:r>
          </a:p>
          <a:p>
            <a:pPr defTabSz="285750" eaLnBrk="0" hangingPunct="0"/>
            <a:r>
              <a:rPr lang="en-US" sz="2000" noProof="1">
                <a:latin typeface="Arial" charset="0"/>
              </a:rPr>
              <a:t>	S </a:t>
            </a:r>
            <a:r>
              <a:rPr lang="en-US" sz="2000" noProof="1">
                <a:latin typeface="Arial" charset="0"/>
                <a:sym typeface="Symbol" pitchFamily="18" charset="2"/>
              </a:rPr>
              <a:t> </a:t>
            </a:r>
          </a:p>
          <a:p>
            <a:pPr defTabSz="28575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Q  V[G]</a:t>
            </a:r>
          </a:p>
          <a:p>
            <a:pPr defTabSz="28575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  <a:sym typeface="Symbol" pitchFamily="18" charset="2"/>
              </a:rPr>
              <a:t>while </a:t>
            </a:r>
            <a:r>
              <a:rPr lang="en-US" sz="2000" noProof="1">
                <a:latin typeface="Arial" charset="0"/>
                <a:sym typeface="Symbol" pitchFamily="18" charset="2"/>
              </a:rPr>
              <a:t>Q  0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285750"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</a:t>
            </a:r>
            <a:r>
              <a:rPr lang="en-US" sz="2000" noProof="1">
                <a:latin typeface="Arial" charset="0"/>
                <a:sym typeface="Symbol" pitchFamily="18" charset="2"/>
              </a:rPr>
              <a:t>u  </a:t>
            </a:r>
            <a:r>
              <a:rPr lang="en-US" sz="2000" i="1" noProof="1">
                <a:latin typeface="Arial" charset="0"/>
                <a:sym typeface="Symbol" pitchFamily="18" charset="2"/>
              </a:rPr>
              <a:t>ExtractMin</a:t>
            </a:r>
            <a:r>
              <a:rPr lang="en-US" sz="2000" noProof="1">
                <a:latin typeface="Arial" charset="0"/>
                <a:sym typeface="Symbol" pitchFamily="18" charset="2"/>
              </a:rPr>
              <a:t>(Q)</a:t>
            </a:r>
          </a:p>
          <a:p>
            <a:pPr defTabSz="28575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S  S  {u}</a:t>
            </a:r>
          </a:p>
          <a:p>
            <a:pPr defTabSz="28575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</a:t>
            </a:r>
            <a:r>
              <a:rPr lang="en-US" sz="2000" b="1" noProof="1">
                <a:latin typeface="Arial" charset="0"/>
                <a:sym typeface="Symbol" pitchFamily="18" charset="2"/>
              </a:rPr>
              <a:t>for </a:t>
            </a:r>
            <a:r>
              <a:rPr lang="en-US" sz="2000" noProof="1">
                <a:latin typeface="Arial" charset="0"/>
                <a:sym typeface="Symbol" pitchFamily="18" charset="2"/>
              </a:rPr>
              <a:t>u  </a:t>
            </a:r>
            <a:r>
              <a:rPr lang="en-US" sz="2000" i="1" noProof="1">
                <a:latin typeface="Arial" charset="0"/>
                <a:sym typeface="Symbol" pitchFamily="18" charset="2"/>
              </a:rPr>
              <a:t>Adj</a:t>
            </a:r>
            <a:r>
              <a:rPr lang="en-US" sz="2000" noProof="1">
                <a:latin typeface="Arial" charset="0"/>
                <a:sym typeface="Symbol" pitchFamily="18" charset="2"/>
              </a:rPr>
              <a:t>[u]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  <a:endParaRPr lang="en-US" sz="2000" noProof="1">
              <a:latin typeface="Arial" charset="0"/>
              <a:sym typeface="Symbol" pitchFamily="18" charset="2"/>
            </a:endParaRPr>
          </a:p>
          <a:p>
            <a:pPr defTabSz="28575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	</a:t>
            </a:r>
            <a:r>
              <a:rPr lang="en-US" sz="2000" i="1" noProof="1">
                <a:latin typeface="Arial" charset="0"/>
                <a:sym typeface="Symbol" pitchFamily="18" charset="2"/>
              </a:rPr>
              <a:t>Relax</a:t>
            </a:r>
            <a:r>
              <a:rPr lang="en-US" sz="2000" noProof="1">
                <a:latin typeface="Arial" charset="0"/>
                <a:sym typeface="Symbol" pitchFamily="18" charset="2"/>
              </a:rPr>
              <a:t>(u,v,w)</a:t>
            </a:r>
          </a:p>
        </p:txBody>
      </p:sp>
      <p:sp>
        <p:nvSpPr>
          <p:cNvPr id="145412" name="AutoShape 4"/>
          <p:cNvSpPr>
            <a:spLocks noChangeArrowheads="1"/>
          </p:cNvSpPr>
          <p:nvPr/>
        </p:nvSpPr>
        <p:spPr bwMode="auto">
          <a:xfrm>
            <a:off x="4140200" y="1700213"/>
            <a:ext cx="485775" cy="1574800"/>
          </a:xfrm>
          <a:prstGeom prst="upDownArrow">
            <a:avLst>
              <a:gd name="adj1" fmla="val 50000"/>
              <a:gd name="adj2" fmla="val 6483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4232275" y="3573463"/>
            <a:ext cx="4911725" cy="1616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sz="2000" i="1" noProof="1">
                <a:latin typeface="Arial" charset="0"/>
              </a:rPr>
              <a:t>Initi</a:t>
            </a:r>
            <a:r>
              <a:rPr lang="en-US" sz="2000" i="1">
                <a:latin typeface="Arial" charset="0"/>
              </a:rPr>
              <a:t>a</a:t>
            </a:r>
            <a:r>
              <a:rPr lang="en-US" sz="2000" i="1" noProof="1">
                <a:latin typeface="Arial" charset="0"/>
              </a:rPr>
              <a:t>li</a:t>
            </a:r>
            <a:r>
              <a:rPr lang="en-US" sz="2000" i="1">
                <a:latin typeface="Arial" charset="0"/>
              </a:rPr>
              <a:t>z</a:t>
            </a:r>
            <a:r>
              <a:rPr lang="en-US" sz="2000" i="1" noProof="1">
                <a:latin typeface="Arial" charset="0"/>
              </a:rPr>
              <a:t>eSingleSource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 noProof="1">
                <a:latin typeface="Arial" charset="0"/>
              </a:rPr>
              <a:t>G,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 s)</a:t>
            </a:r>
          </a:p>
          <a:p>
            <a:pPr defTabSz="381000" eaLnBrk="0" hangingPunct="0"/>
            <a:r>
              <a:rPr lang="en-US" sz="2000" i="1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noProof="1">
                <a:latin typeface="Arial" charset="0"/>
              </a:rPr>
              <a:t>v </a:t>
            </a:r>
            <a:r>
              <a:rPr lang="en-US" sz="2000" noProof="1">
                <a:latin typeface="Arial" charset="0"/>
                <a:sym typeface="Symbol" pitchFamily="18" charset="2"/>
              </a:rPr>
              <a:t> V[G]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381000"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</a:t>
            </a:r>
            <a:r>
              <a:rPr lang="en-US" sz="2000" noProof="1">
                <a:latin typeface="Arial" charset="0"/>
                <a:sym typeface="Symbol" pitchFamily="18" charset="2"/>
              </a:rPr>
              <a:t>d[v]  </a:t>
            </a:r>
          </a:p>
          <a:p>
            <a:pPr defTabSz="38100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p[v]  </a:t>
            </a:r>
            <a:r>
              <a:rPr lang="en-US" sz="2000">
                <a:latin typeface="Arial" charset="0"/>
                <a:sym typeface="Symbol" pitchFamily="18" charset="2"/>
              </a:rPr>
              <a:t>0</a:t>
            </a:r>
            <a:endParaRPr lang="en-US" sz="2000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d[s]  0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4830763" y="5546725"/>
            <a:ext cx="4313237" cy="1311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sz="2000" i="1" noProof="1">
                <a:latin typeface="Arial" charset="0"/>
              </a:rPr>
              <a:t>Relax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 u,</a:t>
            </a:r>
            <a:r>
              <a:rPr lang="en-US" sz="2000" b="1" noProof="1">
                <a:latin typeface="Arial" charset="0"/>
              </a:rPr>
              <a:t> vertex </a:t>
            </a:r>
            <a:r>
              <a:rPr lang="en-US" sz="2000" noProof="1">
                <a:latin typeface="Arial" charset="0"/>
              </a:rPr>
              <a:t>v, </a:t>
            </a:r>
            <a:r>
              <a:rPr lang="en-US" sz="2000" b="1" noProof="1">
                <a:latin typeface="Arial" charset="0"/>
              </a:rPr>
              <a:t>weight </a:t>
            </a:r>
            <a:r>
              <a:rPr lang="en-US" sz="2000" noProof="1">
                <a:latin typeface="Arial" charset="0"/>
              </a:rPr>
              <a:t>w</a:t>
            </a:r>
            <a:r>
              <a:rPr lang="en-US" sz="2000" b="1" noProof="1">
                <a:latin typeface="Arial" charset="0"/>
              </a:rPr>
              <a:t>)</a:t>
            </a:r>
            <a:endParaRPr lang="en-US" sz="2000" noProof="1">
              <a:latin typeface="Arial" charset="0"/>
            </a:endParaRPr>
          </a:p>
          <a:p>
            <a:pPr defTabSz="381000" eaLnBrk="0" hangingPunct="0"/>
            <a:r>
              <a:rPr lang="en-US" sz="2000" i="1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if </a:t>
            </a:r>
            <a:r>
              <a:rPr lang="en-US" sz="2000" noProof="1">
                <a:latin typeface="Arial" charset="0"/>
              </a:rPr>
              <a:t>d[v] &gt; d[u] + w(u,v) </a:t>
            </a:r>
            <a:r>
              <a:rPr lang="en-US" sz="2000" b="1" noProof="1">
                <a:latin typeface="Arial" charset="0"/>
              </a:rPr>
              <a:t>then</a:t>
            </a:r>
          </a:p>
          <a:p>
            <a:pPr defTabSz="381000" eaLnBrk="0" hangingPunct="0"/>
            <a:r>
              <a:rPr lang="en-US" sz="2000" b="1" noProof="1">
                <a:latin typeface="Arial" charset="0"/>
              </a:rPr>
              <a:t>		</a:t>
            </a:r>
            <a:r>
              <a:rPr lang="en-US" sz="2000" noProof="1">
                <a:latin typeface="Arial" charset="0"/>
              </a:rPr>
              <a:t>d[v] </a:t>
            </a:r>
            <a:r>
              <a:rPr lang="en-US" sz="2000" noProof="1">
                <a:latin typeface="Arial" charset="0"/>
                <a:sym typeface="Symbol" pitchFamily="18" charset="2"/>
              </a:rPr>
              <a:t> d[u] + w(u,v)</a:t>
            </a:r>
          </a:p>
          <a:p>
            <a:pPr defTabSz="38100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p[v]  u</a:t>
            </a:r>
          </a:p>
        </p:txBody>
      </p:sp>
      <p:sp>
        <p:nvSpPr>
          <p:cNvPr id="145415" name="AutoShape 7"/>
          <p:cNvSpPr>
            <a:spLocks noChangeArrowheads="1"/>
          </p:cNvSpPr>
          <p:nvPr/>
        </p:nvSpPr>
        <p:spPr bwMode="auto">
          <a:xfrm>
            <a:off x="4787900" y="2708275"/>
            <a:ext cx="485775" cy="566738"/>
          </a:xfrm>
          <a:prstGeom prst="upDownArrow">
            <a:avLst>
              <a:gd name="adj1" fmla="val 50000"/>
              <a:gd name="adj2" fmla="val 2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>
            <a:off x="4211638" y="3933825"/>
            <a:ext cx="485775" cy="1214438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AutoShape 9"/>
          <p:cNvSpPr>
            <a:spLocks noChangeArrowheads="1"/>
          </p:cNvSpPr>
          <p:nvPr/>
        </p:nvSpPr>
        <p:spPr bwMode="auto">
          <a:xfrm>
            <a:off x="4787900" y="5949950"/>
            <a:ext cx="485775" cy="908050"/>
          </a:xfrm>
          <a:prstGeom prst="upDownArrow">
            <a:avLst>
              <a:gd name="adj1" fmla="val 50000"/>
              <a:gd name="adj2" fmla="val 373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824163" y="4378325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684213" y="6165850"/>
            <a:ext cx="1036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 ?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827088" y="2636838"/>
            <a:ext cx="261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 times in total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827088" y="1981200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  <a:sym typeface="Symbol" pitchFamily="18" charset="2"/>
              </a:rPr>
              <a:t>executed </a:t>
            </a:r>
            <a:r>
              <a:rPr lang="en-US" dirty="0">
                <a:latin typeface="Arial" charset="0"/>
              </a:rPr>
              <a:t>(V) times</a:t>
            </a:r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V="1">
            <a:off x="3200401" y="2060575"/>
            <a:ext cx="1227138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3492500" y="2852738"/>
            <a:ext cx="15843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 flipV="1">
            <a:off x="3635375" y="4508500"/>
            <a:ext cx="7921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 flipV="1">
            <a:off x="1763713" y="6237288"/>
            <a:ext cx="32400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C2A-9DFB-4B1F-9961-233898B2F079}" type="datetime1">
              <a:rPr lang="en-US" smtClean="0"/>
              <a:t>8/23/2012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Complexity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066800" y="1824038"/>
            <a:ext cx="5981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InitializeSingleSource</a:t>
            </a:r>
            <a:r>
              <a:rPr lang="en-US">
                <a:latin typeface="Arial" charset="0"/>
              </a:rPr>
              <a:t> 	T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</a:t>
            </a:r>
          </a:p>
          <a:p>
            <a:endParaRPr lang="en-US">
              <a:latin typeface="Arial" charset="0"/>
            </a:endParaRPr>
          </a:p>
          <a:p>
            <a:r>
              <a:rPr lang="en-US" i="1">
                <a:latin typeface="Arial" charset="0"/>
              </a:rPr>
              <a:t>Relax</a:t>
            </a:r>
            <a:r>
              <a:rPr lang="en-US">
                <a:latin typeface="Arial" charset="0"/>
              </a:rPr>
              <a:t> 				T</a:t>
            </a:r>
            <a:r>
              <a:rPr lang="en-US" baseline="-25000">
                <a:latin typeface="Arial" charset="0"/>
              </a:rPr>
              <a:t>R</a:t>
            </a:r>
            <a:r>
              <a:rPr lang="en-US">
                <a:latin typeface="Arial" charset="0"/>
              </a:rPr>
              <a:t>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(1)?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050925" y="3392488"/>
            <a:ext cx="73517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SSSP-</a:t>
            </a:r>
            <a:r>
              <a:rPr lang="en-US" i="1" noProof="1">
                <a:latin typeface="Arial" charset="0"/>
              </a:rPr>
              <a:t>Dijkstra</a:t>
            </a:r>
            <a:r>
              <a:rPr lang="en-US" i="1">
                <a:latin typeface="Arial" charset="0"/>
              </a:rPr>
              <a:t>		</a:t>
            </a:r>
          </a:p>
          <a:p>
            <a:endParaRPr lang="en-US" i="1">
              <a:latin typeface="Arial" charset="0"/>
            </a:endParaRPr>
          </a:p>
          <a:p>
            <a:r>
              <a:rPr lang="en-US">
                <a:latin typeface="Arial" charset="0"/>
              </a:rPr>
              <a:t>T(V,E) = T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(V,E) +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 + V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(log V) + E T</a:t>
            </a:r>
            <a:r>
              <a:rPr lang="en-US" baseline="-25000">
                <a:latin typeface="Arial" charset="0"/>
              </a:rPr>
              <a:t>R</a:t>
            </a:r>
            <a:r>
              <a:rPr lang="en-US">
                <a:latin typeface="Arial" charset="0"/>
              </a:rPr>
              <a:t>(V,E) =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  <a:sym typeface="Symbol" pitchFamily="18" charset="2"/>
              </a:rPr>
              <a:t>= </a:t>
            </a:r>
            <a:r>
              <a:rPr lang="en-US">
                <a:latin typeface="Arial" charset="0"/>
              </a:rPr>
              <a:t>(V) +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 + V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(log V) + E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 + V log V)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F90-5B56-4D2D-8208-0D12CECFED8E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Complexity</a:t>
            </a:r>
          </a:p>
        </p:txBody>
      </p:sp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295399"/>
            <a:ext cx="8353425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3FE9-B139-4AF4-954D-AEA3D1152DFF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r>
              <a:rPr lang="en-US" dirty="0"/>
              <a:t>Again, we have </a:t>
            </a:r>
            <a:r>
              <a:rPr lang="en-US" i="1" dirty="0"/>
              <a:t>optimal substructure</a:t>
            </a:r>
            <a:r>
              <a:rPr lang="en-US" dirty="0"/>
              <a:t>: the shortest path consists of shortest </a:t>
            </a:r>
            <a:r>
              <a:rPr lang="en-US" dirty="0" err="1"/>
              <a:t>subpaths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Proof: suppose some </a:t>
            </a:r>
            <a:r>
              <a:rPr lang="en-US" dirty="0" err="1"/>
              <a:t>subpath</a:t>
            </a:r>
            <a:r>
              <a:rPr lang="en-US" dirty="0"/>
              <a:t> is not a shortest path</a:t>
            </a:r>
          </a:p>
          <a:p>
            <a:pPr lvl="2"/>
            <a:r>
              <a:rPr lang="en-US" dirty="0"/>
              <a:t>There must then exist a shorter </a:t>
            </a:r>
            <a:r>
              <a:rPr lang="en-US" dirty="0" err="1"/>
              <a:t>subpath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Could substitute the shorter </a:t>
            </a:r>
            <a:r>
              <a:rPr lang="en-US" dirty="0" err="1"/>
              <a:t>subpath</a:t>
            </a:r>
            <a:r>
              <a:rPr lang="en-US" dirty="0"/>
              <a:t> for a shorter path</a:t>
            </a:r>
          </a:p>
          <a:p>
            <a:pPr lvl="2"/>
            <a:r>
              <a:rPr lang="en-US" dirty="0"/>
              <a:t>But then overall path is not shortest path.  Contradiction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631-EA54-45B7-9818-755906D92721}" type="datetime1">
              <a:rPr lang="en-US" smtClean="0"/>
              <a:t>8/23/2012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  <p:sp>
        <p:nvSpPr>
          <p:cNvPr id="1404932" name="Oval 4"/>
          <p:cNvSpPr>
            <a:spLocks noChangeArrowheads="1"/>
          </p:cNvSpPr>
          <p:nvPr/>
        </p:nvSpPr>
        <p:spPr bwMode="auto">
          <a:xfrm>
            <a:off x="7620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3" name="Oval 5"/>
          <p:cNvSpPr>
            <a:spLocks noChangeArrowheads="1"/>
          </p:cNvSpPr>
          <p:nvPr/>
        </p:nvSpPr>
        <p:spPr bwMode="auto">
          <a:xfrm>
            <a:off x="18288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4" name="Oval 6"/>
          <p:cNvSpPr>
            <a:spLocks noChangeArrowheads="1"/>
          </p:cNvSpPr>
          <p:nvPr/>
        </p:nvSpPr>
        <p:spPr bwMode="auto">
          <a:xfrm>
            <a:off x="28956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5" name="Oval 7"/>
          <p:cNvSpPr>
            <a:spLocks noChangeArrowheads="1"/>
          </p:cNvSpPr>
          <p:nvPr/>
        </p:nvSpPr>
        <p:spPr bwMode="auto">
          <a:xfrm>
            <a:off x="39624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6" name="Oval 8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7" name="Oval 9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8" name="Oval 10"/>
          <p:cNvSpPr>
            <a:spLocks noChangeArrowheads="1"/>
          </p:cNvSpPr>
          <p:nvPr/>
        </p:nvSpPr>
        <p:spPr bwMode="auto">
          <a:xfrm>
            <a:off x="71628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404939" name="AutoShape 11"/>
          <p:cNvCxnSpPr>
            <a:cxnSpLocks noChangeShapeType="1"/>
            <a:stCxn id="1404932" idx="6"/>
            <a:endCxn id="1404933" idx="2"/>
          </p:cNvCxnSpPr>
          <p:nvPr/>
        </p:nvCxnSpPr>
        <p:spPr bwMode="auto">
          <a:xfrm>
            <a:off x="12334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0" name="AutoShape 12"/>
          <p:cNvCxnSpPr>
            <a:cxnSpLocks noChangeShapeType="1"/>
            <a:stCxn id="1404933" idx="6"/>
            <a:endCxn id="1404934" idx="2"/>
          </p:cNvCxnSpPr>
          <p:nvPr/>
        </p:nvCxnSpPr>
        <p:spPr bwMode="auto">
          <a:xfrm>
            <a:off x="23002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1" name="AutoShape 13"/>
          <p:cNvCxnSpPr>
            <a:cxnSpLocks noChangeShapeType="1"/>
            <a:stCxn id="1404934" idx="6"/>
            <a:endCxn id="1404935" idx="2"/>
          </p:cNvCxnSpPr>
          <p:nvPr/>
        </p:nvCxnSpPr>
        <p:spPr bwMode="auto">
          <a:xfrm>
            <a:off x="33670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2" name="AutoShape 14"/>
          <p:cNvCxnSpPr>
            <a:cxnSpLocks noChangeShapeType="1"/>
            <a:stCxn id="1404935" idx="6"/>
            <a:endCxn id="1404936" idx="2"/>
          </p:cNvCxnSpPr>
          <p:nvPr/>
        </p:nvCxnSpPr>
        <p:spPr bwMode="auto">
          <a:xfrm>
            <a:off x="44338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3" name="AutoShape 15"/>
          <p:cNvCxnSpPr>
            <a:cxnSpLocks noChangeShapeType="1"/>
            <a:stCxn id="1404936" idx="6"/>
            <a:endCxn id="1404937" idx="2"/>
          </p:cNvCxnSpPr>
          <p:nvPr/>
        </p:nvCxnSpPr>
        <p:spPr bwMode="auto">
          <a:xfrm>
            <a:off x="55006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4" name="AutoShape 16"/>
          <p:cNvCxnSpPr>
            <a:cxnSpLocks noChangeShapeType="1"/>
            <a:stCxn id="1404937" idx="6"/>
            <a:endCxn id="1404938" idx="2"/>
          </p:cNvCxnSpPr>
          <p:nvPr/>
        </p:nvCxnSpPr>
        <p:spPr bwMode="auto">
          <a:xfrm>
            <a:off x="65674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5" name="AutoShape 17"/>
          <p:cNvCxnSpPr>
            <a:cxnSpLocks noChangeShapeType="1"/>
            <a:stCxn id="1404933" idx="5"/>
            <a:endCxn id="1404937" idx="3"/>
          </p:cNvCxnSpPr>
          <p:nvPr/>
        </p:nvCxnSpPr>
        <p:spPr bwMode="auto">
          <a:xfrm rot="16200000" flipH="1">
            <a:off x="4190206" y="1558132"/>
            <a:ext cx="1587" cy="3943350"/>
          </a:xfrm>
          <a:prstGeom prst="curvedConnector3">
            <a:avLst>
              <a:gd name="adj1" fmla="val 17700000"/>
            </a:avLst>
          </a:prstGeom>
          <a:noFill/>
          <a:ln w="19050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 </a:t>
            </a:r>
            <a:r>
              <a:rPr lang="en-US">
                <a:sym typeface="Symbol" pitchFamily="18" charset="2"/>
              </a:rPr>
              <a:t>(u,v) to be the weight of the shortest path from u to v</a:t>
            </a:r>
          </a:p>
          <a:p>
            <a:r>
              <a:rPr lang="en-US">
                <a:sym typeface="Symbol" pitchFamily="18" charset="2"/>
              </a:rPr>
              <a:t>Shortest paths satisfy the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triangle inequality</a:t>
            </a:r>
            <a:r>
              <a:rPr lang="en-US">
                <a:sym typeface="Symbol" pitchFamily="18" charset="2"/>
              </a:rPr>
              <a:t>: (u,v)  (u,x) + (x,v)</a:t>
            </a:r>
          </a:p>
          <a:p>
            <a:r>
              <a:rPr lang="en-US">
                <a:sym typeface="Symbol" pitchFamily="18" charset="2"/>
              </a:rPr>
              <a:t>“Proof”: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6453-88A5-447B-95B9-D8C3D0714271}" type="datetime1">
              <a:rPr lang="en-US" smtClean="0"/>
              <a:t>8/23/2012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  <p:sp>
        <p:nvSpPr>
          <p:cNvPr id="1405956" name="Oval 4"/>
          <p:cNvSpPr>
            <a:spLocks noChangeArrowheads="1"/>
          </p:cNvSpPr>
          <p:nvPr/>
        </p:nvSpPr>
        <p:spPr bwMode="auto">
          <a:xfrm>
            <a:off x="4038600" y="3800475"/>
            <a:ext cx="539750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405957" name="Oval 5"/>
          <p:cNvSpPr>
            <a:spLocks noChangeArrowheads="1"/>
          </p:cNvSpPr>
          <p:nvPr/>
        </p:nvSpPr>
        <p:spPr bwMode="auto">
          <a:xfrm>
            <a:off x="1600200" y="5091113"/>
            <a:ext cx="549275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405958" name="Oval 6"/>
          <p:cNvSpPr>
            <a:spLocks noChangeArrowheads="1"/>
          </p:cNvSpPr>
          <p:nvPr/>
        </p:nvSpPr>
        <p:spPr bwMode="auto">
          <a:xfrm>
            <a:off x="6629400" y="5095875"/>
            <a:ext cx="539750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cxnSp>
        <p:nvCxnSpPr>
          <p:cNvPr id="1405959" name="AutoShape 7"/>
          <p:cNvCxnSpPr>
            <a:cxnSpLocks noChangeShapeType="1"/>
            <a:stCxn id="1405957" idx="7"/>
            <a:endCxn id="1405956" idx="3"/>
          </p:cNvCxnSpPr>
          <p:nvPr/>
        </p:nvCxnSpPr>
        <p:spPr bwMode="auto">
          <a:xfrm rot="16200000">
            <a:off x="2657475" y="3697288"/>
            <a:ext cx="871538" cy="2049462"/>
          </a:xfrm>
          <a:prstGeom prst="curvedConnector3">
            <a:avLst>
              <a:gd name="adj1" fmla="val 4990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5960" name="AutoShape 8"/>
          <p:cNvCxnSpPr>
            <a:cxnSpLocks noChangeShapeType="1"/>
            <a:stCxn id="1405956" idx="5"/>
            <a:endCxn id="1405958" idx="1"/>
          </p:cNvCxnSpPr>
          <p:nvPr/>
        </p:nvCxnSpPr>
        <p:spPr bwMode="auto">
          <a:xfrm rot="16200000" flipH="1">
            <a:off x="5165725" y="3619500"/>
            <a:ext cx="876300" cy="2209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5961" name="AutoShape 9"/>
          <p:cNvCxnSpPr>
            <a:cxnSpLocks noChangeShapeType="1"/>
            <a:stCxn id="1405957" idx="5"/>
            <a:endCxn id="1405958" idx="3"/>
          </p:cNvCxnSpPr>
          <p:nvPr/>
        </p:nvCxnSpPr>
        <p:spPr bwMode="auto">
          <a:xfrm rot="16200000" flipH="1">
            <a:off x="4386263" y="3259138"/>
            <a:ext cx="4762" cy="4640262"/>
          </a:xfrm>
          <a:prstGeom prst="curvedConnector3">
            <a:avLst>
              <a:gd name="adj1" fmla="val 63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5962" name="Text Box 10"/>
          <p:cNvSpPr txBox="1">
            <a:spLocks noChangeArrowheads="1"/>
          </p:cNvSpPr>
          <p:nvPr/>
        </p:nvSpPr>
        <p:spPr bwMode="auto">
          <a:xfrm>
            <a:off x="1901825" y="5881688"/>
            <a:ext cx="46101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This path is no longer than any other path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graphs with negative weight cycles, some shortest paths will not exist </a:t>
            </a:r>
            <a:r>
              <a:rPr lang="en-US" i="1"/>
              <a:t>(</a:t>
            </a:r>
            <a:r>
              <a:rPr lang="en-US" i="1">
                <a:solidFill>
                  <a:schemeClr val="accent1"/>
                </a:solidFill>
              </a:rPr>
              <a:t>Why</a:t>
            </a:r>
            <a:r>
              <a:rPr lang="en-US">
                <a:solidFill>
                  <a:schemeClr val="accent1"/>
                </a:solidFill>
              </a:rPr>
              <a:t>?</a:t>
            </a:r>
            <a:r>
              <a:rPr lang="en-US"/>
              <a:t>):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733F-BB29-4AD6-BF51-713D7A3050E9}" type="datetime1">
              <a:rPr lang="en-US" smtClean="0"/>
              <a:t>8/23/2012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  <p:sp>
        <p:nvSpPr>
          <p:cNvPr id="1406980" name="Oval 4"/>
          <p:cNvSpPr>
            <a:spLocks noChangeArrowheads="1"/>
          </p:cNvSpPr>
          <p:nvPr/>
        </p:nvSpPr>
        <p:spPr bwMode="auto">
          <a:xfrm>
            <a:off x="16002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1" name="Oval 5"/>
          <p:cNvSpPr>
            <a:spLocks noChangeArrowheads="1"/>
          </p:cNvSpPr>
          <p:nvPr/>
        </p:nvSpPr>
        <p:spPr bwMode="auto">
          <a:xfrm>
            <a:off x="28194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2" name="Oval 6"/>
          <p:cNvSpPr>
            <a:spLocks noChangeArrowheads="1"/>
          </p:cNvSpPr>
          <p:nvPr/>
        </p:nvSpPr>
        <p:spPr bwMode="auto">
          <a:xfrm>
            <a:off x="40386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3" name="Oval 7"/>
          <p:cNvSpPr>
            <a:spLocks noChangeArrowheads="1"/>
          </p:cNvSpPr>
          <p:nvPr/>
        </p:nvSpPr>
        <p:spPr bwMode="auto">
          <a:xfrm>
            <a:off x="52578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4" name="Oval 8"/>
          <p:cNvSpPr>
            <a:spLocks noChangeArrowheads="1"/>
          </p:cNvSpPr>
          <p:nvPr/>
        </p:nvSpPr>
        <p:spPr bwMode="auto">
          <a:xfrm>
            <a:off x="64770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5" name="Oval 9"/>
          <p:cNvSpPr>
            <a:spLocks noChangeArrowheads="1"/>
          </p:cNvSpPr>
          <p:nvPr/>
        </p:nvSpPr>
        <p:spPr bwMode="auto">
          <a:xfrm>
            <a:off x="5257800" y="36576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406986" name="AutoShape 10"/>
          <p:cNvCxnSpPr>
            <a:cxnSpLocks noChangeShapeType="1"/>
            <a:stCxn id="1406982" idx="6"/>
            <a:endCxn id="1406985" idx="4"/>
          </p:cNvCxnSpPr>
          <p:nvPr/>
        </p:nvCxnSpPr>
        <p:spPr bwMode="auto">
          <a:xfrm flipV="1">
            <a:off x="4586288" y="4205288"/>
            <a:ext cx="938212" cy="1014412"/>
          </a:xfrm>
          <a:prstGeom prst="curvedConnector2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6987" name="AutoShape 11"/>
          <p:cNvCxnSpPr>
            <a:cxnSpLocks noChangeShapeType="1"/>
            <a:stCxn id="1406980" idx="6"/>
            <a:endCxn id="1406981" idx="2"/>
          </p:cNvCxnSpPr>
          <p:nvPr/>
        </p:nvCxnSpPr>
        <p:spPr bwMode="auto">
          <a:xfrm>
            <a:off x="21478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6988" name="AutoShape 12"/>
          <p:cNvCxnSpPr>
            <a:cxnSpLocks noChangeShapeType="1"/>
            <a:stCxn id="1406981" idx="6"/>
            <a:endCxn id="1406982" idx="2"/>
          </p:cNvCxnSpPr>
          <p:nvPr/>
        </p:nvCxnSpPr>
        <p:spPr bwMode="auto">
          <a:xfrm>
            <a:off x="33670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6989" name="AutoShape 13"/>
          <p:cNvCxnSpPr>
            <a:cxnSpLocks noChangeShapeType="1"/>
            <a:stCxn id="1406982" idx="6"/>
            <a:endCxn id="1406983" idx="2"/>
          </p:cNvCxnSpPr>
          <p:nvPr/>
        </p:nvCxnSpPr>
        <p:spPr bwMode="auto">
          <a:xfrm>
            <a:off x="45862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6990" name="AutoShape 14"/>
          <p:cNvCxnSpPr>
            <a:cxnSpLocks noChangeShapeType="1"/>
            <a:stCxn id="1406983" idx="6"/>
            <a:endCxn id="1406984" idx="2"/>
          </p:cNvCxnSpPr>
          <p:nvPr/>
        </p:nvCxnSpPr>
        <p:spPr bwMode="auto">
          <a:xfrm>
            <a:off x="58054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1406991" name="Oval 15"/>
          <p:cNvSpPr>
            <a:spLocks noChangeArrowheads="1"/>
          </p:cNvSpPr>
          <p:nvPr/>
        </p:nvSpPr>
        <p:spPr bwMode="auto">
          <a:xfrm>
            <a:off x="2819400" y="3648075"/>
            <a:ext cx="533400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 b="1" i="0">
              <a:latin typeface="Times New Roman" pitchFamily="18" charset="0"/>
            </a:endParaRPr>
          </a:p>
        </p:txBody>
      </p:sp>
      <p:cxnSp>
        <p:nvCxnSpPr>
          <p:cNvPr id="1406992" name="AutoShape 16"/>
          <p:cNvCxnSpPr>
            <a:cxnSpLocks noChangeShapeType="1"/>
            <a:stCxn id="1406991" idx="4"/>
            <a:endCxn id="1406982" idx="2"/>
          </p:cNvCxnSpPr>
          <p:nvPr/>
        </p:nvCxnSpPr>
        <p:spPr bwMode="auto">
          <a:xfrm rot="16200000" flipH="1">
            <a:off x="3052763" y="4248150"/>
            <a:ext cx="1004887" cy="938213"/>
          </a:xfrm>
          <a:prstGeom prst="curvedConnector2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6993" name="AutoShape 17"/>
          <p:cNvCxnSpPr>
            <a:cxnSpLocks noChangeShapeType="1"/>
            <a:stCxn id="1406991" idx="0"/>
            <a:endCxn id="1406985" idx="0"/>
          </p:cNvCxnSpPr>
          <p:nvPr/>
        </p:nvCxnSpPr>
        <p:spPr bwMode="auto">
          <a:xfrm rot="5400000" flipV="1">
            <a:off x="4300537" y="2419351"/>
            <a:ext cx="9525" cy="2438400"/>
          </a:xfrm>
          <a:prstGeom prst="curvedConnector3">
            <a:avLst>
              <a:gd name="adj1" fmla="val -10166671"/>
            </a:avLst>
          </a:prstGeom>
          <a:noFill/>
          <a:ln w="28575">
            <a:solidFill>
              <a:schemeClr val="accent1"/>
            </a:solidFill>
            <a:prstDash val="sysDot"/>
            <a:round/>
            <a:headEnd type="triangle" w="med" len="med"/>
            <a:tailEnd/>
          </a:ln>
          <a:effectLst/>
        </p:spPr>
      </p:cxnSp>
      <p:sp>
        <p:nvSpPr>
          <p:cNvPr id="1406994" name="Text Box 18"/>
          <p:cNvSpPr txBox="1">
            <a:spLocks noChangeArrowheads="1"/>
          </p:cNvSpPr>
          <p:nvPr/>
        </p:nvSpPr>
        <p:spPr bwMode="auto">
          <a:xfrm>
            <a:off x="3875088" y="3549650"/>
            <a:ext cx="7874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&lt; 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Relaxation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key technique in shortest path algorithms is </a:t>
            </a:r>
            <a:r>
              <a:rPr lang="en-US" i="1">
                <a:solidFill>
                  <a:schemeClr val="tx2"/>
                </a:solidFill>
              </a:rPr>
              <a:t>relaxation</a:t>
            </a:r>
            <a:endParaRPr lang="en-US"/>
          </a:p>
          <a:p>
            <a:pPr lvl="1"/>
            <a:r>
              <a:rPr lang="en-US"/>
              <a:t>Idea: for all </a:t>
            </a:r>
            <a:r>
              <a:rPr lang="en-US" i="1"/>
              <a:t>v</a:t>
            </a:r>
            <a:r>
              <a:rPr lang="en-US"/>
              <a:t>, maintain upper bound d[</a:t>
            </a:r>
            <a:r>
              <a:rPr lang="en-US" i="1"/>
              <a:t>v</a:t>
            </a:r>
            <a:r>
              <a:rPr lang="en-US"/>
              <a:t>] on </a:t>
            </a:r>
            <a:r>
              <a:rPr lang="en-US">
                <a:sym typeface="Symbol" pitchFamily="18" charset="2"/>
              </a:rPr>
              <a:t>(s,v)</a:t>
            </a:r>
          </a:p>
          <a:p>
            <a:pPr lvl="1"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Relax(u,v,w) { </a:t>
            </a:r>
          </a:p>
          <a:p>
            <a:pPr lvl="1"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if (d[v] &gt; d[u]+w) then d[v]=d[u]+w;</a:t>
            </a:r>
          </a:p>
          <a:p>
            <a:pPr lvl="1"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EEAB-E761-4745-A851-51EF2F4933A1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46</a:t>
            </a:fld>
            <a:endParaRPr kumimoji="0" lang="en-US"/>
          </a:p>
        </p:txBody>
      </p:sp>
      <p:grpSp>
        <p:nvGrpSpPr>
          <p:cNvPr id="1408004" name="Group 4"/>
          <p:cNvGrpSpPr>
            <a:grpSpLocks/>
          </p:cNvGrpSpPr>
          <p:nvPr/>
        </p:nvGrpSpPr>
        <p:grpSpPr bwMode="auto">
          <a:xfrm>
            <a:off x="1219200" y="4400550"/>
            <a:ext cx="2963863" cy="2019300"/>
            <a:chOff x="768" y="2772"/>
            <a:chExt cx="1867" cy="1272"/>
          </a:xfrm>
        </p:grpSpPr>
        <p:sp>
          <p:nvSpPr>
            <p:cNvPr id="1408005" name="Oval 5"/>
            <p:cNvSpPr>
              <a:spLocks noChangeArrowheads="1"/>
            </p:cNvSpPr>
            <p:nvPr/>
          </p:nvSpPr>
          <p:spPr bwMode="auto">
            <a:xfrm>
              <a:off x="2304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9</a:t>
              </a:r>
            </a:p>
          </p:txBody>
        </p:sp>
        <p:sp>
          <p:nvSpPr>
            <p:cNvPr id="1408006" name="Oval 6"/>
            <p:cNvSpPr>
              <a:spLocks noChangeArrowheads="1"/>
            </p:cNvSpPr>
            <p:nvPr/>
          </p:nvSpPr>
          <p:spPr bwMode="auto">
            <a:xfrm>
              <a:off x="768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07" name="AutoShape 7"/>
            <p:cNvCxnSpPr>
              <a:cxnSpLocks noChangeShapeType="1"/>
              <a:stCxn id="1408006" idx="6"/>
              <a:endCxn id="1408005" idx="2"/>
            </p:cNvCxnSpPr>
            <p:nvPr/>
          </p:nvCxnSpPr>
          <p:spPr bwMode="auto">
            <a:xfrm flipV="1">
              <a:off x="1108" y="2984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8008" name="Text Box 8"/>
            <p:cNvSpPr txBox="1">
              <a:spLocks noChangeArrowheads="1"/>
            </p:cNvSpPr>
            <p:nvPr/>
          </p:nvSpPr>
          <p:spPr bwMode="auto">
            <a:xfrm>
              <a:off x="1536" y="2772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09" name="Oval 9"/>
            <p:cNvSpPr>
              <a:spLocks noChangeArrowheads="1"/>
            </p:cNvSpPr>
            <p:nvPr/>
          </p:nvSpPr>
          <p:spPr bwMode="auto">
            <a:xfrm>
              <a:off x="2304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7</a:t>
              </a:r>
            </a:p>
          </p:txBody>
        </p:sp>
        <p:sp>
          <p:nvSpPr>
            <p:cNvPr id="1408010" name="Oval 10"/>
            <p:cNvSpPr>
              <a:spLocks noChangeArrowheads="1"/>
            </p:cNvSpPr>
            <p:nvPr/>
          </p:nvSpPr>
          <p:spPr bwMode="auto">
            <a:xfrm>
              <a:off x="768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11" name="AutoShape 11"/>
            <p:cNvCxnSpPr>
              <a:cxnSpLocks noChangeShapeType="1"/>
              <a:stCxn id="1408010" idx="6"/>
              <a:endCxn id="1408009" idx="2"/>
            </p:cNvCxnSpPr>
            <p:nvPr/>
          </p:nvCxnSpPr>
          <p:spPr bwMode="auto">
            <a:xfrm flipV="1">
              <a:off x="1108" y="3860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8012" name="Text Box 12"/>
            <p:cNvSpPr txBox="1">
              <a:spLocks noChangeArrowheads="1"/>
            </p:cNvSpPr>
            <p:nvPr/>
          </p:nvSpPr>
          <p:spPr bwMode="auto">
            <a:xfrm>
              <a:off x="1536" y="3648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13" name="Line 13"/>
            <p:cNvSpPr>
              <a:spLocks noChangeShapeType="1"/>
            </p:cNvSpPr>
            <p:nvPr/>
          </p:nvSpPr>
          <p:spPr bwMode="auto">
            <a:xfrm>
              <a:off x="1680" y="3216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8014" name="Text Box 14"/>
            <p:cNvSpPr txBox="1">
              <a:spLocks noChangeArrowheads="1"/>
            </p:cNvSpPr>
            <p:nvPr/>
          </p:nvSpPr>
          <p:spPr bwMode="auto">
            <a:xfrm>
              <a:off x="1766" y="3258"/>
              <a:ext cx="6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urier New" pitchFamily="49" charset="0"/>
                </a:rPr>
                <a:t>Relax</a:t>
              </a:r>
            </a:p>
          </p:txBody>
        </p:sp>
      </p:grpSp>
      <p:grpSp>
        <p:nvGrpSpPr>
          <p:cNvPr id="1408015" name="Group 15"/>
          <p:cNvGrpSpPr>
            <a:grpSpLocks/>
          </p:cNvGrpSpPr>
          <p:nvPr/>
        </p:nvGrpSpPr>
        <p:grpSpPr bwMode="auto">
          <a:xfrm>
            <a:off x="5189538" y="4400550"/>
            <a:ext cx="2963862" cy="2019300"/>
            <a:chOff x="3269" y="2772"/>
            <a:chExt cx="1867" cy="1272"/>
          </a:xfrm>
        </p:grpSpPr>
        <p:sp>
          <p:nvSpPr>
            <p:cNvPr id="1408016" name="Oval 16"/>
            <p:cNvSpPr>
              <a:spLocks noChangeArrowheads="1"/>
            </p:cNvSpPr>
            <p:nvPr/>
          </p:nvSpPr>
          <p:spPr bwMode="auto">
            <a:xfrm>
              <a:off x="4805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6</a:t>
              </a:r>
            </a:p>
          </p:txBody>
        </p:sp>
        <p:sp>
          <p:nvSpPr>
            <p:cNvPr id="1408017" name="Oval 17"/>
            <p:cNvSpPr>
              <a:spLocks noChangeArrowheads="1"/>
            </p:cNvSpPr>
            <p:nvPr/>
          </p:nvSpPr>
          <p:spPr bwMode="auto">
            <a:xfrm>
              <a:off x="3269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18" name="AutoShape 18"/>
            <p:cNvCxnSpPr>
              <a:cxnSpLocks noChangeShapeType="1"/>
              <a:stCxn id="1408017" idx="6"/>
              <a:endCxn id="1408016" idx="2"/>
            </p:cNvCxnSpPr>
            <p:nvPr/>
          </p:nvCxnSpPr>
          <p:spPr bwMode="auto">
            <a:xfrm flipV="1">
              <a:off x="3609" y="2984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8019" name="Text Box 19"/>
            <p:cNvSpPr txBox="1">
              <a:spLocks noChangeArrowheads="1"/>
            </p:cNvSpPr>
            <p:nvPr/>
          </p:nvSpPr>
          <p:spPr bwMode="auto">
            <a:xfrm>
              <a:off x="4037" y="2772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20" name="Oval 20"/>
            <p:cNvSpPr>
              <a:spLocks noChangeArrowheads="1"/>
            </p:cNvSpPr>
            <p:nvPr/>
          </p:nvSpPr>
          <p:spPr bwMode="auto">
            <a:xfrm>
              <a:off x="4805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6</a:t>
              </a:r>
            </a:p>
          </p:txBody>
        </p:sp>
        <p:sp>
          <p:nvSpPr>
            <p:cNvPr id="1408021" name="Oval 21"/>
            <p:cNvSpPr>
              <a:spLocks noChangeArrowheads="1"/>
            </p:cNvSpPr>
            <p:nvPr/>
          </p:nvSpPr>
          <p:spPr bwMode="auto">
            <a:xfrm>
              <a:off x="3269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22" name="AutoShape 22"/>
            <p:cNvCxnSpPr>
              <a:cxnSpLocks noChangeShapeType="1"/>
              <a:stCxn id="1408021" idx="6"/>
              <a:endCxn id="1408020" idx="2"/>
            </p:cNvCxnSpPr>
            <p:nvPr/>
          </p:nvCxnSpPr>
          <p:spPr bwMode="auto">
            <a:xfrm flipV="1">
              <a:off x="3609" y="3860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8023" name="Text Box 23"/>
            <p:cNvSpPr txBox="1">
              <a:spLocks noChangeArrowheads="1"/>
            </p:cNvSpPr>
            <p:nvPr/>
          </p:nvSpPr>
          <p:spPr bwMode="auto">
            <a:xfrm>
              <a:off x="4037" y="3648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24" name="Line 24"/>
            <p:cNvSpPr>
              <a:spLocks noChangeShapeType="1"/>
            </p:cNvSpPr>
            <p:nvPr/>
          </p:nvSpPr>
          <p:spPr bwMode="auto">
            <a:xfrm>
              <a:off x="4128" y="3216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8025" name="Text Box 25"/>
            <p:cNvSpPr txBox="1">
              <a:spLocks noChangeArrowheads="1"/>
            </p:cNvSpPr>
            <p:nvPr/>
          </p:nvSpPr>
          <p:spPr bwMode="auto">
            <a:xfrm>
              <a:off x="4214" y="3258"/>
              <a:ext cx="6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urier New" pitchFamily="49" charset="0"/>
                </a:rPr>
                <a:t>Relax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BellmanFord()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for each v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i=1 to |V|-1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Relax(u,v, w(u,v));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if (d[v] &gt; d[u] + w(u,v))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Relax(u,v,w): if (d[v] &gt; d[u]+w) then d[v]=d[u]+w</a:t>
            </a:r>
            <a:endParaRPr lang="en-US" sz="24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EC2B-8D8B-462D-8786-641D74725D71}" type="datetime1">
              <a:rPr lang="en-US" smtClean="0"/>
              <a:t>8/23/2012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47</a:t>
            </a:fld>
            <a:endParaRPr kumimoji="0" lang="en-US"/>
          </a:p>
        </p:txBody>
      </p:sp>
      <p:grpSp>
        <p:nvGrpSpPr>
          <p:cNvPr id="1409028" name="Group 4"/>
          <p:cNvGrpSpPr>
            <a:grpSpLocks/>
          </p:cNvGrpSpPr>
          <p:nvPr/>
        </p:nvGrpSpPr>
        <p:grpSpPr bwMode="auto">
          <a:xfrm>
            <a:off x="5486400" y="1600200"/>
            <a:ext cx="3324225" cy="1371600"/>
            <a:chOff x="3456" y="1008"/>
            <a:chExt cx="2094" cy="864"/>
          </a:xfrm>
        </p:grpSpPr>
        <p:sp>
          <p:nvSpPr>
            <p:cNvPr id="1409029" name="AutoShape 5"/>
            <p:cNvSpPr>
              <a:spLocks/>
            </p:cNvSpPr>
            <p:nvPr/>
          </p:nvSpPr>
          <p:spPr bwMode="auto">
            <a:xfrm>
              <a:off x="3456" y="100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9030" name="Text Box 6"/>
            <p:cNvSpPr txBox="1">
              <a:spLocks noChangeArrowheads="1"/>
            </p:cNvSpPr>
            <p:nvPr/>
          </p:nvSpPr>
          <p:spPr bwMode="auto">
            <a:xfrm>
              <a:off x="3628" y="1166"/>
              <a:ext cx="1922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Initialize d[], which</a:t>
              </a:r>
            </a:p>
            <a:p>
              <a:r>
                <a:rPr lang="en-US" sz="1800" b="1">
                  <a:latin typeface="Courier New" pitchFamily="49" charset="0"/>
                </a:rPr>
                <a:t>will converge to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shortest-path value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</a:t>
              </a:r>
              <a:endParaRPr lang="en-US" sz="1800" b="1">
                <a:latin typeface="Courier New" pitchFamily="49" charset="0"/>
              </a:endParaRPr>
            </a:p>
          </p:txBody>
        </p:sp>
      </p:grpSp>
      <p:grpSp>
        <p:nvGrpSpPr>
          <p:cNvPr id="1409031" name="Group 7"/>
          <p:cNvGrpSpPr>
            <a:grpSpLocks/>
          </p:cNvGrpSpPr>
          <p:nvPr/>
        </p:nvGrpSpPr>
        <p:grpSpPr bwMode="auto">
          <a:xfrm>
            <a:off x="5486400" y="2971800"/>
            <a:ext cx="3051175" cy="1066800"/>
            <a:chOff x="3456" y="1872"/>
            <a:chExt cx="1922" cy="672"/>
          </a:xfrm>
        </p:grpSpPr>
        <p:sp>
          <p:nvSpPr>
            <p:cNvPr id="1409032" name="AutoShape 8"/>
            <p:cNvSpPr>
              <a:spLocks/>
            </p:cNvSpPr>
            <p:nvPr/>
          </p:nvSpPr>
          <p:spPr bwMode="auto">
            <a:xfrm>
              <a:off x="3456" y="1872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9033" name="Text Box 9"/>
            <p:cNvSpPr txBox="1">
              <a:spLocks noChangeArrowheads="1"/>
            </p:cNvSpPr>
            <p:nvPr/>
          </p:nvSpPr>
          <p:spPr bwMode="auto">
            <a:xfrm>
              <a:off x="3628" y="1919"/>
              <a:ext cx="1750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Relaxation: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Make |V|-1 passes, </a:t>
              </a:r>
            </a:p>
            <a:p>
              <a:r>
                <a:rPr lang="en-US" sz="1800" b="1">
                  <a:latin typeface="Courier New" pitchFamily="49" charset="0"/>
                </a:rPr>
                <a:t>relaxing each edge</a:t>
              </a:r>
            </a:p>
          </p:txBody>
        </p:sp>
      </p:grpSp>
      <p:grpSp>
        <p:nvGrpSpPr>
          <p:cNvPr id="1409034" name="Group 10"/>
          <p:cNvGrpSpPr>
            <a:grpSpLocks/>
          </p:cNvGrpSpPr>
          <p:nvPr/>
        </p:nvGrpSpPr>
        <p:grpSpPr bwMode="auto">
          <a:xfrm>
            <a:off x="5486400" y="4038600"/>
            <a:ext cx="3324225" cy="1066800"/>
            <a:chOff x="3456" y="2544"/>
            <a:chExt cx="2094" cy="672"/>
          </a:xfrm>
        </p:grpSpPr>
        <p:sp>
          <p:nvSpPr>
            <p:cNvPr id="1409035" name="AutoShape 11"/>
            <p:cNvSpPr>
              <a:spLocks/>
            </p:cNvSpPr>
            <p:nvPr/>
          </p:nvSpPr>
          <p:spPr bwMode="auto">
            <a:xfrm>
              <a:off x="3456" y="2544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9036" name="Text Box 12"/>
            <p:cNvSpPr txBox="1">
              <a:spLocks noChangeArrowheads="1"/>
            </p:cNvSpPr>
            <p:nvPr/>
          </p:nvSpPr>
          <p:spPr bwMode="auto">
            <a:xfrm>
              <a:off x="3628" y="2591"/>
              <a:ext cx="1922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Test for solution</a:t>
              </a:r>
              <a:r>
                <a:rPr lang="en-US" sz="1800" b="1">
                  <a:solidFill>
                    <a:schemeClr val="accent1"/>
                  </a:solidFill>
                  <a:latin typeface="Courier New" pitchFamily="49" charset="0"/>
                </a:rPr>
                <a:t> </a:t>
              </a:r>
              <a:br>
                <a:rPr lang="en-US" sz="1800" b="1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sz="1800" b="1">
                  <a:solidFill>
                    <a:schemeClr val="accent1"/>
                  </a:solidFill>
                  <a:latin typeface="Courier New" pitchFamily="49" charset="0"/>
                </a:rPr>
                <a:t>Under what condition</a:t>
              </a:r>
            </a:p>
            <a:p>
              <a:r>
                <a:rPr lang="en-US" sz="1800" b="1">
                  <a:solidFill>
                    <a:schemeClr val="accent1"/>
                  </a:solidFill>
                  <a:latin typeface="Courier New" pitchFamily="49" charset="0"/>
                </a:rPr>
                <a:t>do we get a solution?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BellmanFord()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for each v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i=1 to |V|-1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Relax(u,v, w(u,v));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if (d[v] &gt; d[u] + w(u,v))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Relax(u,v,w): if (d[v] &gt; d[u]+w) then d[v]=d[u]+w</a:t>
            </a:r>
            <a:endParaRPr lang="en-US" sz="24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041D-D9FB-4A54-A376-856B8C19517B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48</a:t>
            </a:fld>
            <a:endParaRPr kumimoji="0" lang="en-US"/>
          </a:p>
        </p:txBody>
      </p:sp>
      <p:sp>
        <p:nvSpPr>
          <p:cNvPr id="1410052" name="Text Box 4"/>
          <p:cNvSpPr txBox="1">
            <a:spLocks noChangeArrowheads="1"/>
          </p:cNvSpPr>
          <p:nvPr/>
        </p:nvSpPr>
        <p:spPr bwMode="auto">
          <a:xfrm>
            <a:off x="5759450" y="1752600"/>
            <a:ext cx="250507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Courier New" pitchFamily="49" charset="0"/>
              </a:rPr>
              <a:t>What will be the </a:t>
            </a:r>
          </a:p>
          <a:p>
            <a:r>
              <a:rPr lang="en-US" sz="1800" b="1">
                <a:solidFill>
                  <a:schemeClr val="accent1"/>
                </a:solidFill>
                <a:latin typeface="Courier New" pitchFamily="49" charset="0"/>
              </a:rPr>
              <a:t>running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BellmanFord()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for each v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i=1 to |V|-1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Relax(u,v, w(u,v));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if (d[v] &gt; d[u] + w(u,v))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Relax(u,v,w): if (d[v] &gt; d[u]+w) then d[v]=d[u]+w</a:t>
            </a:r>
            <a:endParaRPr lang="en-US" sz="24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FD32-770D-4C42-ABE2-9C02EB7AEEE3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49</a:t>
            </a:fld>
            <a:endParaRPr kumimoji="0" lang="en-US"/>
          </a:p>
        </p:txBody>
      </p:sp>
      <p:sp>
        <p:nvSpPr>
          <p:cNvPr id="1411076" name="Text Box 4"/>
          <p:cNvSpPr txBox="1">
            <a:spLocks noChangeArrowheads="1"/>
          </p:cNvSpPr>
          <p:nvPr/>
        </p:nvSpPr>
        <p:spPr bwMode="auto">
          <a:xfrm>
            <a:off x="5759450" y="1752600"/>
            <a:ext cx="2505075" cy="11906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Courier New" pitchFamily="49" charset="0"/>
              </a:rPr>
              <a:t>What will be the </a:t>
            </a:r>
          </a:p>
          <a:p>
            <a:r>
              <a:rPr lang="en-US" sz="1800" b="1">
                <a:solidFill>
                  <a:schemeClr val="accent1"/>
                </a:solidFill>
                <a:latin typeface="Courier New" pitchFamily="49" charset="0"/>
              </a:rPr>
              <a:t>running time?</a:t>
            </a:r>
          </a:p>
          <a:p>
            <a:endParaRPr lang="en-US" sz="1800" b="1">
              <a:solidFill>
                <a:schemeClr val="accent1"/>
              </a:solidFill>
              <a:latin typeface="Courier New" pitchFamily="49" charset="0"/>
            </a:endParaRPr>
          </a:p>
          <a:p>
            <a:r>
              <a:rPr lang="en-US" sz="1800" b="1" i="0">
                <a:latin typeface="Courier New" pitchFamily="49" charset="0"/>
              </a:rPr>
              <a:t>A: O(VE)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F814-1860-43DA-B471-12D8046FE3D5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1361924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14</a:t>
            </a:r>
          </a:p>
        </p:txBody>
      </p:sp>
      <p:sp>
        <p:nvSpPr>
          <p:cNvPr id="1361925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1926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1927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1928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1929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1930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1931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1932" name="AutoShape 12"/>
          <p:cNvCxnSpPr>
            <a:cxnSpLocks noChangeShapeType="1"/>
            <a:stCxn id="1361931" idx="5"/>
            <a:endCxn id="1361925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3" name="AutoShape 13"/>
          <p:cNvCxnSpPr>
            <a:cxnSpLocks noChangeShapeType="1"/>
            <a:stCxn id="1361931" idx="3"/>
            <a:endCxn id="1361924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4" name="AutoShape 14"/>
          <p:cNvCxnSpPr>
            <a:cxnSpLocks noChangeShapeType="1"/>
            <a:stCxn id="1361924" idx="6"/>
            <a:endCxn id="1361925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5" name="AutoShape 15"/>
          <p:cNvCxnSpPr>
            <a:cxnSpLocks noChangeShapeType="1"/>
            <a:stCxn id="1361927" idx="0"/>
            <a:endCxn id="1361924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1936" name="AutoShape 16"/>
          <p:cNvCxnSpPr>
            <a:cxnSpLocks noChangeShapeType="1"/>
            <a:stCxn id="1361927" idx="5"/>
            <a:endCxn id="1361930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1937" name="AutoShape 17"/>
          <p:cNvCxnSpPr>
            <a:cxnSpLocks noChangeShapeType="1"/>
            <a:stCxn id="1361930" idx="7"/>
            <a:endCxn id="1361928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8" name="AutoShape 18"/>
          <p:cNvCxnSpPr>
            <a:cxnSpLocks noChangeShapeType="1"/>
            <a:stCxn id="1361928" idx="0"/>
            <a:endCxn id="1361925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9" name="AutoShape 19"/>
          <p:cNvCxnSpPr>
            <a:cxnSpLocks noChangeShapeType="1"/>
            <a:stCxn id="1361925" idx="6"/>
            <a:endCxn id="1361926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40" name="AutoShape 20"/>
          <p:cNvCxnSpPr>
            <a:cxnSpLocks noChangeShapeType="1"/>
            <a:stCxn id="1361928" idx="6"/>
            <a:endCxn id="1361929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41" name="AutoShape 21"/>
          <p:cNvCxnSpPr>
            <a:cxnSpLocks noChangeShapeType="1"/>
            <a:stCxn id="1361930" idx="0"/>
            <a:endCxn id="1361924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61942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1943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1944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1945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1946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1947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1949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1950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4692650" y="3768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1953" name="AutoShape 33"/>
          <p:cNvCxnSpPr>
            <a:cxnSpLocks noChangeShapeType="1"/>
            <a:stCxn id="1361952" idx="3"/>
            <a:endCxn id="1361930" idx="2"/>
          </p:cNvCxnSpPr>
          <p:nvPr/>
        </p:nvCxnSpPr>
        <p:spPr bwMode="auto">
          <a:xfrm flipV="1">
            <a:off x="5029200" y="3844925"/>
            <a:ext cx="239713" cy="12223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BellmanFord()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for each v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i=1 to |V|-1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Relax(u,v, w(u,v));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if (d[v] &gt; d[u] + w(u,v))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Relax(u,v,w): if (d[v] &gt; d[u]+w) then d[v]=d[u]+w</a:t>
            </a:r>
            <a:endParaRPr lang="en-US" sz="24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011-2180-40B1-9795-D0BFE97E943A}" type="datetime1">
              <a:rPr lang="en-US" smtClean="0"/>
              <a:t>8/23/2012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50</a:t>
            </a:fld>
            <a:endParaRPr kumimoji="0" lang="en-US"/>
          </a:p>
        </p:txBody>
      </p:sp>
      <p:sp>
        <p:nvSpPr>
          <p:cNvPr id="1412100" name="Oval 4"/>
          <p:cNvSpPr>
            <a:spLocks noChangeArrowheads="1"/>
          </p:cNvSpPr>
          <p:nvPr/>
        </p:nvSpPr>
        <p:spPr bwMode="auto">
          <a:xfrm>
            <a:off x="7086600" y="1828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B</a:t>
            </a:r>
          </a:p>
        </p:txBody>
      </p:sp>
      <p:sp>
        <p:nvSpPr>
          <p:cNvPr id="1412101" name="Oval 5"/>
          <p:cNvSpPr>
            <a:spLocks noChangeArrowheads="1"/>
          </p:cNvSpPr>
          <p:nvPr/>
        </p:nvSpPr>
        <p:spPr bwMode="auto">
          <a:xfrm>
            <a:off x="8458200" y="25146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E</a:t>
            </a:r>
          </a:p>
        </p:txBody>
      </p:sp>
      <p:sp>
        <p:nvSpPr>
          <p:cNvPr id="1412102" name="Oval 6"/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D</a:t>
            </a:r>
          </a:p>
        </p:txBody>
      </p:sp>
      <p:sp>
        <p:nvSpPr>
          <p:cNvPr id="1412103" name="Oval 7"/>
          <p:cNvSpPr>
            <a:spLocks noChangeArrowheads="1"/>
          </p:cNvSpPr>
          <p:nvPr/>
        </p:nvSpPr>
        <p:spPr bwMode="auto">
          <a:xfrm>
            <a:off x="6324600" y="38862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C</a:t>
            </a:r>
          </a:p>
        </p:txBody>
      </p:sp>
      <p:sp>
        <p:nvSpPr>
          <p:cNvPr id="1412104" name="Oval 8"/>
          <p:cNvSpPr>
            <a:spLocks noChangeArrowheads="1"/>
          </p:cNvSpPr>
          <p:nvPr/>
        </p:nvSpPr>
        <p:spPr bwMode="auto">
          <a:xfrm>
            <a:off x="5791200" y="25146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A</a:t>
            </a:r>
          </a:p>
        </p:txBody>
      </p:sp>
      <p:cxnSp>
        <p:nvCxnSpPr>
          <p:cNvPr id="1412105" name="AutoShape 9"/>
          <p:cNvCxnSpPr>
            <a:cxnSpLocks noChangeShapeType="1"/>
            <a:stCxn id="1412104" idx="7"/>
            <a:endCxn id="1412100" idx="2"/>
          </p:cNvCxnSpPr>
          <p:nvPr/>
        </p:nvCxnSpPr>
        <p:spPr bwMode="auto">
          <a:xfrm flipV="1">
            <a:off x="6246813" y="2095500"/>
            <a:ext cx="825500" cy="482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06" name="AutoShape 10"/>
          <p:cNvCxnSpPr>
            <a:cxnSpLocks noChangeShapeType="1"/>
            <a:stCxn id="1412100" idx="6"/>
            <a:endCxn id="1412101" idx="1"/>
          </p:cNvCxnSpPr>
          <p:nvPr/>
        </p:nvCxnSpPr>
        <p:spPr bwMode="auto">
          <a:xfrm>
            <a:off x="7634288" y="2095500"/>
            <a:ext cx="901700" cy="482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07" name="AutoShape 11"/>
          <p:cNvCxnSpPr>
            <a:cxnSpLocks noChangeShapeType="1"/>
            <a:stCxn id="1412101" idx="3"/>
            <a:endCxn id="1412102" idx="7"/>
          </p:cNvCxnSpPr>
          <p:nvPr/>
        </p:nvCxnSpPr>
        <p:spPr bwMode="auto">
          <a:xfrm flipH="1">
            <a:off x="8380413" y="2984500"/>
            <a:ext cx="155575" cy="9652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08" name="AutoShape 12"/>
          <p:cNvCxnSpPr>
            <a:cxnSpLocks noChangeShapeType="1"/>
            <a:stCxn id="1412102" idx="2"/>
            <a:endCxn id="1412103" idx="6"/>
          </p:cNvCxnSpPr>
          <p:nvPr/>
        </p:nvCxnSpPr>
        <p:spPr bwMode="auto">
          <a:xfrm flipH="1">
            <a:off x="6872288" y="4152900"/>
            <a:ext cx="1038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09" name="AutoShape 13"/>
          <p:cNvCxnSpPr>
            <a:cxnSpLocks noChangeShapeType="1"/>
            <a:stCxn id="1412104" idx="4"/>
            <a:endCxn id="1412103" idx="1"/>
          </p:cNvCxnSpPr>
          <p:nvPr/>
        </p:nvCxnSpPr>
        <p:spPr bwMode="auto">
          <a:xfrm>
            <a:off x="6057900" y="3062288"/>
            <a:ext cx="344488" cy="88741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10" name="AutoShape 14"/>
          <p:cNvCxnSpPr>
            <a:cxnSpLocks noChangeShapeType="1"/>
            <a:stCxn id="1412100" idx="3"/>
            <a:endCxn id="1412103" idx="0"/>
          </p:cNvCxnSpPr>
          <p:nvPr/>
        </p:nvCxnSpPr>
        <p:spPr bwMode="auto">
          <a:xfrm flipH="1">
            <a:off x="6591300" y="2298700"/>
            <a:ext cx="573088" cy="157321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11" name="AutoShape 15"/>
          <p:cNvCxnSpPr>
            <a:cxnSpLocks noChangeShapeType="1"/>
            <a:stCxn id="1412100" idx="4"/>
            <a:endCxn id="1412102" idx="1"/>
          </p:cNvCxnSpPr>
          <p:nvPr/>
        </p:nvCxnSpPr>
        <p:spPr bwMode="auto">
          <a:xfrm rot="16200000" flipH="1">
            <a:off x="6891338" y="2838450"/>
            <a:ext cx="1573212" cy="649288"/>
          </a:xfrm>
          <a:prstGeom prst="curvedConnector3">
            <a:avLst>
              <a:gd name="adj1" fmla="val 103227"/>
            </a:avLst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</p:cxnSp>
      <p:cxnSp>
        <p:nvCxnSpPr>
          <p:cNvPr id="1412112" name="AutoShape 16"/>
          <p:cNvCxnSpPr>
            <a:cxnSpLocks noChangeShapeType="1"/>
            <a:stCxn id="1412102" idx="1"/>
            <a:endCxn id="1412100" idx="5"/>
          </p:cNvCxnSpPr>
          <p:nvPr/>
        </p:nvCxnSpPr>
        <p:spPr bwMode="auto">
          <a:xfrm rot="5400000" flipH="1">
            <a:off x="6946901" y="2894012"/>
            <a:ext cx="1651000" cy="460375"/>
          </a:xfrm>
          <a:prstGeom prst="curvedConnector3">
            <a:avLst>
              <a:gd name="adj1" fmla="val 101250"/>
            </a:avLst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</p:cxnSp>
      <p:sp>
        <p:nvSpPr>
          <p:cNvPr id="1412113" name="Text Box 17"/>
          <p:cNvSpPr txBox="1">
            <a:spLocks noChangeArrowheads="1"/>
          </p:cNvSpPr>
          <p:nvPr/>
        </p:nvSpPr>
        <p:spPr bwMode="auto">
          <a:xfrm>
            <a:off x="6354763" y="1995488"/>
            <a:ext cx="3952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-1</a:t>
            </a:r>
          </a:p>
        </p:txBody>
      </p:sp>
      <p:sp>
        <p:nvSpPr>
          <p:cNvPr id="1412114" name="Text Box 18"/>
          <p:cNvSpPr txBox="1">
            <a:spLocks noChangeArrowheads="1"/>
          </p:cNvSpPr>
          <p:nvPr/>
        </p:nvSpPr>
        <p:spPr bwMode="auto">
          <a:xfrm>
            <a:off x="8104188" y="20415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2</a:t>
            </a:r>
          </a:p>
        </p:txBody>
      </p:sp>
      <p:sp>
        <p:nvSpPr>
          <p:cNvPr id="1412115" name="Text Box 19"/>
          <p:cNvSpPr txBox="1">
            <a:spLocks noChangeArrowheads="1"/>
          </p:cNvSpPr>
          <p:nvPr/>
        </p:nvSpPr>
        <p:spPr bwMode="auto">
          <a:xfrm>
            <a:off x="7924800" y="25749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2</a:t>
            </a:r>
          </a:p>
        </p:txBody>
      </p:sp>
      <p:sp>
        <p:nvSpPr>
          <p:cNvPr id="1412116" name="Text Box 20"/>
          <p:cNvSpPr txBox="1">
            <a:spLocks noChangeArrowheads="1"/>
          </p:cNvSpPr>
          <p:nvPr/>
        </p:nvSpPr>
        <p:spPr bwMode="auto">
          <a:xfrm>
            <a:off x="7162800" y="31083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1</a:t>
            </a:r>
          </a:p>
        </p:txBody>
      </p:sp>
      <p:sp>
        <p:nvSpPr>
          <p:cNvPr id="1412117" name="Text Box 21"/>
          <p:cNvSpPr txBox="1">
            <a:spLocks noChangeArrowheads="1"/>
          </p:cNvSpPr>
          <p:nvPr/>
        </p:nvSpPr>
        <p:spPr bwMode="auto">
          <a:xfrm>
            <a:off x="8415338" y="3260725"/>
            <a:ext cx="3952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-3</a:t>
            </a:r>
          </a:p>
        </p:txBody>
      </p:sp>
      <p:sp>
        <p:nvSpPr>
          <p:cNvPr id="1412118" name="Text Box 22"/>
          <p:cNvSpPr txBox="1">
            <a:spLocks noChangeArrowheads="1"/>
          </p:cNvSpPr>
          <p:nvPr/>
        </p:nvSpPr>
        <p:spPr bwMode="auto">
          <a:xfrm>
            <a:off x="7280275" y="41148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5</a:t>
            </a:r>
          </a:p>
        </p:txBody>
      </p:sp>
      <p:sp>
        <p:nvSpPr>
          <p:cNvPr id="1412119" name="Text Box 23"/>
          <p:cNvSpPr txBox="1">
            <a:spLocks noChangeArrowheads="1"/>
          </p:cNvSpPr>
          <p:nvPr/>
        </p:nvSpPr>
        <p:spPr bwMode="auto">
          <a:xfrm>
            <a:off x="6705600" y="26670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3</a:t>
            </a:r>
          </a:p>
        </p:txBody>
      </p:sp>
      <p:sp>
        <p:nvSpPr>
          <p:cNvPr id="1412120" name="Text Box 24"/>
          <p:cNvSpPr txBox="1">
            <a:spLocks noChangeArrowheads="1"/>
          </p:cNvSpPr>
          <p:nvPr/>
        </p:nvSpPr>
        <p:spPr bwMode="auto">
          <a:xfrm>
            <a:off x="5937250" y="33369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4</a:t>
            </a:r>
          </a:p>
        </p:txBody>
      </p:sp>
      <p:sp>
        <p:nvSpPr>
          <p:cNvPr id="1412121" name="Text Box 25"/>
          <p:cNvSpPr txBox="1">
            <a:spLocks noChangeArrowheads="1"/>
          </p:cNvSpPr>
          <p:nvPr/>
        </p:nvSpPr>
        <p:spPr bwMode="auto">
          <a:xfrm>
            <a:off x="6096000" y="4648200"/>
            <a:ext cx="2774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Ex: work on board</a:t>
            </a:r>
          </a:p>
        </p:txBody>
      </p:sp>
      <p:sp>
        <p:nvSpPr>
          <p:cNvPr id="1412122" name="Text Box 26"/>
          <p:cNvSpPr txBox="1">
            <a:spLocks noChangeArrowheads="1"/>
          </p:cNvSpPr>
          <p:nvPr/>
        </p:nvSpPr>
        <p:spPr bwMode="auto">
          <a:xfrm>
            <a:off x="5089525" y="201612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itchFamily="49" charset="0"/>
              </a:rPr>
              <a:t>s</a:t>
            </a:r>
          </a:p>
        </p:txBody>
      </p:sp>
      <p:cxnSp>
        <p:nvCxnSpPr>
          <p:cNvPr id="1412123" name="AutoShape 27"/>
          <p:cNvCxnSpPr>
            <a:cxnSpLocks noChangeShapeType="1"/>
            <a:stCxn id="1412122" idx="3"/>
            <a:endCxn id="1412104" idx="1"/>
          </p:cNvCxnSpPr>
          <p:nvPr/>
        </p:nvCxnSpPr>
        <p:spPr bwMode="auto">
          <a:xfrm>
            <a:off x="5426075" y="2214563"/>
            <a:ext cx="442913" cy="3635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343400"/>
          </a:xfrm>
        </p:spPr>
        <p:txBody>
          <a:bodyPr>
            <a:normAutofit lnSpcReduction="10000"/>
          </a:bodyPr>
          <a:lstStyle/>
          <a:p>
            <a:pPr>
              <a:tabLst>
                <a:tab pos="2281238" algn="l"/>
              </a:tabLst>
            </a:pPr>
            <a:r>
              <a:rPr lang="en-US" sz="2800"/>
              <a:t>Note that order in which edges are processed affects how quickly it converges</a:t>
            </a:r>
          </a:p>
          <a:p>
            <a:pPr>
              <a:tabLst>
                <a:tab pos="2281238" algn="l"/>
              </a:tabLst>
            </a:pPr>
            <a:r>
              <a:rPr lang="en-US" sz="2800"/>
              <a:t>Correctness: show d[v] = </a:t>
            </a:r>
            <a:r>
              <a:rPr lang="en-US" sz="2800">
                <a:sym typeface="Symbol" pitchFamily="18" charset="2"/>
              </a:rPr>
              <a:t>(s,v) after |V|-1 passes</a:t>
            </a:r>
          </a:p>
          <a:p>
            <a:pPr lvl="1">
              <a:tabLst>
                <a:tab pos="2281238" algn="l"/>
              </a:tabLst>
            </a:pPr>
            <a:r>
              <a:rPr lang="en-US" sz="2400">
                <a:sym typeface="Symbol" pitchFamily="18" charset="2"/>
              </a:rPr>
              <a:t>Lemma: d[v]  (s,v) always</a:t>
            </a:r>
          </a:p>
          <a:p>
            <a:pPr lvl="2">
              <a:tabLst>
                <a:tab pos="2281238" algn="l"/>
              </a:tabLst>
            </a:pPr>
            <a:r>
              <a:rPr lang="en-US" sz="2000">
                <a:sym typeface="Symbol" pitchFamily="18" charset="2"/>
              </a:rPr>
              <a:t>Initially true</a:t>
            </a:r>
          </a:p>
          <a:p>
            <a:pPr lvl="2">
              <a:tabLst>
                <a:tab pos="2281238" algn="l"/>
              </a:tabLst>
            </a:pPr>
            <a:r>
              <a:rPr lang="en-US" sz="2000">
                <a:sym typeface="Symbol" pitchFamily="18" charset="2"/>
              </a:rPr>
              <a:t>Let v be first vertex for which d[v] &lt; (s,v)</a:t>
            </a:r>
          </a:p>
          <a:p>
            <a:pPr lvl="2">
              <a:tabLst>
                <a:tab pos="2281238" algn="l"/>
              </a:tabLst>
            </a:pPr>
            <a:r>
              <a:rPr lang="en-US" sz="2000">
                <a:sym typeface="Symbol" pitchFamily="18" charset="2"/>
              </a:rPr>
              <a:t>Let u be the vertex that caused d[v] to change: 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d[v] = d[u] + w(u,v)</a:t>
            </a:r>
          </a:p>
          <a:p>
            <a:pPr lvl="2">
              <a:tabLst>
                <a:tab pos="2281238" algn="l"/>
              </a:tabLst>
            </a:pPr>
            <a:r>
              <a:rPr lang="en-US" sz="2000">
                <a:sym typeface="Symbol" pitchFamily="18" charset="2"/>
              </a:rPr>
              <a:t>Then d[v]	&lt; (s,v)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              (s,v)  (s,u) + w(u,v)	(</a:t>
            </a:r>
            <a:r>
              <a:rPr lang="en-US" sz="2000" i="1">
                <a:solidFill>
                  <a:schemeClr val="accent1"/>
                </a:solidFill>
                <a:sym typeface="Symbol" pitchFamily="18" charset="2"/>
              </a:rPr>
              <a:t>Why?</a:t>
            </a:r>
            <a:r>
              <a:rPr lang="en-US" sz="2000">
                <a:sym typeface="Symbol" pitchFamily="18" charset="2"/>
              </a:rPr>
              <a:t>)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(s,u) + w(u,v)  d[u] + w(u,v)	(</a:t>
            </a:r>
            <a:r>
              <a:rPr lang="en-US" sz="2000" i="1">
                <a:solidFill>
                  <a:schemeClr val="accent1"/>
                </a:solidFill>
                <a:sym typeface="Symbol" pitchFamily="18" charset="2"/>
              </a:rPr>
              <a:t>Why?</a:t>
            </a:r>
            <a:r>
              <a:rPr lang="en-US" sz="2000">
                <a:sym typeface="Symbol" pitchFamily="18" charset="2"/>
              </a:rPr>
              <a:t>)</a:t>
            </a:r>
          </a:p>
          <a:p>
            <a:pPr lvl="2">
              <a:tabLst>
                <a:tab pos="2281238" algn="l"/>
              </a:tabLst>
            </a:pPr>
            <a:r>
              <a:rPr lang="en-US" sz="2000">
                <a:sym typeface="Symbol" pitchFamily="18" charset="2"/>
              </a:rPr>
              <a:t>So d[v] &lt; d[u] + w(u,v).  Contradiction.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3674-68AB-42E2-B1EA-D92551188F48}" type="datetime1">
              <a:rPr lang="en-US" smtClean="0"/>
              <a:t>8/23/2012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390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912" name="AutoShape 8"/>
          <p:cNvCxnSpPr>
            <a:cxnSpLocks noChangeShapeType="1"/>
            <a:stCxn id="123907" idx="7"/>
            <a:endCxn id="12390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13" name="AutoShape 9"/>
          <p:cNvCxnSpPr>
            <a:cxnSpLocks noChangeShapeType="1"/>
            <a:stCxn id="123909" idx="5"/>
            <a:endCxn id="123911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15" name="AutoShape 11"/>
          <p:cNvCxnSpPr>
            <a:cxnSpLocks noChangeShapeType="1"/>
            <a:stCxn id="123907" idx="5"/>
            <a:endCxn id="12390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16" name="AutoShape 12"/>
          <p:cNvCxnSpPr>
            <a:cxnSpLocks noChangeShapeType="1"/>
            <a:stCxn id="123908" idx="7"/>
            <a:endCxn id="12391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17" name="AutoShape 13"/>
          <p:cNvCxnSpPr>
            <a:cxnSpLocks noChangeShapeType="1"/>
            <a:stCxn id="123910" idx="1"/>
            <a:endCxn id="12390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21" name="AutoShape 17"/>
          <p:cNvCxnSpPr>
            <a:cxnSpLocks noChangeShapeType="1"/>
            <a:stCxn id="123910" idx="0"/>
            <a:endCxn id="123911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3932" name="AutoShape 28"/>
          <p:cNvCxnSpPr>
            <a:cxnSpLocks noChangeShapeType="1"/>
            <a:stCxn id="123909" idx="4"/>
            <a:endCxn id="123908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33" name="AutoShape 29"/>
          <p:cNvCxnSpPr>
            <a:cxnSpLocks noChangeShapeType="1"/>
            <a:stCxn id="123911" idx="1"/>
            <a:endCxn id="123909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34" name="AutoShape 30"/>
          <p:cNvCxnSpPr>
            <a:cxnSpLocks noChangeShapeType="1"/>
            <a:stCxn id="123908" idx="6"/>
            <a:endCxn id="12391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37" name="AutoShape 33"/>
          <p:cNvCxnSpPr>
            <a:cxnSpLocks noChangeShapeType="1"/>
            <a:stCxn id="123909" idx="4"/>
            <a:endCxn id="123910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7B2-6316-49B7-8FA4-743367E64681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52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493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24936" name="AutoShape 8"/>
          <p:cNvCxnSpPr>
            <a:cxnSpLocks noChangeShapeType="1"/>
            <a:stCxn id="124931" idx="7"/>
            <a:endCxn id="12493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7" name="AutoShape 9"/>
          <p:cNvCxnSpPr>
            <a:cxnSpLocks noChangeShapeType="1"/>
            <a:stCxn id="124933" idx="5"/>
            <a:endCxn id="124935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8" name="AutoShape 10"/>
          <p:cNvCxnSpPr>
            <a:cxnSpLocks noChangeShapeType="1"/>
            <a:stCxn id="124931" idx="5"/>
            <a:endCxn id="12493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9" name="AutoShape 11"/>
          <p:cNvCxnSpPr>
            <a:cxnSpLocks noChangeShapeType="1"/>
            <a:stCxn id="124932" idx="7"/>
            <a:endCxn id="12493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40" name="AutoShape 12"/>
          <p:cNvCxnSpPr>
            <a:cxnSpLocks noChangeShapeType="1"/>
            <a:stCxn id="124934" idx="1"/>
            <a:endCxn id="12493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41" name="AutoShape 13"/>
          <p:cNvCxnSpPr>
            <a:cxnSpLocks noChangeShapeType="1"/>
            <a:stCxn id="124934" idx="0"/>
            <a:endCxn id="124935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4949" name="AutoShape 21"/>
          <p:cNvCxnSpPr>
            <a:cxnSpLocks noChangeShapeType="1"/>
            <a:stCxn id="124933" idx="4"/>
            <a:endCxn id="124932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50" name="AutoShape 22"/>
          <p:cNvCxnSpPr>
            <a:cxnSpLocks noChangeShapeType="1"/>
            <a:stCxn id="124935" idx="1"/>
            <a:endCxn id="124933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51" name="AutoShape 23"/>
          <p:cNvCxnSpPr>
            <a:cxnSpLocks noChangeShapeType="1"/>
            <a:stCxn id="124932" idx="6"/>
            <a:endCxn id="12493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53" name="AutoShape 25"/>
          <p:cNvCxnSpPr>
            <a:cxnSpLocks noChangeShapeType="1"/>
            <a:stCxn id="124933" idx="4"/>
            <a:endCxn id="124934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CD99-2150-4F99-9902-B981D50F56F2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595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12595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25960" name="AutoShape 8"/>
          <p:cNvCxnSpPr>
            <a:cxnSpLocks noChangeShapeType="1"/>
            <a:stCxn id="125955" idx="7"/>
            <a:endCxn id="12595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1" name="AutoShape 9"/>
          <p:cNvCxnSpPr>
            <a:cxnSpLocks noChangeShapeType="1"/>
            <a:stCxn id="125957" idx="5"/>
            <a:endCxn id="125959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2" name="AutoShape 10"/>
          <p:cNvCxnSpPr>
            <a:cxnSpLocks noChangeShapeType="1"/>
            <a:stCxn id="125955" idx="5"/>
            <a:endCxn id="12595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3" name="AutoShape 11"/>
          <p:cNvCxnSpPr>
            <a:cxnSpLocks noChangeShapeType="1"/>
            <a:stCxn id="125956" idx="7"/>
            <a:endCxn id="12595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4" name="AutoShape 12"/>
          <p:cNvCxnSpPr>
            <a:cxnSpLocks noChangeShapeType="1"/>
            <a:stCxn id="125958" idx="1"/>
            <a:endCxn id="12595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5" name="AutoShape 13"/>
          <p:cNvCxnSpPr>
            <a:cxnSpLocks noChangeShapeType="1"/>
            <a:stCxn id="125958" idx="0"/>
            <a:endCxn id="125959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5973" name="AutoShape 21"/>
          <p:cNvCxnSpPr>
            <a:cxnSpLocks noChangeShapeType="1"/>
            <a:stCxn id="125957" idx="4"/>
            <a:endCxn id="125956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74" name="AutoShape 22"/>
          <p:cNvCxnSpPr>
            <a:cxnSpLocks noChangeShapeType="1"/>
            <a:stCxn id="125959" idx="1"/>
            <a:endCxn id="125957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75" name="AutoShape 23"/>
          <p:cNvCxnSpPr>
            <a:cxnSpLocks noChangeShapeType="1"/>
            <a:stCxn id="125956" idx="6"/>
            <a:endCxn id="12595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77" name="AutoShape 25"/>
          <p:cNvCxnSpPr>
            <a:cxnSpLocks noChangeShapeType="1"/>
            <a:stCxn id="125957" idx="4"/>
            <a:endCxn id="125958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08E6-42C7-440E-BAD5-A95B0D5507D0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54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697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6984" name="AutoShape 8"/>
          <p:cNvCxnSpPr>
            <a:cxnSpLocks noChangeShapeType="1"/>
            <a:stCxn id="126979" idx="7"/>
            <a:endCxn id="12698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5" name="AutoShape 9"/>
          <p:cNvCxnSpPr>
            <a:cxnSpLocks noChangeShapeType="1"/>
            <a:stCxn id="126981" idx="5"/>
            <a:endCxn id="126983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6" name="AutoShape 10"/>
          <p:cNvCxnSpPr>
            <a:cxnSpLocks noChangeShapeType="1"/>
            <a:stCxn id="126979" idx="5"/>
            <a:endCxn id="12698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7" name="AutoShape 11"/>
          <p:cNvCxnSpPr>
            <a:cxnSpLocks noChangeShapeType="1"/>
            <a:stCxn id="126980" idx="7"/>
            <a:endCxn id="12698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8" name="AutoShape 12"/>
          <p:cNvCxnSpPr>
            <a:cxnSpLocks noChangeShapeType="1"/>
            <a:stCxn id="126982" idx="1"/>
            <a:endCxn id="12697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9" name="AutoShape 13"/>
          <p:cNvCxnSpPr>
            <a:cxnSpLocks noChangeShapeType="1"/>
            <a:stCxn id="126982" idx="0"/>
            <a:endCxn id="126983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6997" name="AutoShape 21"/>
          <p:cNvCxnSpPr>
            <a:cxnSpLocks noChangeShapeType="1"/>
            <a:stCxn id="126981" idx="4"/>
            <a:endCxn id="126980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98" name="AutoShape 22"/>
          <p:cNvCxnSpPr>
            <a:cxnSpLocks noChangeShapeType="1"/>
            <a:stCxn id="126983" idx="1"/>
            <a:endCxn id="126981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99" name="AutoShape 23"/>
          <p:cNvCxnSpPr>
            <a:cxnSpLocks noChangeShapeType="1"/>
            <a:stCxn id="126980" idx="6"/>
            <a:endCxn id="12698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001" name="AutoShape 25"/>
          <p:cNvCxnSpPr>
            <a:cxnSpLocks noChangeShapeType="1"/>
            <a:stCxn id="126981" idx="4"/>
            <a:endCxn id="126982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3A5B-DEDF-4B1A-8805-A33CEFF53A58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55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8003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8008" name="AutoShape 8"/>
          <p:cNvCxnSpPr>
            <a:cxnSpLocks noChangeShapeType="1"/>
            <a:stCxn id="128003" idx="7"/>
            <a:endCxn id="12800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09" name="AutoShape 9"/>
          <p:cNvCxnSpPr>
            <a:cxnSpLocks noChangeShapeType="1"/>
            <a:stCxn id="128005" idx="5"/>
            <a:endCxn id="128007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0" name="AutoShape 10"/>
          <p:cNvCxnSpPr>
            <a:cxnSpLocks noChangeShapeType="1"/>
            <a:stCxn id="128003" idx="5"/>
            <a:endCxn id="12800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1" name="AutoShape 11"/>
          <p:cNvCxnSpPr>
            <a:cxnSpLocks noChangeShapeType="1"/>
            <a:stCxn id="128004" idx="7"/>
            <a:endCxn id="12800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2" name="AutoShape 12"/>
          <p:cNvCxnSpPr>
            <a:cxnSpLocks noChangeShapeType="1"/>
            <a:stCxn id="128006" idx="1"/>
            <a:endCxn id="12800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3" name="AutoShape 13"/>
          <p:cNvCxnSpPr>
            <a:cxnSpLocks noChangeShapeType="1"/>
            <a:stCxn id="128006" idx="0"/>
            <a:endCxn id="128007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8021" name="AutoShape 21"/>
          <p:cNvCxnSpPr>
            <a:cxnSpLocks noChangeShapeType="1"/>
            <a:stCxn id="128005" idx="4"/>
            <a:endCxn id="128004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22" name="AutoShape 22"/>
          <p:cNvCxnSpPr>
            <a:cxnSpLocks noChangeShapeType="1"/>
            <a:stCxn id="128007" idx="1"/>
            <a:endCxn id="128005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23" name="AutoShape 23"/>
          <p:cNvCxnSpPr>
            <a:cxnSpLocks noChangeShapeType="1"/>
            <a:stCxn id="128004" idx="6"/>
            <a:endCxn id="12800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cxnSp>
        <p:nvCxnSpPr>
          <p:cNvPr id="128025" name="AutoShape 25"/>
          <p:cNvCxnSpPr>
            <a:cxnSpLocks noChangeShapeType="1"/>
            <a:stCxn id="128005" idx="4"/>
            <a:endCxn id="128006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ED18-6285-45BE-87F8-3AD4516973D1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56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-2</a:t>
            </a:r>
            <a:endParaRPr lang="en-US"/>
          </a:p>
        </p:txBody>
      </p:sp>
      <p:sp>
        <p:nvSpPr>
          <p:cNvPr id="12903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9032" name="AutoShape 8"/>
          <p:cNvCxnSpPr>
            <a:cxnSpLocks noChangeShapeType="1"/>
            <a:stCxn id="129027" idx="7"/>
            <a:endCxn id="12902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33" name="AutoShape 9"/>
          <p:cNvCxnSpPr>
            <a:cxnSpLocks noChangeShapeType="1"/>
            <a:stCxn id="129029" idx="5"/>
            <a:endCxn id="129031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34" name="AutoShape 10"/>
          <p:cNvCxnSpPr>
            <a:cxnSpLocks noChangeShapeType="1"/>
            <a:stCxn id="129027" idx="5"/>
            <a:endCxn id="12902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35" name="AutoShape 11"/>
          <p:cNvCxnSpPr>
            <a:cxnSpLocks noChangeShapeType="1"/>
            <a:stCxn id="129028" idx="7"/>
            <a:endCxn id="12903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36" name="AutoShape 12"/>
          <p:cNvCxnSpPr>
            <a:cxnSpLocks noChangeShapeType="1"/>
            <a:stCxn id="129030" idx="1"/>
            <a:endCxn id="12902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37" name="AutoShape 13"/>
          <p:cNvCxnSpPr>
            <a:cxnSpLocks noChangeShapeType="1"/>
            <a:stCxn id="129030" idx="0"/>
            <a:endCxn id="129031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9045" name="AutoShape 21"/>
          <p:cNvCxnSpPr>
            <a:cxnSpLocks noChangeShapeType="1"/>
            <a:stCxn id="129029" idx="4"/>
            <a:endCxn id="129028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46" name="AutoShape 22"/>
          <p:cNvCxnSpPr>
            <a:cxnSpLocks noChangeShapeType="1"/>
            <a:stCxn id="129031" idx="1"/>
            <a:endCxn id="129029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47" name="AutoShape 23"/>
          <p:cNvCxnSpPr>
            <a:cxnSpLocks noChangeShapeType="1"/>
            <a:stCxn id="129028" idx="6"/>
            <a:endCxn id="12903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cxnSp>
        <p:nvCxnSpPr>
          <p:cNvPr id="129049" name="AutoShape 25"/>
          <p:cNvCxnSpPr>
            <a:cxnSpLocks noChangeShapeType="1"/>
            <a:stCxn id="129029" idx="4"/>
            <a:endCxn id="129030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549-7A7D-4435-8918-8A48C92A7BB2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57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Bellman-Ford Algorithm - Complexity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708400" y="1989138"/>
            <a:ext cx="5037138" cy="283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sz="2000" i="1">
                <a:latin typeface="Arial" charset="0"/>
              </a:rPr>
              <a:t>SSSP-</a:t>
            </a:r>
            <a:r>
              <a:rPr lang="en-US" sz="2000" i="1" noProof="1">
                <a:latin typeface="Arial" charset="0"/>
              </a:rPr>
              <a:t>BellmanFord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>
                <a:latin typeface="Arial" charset="0"/>
              </a:rPr>
              <a:t>(</a:t>
            </a:r>
            <a:r>
              <a:rPr lang="en-US" sz="2000" noProof="1">
                <a:latin typeface="Arial" charset="0"/>
              </a:rPr>
              <a:t>G,</a:t>
            </a:r>
            <a:r>
              <a:rPr lang="en-US" sz="2000">
                <a:latin typeface="Arial" charset="0"/>
              </a:rPr>
              <a:t>w)</a:t>
            </a:r>
            <a:r>
              <a:rPr lang="en-US" sz="2000" noProof="1">
                <a:latin typeface="Arial" charset="0"/>
              </a:rPr>
              <a:t>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s)</a:t>
            </a:r>
          </a:p>
          <a:p>
            <a:pPr defTabSz="381000"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i="1" noProof="1">
                <a:latin typeface="Arial" charset="0"/>
              </a:rPr>
              <a:t>InitializeSingleSource</a:t>
            </a:r>
            <a:r>
              <a:rPr lang="en-US" sz="2000" noProof="1">
                <a:latin typeface="Arial" charset="0"/>
              </a:rPr>
              <a:t>(G, s)</a:t>
            </a:r>
          </a:p>
          <a:p>
            <a:pPr defTabSz="381000"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i </a:t>
            </a:r>
            <a:r>
              <a:rPr lang="en-US" sz="2000" noProof="1">
                <a:latin typeface="Arial" charset="0"/>
                <a:sym typeface="Symbol" pitchFamily="18" charset="2"/>
              </a:rPr>
              <a:t> 1 </a:t>
            </a:r>
            <a:r>
              <a:rPr lang="en-US" sz="2000" b="1" noProof="1">
                <a:latin typeface="Arial" charset="0"/>
                <a:sym typeface="Symbol" pitchFamily="18" charset="2"/>
              </a:rPr>
              <a:t>to</a:t>
            </a:r>
            <a:r>
              <a:rPr lang="en-US" sz="2000" i="1" noProof="1">
                <a:latin typeface="Arial" charset="0"/>
              </a:rPr>
              <a:t> </a:t>
            </a:r>
            <a:r>
              <a:rPr lang="en-US" sz="2000" noProof="1">
                <a:latin typeface="Arial" charset="0"/>
              </a:rPr>
              <a:t>|V[G] </a:t>
            </a:r>
            <a:r>
              <a:rPr lang="en-US" sz="2000" noProof="1">
                <a:latin typeface="Arial" charset="0"/>
                <a:sym typeface="Symbol" pitchFamily="18" charset="2"/>
              </a:rPr>
              <a:t></a:t>
            </a:r>
            <a:r>
              <a:rPr lang="en-US" sz="2000" noProof="1">
                <a:latin typeface="Arial" charset="0"/>
              </a:rPr>
              <a:t>  1|</a:t>
            </a:r>
            <a:r>
              <a:rPr lang="en-US" sz="2000" i="1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do</a:t>
            </a:r>
            <a:endParaRPr lang="en-US" sz="2000" noProof="1">
              <a:latin typeface="Arial" charset="0"/>
            </a:endParaRPr>
          </a:p>
          <a:p>
            <a:pPr defTabSz="381000" eaLnBrk="0" hangingPunct="0"/>
            <a:r>
              <a:rPr lang="en-US" sz="2000" i="1" noProof="1">
                <a:latin typeface="Arial" charset="0"/>
              </a:rPr>
              <a:t>	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(u,v) </a:t>
            </a:r>
            <a:r>
              <a:rPr lang="en-US" sz="2000" noProof="1">
                <a:latin typeface="Arial" charset="0"/>
                <a:sym typeface="Symbol" pitchFamily="18" charset="2"/>
              </a:rPr>
              <a:t></a:t>
            </a:r>
            <a:r>
              <a:rPr lang="en-US" sz="2000" i="1" noProof="1">
                <a:latin typeface="Arial" charset="0"/>
                <a:sym typeface="Symbol" pitchFamily="18" charset="2"/>
              </a:rPr>
              <a:t>  </a:t>
            </a:r>
            <a:r>
              <a:rPr lang="en-US" sz="2000" noProof="1">
                <a:latin typeface="Arial" charset="0"/>
                <a:sym typeface="Symbol" pitchFamily="18" charset="2"/>
              </a:rPr>
              <a:t>E[G]</a:t>
            </a:r>
            <a:r>
              <a:rPr lang="en-US" sz="2000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 do</a:t>
            </a:r>
          </a:p>
          <a:p>
            <a:pPr defTabSz="381000" eaLnBrk="0" hangingPunct="0"/>
            <a:r>
              <a:rPr lang="en-US" sz="2000" b="1" noProof="1">
                <a:latin typeface="Arial" charset="0"/>
              </a:rPr>
              <a:t>			</a:t>
            </a:r>
            <a:r>
              <a:rPr lang="en-US" sz="2000" i="1" noProof="1">
                <a:latin typeface="Arial" charset="0"/>
                <a:sym typeface="Symbol" pitchFamily="18" charset="2"/>
              </a:rPr>
              <a:t>Relax</a:t>
            </a:r>
            <a:r>
              <a:rPr lang="en-US" sz="2000" noProof="1">
                <a:latin typeface="Arial" charset="0"/>
                <a:sym typeface="Symbol" pitchFamily="18" charset="2"/>
              </a:rPr>
              <a:t>(u,v,w)</a:t>
            </a:r>
          </a:p>
          <a:p>
            <a:pPr defTabSz="381000"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(u,v) </a:t>
            </a:r>
            <a:r>
              <a:rPr lang="en-US" sz="2000" noProof="1">
                <a:latin typeface="Arial" charset="0"/>
                <a:sym typeface="Symbol" pitchFamily="18" charset="2"/>
              </a:rPr>
              <a:t></a:t>
            </a:r>
            <a:r>
              <a:rPr lang="en-US" sz="2000" i="1" noProof="1">
                <a:latin typeface="Arial" charset="0"/>
                <a:sym typeface="Symbol" pitchFamily="18" charset="2"/>
              </a:rPr>
              <a:t>  </a:t>
            </a:r>
            <a:r>
              <a:rPr lang="en-US" sz="2000" noProof="1">
                <a:latin typeface="Arial" charset="0"/>
                <a:sym typeface="Symbol" pitchFamily="18" charset="2"/>
              </a:rPr>
              <a:t>E[G]</a:t>
            </a:r>
            <a:r>
              <a:rPr lang="en-US" sz="2000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 do</a:t>
            </a:r>
          </a:p>
          <a:p>
            <a:pPr defTabSz="381000"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if </a:t>
            </a:r>
            <a:r>
              <a:rPr lang="en-US" sz="2000" i="1" noProof="1">
                <a:latin typeface="Arial" charset="0"/>
                <a:sym typeface="Symbol" pitchFamily="18" charset="2"/>
              </a:rPr>
              <a:t>d[v] &gt; d[u] + w(u,v)</a:t>
            </a:r>
            <a:r>
              <a:rPr lang="en-US" sz="2000" noProof="1">
                <a:latin typeface="Arial" charset="0"/>
                <a:sym typeface="Symbol" pitchFamily="18" charset="2"/>
              </a:rPr>
              <a:t> </a:t>
            </a:r>
            <a:r>
              <a:rPr lang="en-US" sz="2000" b="1" noProof="1">
                <a:latin typeface="Arial" charset="0"/>
                <a:sym typeface="Symbol" pitchFamily="18" charset="2"/>
              </a:rPr>
              <a:t>then</a:t>
            </a:r>
          </a:p>
          <a:p>
            <a:pPr defTabSz="38100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	</a:t>
            </a:r>
            <a:r>
              <a:rPr lang="en-US" sz="2000" b="1" noProof="1">
                <a:latin typeface="Arial" charset="0"/>
                <a:sym typeface="Symbol" pitchFamily="18" charset="2"/>
              </a:rPr>
              <a:t>return </a:t>
            </a:r>
            <a:r>
              <a:rPr lang="en-US" sz="2000" b="1">
                <a:latin typeface="Arial" charset="0"/>
                <a:sym typeface="Symbol" pitchFamily="18" charset="2"/>
              </a:rPr>
              <a:t>false</a:t>
            </a:r>
            <a:endParaRPr lang="en-US" sz="2000" b="1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sz="2000" i="1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  <a:sym typeface="Symbol" pitchFamily="18" charset="2"/>
              </a:rPr>
              <a:t>return</a:t>
            </a:r>
            <a:r>
              <a:rPr lang="en-US" sz="2000" b="1">
                <a:latin typeface="Arial" charset="0"/>
                <a:sym typeface="Symbol" pitchFamily="18" charset="2"/>
              </a:rPr>
              <a:t> true</a:t>
            </a:r>
            <a:endParaRPr lang="en-GB" sz="2000" i="1">
              <a:latin typeface="Arial" charset="0"/>
              <a:sym typeface="Symbol" pitchFamily="18" charset="2"/>
            </a:endParaRPr>
          </a:p>
        </p:txBody>
      </p:sp>
      <p:sp>
        <p:nvSpPr>
          <p:cNvPr id="147460" name="AutoShape 4"/>
          <p:cNvSpPr>
            <a:spLocks noChangeArrowheads="1"/>
          </p:cNvSpPr>
          <p:nvPr/>
        </p:nvSpPr>
        <p:spPr bwMode="auto">
          <a:xfrm>
            <a:off x="3563938" y="3644900"/>
            <a:ext cx="485775" cy="854075"/>
          </a:xfrm>
          <a:prstGeom prst="upDownArrow">
            <a:avLst>
              <a:gd name="adj1" fmla="val 50000"/>
              <a:gd name="adj2" fmla="val 3516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50825" y="2492375"/>
            <a:ext cx="295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executed </a:t>
            </a:r>
            <a:r>
              <a:rPr lang="en-US">
                <a:latin typeface="Arial" charset="0"/>
              </a:rPr>
              <a:t>(V) times</a:t>
            </a:r>
          </a:p>
        </p:txBody>
      </p:sp>
      <p:sp>
        <p:nvSpPr>
          <p:cNvPr id="147463" name="AutoShape 7"/>
          <p:cNvSpPr>
            <a:spLocks noChangeArrowheads="1"/>
          </p:cNvSpPr>
          <p:nvPr/>
        </p:nvSpPr>
        <p:spPr bwMode="auto">
          <a:xfrm>
            <a:off x="3563938" y="2708275"/>
            <a:ext cx="485775" cy="927100"/>
          </a:xfrm>
          <a:prstGeom prst="upDownArrow">
            <a:avLst>
              <a:gd name="adj1" fmla="val 50000"/>
              <a:gd name="adj2" fmla="val 3817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AutoShape 8"/>
          <p:cNvSpPr>
            <a:spLocks noChangeArrowheads="1"/>
          </p:cNvSpPr>
          <p:nvPr/>
        </p:nvSpPr>
        <p:spPr bwMode="auto">
          <a:xfrm>
            <a:off x="4067175" y="2924175"/>
            <a:ext cx="485775" cy="638175"/>
          </a:xfrm>
          <a:prstGeom prst="upDownArrow">
            <a:avLst>
              <a:gd name="adj1" fmla="val 50000"/>
              <a:gd name="adj2" fmla="val 2627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195513" y="3213100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395288" y="4076700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8101013" y="3284538"/>
            <a:ext cx="782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</a:t>
            </a: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3203575" y="2708275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2987675" y="3284538"/>
            <a:ext cx="129698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1187450" y="4149725"/>
            <a:ext cx="259238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 flipH="1" flipV="1">
            <a:off x="6443663" y="3429000"/>
            <a:ext cx="16573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B39-71DA-4A94-9BC9-D1F733F9E905}" type="datetime1">
              <a:rPr lang="en-US" smtClean="0"/>
              <a:t>8/23/2012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58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Bellman-Ford Algorithm - Complexity</a:t>
            </a:r>
          </a:p>
        </p:txBody>
      </p:sp>
      <p:sp>
        <p:nvSpPr>
          <p:cNvPr id="148483" name="Text Box 1027"/>
          <p:cNvSpPr txBox="1">
            <a:spLocks noChangeArrowheads="1"/>
          </p:cNvSpPr>
          <p:nvPr/>
        </p:nvSpPr>
        <p:spPr bwMode="auto">
          <a:xfrm>
            <a:off x="1066800" y="1824038"/>
            <a:ext cx="5981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InitializeSingleSource</a:t>
            </a:r>
            <a:r>
              <a:rPr lang="en-US">
                <a:latin typeface="Arial" charset="0"/>
              </a:rPr>
              <a:t> 	T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</a:t>
            </a:r>
          </a:p>
          <a:p>
            <a:endParaRPr lang="en-US">
              <a:latin typeface="Arial" charset="0"/>
            </a:endParaRPr>
          </a:p>
          <a:p>
            <a:r>
              <a:rPr lang="en-US" i="1">
                <a:latin typeface="Arial" charset="0"/>
              </a:rPr>
              <a:t>Relax</a:t>
            </a:r>
            <a:r>
              <a:rPr lang="en-US">
                <a:latin typeface="Arial" charset="0"/>
              </a:rPr>
              <a:t> 				T</a:t>
            </a:r>
            <a:r>
              <a:rPr lang="en-US" baseline="-25000">
                <a:latin typeface="Arial" charset="0"/>
              </a:rPr>
              <a:t>R</a:t>
            </a:r>
            <a:r>
              <a:rPr lang="en-US">
                <a:latin typeface="Arial" charset="0"/>
              </a:rPr>
              <a:t>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(1)?</a:t>
            </a:r>
          </a:p>
        </p:txBody>
      </p:sp>
      <p:sp>
        <p:nvSpPr>
          <p:cNvPr id="148484" name="Text Box 1028"/>
          <p:cNvSpPr txBox="1">
            <a:spLocks noChangeArrowheads="1"/>
          </p:cNvSpPr>
          <p:nvPr/>
        </p:nvSpPr>
        <p:spPr bwMode="auto">
          <a:xfrm>
            <a:off x="1050925" y="3392488"/>
            <a:ext cx="51038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SSSP-BellmanFord		</a:t>
            </a:r>
          </a:p>
          <a:p>
            <a:endParaRPr lang="en-US" i="1">
              <a:latin typeface="Arial" charset="0"/>
            </a:endParaRPr>
          </a:p>
          <a:p>
            <a:r>
              <a:rPr lang="en-US">
                <a:latin typeface="Arial" charset="0"/>
              </a:rPr>
              <a:t>T(V,E) = T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(V,E) + V E T</a:t>
            </a:r>
            <a:r>
              <a:rPr lang="en-US" baseline="-25000">
                <a:latin typeface="Arial" charset="0"/>
              </a:rPr>
              <a:t>R</a:t>
            </a:r>
            <a:r>
              <a:rPr lang="en-US">
                <a:latin typeface="Arial" charset="0"/>
              </a:rPr>
              <a:t>(V,E) + E =</a:t>
            </a:r>
          </a:p>
          <a:p>
            <a:r>
              <a:rPr lang="en-US">
                <a:latin typeface="Arial" charset="0"/>
              </a:rPr>
              <a:t>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 + V E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 + E = </a:t>
            </a:r>
          </a:p>
          <a:p>
            <a:r>
              <a:rPr lang="en-US">
                <a:latin typeface="Arial" charset="0"/>
              </a:rPr>
              <a:t>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 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878-4757-4CC0-AC79-FAB8A0711482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C55E-3D1C-447B-A3F3-0132F79BD7A6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136294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14</a:t>
            </a:r>
          </a:p>
        </p:txBody>
      </p:sp>
      <p:sp>
        <p:nvSpPr>
          <p:cNvPr id="136294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295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295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295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295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295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295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2956" name="AutoShape 12"/>
          <p:cNvCxnSpPr>
            <a:cxnSpLocks noChangeShapeType="1"/>
            <a:stCxn id="1362955" idx="5"/>
            <a:endCxn id="136294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57" name="AutoShape 13"/>
          <p:cNvCxnSpPr>
            <a:cxnSpLocks noChangeShapeType="1"/>
            <a:stCxn id="1362955" idx="3"/>
            <a:endCxn id="136294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58" name="AutoShape 14"/>
          <p:cNvCxnSpPr>
            <a:cxnSpLocks noChangeShapeType="1"/>
            <a:stCxn id="1362948" idx="6"/>
            <a:endCxn id="136294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59" name="AutoShape 15"/>
          <p:cNvCxnSpPr>
            <a:cxnSpLocks noChangeShapeType="1"/>
            <a:stCxn id="1362951" idx="0"/>
            <a:endCxn id="136294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2960" name="AutoShape 16"/>
          <p:cNvCxnSpPr>
            <a:cxnSpLocks noChangeShapeType="1"/>
            <a:stCxn id="1362951" idx="5"/>
            <a:endCxn id="136295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2961" name="AutoShape 17"/>
          <p:cNvCxnSpPr>
            <a:cxnSpLocks noChangeShapeType="1"/>
            <a:stCxn id="1362954" idx="7"/>
            <a:endCxn id="136295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2962" name="AutoShape 18"/>
          <p:cNvCxnSpPr>
            <a:cxnSpLocks noChangeShapeType="1"/>
            <a:stCxn id="1362952" idx="0"/>
            <a:endCxn id="136294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63" name="AutoShape 19"/>
          <p:cNvCxnSpPr>
            <a:cxnSpLocks noChangeShapeType="1"/>
            <a:stCxn id="1362949" idx="6"/>
            <a:endCxn id="136295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64" name="AutoShape 20"/>
          <p:cNvCxnSpPr>
            <a:cxnSpLocks noChangeShapeType="1"/>
            <a:stCxn id="1362952" idx="6"/>
            <a:endCxn id="136295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65" name="AutoShape 21"/>
          <p:cNvCxnSpPr>
            <a:cxnSpLocks noChangeShapeType="1"/>
            <a:stCxn id="1362954" idx="0"/>
            <a:endCxn id="136294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6296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296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296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296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297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297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297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297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297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297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2976" name="Text Box 32"/>
          <p:cNvSpPr txBox="1">
            <a:spLocks noChangeArrowheads="1"/>
          </p:cNvSpPr>
          <p:nvPr/>
        </p:nvSpPr>
        <p:spPr bwMode="auto">
          <a:xfrm>
            <a:off x="4692650" y="3768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2977" name="AutoShape 33"/>
          <p:cNvCxnSpPr>
            <a:cxnSpLocks noChangeShapeType="1"/>
            <a:stCxn id="1362976" idx="3"/>
            <a:endCxn id="1362954" idx="2"/>
          </p:cNvCxnSpPr>
          <p:nvPr/>
        </p:nvCxnSpPr>
        <p:spPr bwMode="auto">
          <a:xfrm flipV="1">
            <a:off x="5029200" y="3844925"/>
            <a:ext cx="239713" cy="12223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SSSP-DAG</a:t>
            </a:r>
          </a:p>
        </p:txBody>
      </p:sp>
      <p:sp>
        <p:nvSpPr>
          <p:cNvPr id="149507" name="Text Box 1027"/>
          <p:cNvSpPr txBox="1">
            <a:spLocks noChangeArrowheads="1"/>
          </p:cNvSpPr>
          <p:nvPr/>
        </p:nvSpPr>
        <p:spPr bwMode="auto">
          <a:xfrm>
            <a:off x="685800" y="1828800"/>
            <a:ext cx="82327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i="1" dirty="0">
                <a:latin typeface="Arial" charset="0"/>
              </a:rPr>
              <a:t>SSSP-DAG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graph </a:t>
            </a:r>
            <a:r>
              <a:rPr lang="en-US" dirty="0">
                <a:latin typeface="Arial" charset="0"/>
              </a:rPr>
              <a:t>(</a:t>
            </a:r>
            <a:r>
              <a:rPr lang="en-US" noProof="1">
                <a:latin typeface="Arial" charset="0"/>
              </a:rPr>
              <a:t>G,</a:t>
            </a:r>
            <a:r>
              <a:rPr lang="en-US" dirty="0">
                <a:latin typeface="Arial" charset="0"/>
              </a:rPr>
              <a:t>w)</a:t>
            </a:r>
            <a:r>
              <a:rPr lang="en-US" noProof="1">
                <a:latin typeface="Arial" charset="0"/>
              </a:rPr>
              <a:t>, </a:t>
            </a:r>
            <a:r>
              <a:rPr lang="en-US" b="1" noProof="1">
                <a:latin typeface="Arial" charset="0"/>
              </a:rPr>
              <a:t>vertex </a:t>
            </a:r>
            <a:r>
              <a:rPr lang="en-US" noProof="1">
                <a:latin typeface="Arial" charset="0"/>
              </a:rPr>
              <a:t>s)</a:t>
            </a:r>
            <a:endParaRPr lang="en-US" dirty="0">
              <a:latin typeface="Arial" charset="0"/>
            </a:endParaRPr>
          </a:p>
          <a:p>
            <a:pPr defTabSz="381000" eaLnBrk="0" hangingPunct="0"/>
            <a:endParaRPr lang="en-US" noProof="1">
              <a:latin typeface="Arial" charset="0"/>
            </a:endParaRPr>
          </a:p>
          <a:p>
            <a:pPr lvl="1" defTabSz="381000" eaLnBrk="0" hangingPunct="0"/>
            <a:r>
              <a:rPr lang="en-US" dirty="0">
                <a:latin typeface="Arial" charset="0"/>
              </a:rPr>
              <a:t> topologically sort vertices of G</a:t>
            </a:r>
          </a:p>
          <a:p>
            <a:pPr lvl="1" defTabSz="381000" eaLnBrk="0" hangingPunct="0"/>
            <a:endParaRPr lang="en-US" dirty="0">
              <a:latin typeface="Arial" charset="0"/>
            </a:endParaRPr>
          </a:p>
          <a:p>
            <a:pPr lvl="1" defTabSz="381000" eaLnBrk="0" hangingPunct="0"/>
            <a:r>
              <a:rPr lang="en-US" dirty="0">
                <a:latin typeface="Arial" charset="0"/>
              </a:rPr>
              <a:t> </a:t>
            </a:r>
            <a:r>
              <a:rPr lang="en-US" i="1" noProof="1">
                <a:latin typeface="Arial" charset="0"/>
              </a:rPr>
              <a:t>InitializeSingleSource</a:t>
            </a:r>
            <a:r>
              <a:rPr lang="en-US" noProof="1">
                <a:latin typeface="Arial" charset="0"/>
              </a:rPr>
              <a:t>(G, s)</a:t>
            </a:r>
            <a:endParaRPr lang="en-US" dirty="0">
              <a:latin typeface="Arial" charset="0"/>
            </a:endParaRPr>
          </a:p>
          <a:p>
            <a:pPr lvl="1" defTabSz="381000" eaLnBrk="0" hangingPunct="0"/>
            <a:endParaRPr lang="en-US" dirty="0">
              <a:latin typeface="Arial" charset="0"/>
            </a:endParaRPr>
          </a:p>
          <a:p>
            <a:pPr lvl="1" defTabSz="381000" eaLnBrk="0" hangingPunct="0"/>
            <a:r>
              <a:rPr lang="en-US" dirty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for</a:t>
            </a:r>
            <a:r>
              <a:rPr lang="en-US" dirty="0">
                <a:latin typeface="Arial" charset="0"/>
              </a:rPr>
              <a:t> each vertex u taken in topologically sorted order </a:t>
            </a:r>
            <a:r>
              <a:rPr lang="en-US" b="1" dirty="0">
                <a:latin typeface="Arial" charset="0"/>
              </a:rPr>
              <a:t>do </a:t>
            </a:r>
            <a:endParaRPr lang="en-US" dirty="0">
              <a:latin typeface="Arial" charset="0"/>
            </a:endParaRPr>
          </a:p>
          <a:p>
            <a:pPr lvl="2" defTabSz="381000" eaLnBrk="0" hangingPunct="0"/>
            <a:r>
              <a:rPr lang="en-US" dirty="0">
                <a:latin typeface="Arial" charset="0"/>
              </a:rPr>
              <a:t>  </a:t>
            </a:r>
            <a:r>
              <a:rPr lang="en-US" noProof="1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for</a:t>
            </a:r>
            <a:r>
              <a:rPr lang="en-US" dirty="0">
                <a:latin typeface="Arial" charset="0"/>
              </a:rPr>
              <a:t> each vertex </a:t>
            </a:r>
            <a:r>
              <a:rPr lang="en-US" i="1" noProof="1">
                <a:latin typeface="Arial" charset="0"/>
              </a:rPr>
              <a:t>v </a:t>
            </a:r>
            <a:r>
              <a:rPr lang="en-US" noProof="1">
                <a:latin typeface="Arial" charset="0"/>
                <a:sym typeface="Symbol" pitchFamily="18" charset="2"/>
              </a:rPr>
              <a:t></a:t>
            </a:r>
            <a:r>
              <a:rPr lang="en-US" i="1" noProof="1">
                <a:latin typeface="Arial" charset="0"/>
                <a:sym typeface="Symbol" pitchFamily="18" charset="2"/>
              </a:rPr>
              <a:t>  </a:t>
            </a:r>
            <a:r>
              <a:rPr lang="en-US" i="1" dirty="0" err="1">
                <a:latin typeface="Arial" charset="0"/>
                <a:sym typeface="Symbol" pitchFamily="18" charset="2"/>
              </a:rPr>
              <a:t>Adj</a:t>
            </a:r>
            <a:r>
              <a:rPr lang="en-US" noProof="1">
                <a:latin typeface="Arial" charset="0"/>
                <a:sym typeface="Symbol" pitchFamily="18" charset="2"/>
              </a:rPr>
              <a:t>[</a:t>
            </a:r>
            <a:r>
              <a:rPr lang="en-US" dirty="0">
                <a:latin typeface="Arial" charset="0"/>
                <a:sym typeface="Symbol" pitchFamily="18" charset="2"/>
              </a:rPr>
              <a:t>u</a:t>
            </a:r>
            <a:r>
              <a:rPr lang="en-US" noProof="1">
                <a:latin typeface="Arial" charset="0"/>
                <a:sym typeface="Symbol" pitchFamily="18" charset="2"/>
              </a:rPr>
              <a:t>]</a:t>
            </a:r>
            <a:r>
              <a:rPr lang="en-US" dirty="0">
                <a:latin typeface="Arial" charset="0"/>
                <a:sym typeface="Symbol" pitchFamily="18" charset="2"/>
              </a:rPr>
              <a:t> </a:t>
            </a:r>
            <a:r>
              <a:rPr lang="en-US" dirty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do</a:t>
            </a:r>
            <a:endParaRPr lang="en-US" dirty="0">
              <a:latin typeface="Arial" charset="0"/>
              <a:sym typeface="Symbol" pitchFamily="18" charset="2"/>
            </a:endParaRPr>
          </a:p>
          <a:p>
            <a:pPr lvl="2" defTabSz="381000" eaLnBrk="0" hangingPunct="0"/>
            <a:r>
              <a:rPr lang="en-US" dirty="0">
                <a:latin typeface="Arial" charset="0"/>
                <a:sym typeface="Symbol" pitchFamily="18" charset="2"/>
              </a:rPr>
              <a:t>		</a:t>
            </a:r>
            <a:r>
              <a:rPr lang="en-US" i="1" noProof="1">
                <a:latin typeface="Arial" charset="0"/>
                <a:sym typeface="Symbol" pitchFamily="18" charset="2"/>
              </a:rPr>
              <a:t>Relax</a:t>
            </a:r>
            <a:r>
              <a:rPr lang="en-US" noProof="1">
                <a:latin typeface="Arial" charset="0"/>
                <a:sym typeface="Symbol" pitchFamily="18" charset="2"/>
              </a:rPr>
              <a:t>(u,v,w)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3EEE-BBE2-47EB-AF57-547B1C889420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0054" name="AutoShape 6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AutoShape 7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7" name="AutoShape 9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0060" name="AutoShape 12"/>
          <p:cNvCxnSpPr>
            <a:cxnSpLocks noChangeShapeType="1"/>
            <a:stCxn id="130057" idx="6"/>
            <a:endCxn id="130058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1" name="AutoShape 13"/>
          <p:cNvCxnSpPr>
            <a:cxnSpLocks noChangeShapeType="1"/>
            <a:stCxn id="130058" idx="6"/>
            <a:endCxn id="130059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2" name="AutoShape 14"/>
          <p:cNvCxnSpPr>
            <a:cxnSpLocks noChangeShapeType="1"/>
            <a:stCxn id="130059" idx="6"/>
            <a:endCxn id="130054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3" name="AutoShape 15"/>
          <p:cNvCxnSpPr>
            <a:cxnSpLocks noChangeShapeType="1"/>
            <a:stCxn id="130054" idx="6"/>
            <a:endCxn id="130055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4" name="AutoShape 16"/>
          <p:cNvCxnSpPr>
            <a:cxnSpLocks noChangeShapeType="1"/>
            <a:stCxn id="130055" idx="6"/>
            <a:endCxn id="130056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5" name="AutoShape 17"/>
          <p:cNvCxnSpPr>
            <a:cxnSpLocks noChangeShapeType="1"/>
            <a:stCxn id="130058" idx="0"/>
            <a:endCxn id="130054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6" name="AutoShape 18"/>
          <p:cNvCxnSpPr>
            <a:cxnSpLocks noChangeShapeType="1"/>
            <a:stCxn id="130054" idx="0"/>
            <a:endCxn id="130056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7" name="AutoShape 19"/>
          <p:cNvCxnSpPr>
            <a:cxnSpLocks noChangeShapeType="1"/>
            <a:stCxn id="130057" idx="4"/>
            <a:endCxn id="130059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8" name="AutoShape 20"/>
          <p:cNvCxnSpPr>
            <a:cxnSpLocks noChangeShapeType="1"/>
            <a:stCxn id="130059" idx="4"/>
            <a:endCxn id="130055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059" idx="4"/>
            <a:endCxn id="130056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6D6-05F3-4780-88C3-1207DAD011B8}" type="datetime1">
              <a:rPr lang="en-US" smtClean="0"/>
              <a:t>8/23/2012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61</a:t>
            </a:fld>
            <a:endParaRPr kumimoji="0"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1079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1080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31081" name="AutoShape 9"/>
          <p:cNvCxnSpPr>
            <a:cxnSpLocks noChangeShapeType="1"/>
            <a:stCxn id="131078" idx="6"/>
            <a:endCxn id="131079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2" name="AutoShape 10"/>
          <p:cNvCxnSpPr>
            <a:cxnSpLocks noChangeShapeType="1"/>
            <a:stCxn id="131079" idx="6"/>
            <a:endCxn id="131080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3" name="AutoShape 11"/>
          <p:cNvCxnSpPr>
            <a:cxnSpLocks noChangeShapeType="1"/>
            <a:stCxn id="131080" idx="6"/>
            <a:endCxn id="131075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4" name="AutoShape 12"/>
          <p:cNvCxnSpPr>
            <a:cxnSpLocks noChangeShapeType="1"/>
            <a:stCxn id="131075" idx="6"/>
            <a:endCxn id="131076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5" name="AutoShape 13"/>
          <p:cNvCxnSpPr>
            <a:cxnSpLocks noChangeShapeType="1"/>
            <a:stCxn id="131076" idx="6"/>
            <a:endCxn id="131077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6" name="AutoShape 14"/>
          <p:cNvCxnSpPr>
            <a:cxnSpLocks noChangeShapeType="1"/>
            <a:stCxn id="131079" idx="0"/>
            <a:endCxn id="131075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7" name="AutoShape 15"/>
          <p:cNvCxnSpPr>
            <a:cxnSpLocks noChangeShapeType="1"/>
            <a:stCxn id="131075" idx="0"/>
            <a:endCxn id="131077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8" name="AutoShape 16"/>
          <p:cNvCxnSpPr>
            <a:cxnSpLocks noChangeShapeType="1"/>
            <a:stCxn id="131078" idx="4"/>
            <a:endCxn id="131080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89" name="AutoShape 17"/>
          <p:cNvCxnSpPr>
            <a:cxnSpLocks noChangeShapeType="1"/>
            <a:stCxn id="131080" idx="4"/>
            <a:endCxn id="131076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090" name="AutoShape 18"/>
          <p:cNvCxnSpPr>
            <a:cxnSpLocks noChangeShapeType="1"/>
            <a:stCxn id="131080" idx="4"/>
            <a:endCxn id="131077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10E-74AF-40DD-945F-C83D3A3FE63A}" type="datetime1">
              <a:rPr lang="en-US" smtClean="0"/>
              <a:t>8/23/2012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62</a:t>
            </a:fld>
            <a:endParaRPr kumimoji="0"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2099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2100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2101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2102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2104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32105" name="AutoShape 9"/>
          <p:cNvCxnSpPr>
            <a:cxnSpLocks noChangeShapeType="1"/>
            <a:stCxn id="132102" idx="6"/>
            <a:endCxn id="132103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06" name="AutoShape 10"/>
          <p:cNvCxnSpPr>
            <a:cxnSpLocks noChangeShapeType="1"/>
            <a:stCxn id="132103" idx="6"/>
            <a:endCxn id="132104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07" name="AutoShape 11"/>
          <p:cNvCxnSpPr>
            <a:cxnSpLocks noChangeShapeType="1"/>
            <a:stCxn id="132104" idx="6"/>
            <a:endCxn id="132099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08" name="AutoShape 12"/>
          <p:cNvCxnSpPr>
            <a:cxnSpLocks noChangeShapeType="1"/>
            <a:stCxn id="132099" idx="6"/>
            <a:endCxn id="132100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09" name="AutoShape 13"/>
          <p:cNvCxnSpPr>
            <a:cxnSpLocks noChangeShapeType="1"/>
            <a:stCxn id="132100" idx="6"/>
            <a:endCxn id="132101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10" name="AutoShape 14"/>
          <p:cNvCxnSpPr>
            <a:cxnSpLocks noChangeShapeType="1"/>
            <a:stCxn id="132103" idx="0"/>
            <a:endCxn id="132099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11" name="AutoShape 15"/>
          <p:cNvCxnSpPr>
            <a:cxnSpLocks noChangeShapeType="1"/>
            <a:stCxn id="132099" idx="0"/>
            <a:endCxn id="132101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12" name="AutoShape 16"/>
          <p:cNvCxnSpPr>
            <a:cxnSpLocks noChangeShapeType="1"/>
            <a:stCxn id="132102" idx="4"/>
            <a:endCxn id="132104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13" name="AutoShape 17"/>
          <p:cNvCxnSpPr>
            <a:cxnSpLocks noChangeShapeType="1"/>
            <a:stCxn id="132104" idx="4"/>
            <a:endCxn id="132100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14" name="AutoShape 18"/>
          <p:cNvCxnSpPr>
            <a:cxnSpLocks noChangeShapeType="1"/>
            <a:stCxn id="132104" idx="4"/>
            <a:endCxn id="132101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890-991A-4484-8765-33783ED1BF28}" type="datetime1">
              <a:rPr lang="en-US" smtClean="0"/>
              <a:t>8/23/2012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63</a:t>
            </a:fld>
            <a:endParaRPr kumimoji="0"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3123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3125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3126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3127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3128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33129" name="AutoShape 9"/>
          <p:cNvCxnSpPr>
            <a:cxnSpLocks noChangeShapeType="1"/>
            <a:stCxn id="133126" idx="6"/>
            <a:endCxn id="133127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0" name="AutoShape 10"/>
          <p:cNvCxnSpPr>
            <a:cxnSpLocks noChangeShapeType="1"/>
            <a:stCxn id="133127" idx="6"/>
            <a:endCxn id="133128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1" name="AutoShape 11"/>
          <p:cNvCxnSpPr>
            <a:cxnSpLocks noChangeShapeType="1"/>
            <a:stCxn id="133128" idx="6"/>
            <a:endCxn id="133123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2" name="AutoShape 12"/>
          <p:cNvCxnSpPr>
            <a:cxnSpLocks noChangeShapeType="1"/>
            <a:stCxn id="133123" idx="6"/>
            <a:endCxn id="133124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3" name="AutoShape 13"/>
          <p:cNvCxnSpPr>
            <a:cxnSpLocks noChangeShapeType="1"/>
            <a:stCxn id="133124" idx="6"/>
            <a:endCxn id="133125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4" name="AutoShape 14"/>
          <p:cNvCxnSpPr>
            <a:cxnSpLocks noChangeShapeType="1"/>
            <a:stCxn id="133127" idx="0"/>
            <a:endCxn id="133123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5" name="AutoShape 15"/>
          <p:cNvCxnSpPr>
            <a:cxnSpLocks noChangeShapeType="1"/>
            <a:stCxn id="133123" idx="0"/>
            <a:endCxn id="133125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6" name="AutoShape 16"/>
          <p:cNvCxnSpPr>
            <a:cxnSpLocks noChangeShapeType="1"/>
            <a:stCxn id="133126" idx="4"/>
            <a:endCxn id="133128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7" name="AutoShape 17"/>
          <p:cNvCxnSpPr>
            <a:cxnSpLocks noChangeShapeType="1"/>
            <a:stCxn id="133128" idx="4"/>
            <a:endCxn id="133124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138" name="AutoShape 18"/>
          <p:cNvCxnSpPr>
            <a:cxnSpLocks noChangeShapeType="1"/>
            <a:stCxn id="133128" idx="4"/>
            <a:endCxn id="133125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3143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148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DDCB-4645-4780-A1F0-8CC02B0BF3DB}" type="datetime1">
              <a:rPr lang="en-US" smtClean="0"/>
              <a:t>8/23/2012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64</a:t>
            </a:fld>
            <a:endParaRPr kumimoji="0"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4152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4153" name="AutoShape 9"/>
          <p:cNvCxnSpPr>
            <a:cxnSpLocks noChangeShapeType="1"/>
            <a:stCxn id="134150" idx="6"/>
            <a:endCxn id="134151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4" name="AutoShape 10"/>
          <p:cNvCxnSpPr>
            <a:cxnSpLocks noChangeShapeType="1"/>
            <a:stCxn id="134151" idx="6"/>
            <a:endCxn id="134152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5" name="AutoShape 11"/>
          <p:cNvCxnSpPr>
            <a:cxnSpLocks noChangeShapeType="1"/>
            <a:stCxn id="134152" idx="6"/>
            <a:endCxn id="134147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6" name="AutoShape 12"/>
          <p:cNvCxnSpPr>
            <a:cxnSpLocks noChangeShapeType="1"/>
            <a:stCxn id="134147" idx="6"/>
            <a:endCxn id="134148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7" name="AutoShape 13"/>
          <p:cNvCxnSpPr>
            <a:cxnSpLocks noChangeShapeType="1"/>
            <a:stCxn id="134148" idx="6"/>
            <a:endCxn id="134149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8" name="AutoShape 14"/>
          <p:cNvCxnSpPr>
            <a:cxnSpLocks noChangeShapeType="1"/>
            <a:stCxn id="134151" idx="0"/>
            <a:endCxn id="134147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59" name="AutoShape 15"/>
          <p:cNvCxnSpPr>
            <a:cxnSpLocks noChangeShapeType="1"/>
            <a:stCxn id="134147" idx="0"/>
            <a:endCxn id="134149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60" name="AutoShape 16"/>
          <p:cNvCxnSpPr>
            <a:cxnSpLocks noChangeShapeType="1"/>
            <a:stCxn id="134150" idx="4"/>
            <a:endCxn id="134152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61" name="AutoShape 17"/>
          <p:cNvCxnSpPr>
            <a:cxnSpLocks noChangeShapeType="1"/>
            <a:stCxn id="134152" idx="4"/>
            <a:endCxn id="134148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162" name="AutoShape 18"/>
          <p:cNvCxnSpPr>
            <a:cxnSpLocks noChangeShapeType="1"/>
            <a:stCxn id="134152" idx="4"/>
            <a:endCxn id="134149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A0E0-945A-4603-B204-40676C22EB4B}" type="datetime1">
              <a:rPr lang="en-US" smtClean="0"/>
              <a:t>8/23/2012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65</a:t>
            </a:fld>
            <a:endParaRPr kumimoji="0"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5176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5177" name="AutoShape 9"/>
          <p:cNvCxnSpPr>
            <a:cxnSpLocks noChangeShapeType="1"/>
            <a:stCxn id="135174" idx="6"/>
            <a:endCxn id="135175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78" name="AutoShape 10"/>
          <p:cNvCxnSpPr>
            <a:cxnSpLocks noChangeShapeType="1"/>
            <a:stCxn id="135175" idx="6"/>
            <a:endCxn id="135176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79" name="AutoShape 11"/>
          <p:cNvCxnSpPr>
            <a:cxnSpLocks noChangeShapeType="1"/>
            <a:stCxn id="135176" idx="6"/>
            <a:endCxn id="135171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0" name="AutoShape 12"/>
          <p:cNvCxnSpPr>
            <a:cxnSpLocks noChangeShapeType="1"/>
            <a:stCxn id="135171" idx="6"/>
            <a:endCxn id="135172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1" name="AutoShape 13"/>
          <p:cNvCxnSpPr>
            <a:cxnSpLocks noChangeShapeType="1"/>
            <a:stCxn id="135172" idx="6"/>
            <a:endCxn id="135173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2" name="AutoShape 14"/>
          <p:cNvCxnSpPr>
            <a:cxnSpLocks noChangeShapeType="1"/>
            <a:stCxn id="135175" idx="0"/>
            <a:endCxn id="135171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3" name="AutoShape 15"/>
          <p:cNvCxnSpPr>
            <a:cxnSpLocks noChangeShapeType="1"/>
            <a:stCxn id="135171" idx="0"/>
            <a:endCxn id="135173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4" name="AutoShape 16"/>
          <p:cNvCxnSpPr>
            <a:cxnSpLocks noChangeShapeType="1"/>
            <a:stCxn id="135174" idx="4"/>
            <a:endCxn id="135176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5" name="AutoShape 17"/>
          <p:cNvCxnSpPr>
            <a:cxnSpLocks noChangeShapeType="1"/>
            <a:stCxn id="135176" idx="4"/>
            <a:endCxn id="135172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86" name="AutoShape 18"/>
          <p:cNvCxnSpPr>
            <a:cxnSpLocks noChangeShapeType="1"/>
            <a:stCxn id="135176" idx="4"/>
            <a:endCxn id="135173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2639-8112-4E53-8F35-78BCF72EB6CD}" type="datetime1">
              <a:rPr lang="en-US" smtClean="0"/>
              <a:t>8/23/2012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66</a:t>
            </a:fld>
            <a:endParaRPr kumimoji="0"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6195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6199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6200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6201" name="AutoShape 9"/>
          <p:cNvCxnSpPr>
            <a:cxnSpLocks noChangeShapeType="1"/>
            <a:stCxn id="136198" idx="6"/>
            <a:endCxn id="136199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2" name="AutoShape 10"/>
          <p:cNvCxnSpPr>
            <a:cxnSpLocks noChangeShapeType="1"/>
            <a:stCxn id="136199" idx="6"/>
            <a:endCxn id="136200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3" name="AutoShape 11"/>
          <p:cNvCxnSpPr>
            <a:cxnSpLocks noChangeShapeType="1"/>
            <a:stCxn id="136200" idx="6"/>
            <a:endCxn id="136195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4" name="AutoShape 12"/>
          <p:cNvCxnSpPr>
            <a:cxnSpLocks noChangeShapeType="1"/>
            <a:stCxn id="136195" idx="6"/>
            <a:endCxn id="136196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5" name="AutoShape 13"/>
          <p:cNvCxnSpPr>
            <a:cxnSpLocks noChangeShapeType="1"/>
            <a:stCxn id="136196" idx="6"/>
            <a:endCxn id="136197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6" name="AutoShape 14"/>
          <p:cNvCxnSpPr>
            <a:cxnSpLocks noChangeShapeType="1"/>
            <a:stCxn id="136199" idx="0"/>
            <a:endCxn id="136195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7" name="AutoShape 15"/>
          <p:cNvCxnSpPr>
            <a:cxnSpLocks noChangeShapeType="1"/>
            <a:stCxn id="136195" idx="0"/>
            <a:endCxn id="136197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8" name="AutoShape 16"/>
          <p:cNvCxnSpPr>
            <a:cxnSpLocks noChangeShapeType="1"/>
            <a:stCxn id="136198" idx="4"/>
            <a:endCxn id="136200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09" name="AutoShape 17"/>
          <p:cNvCxnSpPr>
            <a:cxnSpLocks noChangeShapeType="1"/>
            <a:stCxn id="136200" idx="4"/>
            <a:endCxn id="136196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10" name="AutoShape 18"/>
          <p:cNvCxnSpPr>
            <a:cxnSpLocks noChangeShapeType="1"/>
            <a:stCxn id="136200" idx="4"/>
            <a:endCxn id="136197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29F-B222-4BE9-B995-2F9AE192C04E}" type="datetime1">
              <a:rPr lang="en-US" smtClean="0"/>
              <a:t>8/23/2012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67</a:t>
            </a:fld>
            <a:endParaRPr kumimoji="0"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7219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7220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37221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</a:p>
        </p:txBody>
      </p:sp>
      <p:sp>
        <p:nvSpPr>
          <p:cNvPr id="137222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7224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7225" name="AutoShape 9"/>
          <p:cNvCxnSpPr>
            <a:cxnSpLocks noChangeShapeType="1"/>
            <a:stCxn id="137222" idx="6"/>
            <a:endCxn id="137223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26" name="AutoShape 10"/>
          <p:cNvCxnSpPr>
            <a:cxnSpLocks noChangeShapeType="1"/>
            <a:stCxn id="137223" idx="6"/>
            <a:endCxn id="137224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27" name="AutoShape 11"/>
          <p:cNvCxnSpPr>
            <a:cxnSpLocks noChangeShapeType="1"/>
            <a:stCxn id="137224" idx="6"/>
            <a:endCxn id="137219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28" name="AutoShape 12"/>
          <p:cNvCxnSpPr>
            <a:cxnSpLocks noChangeShapeType="1"/>
            <a:stCxn id="137219" idx="6"/>
            <a:endCxn id="137220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29" name="AutoShape 13"/>
          <p:cNvCxnSpPr>
            <a:cxnSpLocks noChangeShapeType="1"/>
            <a:stCxn id="137220" idx="6"/>
            <a:endCxn id="137221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30" name="AutoShape 14"/>
          <p:cNvCxnSpPr>
            <a:cxnSpLocks noChangeShapeType="1"/>
            <a:stCxn id="137223" idx="0"/>
            <a:endCxn id="137219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31" name="AutoShape 15"/>
          <p:cNvCxnSpPr>
            <a:cxnSpLocks noChangeShapeType="1"/>
            <a:stCxn id="137219" idx="0"/>
            <a:endCxn id="137221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32" name="AutoShape 16"/>
          <p:cNvCxnSpPr>
            <a:cxnSpLocks noChangeShapeType="1"/>
            <a:stCxn id="137222" idx="4"/>
            <a:endCxn id="137224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33" name="AutoShape 17"/>
          <p:cNvCxnSpPr>
            <a:cxnSpLocks noChangeShapeType="1"/>
            <a:stCxn id="137224" idx="4"/>
            <a:endCxn id="137220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34" name="AutoShape 18"/>
          <p:cNvCxnSpPr>
            <a:cxnSpLocks noChangeShapeType="1"/>
            <a:stCxn id="137224" idx="4"/>
            <a:endCxn id="137221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310C-4848-4322-8656-643F2032AC57}" type="datetime1">
              <a:rPr lang="en-US" smtClean="0"/>
              <a:t>8/23/2012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68</a:t>
            </a:fld>
            <a:endParaRPr kumimoji="0"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8243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38245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</a:p>
        </p:txBody>
      </p:sp>
      <p:sp>
        <p:nvSpPr>
          <p:cNvPr id="138246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8247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8248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8249" name="AutoShape 9"/>
          <p:cNvCxnSpPr>
            <a:cxnSpLocks noChangeShapeType="1"/>
            <a:stCxn id="138246" idx="6"/>
            <a:endCxn id="138247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0" name="AutoShape 10"/>
          <p:cNvCxnSpPr>
            <a:cxnSpLocks noChangeShapeType="1"/>
            <a:stCxn id="138247" idx="6"/>
            <a:endCxn id="138248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1" name="AutoShape 11"/>
          <p:cNvCxnSpPr>
            <a:cxnSpLocks noChangeShapeType="1"/>
            <a:stCxn id="138248" idx="6"/>
            <a:endCxn id="138243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2" name="AutoShape 12"/>
          <p:cNvCxnSpPr>
            <a:cxnSpLocks noChangeShapeType="1"/>
            <a:stCxn id="138243" idx="6"/>
            <a:endCxn id="138244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3" name="AutoShape 13"/>
          <p:cNvCxnSpPr>
            <a:cxnSpLocks noChangeShapeType="1"/>
            <a:stCxn id="138244" idx="6"/>
            <a:endCxn id="138245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4" name="AutoShape 14"/>
          <p:cNvCxnSpPr>
            <a:cxnSpLocks noChangeShapeType="1"/>
            <a:stCxn id="138247" idx="0"/>
            <a:endCxn id="138243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5" name="AutoShape 15"/>
          <p:cNvCxnSpPr>
            <a:cxnSpLocks noChangeShapeType="1"/>
            <a:stCxn id="138243" idx="0"/>
            <a:endCxn id="138245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6" name="AutoShape 16"/>
          <p:cNvCxnSpPr>
            <a:cxnSpLocks noChangeShapeType="1"/>
            <a:stCxn id="138246" idx="4"/>
            <a:endCxn id="138248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7" name="AutoShape 17"/>
          <p:cNvCxnSpPr>
            <a:cxnSpLocks noChangeShapeType="1"/>
            <a:stCxn id="138248" idx="4"/>
            <a:endCxn id="138244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58" name="AutoShape 18"/>
          <p:cNvCxnSpPr>
            <a:cxnSpLocks noChangeShapeType="1"/>
            <a:stCxn id="138248" idx="4"/>
            <a:endCxn id="138245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20E2-5188-44C1-8B03-902358F6BE1A}" type="datetime1">
              <a:rPr lang="en-US" smtClean="0"/>
              <a:t>8/23/2012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69</a:t>
            </a:fld>
            <a:endParaRPr kumimoji="0"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8A0-6528-415B-AAD7-F6603BCCD810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136397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397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397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397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397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397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397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397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3980" name="AutoShape 12"/>
          <p:cNvCxnSpPr>
            <a:cxnSpLocks noChangeShapeType="1"/>
            <a:stCxn id="1363979" idx="5"/>
            <a:endCxn id="136397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1" name="AutoShape 13"/>
          <p:cNvCxnSpPr>
            <a:cxnSpLocks noChangeShapeType="1"/>
            <a:stCxn id="1363979" idx="3"/>
            <a:endCxn id="136397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2" name="AutoShape 14"/>
          <p:cNvCxnSpPr>
            <a:cxnSpLocks noChangeShapeType="1"/>
            <a:stCxn id="1363972" idx="6"/>
            <a:endCxn id="136397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3" name="AutoShape 15"/>
          <p:cNvCxnSpPr>
            <a:cxnSpLocks noChangeShapeType="1"/>
            <a:stCxn id="1363975" idx="0"/>
            <a:endCxn id="136397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4" name="AutoShape 16"/>
          <p:cNvCxnSpPr>
            <a:cxnSpLocks noChangeShapeType="1"/>
            <a:stCxn id="1363975" idx="5"/>
            <a:endCxn id="136397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3985" name="AutoShape 17"/>
          <p:cNvCxnSpPr>
            <a:cxnSpLocks noChangeShapeType="1"/>
            <a:stCxn id="1363978" idx="7"/>
            <a:endCxn id="136397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3986" name="AutoShape 18"/>
          <p:cNvCxnSpPr>
            <a:cxnSpLocks noChangeShapeType="1"/>
            <a:stCxn id="1363976" idx="0"/>
            <a:endCxn id="136397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7" name="AutoShape 19"/>
          <p:cNvCxnSpPr>
            <a:cxnSpLocks noChangeShapeType="1"/>
            <a:stCxn id="1363973" idx="6"/>
            <a:endCxn id="136397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8" name="AutoShape 20"/>
          <p:cNvCxnSpPr>
            <a:cxnSpLocks noChangeShapeType="1"/>
            <a:stCxn id="1363976" idx="6"/>
            <a:endCxn id="136397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9" name="AutoShape 21"/>
          <p:cNvCxnSpPr>
            <a:cxnSpLocks noChangeShapeType="1"/>
            <a:stCxn id="1363978" idx="0"/>
            <a:endCxn id="136397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399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399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399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399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399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399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399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399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399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399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4000" name="Text Box 32"/>
          <p:cNvSpPr txBox="1">
            <a:spLocks noChangeArrowheads="1"/>
          </p:cNvSpPr>
          <p:nvPr/>
        </p:nvSpPr>
        <p:spPr bwMode="auto">
          <a:xfrm>
            <a:off x="4692650" y="3768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4001" name="AutoShape 33"/>
          <p:cNvCxnSpPr>
            <a:cxnSpLocks noChangeShapeType="1"/>
            <a:stCxn id="1364000" idx="3"/>
            <a:endCxn id="1363978" idx="2"/>
          </p:cNvCxnSpPr>
          <p:nvPr/>
        </p:nvCxnSpPr>
        <p:spPr bwMode="auto">
          <a:xfrm flipV="1">
            <a:off x="5029200" y="3844925"/>
            <a:ext cx="239713" cy="12223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39267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39269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139270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39271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9272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39273" name="AutoShape 9"/>
          <p:cNvCxnSpPr>
            <a:cxnSpLocks noChangeShapeType="1"/>
            <a:stCxn id="139270" idx="6"/>
            <a:endCxn id="139271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4" name="AutoShape 10"/>
          <p:cNvCxnSpPr>
            <a:cxnSpLocks noChangeShapeType="1"/>
            <a:stCxn id="139271" idx="6"/>
            <a:endCxn id="139272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5" name="AutoShape 11"/>
          <p:cNvCxnSpPr>
            <a:cxnSpLocks noChangeShapeType="1"/>
            <a:stCxn id="139272" idx="6"/>
            <a:endCxn id="139267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6" name="AutoShape 12"/>
          <p:cNvCxnSpPr>
            <a:cxnSpLocks noChangeShapeType="1"/>
            <a:stCxn id="139267" idx="6"/>
            <a:endCxn id="139268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7" name="AutoShape 13"/>
          <p:cNvCxnSpPr>
            <a:cxnSpLocks noChangeShapeType="1"/>
            <a:stCxn id="139268" idx="6"/>
            <a:endCxn id="139269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8" name="AutoShape 14"/>
          <p:cNvCxnSpPr>
            <a:cxnSpLocks noChangeShapeType="1"/>
            <a:stCxn id="139271" idx="0"/>
            <a:endCxn id="139267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79" name="AutoShape 15"/>
          <p:cNvCxnSpPr>
            <a:cxnSpLocks noChangeShapeType="1"/>
            <a:stCxn id="139267" idx="0"/>
            <a:endCxn id="139269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80" name="AutoShape 16"/>
          <p:cNvCxnSpPr>
            <a:cxnSpLocks noChangeShapeType="1"/>
            <a:stCxn id="139270" idx="4"/>
            <a:endCxn id="139272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81" name="AutoShape 17"/>
          <p:cNvCxnSpPr>
            <a:cxnSpLocks noChangeShapeType="1"/>
            <a:stCxn id="139272" idx="4"/>
            <a:endCxn id="139268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282" name="AutoShape 18"/>
          <p:cNvCxnSpPr>
            <a:cxnSpLocks noChangeShapeType="1"/>
            <a:stCxn id="139272" idx="4"/>
            <a:endCxn id="139269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9292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7421-4C8D-40D6-A84B-B739878EB618}" type="datetime1">
              <a:rPr lang="en-US" smtClean="0"/>
              <a:t>8/23/2012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70</a:t>
            </a:fld>
            <a:endParaRPr kumimoji="0"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Shortest Paths in DAGs - Example</a:t>
            </a:r>
          </a:p>
        </p:txBody>
      </p:sp>
      <p:sp>
        <p:nvSpPr>
          <p:cNvPr id="140291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40293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140294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0295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40296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</a:p>
        </p:txBody>
      </p:sp>
      <p:cxnSp>
        <p:nvCxnSpPr>
          <p:cNvPr id="140297" name="AutoShape 9"/>
          <p:cNvCxnSpPr>
            <a:cxnSpLocks noChangeShapeType="1"/>
            <a:stCxn id="140294" idx="6"/>
            <a:endCxn id="140295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298" name="AutoShape 10"/>
          <p:cNvCxnSpPr>
            <a:cxnSpLocks noChangeShapeType="1"/>
            <a:stCxn id="140295" idx="6"/>
            <a:endCxn id="140296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299" name="AutoShape 11"/>
          <p:cNvCxnSpPr>
            <a:cxnSpLocks noChangeShapeType="1"/>
            <a:stCxn id="140296" idx="6"/>
            <a:endCxn id="140291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0" name="AutoShape 12"/>
          <p:cNvCxnSpPr>
            <a:cxnSpLocks noChangeShapeType="1"/>
            <a:stCxn id="140291" idx="6"/>
            <a:endCxn id="140292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1" name="AutoShape 13"/>
          <p:cNvCxnSpPr>
            <a:cxnSpLocks noChangeShapeType="1"/>
            <a:stCxn id="140292" idx="6"/>
            <a:endCxn id="140293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2" name="AutoShape 14"/>
          <p:cNvCxnSpPr>
            <a:cxnSpLocks noChangeShapeType="1"/>
            <a:stCxn id="140295" idx="0"/>
            <a:endCxn id="140291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3" name="AutoShape 15"/>
          <p:cNvCxnSpPr>
            <a:cxnSpLocks noChangeShapeType="1"/>
            <a:stCxn id="140291" idx="0"/>
            <a:endCxn id="140293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4" name="AutoShape 16"/>
          <p:cNvCxnSpPr>
            <a:cxnSpLocks noChangeShapeType="1"/>
            <a:stCxn id="140294" idx="4"/>
            <a:endCxn id="140296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5" name="AutoShape 17"/>
          <p:cNvCxnSpPr>
            <a:cxnSpLocks noChangeShapeType="1"/>
            <a:stCxn id="140296" idx="4"/>
            <a:endCxn id="140292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6" name="AutoShape 18"/>
          <p:cNvCxnSpPr>
            <a:cxnSpLocks noChangeShapeType="1"/>
            <a:stCxn id="140296" idx="4"/>
            <a:endCxn id="140293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0313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0314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FAE2-1AC5-4F49-A307-796A4DF4AECE}" type="datetime1">
              <a:rPr lang="en-US" smtClean="0"/>
              <a:t>8/23/2012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71</a:t>
            </a:fld>
            <a:endParaRPr kumimoji="0"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Shortest Paths in DAGs - Complexity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755650" y="4941888"/>
            <a:ext cx="730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>
                <a:latin typeface="Arial" charset="0"/>
              </a:rPr>
              <a:t>T(V,E)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 + E) + </a:t>
            </a:r>
            <a:r>
              <a:rPr lang="en-US">
                <a:latin typeface="Arial" charset="0"/>
                <a:sym typeface="Symbol" pitchFamily="18" charset="2"/>
              </a:rPr>
              <a:t>(V) + (V) + E (1) = (V + E)</a:t>
            </a:r>
            <a:endParaRPr lang="en-US" noProof="1">
              <a:latin typeface="Arial" charset="0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1700213"/>
            <a:ext cx="6958013" cy="283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sz="2000" i="1">
                <a:latin typeface="Arial" charset="0"/>
              </a:rPr>
              <a:t>SSSP-DAG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>
                <a:latin typeface="Arial" charset="0"/>
              </a:rPr>
              <a:t>(</a:t>
            </a:r>
            <a:r>
              <a:rPr lang="en-US" sz="2000" noProof="1">
                <a:latin typeface="Arial" charset="0"/>
              </a:rPr>
              <a:t>G,</a:t>
            </a:r>
            <a:r>
              <a:rPr lang="en-US" sz="2000">
                <a:latin typeface="Arial" charset="0"/>
              </a:rPr>
              <a:t>w)</a:t>
            </a:r>
            <a:r>
              <a:rPr lang="en-US" sz="2000" noProof="1">
                <a:latin typeface="Arial" charset="0"/>
              </a:rPr>
              <a:t>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s)</a:t>
            </a:r>
            <a:endParaRPr lang="en-US" sz="2000">
              <a:latin typeface="Arial" charset="0"/>
            </a:endParaRPr>
          </a:p>
          <a:p>
            <a:pPr defTabSz="381000" eaLnBrk="0" hangingPunct="0"/>
            <a:endParaRPr lang="en-US" sz="2000" noProof="1">
              <a:latin typeface="Arial" charset="0"/>
            </a:endParaRPr>
          </a:p>
          <a:p>
            <a:pPr lvl="1" defTabSz="381000" eaLnBrk="0" hangingPunct="0"/>
            <a:r>
              <a:rPr lang="en-US" sz="2000">
                <a:latin typeface="Arial" charset="0"/>
              </a:rPr>
              <a:t> topologically sort vertices of G</a:t>
            </a:r>
          </a:p>
          <a:p>
            <a:pPr lvl="1" defTabSz="381000" eaLnBrk="0" hangingPunct="0"/>
            <a:endParaRPr lang="en-US" sz="2000">
              <a:latin typeface="Arial" charset="0"/>
            </a:endParaRPr>
          </a:p>
          <a:p>
            <a:pPr lvl="1" defTabSz="381000" eaLnBrk="0" hangingPunct="0"/>
            <a:r>
              <a:rPr lang="en-US" sz="2000">
                <a:latin typeface="Arial" charset="0"/>
              </a:rPr>
              <a:t> </a:t>
            </a:r>
            <a:r>
              <a:rPr lang="en-US" sz="2000" i="1" noProof="1">
                <a:latin typeface="Arial" charset="0"/>
              </a:rPr>
              <a:t>InitializeSingleSource</a:t>
            </a:r>
            <a:r>
              <a:rPr lang="en-US" sz="2000" noProof="1">
                <a:latin typeface="Arial" charset="0"/>
              </a:rPr>
              <a:t>(G, s)</a:t>
            </a:r>
            <a:endParaRPr lang="en-US" sz="2000">
              <a:latin typeface="Arial" charset="0"/>
            </a:endParaRPr>
          </a:p>
          <a:p>
            <a:pPr lvl="1" defTabSz="381000" eaLnBrk="0" hangingPunct="0"/>
            <a:endParaRPr lang="en-US" sz="2000">
              <a:latin typeface="Arial" charset="0"/>
            </a:endParaRPr>
          </a:p>
          <a:p>
            <a:pPr lvl="1" defTabSz="381000" eaLnBrk="0" hangingPunct="0"/>
            <a:r>
              <a:rPr lang="en-US" sz="2000">
                <a:latin typeface="Arial" charset="0"/>
              </a:rPr>
              <a:t> </a:t>
            </a:r>
            <a:r>
              <a:rPr lang="en-US" sz="2000" b="1">
                <a:latin typeface="Arial" charset="0"/>
              </a:rPr>
              <a:t>for</a:t>
            </a:r>
            <a:r>
              <a:rPr lang="en-US" sz="2000">
                <a:latin typeface="Arial" charset="0"/>
              </a:rPr>
              <a:t> each vertex u taken in topologically sorted order </a:t>
            </a:r>
            <a:r>
              <a:rPr lang="en-US" sz="2000" b="1">
                <a:latin typeface="Arial" charset="0"/>
              </a:rPr>
              <a:t>do </a:t>
            </a:r>
            <a:endParaRPr lang="en-US" sz="2000">
              <a:latin typeface="Arial" charset="0"/>
            </a:endParaRPr>
          </a:p>
          <a:p>
            <a:pPr lvl="2" defTabSz="381000" eaLnBrk="0" hangingPunct="0"/>
            <a:r>
              <a:rPr lang="en-US" sz="2000">
                <a:latin typeface="Arial" charset="0"/>
              </a:rPr>
              <a:t>  </a:t>
            </a:r>
            <a:r>
              <a:rPr lang="en-US" sz="2000" noProof="1">
                <a:latin typeface="Arial" charset="0"/>
              </a:rPr>
              <a:t>	</a:t>
            </a:r>
            <a:r>
              <a:rPr lang="en-US" sz="2000" b="1">
                <a:latin typeface="Arial" charset="0"/>
              </a:rPr>
              <a:t>for</a:t>
            </a:r>
            <a:r>
              <a:rPr lang="en-US" sz="2000">
                <a:latin typeface="Arial" charset="0"/>
              </a:rPr>
              <a:t> each vertex </a:t>
            </a:r>
            <a:r>
              <a:rPr lang="en-US" sz="2000" i="1" noProof="1">
                <a:latin typeface="Arial" charset="0"/>
              </a:rPr>
              <a:t>v </a:t>
            </a:r>
            <a:r>
              <a:rPr lang="en-US" sz="2000" noProof="1">
                <a:latin typeface="Arial" charset="0"/>
                <a:sym typeface="Symbol" pitchFamily="18" charset="2"/>
              </a:rPr>
              <a:t></a:t>
            </a:r>
            <a:r>
              <a:rPr lang="en-US" sz="2000" i="1" noProof="1">
                <a:latin typeface="Arial" charset="0"/>
                <a:sym typeface="Symbol" pitchFamily="18" charset="2"/>
              </a:rPr>
              <a:t>  </a:t>
            </a:r>
            <a:r>
              <a:rPr lang="en-US" sz="2000" i="1">
                <a:latin typeface="Arial" charset="0"/>
                <a:sym typeface="Symbol" pitchFamily="18" charset="2"/>
              </a:rPr>
              <a:t>Adj</a:t>
            </a:r>
            <a:r>
              <a:rPr lang="en-US" sz="2000" noProof="1">
                <a:latin typeface="Arial" charset="0"/>
                <a:sym typeface="Symbol" pitchFamily="18" charset="2"/>
              </a:rPr>
              <a:t>[</a:t>
            </a:r>
            <a:r>
              <a:rPr lang="en-US" sz="2000">
                <a:latin typeface="Arial" charset="0"/>
                <a:sym typeface="Symbol" pitchFamily="18" charset="2"/>
              </a:rPr>
              <a:t>u</a:t>
            </a:r>
            <a:r>
              <a:rPr lang="en-US" sz="2000" noProof="1">
                <a:latin typeface="Arial" charset="0"/>
                <a:sym typeface="Symbol" pitchFamily="18" charset="2"/>
              </a:rPr>
              <a:t>]</a:t>
            </a:r>
            <a:r>
              <a:rPr lang="en-US" sz="2000">
                <a:latin typeface="Arial" charset="0"/>
                <a:sym typeface="Symbol" pitchFamily="18" charset="2"/>
              </a:rPr>
              <a:t> </a:t>
            </a:r>
            <a:r>
              <a:rPr lang="en-US" sz="2000">
                <a:latin typeface="Arial" charset="0"/>
              </a:rPr>
              <a:t> </a:t>
            </a:r>
            <a:r>
              <a:rPr lang="en-US" sz="2000" b="1">
                <a:latin typeface="Arial" charset="0"/>
              </a:rPr>
              <a:t>do</a:t>
            </a:r>
            <a:endParaRPr lang="en-US" sz="2000">
              <a:latin typeface="Arial" charset="0"/>
              <a:sym typeface="Symbol" pitchFamily="18" charset="2"/>
            </a:endParaRPr>
          </a:p>
          <a:p>
            <a:pPr lvl="2" defTabSz="381000" eaLnBrk="0" hangingPunct="0"/>
            <a:r>
              <a:rPr lang="en-US" sz="2000">
                <a:latin typeface="Arial" charset="0"/>
                <a:sym typeface="Symbol" pitchFamily="18" charset="2"/>
              </a:rPr>
              <a:t>		</a:t>
            </a:r>
            <a:r>
              <a:rPr lang="en-US" sz="2000" i="1" noProof="1">
                <a:latin typeface="Arial" charset="0"/>
                <a:sym typeface="Symbol" pitchFamily="18" charset="2"/>
              </a:rPr>
              <a:t>Relax</a:t>
            </a:r>
            <a:r>
              <a:rPr lang="en-US" sz="2000" noProof="1">
                <a:latin typeface="Arial" charset="0"/>
                <a:sym typeface="Symbol" pitchFamily="18" charset="2"/>
              </a:rPr>
              <a:t>(u,v,w)</a:t>
            </a:r>
            <a:endParaRPr lang="en-US" sz="2000">
              <a:latin typeface="Arial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AA3-0A38-4097-BB58-EC9A33F399E9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72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Application of SSSP - currency conversion</a:t>
            </a:r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908050"/>
            <a:ext cx="7705725" cy="57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2858-FE20-40E3-A8F0-99E992B65919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Application of SSSP - currency conversion</a:t>
            </a: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836613"/>
            <a:ext cx="7777162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81F-8E00-47F2-8DD8-D96C10906019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Application of SSSP - currency conversion</a:t>
            </a:r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765175"/>
            <a:ext cx="7705725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B81A-0757-4A82-850E-4148073A2288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All-Pairs Shortest Paths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33400" y="1484313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charset="0"/>
              </a:rPr>
              <a:t>Given graph (directed or undirected) G = (V,E) </a:t>
            </a:r>
            <a:r>
              <a:rPr lang="en-US" dirty="0" smtClean="0">
                <a:latin typeface="Arial" charset="0"/>
              </a:rPr>
              <a:t>with weight </a:t>
            </a:r>
            <a:r>
              <a:rPr lang="en-US" dirty="0">
                <a:latin typeface="Arial" charset="0"/>
              </a:rPr>
              <a:t>function w: </a:t>
            </a:r>
            <a:r>
              <a:rPr lang="en-US" b="1" dirty="0">
                <a:latin typeface="Arial" charset="0"/>
              </a:rPr>
              <a:t>E </a:t>
            </a:r>
            <a:r>
              <a:rPr lang="en-US" b="1" dirty="0">
                <a:latin typeface="Arial" charset="0"/>
                <a:sym typeface="Symbol" pitchFamily="18" charset="2"/>
              </a:rPr>
              <a:t> </a:t>
            </a:r>
            <a:r>
              <a:rPr lang="en-US" b="1" dirty="0">
                <a:latin typeface="Arial" charset="0"/>
              </a:rPr>
              <a:t>R</a:t>
            </a:r>
            <a:r>
              <a:rPr lang="en-US" dirty="0">
                <a:latin typeface="Arial" charset="0"/>
              </a:rPr>
              <a:t> find for all pairs of vertices 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u,v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Symbol" pitchFamily="18" charset="2"/>
              </a:rPr>
              <a:t> </a:t>
            </a:r>
            <a:r>
              <a:rPr lang="en-US" dirty="0">
                <a:latin typeface="Arial" charset="0"/>
              </a:rPr>
              <a:t>V the minimum possible weight for path from u to v. </a:t>
            </a:r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590800"/>
            <a:ext cx="7705725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9FC7-B28E-4E0A-A383-C56053C18C21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76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Idea</a:t>
            </a:r>
          </a:p>
        </p:txBody>
      </p:sp>
      <p:pic>
        <p:nvPicPr>
          <p:cNvPr id="1556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7338"/>
            <a:ext cx="8353425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683-D6B2-432E-9FC7-A59606F09FD7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Idea</a:t>
            </a: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484313"/>
            <a:ext cx="8713788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AC53-7EAF-4ADC-8534-ED33F7B89BCB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Floyd-Warshall Algorithm - Idea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974725" y="1716088"/>
            <a:ext cx="8175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514350"/>
            <a:r>
              <a:rPr lang="en-US">
                <a:latin typeface="Arial" charset="0"/>
              </a:rPr>
              <a:t>d</a:t>
            </a:r>
            <a:r>
              <a:rPr lang="en-US" baseline="-25000">
                <a:latin typeface="Arial" charset="0"/>
              </a:rPr>
              <a:t>s,t</a:t>
            </a:r>
            <a:r>
              <a:rPr lang="en-US" baseline="30000">
                <a:latin typeface="Arial" charset="0"/>
              </a:rPr>
              <a:t>(i)</a:t>
            </a:r>
            <a:r>
              <a:rPr lang="en-US">
                <a:latin typeface="Arial" charset="0"/>
              </a:rPr>
              <a:t>  </a:t>
            </a:r>
            <a:r>
              <a:rPr lang="en-US">
                <a:latin typeface="Arial" charset="0"/>
                <a:cs typeface="Arial" charset="0"/>
              </a:rPr>
              <a:t>– 	the shortest path from s to t containing only vertices</a:t>
            </a:r>
          </a:p>
          <a:p>
            <a:pPr defTabSz="514350"/>
            <a:r>
              <a:rPr lang="en-US">
                <a:latin typeface="Arial" charset="0"/>
                <a:cs typeface="Arial" charset="0"/>
              </a:rPr>
              <a:t>		v</a:t>
            </a:r>
            <a:r>
              <a:rPr lang="en-US" baseline="-25000">
                <a:latin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, ..., v</a:t>
            </a:r>
            <a:r>
              <a:rPr lang="en-US" baseline="-25000"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990600" y="2895600"/>
            <a:ext cx="199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514350"/>
            <a:r>
              <a:rPr lang="en-US">
                <a:latin typeface="Arial" charset="0"/>
              </a:rPr>
              <a:t>d</a:t>
            </a:r>
            <a:r>
              <a:rPr lang="en-US" baseline="-25000">
                <a:latin typeface="Arial" charset="0"/>
              </a:rPr>
              <a:t>s,t</a:t>
            </a:r>
            <a:r>
              <a:rPr lang="en-US" baseline="30000">
                <a:latin typeface="Arial" charset="0"/>
              </a:rPr>
              <a:t>(0)</a:t>
            </a:r>
            <a:r>
              <a:rPr lang="en-US">
                <a:latin typeface="Arial" charset="0"/>
              </a:rPr>
              <a:t>  </a:t>
            </a:r>
            <a:r>
              <a:rPr lang="en-US">
                <a:latin typeface="Arial" charset="0"/>
                <a:cs typeface="Arial" charset="0"/>
              </a:rPr>
              <a:t>= w(s,t)</a:t>
            </a:r>
            <a:endParaRPr lang="en-US">
              <a:latin typeface="Arial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90600" y="43434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514350"/>
            <a:r>
              <a:rPr lang="en-US">
                <a:latin typeface="Arial" charset="0"/>
              </a:rPr>
              <a:t>d</a:t>
            </a:r>
            <a:r>
              <a:rPr lang="en-US" baseline="-25000">
                <a:latin typeface="Arial" charset="0"/>
              </a:rPr>
              <a:t>s,t</a:t>
            </a:r>
            <a:r>
              <a:rPr lang="en-US" baseline="30000">
                <a:latin typeface="Arial" charset="0"/>
              </a:rPr>
              <a:t>(k)</a:t>
            </a:r>
            <a:r>
              <a:rPr lang="en-US">
                <a:latin typeface="Arial" charset="0"/>
              </a:rPr>
              <a:t> =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2362200" y="3962400"/>
            <a:ext cx="566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w(s,t)					if k = 0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min{d</a:t>
            </a:r>
            <a:r>
              <a:rPr lang="en-US" baseline="-25000">
                <a:latin typeface="Arial" charset="0"/>
              </a:rPr>
              <a:t>s,t</a:t>
            </a:r>
            <a:r>
              <a:rPr lang="en-US" baseline="30000">
                <a:latin typeface="Arial" charset="0"/>
              </a:rPr>
              <a:t>(k-1)</a:t>
            </a:r>
            <a:r>
              <a:rPr lang="en-US">
                <a:latin typeface="Arial" charset="0"/>
              </a:rPr>
              <a:t>, d</a:t>
            </a:r>
            <a:r>
              <a:rPr lang="en-US" baseline="-25000">
                <a:latin typeface="Arial" charset="0"/>
              </a:rPr>
              <a:t>s,k</a:t>
            </a:r>
            <a:r>
              <a:rPr lang="en-US" baseline="30000">
                <a:latin typeface="Arial" charset="0"/>
              </a:rPr>
              <a:t>(k-1)</a:t>
            </a:r>
            <a:r>
              <a:rPr lang="en-US">
                <a:latin typeface="Arial" charset="0"/>
              </a:rPr>
              <a:t> + d</a:t>
            </a:r>
            <a:r>
              <a:rPr lang="en-US" baseline="-25000">
                <a:latin typeface="Arial" charset="0"/>
              </a:rPr>
              <a:t>k,t</a:t>
            </a:r>
            <a:r>
              <a:rPr lang="en-US" baseline="30000">
                <a:latin typeface="Arial" charset="0"/>
              </a:rPr>
              <a:t>(k-1)</a:t>
            </a:r>
            <a:r>
              <a:rPr lang="en-US">
                <a:latin typeface="Arial" charset="0"/>
              </a:rPr>
              <a:t>}	if k &gt; 0</a:t>
            </a:r>
          </a:p>
        </p:txBody>
      </p:sp>
      <p:sp>
        <p:nvSpPr>
          <p:cNvPr id="182279" name="AutoShape 7"/>
          <p:cNvSpPr>
            <a:spLocks/>
          </p:cNvSpPr>
          <p:nvPr/>
        </p:nvSpPr>
        <p:spPr bwMode="auto">
          <a:xfrm>
            <a:off x="2133600" y="4114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8E92-F6FC-46A8-B082-4F88F580CC86}" type="datetime1">
              <a:rPr lang="en-US" smtClean="0"/>
              <a:t>8/23/2012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79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B28-B6B3-4855-9928-4E7CD2683B0D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136499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499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499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499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500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500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500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500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5004" name="AutoShape 12"/>
          <p:cNvCxnSpPr>
            <a:cxnSpLocks noChangeShapeType="1"/>
            <a:stCxn id="1365003" idx="5"/>
            <a:endCxn id="136499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5" name="AutoShape 13"/>
          <p:cNvCxnSpPr>
            <a:cxnSpLocks noChangeShapeType="1"/>
            <a:stCxn id="1365003" idx="3"/>
            <a:endCxn id="136499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6" name="AutoShape 14"/>
          <p:cNvCxnSpPr>
            <a:cxnSpLocks noChangeShapeType="1"/>
            <a:stCxn id="1364996" idx="6"/>
            <a:endCxn id="136499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7" name="AutoShape 15"/>
          <p:cNvCxnSpPr>
            <a:cxnSpLocks noChangeShapeType="1"/>
            <a:stCxn id="1364999" idx="0"/>
            <a:endCxn id="136499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8" name="AutoShape 16"/>
          <p:cNvCxnSpPr>
            <a:cxnSpLocks noChangeShapeType="1"/>
            <a:stCxn id="1364999" idx="5"/>
            <a:endCxn id="136500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5009" name="AutoShape 17"/>
          <p:cNvCxnSpPr>
            <a:cxnSpLocks noChangeShapeType="1"/>
            <a:stCxn id="1365002" idx="7"/>
            <a:endCxn id="136500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5010" name="AutoShape 18"/>
          <p:cNvCxnSpPr>
            <a:cxnSpLocks noChangeShapeType="1"/>
            <a:stCxn id="1365000" idx="0"/>
            <a:endCxn id="136499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11" name="AutoShape 19"/>
          <p:cNvCxnSpPr>
            <a:cxnSpLocks noChangeShapeType="1"/>
            <a:stCxn id="1364997" idx="6"/>
            <a:endCxn id="136499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12" name="AutoShape 20"/>
          <p:cNvCxnSpPr>
            <a:cxnSpLocks noChangeShapeType="1"/>
            <a:stCxn id="1365000" idx="6"/>
            <a:endCxn id="136500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13" name="AutoShape 21"/>
          <p:cNvCxnSpPr>
            <a:cxnSpLocks noChangeShapeType="1"/>
            <a:stCxn id="1365002" idx="0"/>
            <a:endCxn id="136499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501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501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501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501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501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501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502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502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502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502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5024" name="Text Box 32"/>
          <p:cNvSpPr txBox="1">
            <a:spLocks noChangeArrowheads="1"/>
          </p:cNvSpPr>
          <p:nvPr/>
        </p:nvSpPr>
        <p:spPr bwMode="auto">
          <a:xfrm>
            <a:off x="6553200" y="38100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5025" name="AutoShape 33"/>
          <p:cNvCxnSpPr>
            <a:cxnSpLocks noChangeShapeType="1"/>
            <a:stCxn id="1365024" idx="0"/>
            <a:endCxn id="1365000" idx="4"/>
          </p:cNvCxnSpPr>
          <p:nvPr/>
        </p:nvCxnSpPr>
        <p:spPr bwMode="auto">
          <a:xfrm flipH="1" flipV="1">
            <a:off x="6570663" y="3562350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Floyd-Warshall Algorithm - Algorithm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90600" y="1979613"/>
            <a:ext cx="60309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i="1" noProof="1">
                <a:latin typeface="Arial" charset="0"/>
              </a:rPr>
              <a:t>FloydWarshall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matrix </a:t>
            </a:r>
            <a:r>
              <a:rPr lang="en-US" noProof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, </a:t>
            </a:r>
            <a:r>
              <a:rPr lang="en-US" b="1">
                <a:latin typeface="Arial" charset="0"/>
              </a:rPr>
              <a:t>integer</a:t>
            </a:r>
            <a:r>
              <a:rPr lang="en-US">
                <a:latin typeface="Arial" charset="0"/>
              </a:rPr>
              <a:t> </a:t>
            </a:r>
            <a:r>
              <a:rPr lang="en-US" i="1">
                <a:latin typeface="Arial" charset="0"/>
              </a:rPr>
              <a:t>n</a:t>
            </a:r>
            <a:r>
              <a:rPr lang="en-US" noProof="1">
                <a:latin typeface="Arial" charset="0"/>
              </a:rPr>
              <a:t>)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k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i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	 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j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381000" eaLnBrk="0" hangingPunct="0"/>
            <a:r>
              <a:rPr lang="en-US" b="1" noProof="1">
                <a:latin typeface="Arial" charset="0"/>
                <a:sym typeface="Symbol" pitchFamily="18" charset="2"/>
              </a:rPr>
              <a:t>				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(k)</a:t>
            </a:r>
            <a:r>
              <a:rPr lang="en-US" i="1" noProof="1">
                <a:latin typeface="Arial" charset="0"/>
                <a:sym typeface="Symbol" pitchFamily="18" charset="2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min(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,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ik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 +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kj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)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return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(n)</a:t>
            </a:r>
            <a:endParaRPr lang="en-US" noProof="1">
              <a:latin typeface="Arial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946E-FCF3-420A-87DF-1195C38FFF45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Floyd-Warshall Algorithm - Example</a:t>
            </a:r>
          </a:p>
        </p:txBody>
      </p:sp>
      <p:sp>
        <p:nvSpPr>
          <p:cNvPr id="156675" name="AutoShape 3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6677" name="AutoShape 5"/>
          <p:cNvSpPr>
            <a:spLocks noChangeArrowheads="1"/>
          </p:cNvSpPr>
          <p:nvPr/>
        </p:nvSpPr>
        <p:spPr bwMode="auto">
          <a:xfrm>
            <a:off x="1524000" y="4191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56678" name="AutoShape 6"/>
          <p:cNvSpPr>
            <a:spLocks noChangeArrowheads="1"/>
          </p:cNvSpPr>
          <p:nvPr/>
        </p:nvSpPr>
        <p:spPr bwMode="auto">
          <a:xfrm>
            <a:off x="914400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3352800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56680" name="AutoShape 8"/>
          <p:cNvCxnSpPr>
            <a:cxnSpLocks noChangeShapeType="1"/>
            <a:stCxn id="156678" idx="7"/>
            <a:endCxn id="156675" idx="2"/>
          </p:cNvCxnSpPr>
          <p:nvPr/>
        </p:nvCxnSpPr>
        <p:spPr bwMode="auto">
          <a:xfrm flipV="1">
            <a:off x="1304925" y="2514600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1" name="AutoShape 9"/>
          <p:cNvCxnSpPr>
            <a:cxnSpLocks noChangeShapeType="1"/>
            <a:stCxn id="156679" idx="1"/>
            <a:endCxn id="156675" idx="6"/>
          </p:cNvCxnSpPr>
          <p:nvPr/>
        </p:nvCxnSpPr>
        <p:spPr bwMode="auto">
          <a:xfrm flipH="1" flipV="1">
            <a:off x="2667000" y="2514600"/>
            <a:ext cx="752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2" name="AutoShape 10"/>
          <p:cNvCxnSpPr>
            <a:cxnSpLocks noChangeShapeType="1"/>
            <a:stCxn id="156678" idx="4"/>
            <a:endCxn id="156677" idx="1"/>
          </p:cNvCxnSpPr>
          <p:nvPr/>
        </p:nvCxnSpPr>
        <p:spPr bwMode="auto">
          <a:xfrm>
            <a:off x="1143000" y="3505200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3" name="AutoShape 11"/>
          <p:cNvCxnSpPr>
            <a:cxnSpLocks noChangeShapeType="1"/>
            <a:stCxn id="156677" idx="6"/>
            <a:endCxn id="156676" idx="2"/>
          </p:cNvCxnSpPr>
          <p:nvPr/>
        </p:nvCxnSpPr>
        <p:spPr bwMode="auto">
          <a:xfrm>
            <a:off x="19812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4" name="AutoShape 12"/>
          <p:cNvCxnSpPr>
            <a:cxnSpLocks noChangeShapeType="1"/>
            <a:stCxn id="156676" idx="7"/>
            <a:endCxn id="156679" idx="4"/>
          </p:cNvCxnSpPr>
          <p:nvPr/>
        </p:nvCxnSpPr>
        <p:spPr bwMode="auto">
          <a:xfrm flipV="1">
            <a:off x="3057525" y="3505200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5" name="AutoShape 13"/>
          <p:cNvCxnSpPr>
            <a:cxnSpLocks noChangeShapeType="1"/>
            <a:stCxn id="156676" idx="1"/>
            <a:endCxn id="156678" idx="5"/>
          </p:cNvCxnSpPr>
          <p:nvPr/>
        </p:nvCxnSpPr>
        <p:spPr bwMode="auto">
          <a:xfrm flipH="1" flipV="1">
            <a:off x="1304925" y="3438525"/>
            <a:ext cx="1428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6" name="AutoShape 14"/>
          <p:cNvCxnSpPr>
            <a:cxnSpLocks noChangeShapeType="1"/>
            <a:stCxn id="156678" idx="6"/>
            <a:endCxn id="156679" idx="2"/>
          </p:cNvCxnSpPr>
          <p:nvPr/>
        </p:nvCxnSpPr>
        <p:spPr bwMode="auto">
          <a:xfrm>
            <a:off x="1371600" y="32766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7" name="AutoShape 15"/>
          <p:cNvCxnSpPr>
            <a:cxnSpLocks noChangeShapeType="1"/>
            <a:stCxn id="156675" idx="3"/>
            <a:endCxn id="156677" idx="0"/>
          </p:cNvCxnSpPr>
          <p:nvPr/>
        </p:nvCxnSpPr>
        <p:spPr bwMode="auto">
          <a:xfrm flipH="1">
            <a:off x="1752600" y="2676525"/>
            <a:ext cx="5238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6688" name="AutoShape 16"/>
          <p:cNvCxnSpPr>
            <a:cxnSpLocks noChangeShapeType="1"/>
            <a:stCxn id="156675" idx="5"/>
            <a:endCxn id="156676" idx="0"/>
          </p:cNvCxnSpPr>
          <p:nvPr/>
        </p:nvCxnSpPr>
        <p:spPr bwMode="auto">
          <a:xfrm>
            <a:off x="2600325" y="2676525"/>
            <a:ext cx="2952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1508125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3032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974725" y="36226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3336925" y="37750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-5</a:t>
            </a: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2117725" y="4384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19653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2651125" y="2632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22860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22701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graphicFrame>
        <p:nvGraphicFramePr>
          <p:cNvPr id="156739" name="Group 67"/>
          <p:cNvGraphicFramePr>
            <a:graphicFrameLocks noGrp="1"/>
          </p:cNvGraphicFramePr>
          <p:nvPr/>
        </p:nvGraphicFramePr>
        <p:xfrm>
          <a:off x="5791200" y="25908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43" name="Text Box 71"/>
          <p:cNvSpPr txBox="1">
            <a:spLocks noChangeArrowheads="1"/>
          </p:cNvSpPr>
          <p:nvPr/>
        </p:nvSpPr>
        <p:spPr bwMode="auto">
          <a:xfrm>
            <a:off x="6918325" y="17922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AB0A-D3A2-42DB-873F-BC6ED006AEC3}" type="datetime1">
              <a:rPr lang="en-US" smtClean="0"/>
              <a:t>8/23/2012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81</a:t>
            </a:fld>
            <a:endParaRPr kumimoji="0"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57722" name="Group 26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60" name="Group 64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98" name="Text Box 102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(0)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(0)</a:t>
            </a:r>
            <a:endParaRPr lang="en-US"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59B-8AEB-451C-8BA1-CF89C1CBC1AD}" type="datetime1">
              <a:rPr lang="en-US" smtClean="0"/>
              <a:t>8/23/2012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82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58723" name="Group 3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8761" name="Group 41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99" name="Text Box 79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(1)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(1)</a:t>
            </a:r>
            <a:endParaRPr lang="en-US"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C37D-AA3F-4B5B-89E4-B269F30A77B1}" type="datetime1">
              <a:rPr lang="en-US" smtClean="0"/>
              <a:t>8/23/2012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83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59747" name="Group 3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9785" name="Group 41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823" name="Text Box 79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(2)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(2)</a:t>
            </a:r>
            <a:endParaRPr lang="en-US"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7F86-C1EA-4157-8E64-DB47D3A3C20F}" type="datetime1">
              <a:rPr lang="en-US" smtClean="0"/>
              <a:t>8/23/2012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84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60771" name="Group 3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0809" name="Group 41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847" name="Text Box 79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(3)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(3)</a:t>
            </a:r>
            <a:endParaRPr lang="en-US"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44BE-CCF7-4F53-91C6-72E20C74BCA3}" type="datetime1">
              <a:rPr lang="en-US" smtClean="0"/>
              <a:t>8/23/2012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85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61795" name="Group 3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1833" name="Group 41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871" name="Text Box 79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(4)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(4)</a:t>
            </a:r>
            <a:endParaRPr lang="en-US"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92-0A2F-493D-8B24-F16558607B54}" type="datetime1">
              <a:rPr lang="en-US" smtClean="0"/>
              <a:t>8/23/2012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86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Floyd-Warshall Algorithm - Example</a:t>
            </a:r>
          </a:p>
        </p:txBody>
      </p:sp>
      <p:graphicFrame>
        <p:nvGraphicFramePr>
          <p:cNvPr id="162819" name="Group 3"/>
          <p:cNvGraphicFramePr>
            <a:graphicFrameLocks noGrp="1"/>
          </p:cNvGraphicFramePr>
          <p:nvPr/>
        </p:nvGraphicFramePr>
        <p:xfrm>
          <a:off x="11430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857" name="Group 41"/>
          <p:cNvGraphicFramePr>
            <a:graphicFrameLocks noGrp="1"/>
          </p:cNvGraphicFramePr>
          <p:nvPr/>
        </p:nvGraphicFramePr>
        <p:xfrm>
          <a:off x="5105400" y="31242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2895" name="Text Box 79"/>
          <p:cNvSpPr txBox="1">
            <a:spLocks noChangeArrowheads="1"/>
          </p:cNvSpPr>
          <p:nvPr/>
        </p:nvSpPr>
        <p:spPr bwMode="auto">
          <a:xfrm>
            <a:off x="1050925" y="20923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	D</a:t>
            </a:r>
            <a:r>
              <a:rPr lang="en-US" baseline="30000">
                <a:latin typeface="Arial" charset="0"/>
              </a:rPr>
              <a:t>(5)</a:t>
            </a:r>
            <a:r>
              <a:rPr lang="en-US">
                <a:latin typeface="Arial" charset="0"/>
              </a:rPr>
              <a:t>				</a:t>
            </a:r>
            <a:r>
              <a:rPr lang="en-US">
                <a:latin typeface="Arial" charset="0"/>
                <a:sym typeface="Symbol" pitchFamily="18" charset="2"/>
              </a:rPr>
              <a:t></a:t>
            </a:r>
            <a:r>
              <a:rPr lang="en-US" baseline="30000">
                <a:latin typeface="Arial" charset="0"/>
                <a:sym typeface="Symbol" pitchFamily="18" charset="2"/>
              </a:rPr>
              <a:t>(5)</a:t>
            </a:r>
            <a:endParaRPr lang="en-US"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1DEE-CE83-469F-98C3-6ACE9249B8A3}" type="datetime1">
              <a:rPr lang="en-US" smtClean="0"/>
              <a:t>8/23/2012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87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485775"/>
            <a:ext cx="8458200" cy="1143000"/>
          </a:xfrm>
        </p:spPr>
        <p:txBody>
          <a:bodyPr/>
          <a:lstStyle/>
          <a:p>
            <a:r>
              <a:rPr lang="en-US" sz="2600"/>
              <a:t>Floyd-Warshall Algorithm - Extracting the shortest paths</a:t>
            </a:r>
          </a:p>
        </p:txBody>
      </p:sp>
      <p:pic>
        <p:nvPicPr>
          <p:cNvPr id="189520" name="Picture 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1196975"/>
            <a:ext cx="64579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ECB5-A58E-45D1-BEFB-9B379ECEC16A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Floyd-Warshall Algorithm - Complexity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611188" y="6092825"/>
            <a:ext cx="321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T(V,E)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(n</a:t>
            </a:r>
            <a:r>
              <a:rPr lang="en-US" baseline="30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) = </a:t>
            </a:r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</a:t>
            </a:r>
            <a:r>
              <a:rPr lang="en-US" baseline="30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627313" y="1916113"/>
            <a:ext cx="6030912" cy="2282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i="1" noProof="1">
                <a:latin typeface="Arial" charset="0"/>
              </a:rPr>
              <a:t>FloydWarshall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matrix </a:t>
            </a:r>
            <a:r>
              <a:rPr lang="en-US" noProof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, </a:t>
            </a:r>
            <a:r>
              <a:rPr lang="en-US" b="1">
                <a:latin typeface="Arial" charset="0"/>
              </a:rPr>
              <a:t>integer</a:t>
            </a:r>
            <a:r>
              <a:rPr lang="en-US">
                <a:latin typeface="Arial" charset="0"/>
              </a:rPr>
              <a:t> </a:t>
            </a:r>
            <a:r>
              <a:rPr lang="en-US" i="1">
                <a:latin typeface="Arial" charset="0"/>
              </a:rPr>
              <a:t>n</a:t>
            </a:r>
            <a:r>
              <a:rPr lang="en-US" noProof="1">
                <a:latin typeface="Arial" charset="0"/>
              </a:rPr>
              <a:t>)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k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i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  <a:endParaRPr lang="en-US" noProof="1">
              <a:latin typeface="Arial" charset="0"/>
              <a:sym typeface="Symbol" pitchFamily="18" charset="2"/>
            </a:endParaRP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		 </a:t>
            </a:r>
            <a:r>
              <a:rPr lang="en-US" b="1" noProof="1">
                <a:latin typeface="Arial" charset="0"/>
                <a:sym typeface="Symbol" pitchFamily="18" charset="2"/>
              </a:rPr>
              <a:t>for </a:t>
            </a:r>
            <a:r>
              <a:rPr lang="en-US" i="1" noProof="1">
                <a:latin typeface="Arial" charset="0"/>
                <a:sym typeface="Symbol" pitchFamily="18" charset="2"/>
              </a:rPr>
              <a:t>j 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 </a:t>
            </a:r>
            <a:r>
              <a:rPr lang="en-US" i="1" noProof="1">
                <a:latin typeface="Arial" charset="0"/>
                <a:sym typeface="Symbol" pitchFamily="18" charset="2"/>
              </a:rPr>
              <a:t>n </a:t>
            </a:r>
            <a:r>
              <a:rPr lang="en-US" b="1" noProof="1">
                <a:latin typeface="Arial" charset="0"/>
                <a:sym typeface="Symbol" pitchFamily="18" charset="2"/>
              </a:rPr>
              <a:t>do</a:t>
            </a:r>
          </a:p>
          <a:p>
            <a:pPr defTabSz="381000" eaLnBrk="0" hangingPunct="0"/>
            <a:r>
              <a:rPr lang="en-US" b="1" noProof="1">
                <a:latin typeface="Arial" charset="0"/>
                <a:sym typeface="Symbol" pitchFamily="18" charset="2"/>
              </a:rPr>
              <a:t>				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(k)</a:t>
            </a:r>
            <a:r>
              <a:rPr lang="en-US" i="1" noProof="1">
                <a:latin typeface="Arial" charset="0"/>
                <a:sym typeface="Symbol" pitchFamily="18" charset="2"/>
              </a:rPr>
              <a:t> </a:t>
            </a:r>
            <a:r>
              <a:rPr lang="en-US" noProof="1">
                <a:latin typeface="Arial" charset="0"/>
                <a:sym typeface="Symbol" pitchFamily="18" charset="2"/>
              </a:rPr>
              <a:t> min(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,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ik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 +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-25000" noProof="1">
                <a:latin typeface="Arial" charset="0"/>
                <a:sym typeface="Symbol" pitchFamily="18" charset="2"/>
              </a:rPr>
              <a:t>kj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(k-1)</a:t>
            </a:r>
            <a:r>
              <a:rPr lang="en-US" noProof="1">
                <a:latin typeface="Arial" charset="0"/>
                <a:sym typeface="Symbol" pitchFamily="18" charset="2"/>
              </a:rPr>
              <a:t>)</a:t>
            </a:r>
          </a:p>
          <a:p>
            <a:pPr defTabSz="381000" eaLnBrk="0" hangingPunct="0"/>
            <a:r>
              <a:rPr lang="en-US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return </a:t>
            </a:r>
            <a:r>
              <a:rPr lang="en-US" i="1" noProof="1">
                <a:latin typeface="Arial" charset="0"/>
                <a:sym typeface="Symbol" pitchFamily="18" charset="2"/>
              </a:rPr>
              <a:t>D</a:t>
            </a:r>
            <a:r>
              <a:rPr lang="en-US" i="1" baseline="30000" noProof="1">
                <a:latin typeface="Arial" charset="0"/>
                <a:sym typeface="Symbol" pitchFamily="18" charset="2"/>
              </a:rPr>
              <a:t>(n)</a:t>
            </a:r>
            <a:endParaRPr lang="en-US" noProof="1">
              <a:latin typeface="Arial" charset="0"/>
              <a:sym typeface="Symbol" pitchFamily="18" charset="2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50825" y="4868863"/>
            <a:ext cx="602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3 </a:t>
            </a:r>
            <a:r>
              <a:rPr lang="en-US" b="1">
                <a:latin typeface="Arial" charset="0"/>
              </a:rPr>
              <a:t>for</a:t>
            </a:r>
            <a:r>
              <a:rPr lang="en-US">
                <a:latin typeface="Arial" charset="0"/>
              </a:rPr>
              <a:t> cycles, each executed exactly n times</a:t>
            </a:r>
          </a:p>
        </p:txBody>
      </p:sp>
      <p:sp>
        <p:nvSpPr>
          <p:cNvPr id="164870" name="Line 6"/>
          <p:cNvSpPr>
            <a:spLocks noChangeShapeType="1"/>
          </p:cNvSpPr>
          <p:nvPr/>
        </p:nvSpPr>
        <p:spPr bwMode="auto">
          <a:xfrm flipV="1">
            <a:off x="468313" y="3068638"/>
            <a:ext cx="2447925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2454-5EA0-4ABC-AC71-61268023BA3C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89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0FF4-B113-4CA8-BDD9-DD664ADEAEBE}" type="datetime1">
              <a:rPr lang="en-US" smtClean="0"/>
              <a:t>8/23/2012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1366020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6021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66022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6023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6024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6025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6026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6027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6028" name="AutoShape 12"/>
          <p:cNvCxnSpPr>
            <a:cxnSpLocks noChangeShapeType="1"/>
            <a:stCxn id="1366027" idx="5"/>
            <a:endCxn id="1366021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29" name="AutoShape 13"/>
          <p:cNvCxnSpPr>
            <a:cxnSpLocks noChangeShapeType="1"/>
            <a:stCxn id="1366027" idx="3"/>
            <a:endCxn id="1366020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0" name="AutoShape 14"/>
          <p:cNvCxnSpPr>
            <a:cxnSpLocks noChangeShapeType="1"/>
            <a:stCxn id="1366020" idx="6"/>
            <a:endCxn id="1366021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1" name="AutoShape 15"/>
          <p:cNvCxnSpPr>
            <a:cxnSpLocks noChangeShapeType="1"/>
            <a:stCxn id="1366023" idx="0"/>
            <a:endCxn id="1366020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2" name="AutoShape 16"/>
          <p:cNvCxnSpPr>
            <a:cxnSpLocks noChangeShapeType="1"/>
            <a:stCxn id="1366023" idx="5"/>
            <a:endCxn id="1366026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6033" name="AutoShape 17"/>
          <p:cNvCxnSpPr>
            <a:cxnSpLocks noChangeShapeType="1"/>
            <a:stCxn id="1366026" idx="7"/>
            <a:endCxn id="1366024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6034" name="AutoShape 18"/>
          <p:cNvCxnSpPr>
            <a:cxnSpLocks noChangeShapeType="1"/>
            <a:stCxn id="1366024" idx="0"/>
            <a:endCxn id="1366021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6035" name="AutoShape 19"/>
          <p:cNvCxnSpPr>
            <a:cxnSpLocks noChangeShapeType="1"/>
            <a:stCxn id="1366021" idx="6"/>
            <a:endCxn id="1366022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6" name="AutoShape 20"/>
          <p:cNvCxnSpPr>
            <a:cxnSpLocks noChangeShapeType="1"/>
            <a:stCxn id="1366024" idx="6"/>
            <a:endCxn id="1366025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7" name="AutoShape 21"/>
          <p:cNvCxnSpPr>
            <a:cxnSpLocks noChangeShapeType="1"/>
            <a:stCxn id="1366026" idx="0"/>
            <a:endCxn id="1366020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6038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6039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6040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6041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6042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6043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6044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6045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6046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6047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6048" name="Text Box 32"/>
          <p:cNvSpPr txBox="1">
            <a:spLocks noChangeArrowheads="1"/>
          </p:cNvSpPr>
          <p:nvPr/>
        </p:nvSpPr>
        <p:spPr bwMode="auto">
          <a:xfrm>
            <a:off x="6553200" y="38100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6049" name="AutoShape 33"/>
          <p:cNvCxnSpPr>
            <a:cxnSpLocks noChangeShapeType="1"/>
            <a:stCxn id="1366048" idx="0"/>
            <a:endCxn id="1366024" idx="4"/>
          </p:cNvCxnSpPr>
          <p:nvPr/>
        </p:nvCxnSpPr>
        <p:spPr bwMode="auto">
          <a:xfrm flipH="1" flipV="1">
            <a:off x="6570663" y="3562350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All-Pairs Shortest Paths -Johnson's algorithm</a:t>
            </a:r>
          </a:p>
        </p:txBody>
      </p:sp>
      <p:pic>
        <p:nvPicPr>
          <p:cNvPr id="1904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484313"/>
            <a:ext cx="820896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53FB-81F4-4A7A-AFCA-19227976849E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Johnson’s Algorithm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r>
              <a:rPr lang="en-US"/>
              <a:t>Makes clever use of Bellman-Ford and Dijkstra to do All-Pairs-Shortest-Paths efficiently on sparse graphs.</a:t>
            </a:r>
          </a:p>
          <a:p>
            <a:r>
              <a:rPr lang="en-US"/>
              <a:t>Motivation:</a:t>
            </a:r>
            <a:r>
              <a:rPr lang="en-US" b="1" i="1"/>
              <a:t> </a:t>
            </a:r>
            <a:r>
              <a:rPr lang="en-US"/>
              <a:t>By running Dijkstra |</a:t>
            </a:r>
            <a:r>
              <a:rPr lang="en-US" i="1"/>
              <a:t>V</a:t>
            </a:r>
            <a:r>
              <a:rPr lang="en-US"/>
              <a:t>| times, we could do APSP in time </a:t>
            </a:r>
            <a:r>
              <a:rPr lang="en-US">
                <a:latin typeface="Symbol" pitchFamily="18" charset="2"/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/>
              <a:t>lg</a:t>
            </a:r>
            <a:r>
              <a:rPr lang="en-US" i="1"/>
              <a:t>V </a:t>
            </a:r>
            <a:r>
              <a:rPr lang="en-US"/>
              <a:t>+</a:t>
            </a:r>
            <a:r>
              <a:rPr lang="en-US" i="1"/>
              <a:t>VE</a:t>
            </a:r>
            <a:r>
              <a:rPr lang="en-US"/>
              <a:t>lg</a:t>
            </a:r>
            <a:r>
              <a:rPr lang="en-US" i="1"/>
              <a:t>V</a:t>
            </a:r>
            <a:r>
              <a:rPr lang="en-US"/>
              <a:t>) (Modified Dijkstra), or </a:t>
            </a:r>
            <a:r>
              <a:rPr lang="en-US">
                <a:latin typeface="Symbol" pitchFamily="18" charset="2"/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/>
              <a:t>lg</a:t>
            </a:r>
            <a:r>
              <a:rPr lang="en-US" i="1"/>
              <a:t>V </a:t>
            </a:r>
            <a:r>
              <a:rPr lang="en-US"/>
              <a:t>+</a:t>
            </a:r>
            <a:r>
              <a:rPr lang="en-US" i="1"/>
              <a:t>VE</a:t>
            </a:r>
            <a:r>
              <a:rPr lang="en-US"/>
              <a:t>) (Fibonacci Dijkstra). This beats </a:t>
            </a:r>
            <a:r>
              <a:rPr lang="en-US">
                <a:latin typeface="Symbol" pitchFamily="18" charset="2"/>
                <a:sym typeface="Symbol" pitchFamily="18" charset="2"/>
              </a:rPr>
              <a:t>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V</a:t>
            </a:r>
            <a:r>
              <a:rPr lang="en-US" baseline="30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)</a:t>
            </a:r>
            <a:r>
              <a:rPr lang="en-US"/>
              <a:t> (Floyd-Warshall) when the graph is sparse.</a:t>
            </a:r>
          </a:p>
          <a:p>
            <a:r>
              <a:rPr lang="en-US"/>
              <a:t>Problem: negative edge weights.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D73C-9B1F-4DC2-8B0D-48BD52194D4B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Idea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Reweight the edges so that: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No edge weight is negative.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Shortest paths are preserved. (A shortest path in the original graph is still one in the new, reweighted graph.)</a:t>
            </a:r>
          </a:p>
          <a:p>
            <a:pPr>
              <a:lnSpc>
                <a:spcPct val="90000"/>
              </a:lnSpc>
            </a:pPr>
            <a:r>
              <a:rPr lang="en-US"/>
              <a:t>An obvious attempt: subtract the minimum weight from all the edge weights. E.g. if the minimum weight is -2: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/>
              <a:t>	-2  -  -2 = 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/>
              <a:t>	 3  -  -2 = 5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/>
              <a:t>etc.</a:t>
            </a:r>
            <a:r>
              <a:rPr lang="en-US">
                <a:sym typeface="Symbol" pitchFamily="18" charset="2"/>
              </a:rPr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4A1E-3413-4BE3-AC82-C364CC1C326C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394200"/>
          </a:xfrm>
        </p:spPr>
        <p:txBody>
          <a:bodyPr>
            <a:normAutofit lnSpcReduction="10000"/>
          </a:bodyPr>
          <a:lstStyle/>
          <a:p>
            <a:r>
              <a:rPr lang="en-US"/>
              <a:t>Subtracting the minimum weight from every weight doesn’t work.</a:t>
            </a:r>
          </a:p>
          <a:p>
            <a:r>
              <a:rPr lang="en-US"/>
              <a:t>Consider:</a:t>
            </a:r>
          </a:p>
          <a:p>
            <a:pPr>
              <a:spcBef>
                <a:spcPct val="400000"/>
              </a:spcBef>
            </a:pPr>
            <a:r>
              <a:rPr lang="en-US"/>
              <a:t>Paths with more edges are unfairly penalized.</a:t>
            </a:r>
          </a:p>
        </p:txBody>
      </p:sp>
      <p:sp>
        <p:nvSpPr>
          <p:cNvPr id="124932" name="Oval 4"/>
          <p:cNvSpPr>
            <a:spLocks noChangeArrowheads="1"/>
          </p:cNvSpPr>
          <p:nvPr/>
        </p:nvSpPr>
        <p:spPr bwMode="auto">
          <a:xfrm>
            <a:off x="1295400" y="379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2286000" y="379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3276600" y="379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935" name="AutoShape 7"/>
          <p:cNvCxnSpPr>
            <a:cxnSpLocks noChangeShapeType="1"/>
            <a:stCxn id="124932" idx="6"/>
            <a:endCxn id="124933" idx="2"/>
          </p:cNvCxnSpPr>
          <p:nvPr/>
        </p:nvCxnSpPr>
        <p:spPr bwMode="auto">
          <a:xfrm>
            <a:off x="1600200" y="39481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4936" name="AutoShape 8"/>
          <p:cNvCxnSpPr>
            <a:cxnSpLocks noChangeShapeType="1"/>
            <a:stCxn id="124933" idx="6"/>
            <a:endCxn id="124934" idx="2"/>
          </p:cNvCxnSpPr>
          <p:nvPr/>
        </p:nvCxnSpPr>
        <p:spPr bwMode="auto">
          <a:xfrm>
            <a:off x="2590800" y="39481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4937" name="AutoShape 9"/>
          <p:cNvCxnSpPr>
            <a:cxnSpLocks noChangeShapeType="1"/>
            <a:stCxn id="124932" idx="0"/>
            <a:endCxn id="124934" idx="1"/>
          </p:cNvCxnSpPr>
          <p:nvPr/>
        </p:nvCxnSpPr>
        <p:spPr bwMode="auto">
          <a:xfrm rot="5400000" flipV="1">
            <a:off x="2362200" y="2881313"/>
            <a:ext cx="44450" cy="1873250"/>
          </a:xfrm>
          <a:prstGeom prst="curvedConnector3">
            <a:avLst>
              <a:gd name="adj1" fmla="val -51428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1746250" y="40243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-2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2736850" y="40386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-1</a:t>
            </a: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2209800" y="32004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-2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5257800" y="379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6248400" y="379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7239000" y="379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944" name="AutoShape 16"/>
          <p:cNvCxnSpPr>
            <a:cxnSpLocks noChangeShapeType="1"/>
            <a:stCxn id="124941" idx="6"/>
            <a:endCxn id="124942" idx="2"/>
          </p:cNvCxnSpPr>
          <p:nvPr/>
        </p:nvCxnSpPr>
        <p:spPr bwMode="auto">
          <a:xfrm>
            <a:off x="5562600" y="39481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4945" name="AutoShape 17"/>
          <p:cNvCxnSpPr>
            <a:cxnSpLocks noChangeShapeType="1"/>
            <a:stCxn id="124942" idx="6"/>
            <a:endCxn id="124943" idx="2"/>
          </p:cNvCxnSpPr>
          <p:nvPr/>
        </p:nvCxnSpPr>
        <p:spPr bwMode="auto">
          <a:xfrm>
            <a:off x="6553200" y="39481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4946" name="AutoShape 18"/>
          <p:cNvCxnSpPr>
            <a:cxnSpLocks noChangeShapeType="1"/>
            <a:stCxn id="124941" idx="0"/>
            <a:endCxn id="124943" idx="1"/>
          </p:cNvCxnSpPr>
          <p:nvPr/>
        </p:nvCxnSpPr>
        <p:spPr bwMode="auto">
          <a:xfrm rot="5400000" flipV="1">
            <a:off x="6324600" y="2881313"/>
            <a:ext cx="44450" cy="1873250"/>
          </a:xfrm>
          <a:prstGeom prst="curvedConnector3">
            <a:avLst>
              <a:gd name="adj1" fmla="val -51428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5746750" y="4024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6737350" y="4038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6210300" y="3200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4114800" y="3784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2350-6CD5-44CB-ADCB-B827F4A1EA6E}" type="datetime1">
              <a:rPr lang="en-US" smtClean="0"/>
              <a:t>8/23/2012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93</a:t>
            </a:fld>
            <a:endParaRPr kumimoji="0"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Johnson’s Insight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vertex </a:t>
            </a:r>
            <a:r>
              <a:rPr lang="en-US" i="1"/>
              <a:t>s</a:t>
            </a:r>
            <a:r>
              <a:rPr lang="en-US"/>
              <a:t> to the original graph G, with edges of weight 0 to each vertex in G:</a:t>
            </a:r>
          </a:p>
          <a:p>
            <a:pPr>
              <a:spcBef>
                <a:spcPct val="400000"/>
              </a:spcBef>
            </a:pPr>
            <a:r>
              <a:rPr lang="en-US"/>
              <a:t>Assign new weights </a:t>
            </a:r>
            <a:r>
              <a:rPr lang="en-US">
                <a:cs typeface="Arial" charset="0"/>
              </a:rPr>
              <a:t>ŵ to each edge as follows:</a:t>
            </a:r>
          </a:p>
          <a:p>
            <a:r>
              <a:rPr lang="en-US">
                <a:cs typeface="Arial" charset="0"/>
              </a:rPr>
              <a:t>	 ŵ(u, v) = w(u, v) + </a:t>
            </a:r>
            <a:r>
              <a:rPr lang="en-US">
                <a:latin typeface="Symbol" pitchFamily="18" charset="2"/>
                <a:cs typeface="Arial" charset="0"/>
              </a:rPr>
              <a:t>d</a:t>
            </a:r>
            <a:r>
              <a:rPr lang="en-US">
                <a:cs typeface="Arial" charset="0"/>
              </a:rPr>
              <a:t>(s, u) - </a:t>
            </a:r>
            <a:r>
              <a:rPr lang="en-US">
                <a:latin typeface="Symbol" pitchFamily="18" charset="2"/>
                <a:cs typeface="Arial" charset="0"/>
              </a:rPr>
              <a:t>d</a:t>
            </a:r>
            <a:r>
              <a:rPr lang="en-US">
                <a:cs typeface="Arial" charset="0"/>
              </a:rPr>
              <a:t>(s, v)</a:t>
            </a:r>
          </a:p>
        </p:txBody>
      </p:sp>
      <p:sp>
        <p:nvSpPr>
          <p:cNvPr id="125956" name="Oval 4"/>
          <p:cNvSpPr>
            <a:spLocks noChangeArrowheads="1"/>
          </p:cNvSpPr>
          <p:nvPr/>
        </p:nvSpPr>
        <p:spPr bwMode="auto">
          <a:xfrm>
            <a:off x="33528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47244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Oval 6"/>
          <p:cNvSpPr>
            <a:spLocks noChangeArrowheads="1"/>
          </p:cNvSpPr>
          <p:nvPr/>
        </p:nvSpPr>
        <p:spPr bwMode="auto">
          <a:xfrm>
            <a:off x="5181600" y="2438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51816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960" name="AutoShape 8"/>
          <p:cNvCxnSpPr>
            <a:cxnSpLocks noChangeShapeType="1"/>
            <a:stCxn id="125956" idx="6"/>
            <a:endCxn id="125957" idx="2"/>
          </p:cNvCxnSpPr>
          <p:nvPr/>
        </p:nvCxnSpPr>
        <p:spPr bwMode="auto">
          <a:xfrm>
            <a:off x="3657600" y="29718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5961" name="AutoShape 9"/>
          <p:cNvCxnSpPr>
            <a:cxnSpLocks noChangeShapeType="1"/>
            <a:stCxn id="125956" idx="7"/>
            <a:endCxn id="125958" idx="2"/>
          </p:cNvCxnSpPr>
          <p:nvPr/>
        </p:nvCxnSpPr>
        <p:spPr bwMode="auto">
          <a:xfrm rot="16200000">
            <a:off x="4260850" y="1943100"/>
            <a:ext cx="273050" cy="15684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5962" name="AutoShape 10"/>
          <p:cNvCxnSpPr>
            <a:cxnSpLocks noChangeShapeType="1"/>
            <a:stCxn id="125956" idx="5"/>
            <a:endCxn id="125959" idx="2"/>
          </p:cNvCxnSpPr>
          <p:nvPr/>
        </p:nvCxnSpPr>
        <p:spPr bwMode="auto">
          <a:xfrm rot="16200000" flipH="1">
            <a:off x="4260850" y="2432050"/>
            <a:ext cx="273050" cy="15684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4114800" y="2667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4121150" y="2286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4114800" y="2986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cxnSp>
        <p:nvCxnSpPr>
          <p:cNvPr id="125966" name="AutoShape 14"/>
          <p:cNvCxnSpPr>
            <a:cxnSpLocks noChangeShapeType="1"/>
            <a:stCxn id="125957" idx="7"/>
            <a:endCxn id="125958" idx="3"/>
          </p:cNvCxnSpPr>
          <p:nvPr/>
        </p:nvCxnSpPr>
        <p:spPr bwMode="auto">
          <a:xfrm flipV="1">
            <a:off x="4984750" y="2698750"/>
            <a:ext cx="241300" cy="1651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5967" name="AutoShape 15"/>
          <p:cNvCxnSpPr>
            <a:cxnSpLocks noChangeShapeType="1"/>
            <a:stCxn id="125957" idx="5"/>
            <a:endCxn id="125959" idx="1"/>
          </p:cNvCxnSpPr>
          <p:nvPr/>
        </p:nvCxnSpPr>
        <p:spPr bwMode="auto">
          <a:xfrm>
            <a:off x="4984750" y="3079750"/>
            <a:ext cx="241300" cy="1651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5968" name="AutoShape 16"/>
          <p:cNvCxnSpPr>
            <a:cxnSpLocks noChangeShapeType="1"/>
            <a:stCxn id="125959" idx="0"/>
            <a:endCxn id="125958" idx="4"/>
          </p:cNvCxnSpPr>
          <p:nvPr/>
        </p:nvCxnSpPr>
        <p:spPr bwMode="auto">
          <a:xfrm flipV="1">
            <a:off x="5334000" y="2743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3BE-C39F-48AA-9C7D-BB4A52C677A1}" type="datetime1">
              <a:rPr lang="en-US" smtClean="0"/>
              <a:t>8/23/2012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94</a:t>
            </a:fld>
            <a:endParaRPr kumimoji="0"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7620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Are all the </a:t>
            </a:r>
            <a:r>
              <a:rPr lang="en-US" sz="2400">
                <a:cs typeface="Arial" charset="0"/>
              </a:rPr>
              <a:t>ŵ</a:t>
            </a:r>
            <a:r>
              <a:rPr lang="en-US" sz="2400"/>
              <a:t>’s non-negative? Yes: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Otherwise, s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u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v would be </a:t>
            </a:r>
            <a:br>
              <a:rPr lang="en-US" sz="2400"/>
            </a:br>
            <a:r>
              <a:rPr lang="en-US" sz="2400"/>
              <a:t>shorter than the shortest path </a:t>
            </a:r>
            <a:br>
              <a:rPr lang="en-US" sz="2400"/>
            </a:br>
            <a:r>
              <a:rPr lang="en-US" sz="2400"/>
              <a:t>from s to v.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5849938" y="205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</a:t>
            </a:r>
          </a:p>
        </p:txBody>
      </p:sp>
      <p:sp>
        <p:nvSpPr>
          <p:cNvPr id="126981" name="Oval 5"/>
          <p:cNvSpPr>
            <a:spLocks noChangeArrowheads="1"/>
          </p:cNvSpPr>
          <p:nvPr/>
        </p:nvSpPr>
        <p:spPr bwMode="auto">
          <a:xfrm>
            <a:off x="7145338" y="1676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126982" name="Oval 6"/>
          <p:cNvSpPr>
            <a:spLocks noChangeArrowheads="1"/>
          </p:cNvSpPr>
          <p:nvPr/>
        </p:nvSpPr>
        <p:spPr bwMode="auto">
          <a:xfrm>
            <a:off x="7145338" y="2438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cxnSp>
        <p:nvCxnSpPr>
          <p:cNvPr id="126983" name="AutoShape 7"/>
          <p:cNvCxnSpPr>
            <a:cxnSpLocks noChangeShapeType="1"/>
            <a:stCxn id="126981" idx="6"/>
            <a:endCxn id="126982" idx="6"/>
          </p:cNvCxnSpPr>
          <p:nvPr/>
        </p:nvCxnSpPr>
        <p:spPr bwMode="auto">
          <a:xfrm>
            <a:off x="7450138" y="1828800"/>
            <a:ext cx="1587" cy="762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7666038" y="1992313"/>
            <a:ext cx="94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w(u, v)</a:t>
            </a:r>
          </a:p>
        </p:txBody>
      </p:sp>
      <p:cxnSp>
        <p:nvCxnSpPr>
          <p:cNvPr id="126985" name="AutoShape 9"/>
          <p:cNvCxnSpPr>
            <a:cxnSpLocks noChangeShapeType="1"/>
            <a:stCxn id="126980" idx="6"/>
            <a:endCxn id="126981" idx="2"/>
          </p:cNvCxnSpPr>
          <p:nvPr/>
        </p:nvCxnSpPr>
        <p:spPr bwMode="auto">
          <a:xfrm flipV="1">
            <a:off x="6154738" y="18288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</p:cxnSp>
      <p:cxnSp>
        <p:nvCxnSpPr>
          <p:cNvPr id="126986" name="AutoShape 10"/>
          <p:cNvCxnSpPr>
            <a:cxnSpLocks noChangeShapeType="1"/>
            <a:stCxn id="126980" idx="6"/>
            <a:endCxn id="126982" idx="2"/>
          </p:cNvCxnSpPr>
          <p:nvPr/>
        </p:nvCxnSpPr>
        <p:spPr bwMode="auto">
          <a:xfrm>
            <a:off x="6154738" y="22098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</p:cxnSp>
      <p:sp>
        <p:nvSpPr>
          <p:cNvPr id="126987" name="Text Box 11"/>
          <p:cNvSpPr txBox="1">
            <a:spLocks noChangeArrowheads="1"/>
          </p:cNvSpPr>
          <p:nvPr/>
        </p:nvSpPr>
        <p:spPr bwMode="auto">
          <a:xfrm rot="-1251975">
            <a:off x="6124575" y="1584325"/>
            <a:ext cx="885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d</a:t>
            </a:r>
            <a:r>
              <a:rPr lang="en-US"/>
              <a:t>(s, u)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 rot="1265219">
            <a:off x="6172200" y="2413000"/>
            <a:ext cx="871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d</a:t>
            </a:r>
            <a:r>
              <a:rPr lang="en-US"/>
              <a:t>(s, v)</a:t>
            </a:r>
          </a:p>
        </p:txBody>
      </p:sp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1295400" y="3378200"/>
          <a:ext cx="3733800" cy="1422400"/>
        </p:xfrm>
        <a:graphic>
          <a:graphicData uri="http://schemas.openxmlformats.org/presentationml/2006/ole">
            <p:oleObj spid="_x0000_s1026" name="Equation" r:id="rId3" imgW="1600200" imgH="609480" progId="Equation.3">
              <p:embed/>
            </p:oleObj>
          </a:graphicData>
        </a:graphic>
      </p:graphicFrame>
      <p:sp>
        <p:nvSpPr>
          <p:cNvPr id="126990" name="AutoShape 14"/>
          <p:cNvSpPr>
            <a:spLocks/>
          </p:cNvSpPr>
          <p:nvPr/>
        </p:nvSpPr>
        <p:spPr bwMode="auto">
          <a:xfrm rot="-5400000">
            <a:off x="2819400" y="350520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2514600" y="5129213"/>
          <a:ext cx="895350" cy="433387"/>
        </p:xfrm>
        <a:graphic>
          <a:graphicData uri="http://schemas.openxmlformats.org/presentationml/2006/ole">
            <p:oleObj spid="_x0000_s1027" name="Equation" r:id="rId4" imgW="419040" imgH="203040" progId="Equation.3">
              <p:embed/>
            </p:oleObj>
          </a:graphicData>
        </a:graphic>
      </p:graphicFrame>
      <p:graphicFrame>
        <p:nvGraphicFramePr>
          <p:cNvPr id="126992" name="Object 16"/>
          <p:cNvGraphicFramePr>
            <a:graphicFrameLocks noChangeAspect="1"/>
          </p:cNvGraphicFramePr>
          <p:nvPr/>
        </p:nvGraphicFramePr>
        <p:xfrm>
          <a:off x="762000" y="1752600"/>
          <a:ext cx="4394200" cy="433388"/>
        </p:xfrm>
        <a:graphic>
          <a:graphicData uri="http://schemas.openxmlformats.org/presentationml/2006/ole">
            <p:oleObj spid="_x0000_s1028" name="Equation" r:id="rId5" imgW="1930320" imgH="190440" progId="Equation.3">
              <p:embed/>
            </p:oleObj>
          </a:graphicData>
        </a:graphic>
      </p:graphicFrame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CE97-8BF9-4793-90D4-0DB303A9D8E6}" type="datetime1">
              <a:rPr lang="en-US" smtClean="0"/>
              <a:t>8/23/2012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95</a:t>
            </a:fld>
            <a:endParaRPr kumimoji="0"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</a:t>
            </a:r>
          </a:p>
        </p:txBody>
      </p:sp>
      <p:sp>
        <p:nvSpPr>
          <p:cNvPr id="1280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838200"/>
          </a:xfrm>
        </p:spPr>
        <p:txBody>
          <a:bodyPr/>
          <a:lstStyle/>
          <a:p>
            <a:r>
              <a:rPr lang="en-US" sz="2000"/>
              <a:t>Does the reweighting preserve shortest paths? Yes: Consider any path </a:t>
            </a:r>
          </a:p>
          <a:p>
            <a:endParaRPr lang="en-US" sz="2000"/>
          </a:p>
        </p:txBody>
      </p:sp>
      <p:graphicFrame>
        <p:nvGraphicFramePr>
          <p:cNvPr id="128004" name="Object 1028"/>
          <p:cNvGraphicFramePr>
            <a:graphicFrameLocks noChangeAspect="1"/>
          </p:cNvGraphicFramePr>
          <p:nvPr/>
        </p:nvGraphicFramePr>
        <p:xfrm>
          <a:off x="1346200" y="1420813"/>
          <a:ext cx="2057400" cy="471487"/>
        </p:xfrm>
        <a:graphic>
          <a:graphicData uri="http://schemas.openxmlformats.org/presentationml/2006/ole">
            <p:oleObj spid="_x0000_s2050" name="Equation" r:id="rId3" imgW="888840" imgH="203040" progId="Equation.3">
              <p:embed/>
            </p:oleObj>
          </a:graphicData>
        </a:graphic>
      </p:graphicFrame>
      <p:graphicFrame>
        <p:nvGraphicFramePr>
          <p:cNvPr id="128005" name="Object 1029"/>
          <p:cNvGraphicFramePr>
            <a:graphicFrameLocks noChangeAspect="1"/>
          </p:cNvGraphicFramePr>
          <p:nvPr/>
        </p:nvGraphicFramePr>
        <p:xfrm>
          <a:off x="1066800" y="1882775"/>
          <a:ext cx="7391400" cy="2917825"/>
        </p:xfrm>
        <a:graphic>
          <a:graphicData uri="http://schemas.openxmlformats.org/presentationml/2006/ole">
            <p:oleObj spid="_x0000_s2051" name="Equation" r:id="rId4" imgW="3860640" imgH="1523880" progId="Equation.3">
              <p:embed/>
            </p:oleObj>
          </a:graphicData>
        </a:graphic>
      </p:graphicFrame>
      <p:sp>
        <p:nvSpPr>
          <p:cNvPr id="128006" name="Text Box 1030"/>
          <p:cNvSpPr txBox="1">
            <a:spLocks noChangeArrowheads="1"/>
          </p:cNvSpPr>
          <p:nvPr/>
        </p:nvSpPr>
        <p:spPr bwMode="auto">
          <a:xfrm>
            <a:off x="304800" y="3476625"/>
            <a:ext cx="127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the sum</a:t>
            </a:r>
            <a:br>
              <a:rPr lang="en-US" sz="1800"/>
            </a:br>
            <a:r>
              <a:rPr lang="en-US" sz="1800"/>
              <a:t>telescopes</a:t>
            </a:r>
          </a:p>
        </p:txBody>
      </p:sp>
      <p:sp>
        <p:nvSpPr>
          <p:cNvPr id="128007" name="AutoShape 1031"/>
          <p:cNvSpPr>
            <a:spLocks/>
          </p:cNvSpPr>
          <p:nvPr/>
        </p:nvSpPr>
        <p:spPr bwMode="auto">
          <a:xfrm rot="-5400000">
            <a:off x="3505200" y="3886200"/>
            <a:ext cx="228600" cy="1905000"/>
          </a:xfrm>
          <a:prstGeom prst="leftBrace">
            <a:avLst>
              <a:gd name="adj1" fmla="val 69444"/>
              <a:gd name="adj2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Text Box 1032"/>
          <p:cNvSpPr txBox="1">
            <a:spLocks noChangeArrowheads="1"/>
          </p:cNvSpPr>
          <p:nvPr/>
        </p:nvSpPr>
        <p:spPr bwMode="auto">
          <a:xfrm>
            <a:off x="2133600" y="492125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/>
              <a:t>A value that depends only on the endpoints, not on the path.</a:t>
            </a:r>
          </a:p>
        </p:txBody>
      </p:sp>
      <p:sp>
        <p:nvSpPr>
          <p:cNvPr id="128009" name="Text Box 1033"/>
          <p:cNvSpPr txBox="1">
            <a:spLocks noChangeArrowheads="1"/>
          </p:cNvSpPr>
          <p:nvPr/>
        </p:nvSpPr>
        <p:spPr bwMode="auto">
          <a:xfrm>
            <a:off x="396875" y="5622925"/>
            <a:ext cx="8366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In other words, we have adjusted the lengths of all paths by the same amount. So this will not affect the relative ordering of the paths—</a:t>
            </a:r>
            <a:br>
              <a:rPr lang="en-US"/>
            </a:br>
            <a:r>
              <a:rPr lang="en-US"/>
              <a:t>shortest paths will be preserved.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9E21-1EB8-4FD3-97A5-B8D39CDE0E8F}" type="datetime1">
              <a:rPr lang="en-US" smtClean="0"/>
              <a:t>8/23/2012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96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3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compute the </a:t>
            </a:r>
            <a:r>
              <a:rPr lang="en-US">
                <a:latin typeface="Symbol" pitchFamily="18" charset="2"/>
              </a:rPr>
              <a:t>d</a:t>
            </a:r>
            <a:r>
              <a:rPr lang="en-US"/>
              <a:t>(s, v)’s?</a:t>
            </a:r>
          </a:p>
          <a:p>
            <a:r>
              <a:rPr lang="en-US"/>
              <a:t>Use Bellman-Ford.</a:t>
            </a:r>
          </a:p>
          <a:p>
            <a:r>
              <a:rPr lang="en-US"/>
              <a:t>This also tells us if we have a negative-weight cycle.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6A2B-515C-4CBA-A42A-2150B041B646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Johnson’s: Algorithm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Compute G’, which consists of G augmented with s and a zero-weight edge from s to every vertex in G.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Run Bellman-Ford(G’, w, s) to obtain the </a:t>
            </a:r>
            <a:r>
              <a:rPr lang="en-US">
                <a:latin typeface="Symbol" pitchFamily="18" charset="2"/>
              </a:rPr>
              <a:t>d</a:t>
            </a:r>
            <a:r>
              <a:rPr lang="en-US"/>
              <a:t>(s,v)’s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Reweight by computing </a:t>
            </a:r>
            <a:r>
              <a:rPr lang="en-US">
                <a:cs typeface="Arial" charset="0"/>
              </a:rPr>
              <a:t>ŵ for each edge</a:t>
            </a:r>
          </a:p>
          <a:p>
            <a:pPr marL="533400" indent="-533400">
              <a:buFontTx/>
              <a:buAutoNum type="arabicPeriod"/>
            </a:pPr>
            <a:r>
              <a:rPr lang="en-US">
                <a:cs typeface="Arial" charset="0"/>
              </a:rPr>
              <a:t>Run Dijkstra on each vertex to compute </a:t>
            </a:r>
          </a:p>
          <a:p>
            <a:pPr marL="533400" indent="-533400">
              <a:buFontTx/>
              <a:buAutoNum type="arabicPeriod"/>
            </a:pPr>
            <a:r>
              <a:rPr lang="en-US">
                <a:cs typeface="Arial" charset="0"/>
              </a:rPr>
              <a:t>Undo reweighting factors to compute </a:t>
            </a:r>
            <a:r>
              <a:rPr lang="en-US">
                <a:latin typeface="Symbol" pitchFamily="18" charset="2"/>
              </a:rPr>
              <a:t>d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7596188" y="4495800"/>
          <a:ext cx="265112" cy="471488"/>
        </p:xfrm>
        <a:graphic>
          <a:graphicData uri="http://schemas.openxmlformats.org/presentationml/2006/ole">
            <p:oleObj spid="_x0000_s3074" name="Equation" r:id="rId3" imgW="114120" imgH="20304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D631-AE67-439E-94D1-F80B689A0516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98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Johnson’s: CLRS</a:t>
            </a:r>
          </a:p>
        </p:txBody>
      </p:sp>
      <p:pic>
        <p:nvPicPr>
          <p:cNvPr id="142342" name="Picture 6" descr="johnson_code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304925"/>
            <a:ext cx="7772400" cy="4629150"/>
          </a:xfrm>
          <a:noFill/>
          <a:ln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5CA8-1498-40AB-9C24-90581611B454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99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31934</TotalTime>
  <Words>5198</Words>
  <Application>Microsoft PowerPoint</Application>
  <PresentationFormat>On-screen Show (4:3)</PresentationFormat>
  <Paragraphs>2043</Paragraphs>
  <Slides>102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4" baseType="lpstr">
      <vt:lpstr>Office Theme</vt:lpstr>
      <vt:lpstr>Microsoft Equation 3.0</vt:lpstr>
      <vt:lpstr>Prim’s Algorithm</vt:lpstr>
      <vt:lpstr>Slide 2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Shortest path problems</vt:lpstr>
      <vt:lpstr>Shortest path problems</vt:lpstr>
      <vt:lpstr>Shortest path problems</vt:lpstr>
      <vt:lpstr>Single-Source Shortest Paths</vt:lpstr>
      <vt:lpstr>Dijkstra’s Algorithm - Relax</vt:lpstr>
      <vt:lpstr>Dijkstra’s Algorithm - Idea</vt:lpstr>
      <vt:lpstr>Dijkstra’s Algorithm - SSSP-Dijkstra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Complexity</vt:lpstr>
      <vt:lpstr>Dijkstra’s Algorithm - Complexity</vt:lpstr>
      <vt:lpstr>Dijkstra’s Algorithm - Complexity</vt:lpstr>
      <vt:lpstr>Shortest Path Properties</vt:lpstr>
      <vt:lpstr>Shortest Path Properties</vt:lpstr>
      <vt:lpstr>Shortest Path Properties</vt:lpstr>
      <vt:lpstr>Relaxation</vt:lpstr>
      <vt:lpstr>Bellman-Ford Algorithm</vt:lpstr>
      <vt:lpstr>Bellman-Ford Algorithm</vt:lpstr>
      <vt:lpstr>Bellman-Ford Algorithm</vt:lpstr>
      <vt:lpstr>Bellman-Ford Algorithm</vt:lpstr>
      <vt:lpstr>Bellman-Ford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Complexity</vt:lpstr>
      <vt:lpstr>Bellman-Ford Algorithm - Complexity</vt:lpstr>
      <vt:lpstr>Shortest Paths in DAGs - SSSP-DAG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Complexity</vt:lpstr>
      <vt:lpstr>Application of SSSP - currency conversion</vt:lpstr>
      <vt:lpstr>Application of SSSP - currency conversion</vt:lpstr>
      <vt:lpstr>Application of SSSP - currency conversion</vt:lpstr>
      <vt:lpstr>All-Pairs Shortest Paths</vt:lpstr>
      <vt:lpstr>Floyd-Warshall Algorithm - Idea</vt:lpstr>
      <vt:lpstr>Floyd-Warshall Algorithm - Idea</vt:lpstr>
      <vt:lpstr>Floyd-Warshall Algorithm - Idea</vt:lpstr>
      <vt:lpstr>Floyd-Warshall Algorithm - Algorithm</vt:lpstr>
      <vt:lpstr>Floyd-Warshall Algorithm - Example</vt:lpstr>
      <vt:lpstr>Floyd-Warshall Algorithm - Example</vt:lpstr>
      <vt:lpstr>Floyd-Warshall Algorithm - Example</vt:lpstr>
      <vt:lpstr>Floyd-Warshall Algorithm - Example</vt:lpstr>
      <vt:lpstr>Floyd-Warshall Algorithm - Example</vt:lpstr>
      <vt:lpstr>Floyd-Warshall Algorithm - Example</vt:lpstr>
      <vt:lpstr>Floyd-Warshall Algorithm - Example</vt:lpstr>
      <vt:lpstr>Floyd-Warshall Algorithm - Extracting the shortest paths</vt:lpstr>
      <vt:lpstr>Floyd-Warshall Algorithm - Complexity</vt:lpstr>
      <vt:lpstr>All-Pairs Shortest Paths -Johnson's algorithm</vt:lpstr>
      <vt:lpstr>Johnson’s Algorithm</vt:lpstr>
      <vt:lpstr>The Basic Idea</vt:lpstr>
      <vt:lpstr>Counterexample</vt:lpstr>
      <vt:lpstr>Johnson’s Insight</vt:lpstr>
      <vt:lpstr>Question 1</vt:lpstr>
      <vt:lpstr>Question 2</vt:lpstr>
      <vt:lpstr>Question 3</vt:lpstr>
      <vt:lpstr>Johnson’s: Algorithm</vt:lpstr>
      <vt:lpstr>Johnson’s: CLRS</vt:lpstr>
      <vt:lpstr>Johnson: reweighting</vt:lpstr>
      <vt:lpstr>Johnson using Dijkstra</vt:lpstr>
      <vt:lpstr>Johnson’s: Running Time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Your User Name</cp:lastModifiedBy>
  <cp:revision>223</cp:revision>
  <cp:lastPrinted>1998-11-03T18:33:01Z</cp:lastPrinted>
  <dcterms:created xsi:type="dcterms:W3CDTF">1998-11-02T19:17:54Z</dcterms:created>
  <dcterms:modified xsi:type="dcterms:W3CDTF">2012-08-23T07:33:07Z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