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82" r:id="rId3"/>
    <p:sldId id="383" r:id="rId4"/>
    <p:sldId id="381" r:id="rId5"/>
    <p:sldId id="352" r:id="rId6"/>
    <p:sldId id="351" r:id="rId7"/>
    <p:sldId id="35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55" r:id="rId19"/>
    <p:sldId id="354" r:id="rId20"/>
    <p:sldId id="385" r:id="rId21"/>
    <p:sldId id="384" r:id="rId22"/>
    <p:sldId id="386" r:id="rId23"/>
    <p:sldId id="356" r:id="rId24"/>
    <p:sldId id="393" r:id="rId25"/>
    <p:sldId id="387" r:id="rId26"/>
    <p:sldId id="334" r:id="rId27"/>
    <p:sldId id="335" r:id="rId28"/>
    <p:sldId id="336" r:id="rId29"/>
    <p:sldId id="337" r:id="rId30"/>
    <p:sldId id="338" r:id="rId31"/>
    <p:sldId id="339" r:id="rId32"/>
    <p:sldId id="357" r:id="rId33"/>
    <p:sldId id="358" r:id="rId34"/>
    <p:sldId id="394" r:id="rId35"/>
    <p:sldId id="395" r:id="rId36"/>
    <p:sldId id="396" r:id="rId37"/>
    <p:sldId id="397" r:id="rId38"/>
    <p:sldId id="35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61" r:id="rId51"/>
    <p:sldId id="388" r:id="rId52"/>
    <p:sldId id="389" r:id="rId53"/>
    <p:sldId id="390" r:id="rId54"/>
    <p:sldId id="375" r:id="rId55"/>
    <p:sldId id="376" r:id="rId56"/>
    <p:sldId id="377" r:id="rId57"/>
    <p:sldId id="378" r:id="rId58"/>
    <p:sldId id="379" r:id="rId59"/>
    <p:sldId id="380" r:id="rId60"/>
    <p:sldId id="362" r:id="rId61"/>
    <p:sldId id="365" r:id="rId62"/>
    <p:sldId id="392" r:id="rId63"/>
    <p:sldId id="391" r:id="rId64"/>
    <p:sldId id="363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98" r:id="rId73"/>
    <p:sldId id="374" r:id="rId74"/>
    <p:sldId id="399" r:id="rId75"/>
    <p:sldId id="400" r:id="rId76"/>
    <p:sldId id="401" r:id="rId77"/>
    <p:sldId id="402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3B"/>
    <a:srgbClr val="00AEAA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558" autoAdjust="0"/>
  </p:normalViewPr>
  <p:slideViewPr>
    <p:cSldViewPr>
      <p:cViewPr varScale="1">
        <p:scale>
          <a:sx n="70" d="100"/>
          <a:sy n="70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B9F41-3907-425F-A42E-D3EFF696D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7F8C1-6900-4053-B7E2-1DB7A574E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609600"/>
            <a:ext cx="21145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61912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92B0D-AE91-4679-83CB-D7C04D66AA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CFF59-81DC-4035-A935-FDA2551991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1029A-F0C7-454C-9B3E-98BBEC7B0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904C1-DBF0-4997-B6C7-84BD874CC6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F5741-DCE1-4642-95F4-C9A6B7AF7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DB6A3-8FA1-4839-9BE2-A42454A5D3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DA95-F514-4F25-9D98-85C98EFDF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942D4-85E1-4DDE-8B84-1F51505658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B0052-8418-460A-8392-D108B7D9E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66C6D2-8BE1-4745-8DF5-19CABDB28F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85800" y="152400"/>
            <a:ext cx="327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6666"/>
                </a:solidFill>
                <a:latin typeface="Tempus Sans ITC" pitchFamily="82" charset="0"/>
              </a:rPr>
              <a:t>Graph Algorithms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C3B"/>
          </a:solidFill>
          <a:latin typeface="Tempus Sans ITC" pitchFamily="8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81359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4696" name="AutoShape 8"/>
          <p:cNvCxnSpPr>
            <a:cxnSpLocks noChangeShapeType="1"/>
            <a:stCxn id="114691" idx="7"/>
            <a:endCxn id="11469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7" name="AutoShape 9"/>
          <p:cNvCxnSpPr>
            <a:cxnSpLocks noChangeShapeType="1"/>
            <a:stCxn id="114693" idx="6"/>
            <a:endCxn id="11469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8" name="AutoShape 10"/>
          <p:cNvCxnSpPr>
            <a:cxnSpLocks noChangeShapeType="1"/>
            <a:stCxn id="114692" idx="6"/>
            <a:endCxn id="11469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9" name="AutoShape 11"/>
          <p:cNvCxnSpPr>
            <a:cxnSpLocks noChangeShapeType="1"/>
            <a:stCxn id="114691" idx="5"/>
            <a:endCxn id="11469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0" name="AutoShape 12"/>
          <p:cNvCxnSpPr>
            <a:cxnSpLocks noChangeShapeType="1"/>
            <a:stCxn id="114692" idx="7"/>
            <a:endCxn id="11469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1" name="AutoShape 13"/>
          <p:cNvCxnSpPr>
            <a:cxnSpLocks noChangeShapeType="1"/>
            <a:stCxn id="114694" idx="1"/>
            <a:endCxn id="11469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2" name="AutoShape 14"/>
          <p:cNvCxnSpPr>
            <a:cxnSpLocks noChangeShapeType="1"/>
            <a:stCxn id="114692" idx="7"/>
            <a:endCxn id="11469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3" name="AutoShape 15"/>
          <p:cNvCxnSpPr>
            <a:cxnSpLocks noChangeShapeType="1"/>
            <a:stCxn id="114693" idx="3"/>
            <a:endCxn id="11469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4" name="AutoShape 16"/>
          <p:cNvCxnSpPr>
            <a:cxnSpLocks noChangeShapeType="1"/>
            <a:stCxn id="114695" idx="3"/>
            <a:endCxn id="11469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5" name="AutoShape 17"/>
          <p:cNvCxnSpPr>
            <a:cxnSpLocks noChangeShapeType="1"/>
            <a:stCxn id="114694" idx="7"/>
            <a:endCxn id="11469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5720" name="AutoShape 8"/>
          <p:cNvCxnSpPr>
            <a:cxnSpLocks noChangeShapeType="1"/>
            <a:stCxn id="115715" idx="7"/>
            <a:endCxn id="11571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1" name="AutoShape 9"/>
          <p:cNvCxnSpPr>
            <a:cxnSpLocks noChangeShapeType="1"/>
            <a:stCxn id="115717" idx="6"/>
            <a:endCxn id="11571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2" name="AutoShape 10"/>
          <p:cNvCxnSpPr>
            <a:cxnSpLocks noChangeShapeType="1"/>
            <a:stCxn id="115716" idx="6"/>
            <a:endCxn id="11571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3" name="AutoShape 11"/>
          <p:cNvCxnSpPr>
            <a:cxnSpLocks noChangeShapeType="1"/>
            <a:stCxn id="115715" idx="5"/>
            <a:endCxn id="11571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4" name="AutoShape 12"/>
          <p:cNvCxnSpPr>
            <a:cxnSpLocks noChangeShapeType="1"/>
            <a:stCxn id="115716" idx="7"/>
            <a:endCxn id="11571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5" name="AutoShape 13"/>
          <p:cNvCxnSpPr>
            <a:cxnSpLocks noChangeShapeType="1"/>
            <a:stCxn id="115718" idx="1"/>
            <a:endCxn id="11571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6" name="AutoShape 14"/>
          <p:cNvCxnSpPr>
            <a:cxnSpLocks noChangeShapeType="1"/>
            <a:stCxn id="115716" idx="7"/>
            <a:endCxn id="11571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7" name="AutoShape 15"/>
          <p:cNvCxnSpPr>
            <a:cxnSpLocks noChangeShapeType="1"/>
            <a:stCxn id="115717" idx="3"/>
            <a:endCxn id="11571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8" name="AutoShape 16"/>
          <p:cNvCxnSpPr>
            <a:cxnSpLocks noChangeShapeType="1"/>
            <a:stCxn id="115719" idx="3"/>
            <a:endCxn id="11571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9" name="AutoShape 17"/>
          <p:cNvCxnSpPr>
            <a:cxnSpLocks noChangeShapeType="1"/>
            <a:stCxn id="115718" idx="7"/>
            <a:endCxn id="11571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6744" name="AutoShape 8"/>
          <p:cNvCxnSpPr>
            <a:cxnSpLocks noChangeShapeType="1"/>
            <a:stCxn id="116739" idx="7"/>
            <a:endCxn id="11674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5" name="AutoShape 9"/>
          <p:cNvCxnSpPr>
            <a:cxnSpLocks noChangeShapeType="1"/>
            <a:stCxn id="116741" idx="6"/>
            <a:endCxn id="11674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6" name="AutoShape 10"/>
          <p:cNvCxnSpPr>
            <a:cxnSpLocks noChangeShapeType="1"/>
            <a:stCxn id="116740" idx="6"/>
            <a:endCxn id="11674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7" name="AutoShape 11"/>
          <p:cNvCxnSpPr>
            <a:cxnSpLocks noChangeShapeType="1"/>
            <a:stCxn id="116739" idx="5"/>
            <a:endCxn id="11674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8" name="AutoShape 12"/>
          <p:cNvCxnSpPr>
            <a:cxnSpLocks noChangeShapeType="1"/>
            <a:stCxn id="116740" idx="7"/>
            <a:endCxn id="11674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9" name="AutoShape 13"/>
          <p:cNvCxnSpPr>
            <a:cxnSpLocks noChangeShapeType="1"/>
            <a:stCxn id="116742" idx="1"/>
            <a:endCxn id="11673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0" name="AutoShape 14"/>
          <p:cNvCxnSpPr>
            <a:cxnSpLocks noChangeShapeType="1"/>
            <a:stCxn id="116740" idx="7"/>
            <a:endCxn id="11674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1" name="AutoShape 15"/>
          <p:cNvCxnSpPr>
            <a:cxnSpLocks noChangeShapeType="1"/>
            <a:stCxn id="116741" idx="3"/>
            <a:endCxn id="11674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2" name="AutoShape 16"/>
          <p:cNvCxnSpPr>
            <a:cxnSpLocks noChangeShapeType="1"/>
            <a:stCxn id="116743" idx="3"/>
            <a:endCxn id="11674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3" name="AutoShape 17"/>
          <p:cNvCxnSpPr>
            <a:cxnSpLocks noChangeShapeType="1"/>
            <a:stCxn id="116742" idx="7"/>
            <a:endCxn id="11674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8792" name="AutoShape 8"/>
          <p:cNvCxnSpPr>
            <a:cxnSpLocks noChangeShapeType="1"/>
            <a:stCxn id="118787" idx="7"/>
            <a:endCxn id="11878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3" name="AutoShape 9"/>
          <p:cNvCxnSpPr>
            <a:cxnSpLocks noChangeShapeType="1"/>
            <a:stCxn id="118789" idx="6"/>
            <a:endCxn id="118791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4" name="AutoShape 10"/>
          <p:cNvCxnSpPr>
            <a:cxnSpLocks noChangeShapeType="1"/>
            <a:stCxn id="118788" idx="6"/>
            <a:endCxn id="11879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5" name="AutoShape 11"/>
          <p:cNvCxnSpPr>
            <a:cxnSpLocks noChangeShapeType="1"/>
            <a:stCxn id="118787" idx="5"/>
            <a:endCxn id="11878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6" name="AutoShape 12"/>
          <p:cNvCxnSpPr>
            <a:cxnSpLocks noChangeShapeType="1"/>
            <a:stCxn id="118788" idx="7"/>
            <a:endCxn id="11879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7" name="AutoShape 13"/>
          <p:cNvCxnSpPr>
            <a:cxnSpLocks noChangeShapeType="1"/>
            <a:stCxn id="118790" idx="1"/>
            <a:endCxn id="11878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8" name="AutoShape 14"/>
          <p:cNvCxnSpPr>
            <a:cxnSpLocks noChangeShapeType="1"/>
            <a:stCxn id="118788" idx="7"/>
            <a:endCxn id="118789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9" name="AutoShape 15"/>
          <p:cNvCxnSpPr>
            <a:cxnSpLocks noChangeShapeType="1"/>
            <a:stCxn id="118789" idx="3"/>
            <a:endCxn id="118788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800" name="AutoShape 16"/>
          <p:cNvCxnSpPr>
            <a:cxnSpLocks noChangeShapeType="1"/>
            <a:stCxn id="118791" idx="3"/>
            <a:endCxn id="118790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801" name="AutoShape 17"/>
          <p:cNvCxnSpPr>
            <a:cxnSpLocks noChangeShapeType="1"/>
            <a:stCxn id="118790" idx="7"/>
            <a:endCxn id="118791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19816" name="AutoShape 8"/>
          <p:cNvCxnSpPr>
            <a:cxnSpLocks noChangeShapeType="1"/>
            <a:stCxn id="119811" idx="7"/>
            <a:endCxn id="11981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7" name="AutoShape 9"/>
          <p:cNvCxnSpPr>
            <a:cxnSpLocks noChangeShapeType="1"/>
            <a:stCxn id="119813" idx="6"/>
            <a:endCxn id="11981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8" name="AutoShape 10"/>
          <p:cNvCxnSpPr>
            <a:cxnSpLocks noChangeShapeType="1"/>
            <a:stCxn id="119812" idx="6"/>
            <a:endCxn id="11981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9" name="AutoShape 11"/>
          <p:cNvCxnSpPr>
            <a:cxnSpLocks noChangeShapeType="1"/>
            <a:stCxn id="119811" idx="5"/>
            <a:endCxn id="11981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0" name="AutoShape 12"/>
          <p:cNvCxnSpPr>
            <a:cxnSpLocks noChangeShapeType="1"/>
            <a:stCxn id="119812" idx="7"/>
            <a:endCxn id="11981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1" name="AutoShape 13"/>
          <p:cNvCxnSpPr>
            <a:cxnSpLocks noChangeShapeType="1"/>
            <a:stCxn id="119814" idx="1"/>
            <a:endCxn id="11981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2" name="AutoShape 14"/>
          <p:cNvCxnSpPr>
            <a:cxnSpLocks noChangeShapeType="1"/>
            <a:stCxn id="119812" idx="7"/>
            <a:endCxn id="11981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3" name="AutoShape 15"/>
          <p:cNvCxnSpPr>
            <a:cxnSpLocks noChangeShapeType="1"/>
            <a:stCxn id="119813" idx="3"/>
            <a:endCxn id="11981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4" name="AutoShape 16"/>
          <p:cNvCxnSpPr>
            <a:cxnSpLocks noChangeShapeType="1"/>
            <a:stCxn id="119815" idx="3"/>
            <a:endCxn id="11981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5" name="AutoShape 17"/>
          <p:cNvCxnSpPr>
            <a:cxnSpLocks noChangeShapeType="1"/>
            <a:stCxn id="119814" idx="7"/>
            <a:endCxn id="11981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20840" name="AutoShape 8"/>
          <p:cNvCxnSpPr>
            <a:cxnSpLocks noChangeShapeType="1"/>
            <a:stCxn id="120835" idx="7"/>
            <a:endCxn id="12083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1" name="AutoShape 9"/>
          <p:cNvCxnSpPr>
            <a:cxnSpLocks noChangeShapeType="1"/>
            <a:stCxn id="120837" idx="6"/>
            <a:endCxn id="12083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2" name="AutoShape 10"/>
          <p:cNvCxnSpPr>
            <a:cxnSpLocks noChangeShapeType="1"/>
            <a:stCxn id="120836" idx="6"/>
            <a:endCxn id="12083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3" name="AutoShape 11"/>
          <p:cNvCxnSpPr>
            <a:cxnSpLocks noChangeShapeType="1"/>
            <a:stCxn id="120835" idx="5"/>
            <a:endCxn id="12083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4" name="AutoShape 12"/>
          <p:cNvCxnSpPr>
            <a:cxnSpLocks noChangeShapeType="1"/>
            <a:stCxn id="120836" idx="7"/>
            <a:endCxn id="12083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5" name="AutoShape 13"/>
          <p:cNvCxnSpPr>
            <a:cxnSpLocks noChangeShapeType="1"/>
            <a:stCxn id="120838" idx="1"/>
            <a:endCxn id="12083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6" name="AutoShape 14"/>
          <p:cNvCxnSpPr>
            <a:cxnSpLocks noChangeShapeType="1"/>
            <a:stCxn id="120836" idx="7"/>
            <a:endCxn id="12083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7" name="AutoShape 15"/>
          <p:cNvCxnSpPr>
            <a:cxnSpLocks noChangeShapeType="1"/>
            <a:stCxn id="120837" idx="3"/>
            <a:endCxn id="12083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8" name="AutoShape 16"/>
          <p:cNvCxnSpPr>
            <a:cxnSpLocks noChangeShapeType="1"/>
            <a:stCxn id="120839" idx="3"/>
            <a:endCxn id="12083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9" name="AutoShape 17"/>
          <p:cNvCxnSpPr>
            <a:cxnSpLocks noChangeShapeType="1"/>
            <a:stCxn id="120838" idx="7"/>
            <a:endCxn id="12083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1864" name="AutoShape 8"/>
          <p:cNvCxnSpPr>
            <a:cxnSpLocks noChangeShapeType="1"/>
            <a:stCxn id="121859" idx="7"/>
            <a:endCxn id="12186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5" name="AutoShape 9"/>
          <p:cNvCxnSpPr>
            <a:cxnSpLocks noChangeShapeType="1"/>
            <a:stCxn id="121861" idx="6"/>
            <a:endCxn id="12186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6" name="AutoShape 10"/>
          <p:cNvCxnSpPr>
            <a:cxnSpLocks noChangeShapeType="1"/>
            <a:stCxn id="121860" idx="6"/>
            <a:endCxn id="12186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7" name="AutoShape 11"/>
          <p:cNvCxnSpPr>
            <a:cxnSpLocks noChangeShapeType="1"/>
            <a:stCxn id="121859" idx="5"/>
            <a:endCxn id="12186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8" name="AutoShape 12"/>
          <p:cNvCxnSpPr>
            <a:cxnSpLocks noChangeShapeType="1"/>
            <a:stCxn id="121860" idx="7"/>
            <a:endCxn id="12186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9" name="AutoShape 13"/>
          <p:cNvCxnSpPr>
            <a:cxnSpLocks noChangeShapeType="1"/>
            <a:stCxn id="121862" idx="1"/>
            <a:endCxn id="12185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0" name="AutoShape 14"/>
          <p:cNvCxnSpPr>
            <a:cxnSpLocks noChangeShapeType="1"/>
            <a:stCxn id="121860" idx="7"/>
            <a:endCxn id="12186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1" name="AutoShape 15"/>
          <p:cNvCxnSpPr>
            <a:cxnSpLocks noChangeShapeType="1"/>
            <a:stCxn id="121861" idx="3"/>
            <a:endCxn id="12186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2" name="AutoShape 16"/>
          <p:cNvCxnSpPr>
            <a:cxnSpLocks noChangeShapeType="1"/>
            <a:stCxn id="121863" idx="3"/>
            <a:endCxn id="12186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3" name="AutoShape 17"/>
          <p:cNvCxnSpPr>
            <a:cxnSpLocks noChangeShapeType="1"/>
            <a:stCxn id="121862" idx="7"/>
            <a:endCxn id="12186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2888" name="AutoShape 8"/>
          <p:cNvCxnSpPr>
            <a:cxnSpLocks noChangeShapeType="1"/>
            <a:stCxn id="122883" idx="7"/>
            <a:endCxn id="12288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89" name="AutoShape 9"/>
          <p:cNvCxnSpPr>
            <a:cxnSpLocks noChangeShapeType="1"/>
            <a:stCxn id="122885" idx="6"/>
            <a:endCxn id="12288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0" name="AutoShape 10"/>
          <p:cNvCxnSpPr>
            <a:cxnSpLocks noChangeShapeType="1"/>
            <a:stCxn id="122884" idx="6"/>
            <a:endCxn id="12288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1" name="AutoShape 11"/>
          <p:cNvCxnSpPr>
            <a:cxnSpLocks noChangeShapeType="1"/>
            <a:stCxn id="122883" idx="5"/>
            <a:endCxn id="12288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2" name="AutoShape 12"/>
          <p:cNvCxnSpPr>
            <a:cxnSpLocks noChangeShapeType="1"/>
            <a:stCxn id="122884" idx="7"/>
            <a:endCxn id="12288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3" name="AutoShape 13"/>
          <p:cNvCxnSpPr>
            <a:cxnSpLocks noChangeShapeType="1"/>
            <a:stCxn id="122886" idx="1"/>
            <a:endCxn id="12288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4" name="AutoShape 14"/>
          <p:cNvCxnSpPr>
            <a:cxnSpLocks noChangeShapeType="1"/>
            <a:stCxn id="122884" idx="7"/>
            <a:endCxn id="12288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5" name="AutoShape 15"/>
          <p:cNvCxnSpPr>
            <a:cxnSpLocks noChangeShapeType="1"/>
            <a:stCxn id="122885" idx="3"/>
            <a:endCxn id="12288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6" name="AutoShape 16"/>
          <p:cNvCxnSpPr>
            <a:cxnSpLocks noChangeShapeType="1"/>
            <a:stCxn id="122887" idx="3"/>
            <a:endCxn id="12288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7" name="AutoShape 17"/>
          <p:cNvCxnSpPr>
            <a:cxnSpLocks noChangeShapeType="1"/>
            <a:stCxn id="122886" idx="7"/>
            <a:endCxn id="12288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4030663" cy="1143000"/>
          </a:xfrm>
        </p:spPr>
        <p:txBody>
          <a:bodyPr/>
          <a:lstStyle/>
          <a:p>
            <a:r>
              <a:rPr lang="en-US"/>
              <a:t>Dijkstra’s Algorithm - Complexity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00588" y="476250"/>
            <a:ext cx="4443412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285750" eaLnBrk="0" hangingPunct="0"/>
            <a:r>
              <a:rPr lang="en-US" sz="2000" i="1">
                <a:latin typeface="Arial" charset="0"/>
              </a:rPr>
              <a:t>SSSP-</a:t>
            </a:r>
            <a:r>
              <a:rPr lang="en-US" sz="2000" i="1" noProof="1">
                <a:latin typeface="Arial" charset="0"/>
              </a:rPr>
              <a:t>Dijkstra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</a:t>
            </a:r>
            <a:r>
              <a:rPr lang="en-US" sz="2000">
                <a:latin typeface="Arial" charset="0"/>
              </a:rPr>
              <a:t>,w)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defTabSz="28575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defTabSz="285750" eaLnBrk="0" hangingPunct="0"/>
            <a:r>
              <a:rPr lang="en-US" sz="2000" noProof="1">
                <a:latin typeface="Arial" charset="0"/>
              </a:rPr>
              <a:t>	S </a:t>
            </a:r>
            <a:r>
              <a:rPr lang="en-US" sz="2000" noProof="1">
                <a:latin typeface="Arial" charset="0"/>
                <a:sym typeface="Symbol" pitchFamily="18" charset="2"/>
              </a:rPr>
              <a:t> 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Q  V[G]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while </a:t>
            </a:r>
            <a:r>
              <a:rPr lang="en-US" sz="2000" noProof="1">
                <a:latin typeface="Arial" charset="0"/>
                <a:sym typeface="Symbol" pitchFamily="18" charset="2"/>
              </a:rPr>
              <a:t>Q  0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28575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u  </a:t>
            </a:r>
            <a:r>
              <a:rPr lang="en-US" sz="2000" i="1" noProof="1">
                <a:latin typeface="Arial" charset="0"/>
                <a:sym typeface="Symbol" pitchFamily="18" charset="2"/>
              </a:rPr>
              <a:t>ExtractMin</a:t>
            </a:r>
            <a:r>
              <a:rPr lang="en-US" sz="2000" noProof="1">
                <a:latin typeface="Arial" charset="0"/>
                <a:sym typeface="Symbol" pitchFamily="18" charset="2"/>
              </a:rPr>
              <a:t>(Q)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</a:t>
            </a:r>
            <a:r>
              <a:rPr lang="en-US" sz="2000" b="1" noProof="1">
                <a:latin typeface="Arial" charset="0"/>
                <a:sym typeface="Symbol" pitchFamily="18" charset="2"/>
              </a:rPr>
              <a:t>for </a:t>
            </a:r>
            <a:r>
              <a:rPr lang="en-US" sz="2000" noProof="1">
                <a:latin typeface="Arial" charset="0"/>
                <a:sym typeface="Symbol" pitchFamily="18" charset="2"/>
              </a:rPr>
              <a:t>u  </a:t>
            </a:r>
            <a:r>
              <a:rPr lang="en-US" sz="2000" i="1" noProof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[u]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40200" y="1700213"/>
            <a:ext cx="485775" cy="1574800"/>
          </a:xfrm>
          <a:prstGeom prst="upDownArrow">
            <a:avLst>
              <a:gd name="adj1" fmla="val 50000"/>
              <a:gd name="adj2" fmla="val 6483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32275" y="3573463"/>
            <a:ext cx="4911725" cy="161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Initi</a:t>
            </a:r>
            <a:r>
              <a:rPr lang="en-US" sz="2000" i="1">
                <a:latin typeface="Arial" charset="0"/>
              </a:rPr>
              <a:t>a</a:t>
            </a:r>
            <a:r>
              <a:rPr lang="en-US" sz="2000" i="1" noProof="1">
                <a:latin typeface="Arial" charset="0"/>
              </a:rPr>
              <a:t>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noProof="1">
                <a:latin typeface="Arial" charset="0"/>
              </a:rPr>
              <a:t>G,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s)</a:t>
            </a: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 V[G]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d[v]  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</a:t>
            </a:r>
            <a:r>
              <a:rPr lang="en-US" sz="2000">
                <a:latin typeface="Arial" charset="0"/>
                <a:sym typeface="Symbol" pitchFamily="18" charset="2"/>
              </a:rPr>
              <a:t>0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d[s]  0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830763" y="5546725"/>
            <a:ext cx="4313237" cy="131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Relax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u,</a:t>
            </a:r>
            <a:r>
              <a:rPr lang="en-US" sz="2000" b="1" noProof="1">
                <a:latin typeface="Arial" charset="0"/>
              </a:rPr>
              <a:t> vertex </a:t>
            </a:r>
            <a:r>
              <a:rPr lang="en-US" sz="2000" noProof="1">
                <a:latin typeface="Arial" charset="0"/>
              </a:rPr>
              <a:t>v, </a:t>
            </a:r>
            <a:r>
              <a:rPr lang="en-US" sz="2000" b="1" noProof="1">
                <a:latin typeface="Arial" charset="0"/>
              </a:rPr>
              <a:t>weight </a:t>
            </a:r>
            <a:r>
              <a:rPr lang="en-US" sz="2000" noProof="1">
                <a:latin typeface="Arial" charset="0"/>
              </a:rPr>
              <a:t>w</a:t>
            </a:r>
            <a:r>
              <a:rPr lang="en-US" sz="2000" b="1" noProof="1">
                <a:latin typeface="Arial" charset="0"/>
              </a:rPr>
              <a:t>)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if </a:t>
            </a:r>
            <a:r>
              <a:rPr lang="en-US" sz="2000" noProof="1">
                <a:latin typeface="Arial" charset="0"/>
              </a:rPr>
              <a:t>d[v] &gt; d[u] + w(u,v) </a:t>
            </a:r>
            <a:r>
              <a:rPr lang="en-US" sz="2000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</a:t>
            </a:r>
            <a:r>
              <a:rPr lang="en-US" sz="2000" noProof="1">
                <a:latin typeface="Arial" charset="0"/>
              </a:rPr>
              <a:t>d[v] </a:t>
            </a:r>
            <a:r>
              <a:rPr lang="en-US" sz="2000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4787900" y="2708275"/>
            <a:ext cx="485775" cy="566738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211638" y="3933825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4787900" y="5949950"/>
            <a:ext cx="485775" cy="908050"/>
          </a:xfrm>
          <a:prstGeom prst="upDownArrow">
            <a:avLst>
              <a:gd name="adj1" fmla="val 50000"/>
              <a:gd name="adj2" fmla="val 373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24163" y="43783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4213" y="616585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?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827088" y="2636838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 times in total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827088" y="177323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851275" y="1989138"/>
            <a:ext cx="5762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3492500" y="2852738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3635375" y="4508500"/>
            <a:ext cx="7921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1763713" y="6237288"/>
            <a:ext cx="32400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Complexity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066800" y="1824038"/>
            <a:ext cx="598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InitializeSingleSource</a:t>
            </a:r>
            <a:r>
              <a:rPr lang="en-US">
                <a:latin typeface="Arial" charset="0"/>
              </a:rPr>
              <a:t> 	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  <a:p>
            <a:endParaRPr lang="en-US">
              <a:latin typeface="Arial" charset="0"/>
            </a:endParaRPr>
          </a:p>
          <a:p>
            <a:r>
              <a:rPr lang="en-US" i="1">
                <a:latin typeface="Arial" charset="0"/>
              </a:rPr>
              <a:t>Relax</a:t>
            </a:r>
            <a:r>
              <a:rPr lang="en-US">
                <a:latin typeface="Arial" charset="0"/>
              </a:rPr>
              <a:t> 				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(1)?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50925" y="3392488"/>
            <a:ext cx="73517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SSSP-</a:t>
            </a:r>
            <a:r>
              <a:rPr lang="en-US" i="1" noProof="1">
                <a:latin typeface="Arial" charset="0"/>
              </a:rPr>
              <a:t>Dijkstra</a:t>
            </a:r>
            <a:r>
              <a:rPr lang="en-US" i="1">
                <a:latin typeface="Arial" charset="0"/>
              </a:rPr>
              <a:t>		</a:t>
            </a:r>
          </a:p>
          <a:p>
            <a:endParaRPr lang="en-US" i="1">
              <a:latin typeface="Arial" charset="0"/>
            </a:endParaRPr>
          </a:p>
          <a:p>
            <a:r>
              <a:rPr lang="en-US">
                <a:latin typeface="Arial" charset="0"/>
              </a:rPr>
              <a:t>T(V,E) = 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+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(log V) + E 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  <a:sym typeface="Symbol" pitchFamily="18" charset="2"/>
              </a:rPr>
              <a:t>= </a:t>
            </a:r>
            <a:r>
              <a:rPr lang="en-US">
                <a:latin typeface="Arial" charset="0"/>
              </a:rPr>
              <a:t>(V) +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(log V) + E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 + V log V)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19150"/>
            <a:ext cx="7056437" cy="592296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Complexity</a:t>
            </a: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765175"/>
            <a:ext cx="8353425" cy="60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Correctness</a:t>
            </a:r>
          </a:p>
        </p:txBody>
      </p:sp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28663"/>
            <a:ext cx="7451725" cy="612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negative weights?</a:t>
            </a:r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765175"/>
            <a:ext cx="8785225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negative cycles?</a:t>
            </a:r>
          </a:p>
        </p:txBody>
      </p:sp>
      <p:pic>
        <p:nvPicPr>
          <p:cNvPr id="146437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833438"/>
            <a:ext cx="7740650" cy="602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Idea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908050"/>
            <a:ext cx="835183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SSSP-BellmanFord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066800" y="1984375"/>
            <a:ext cx="601186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>
                <a:latin typeface="Arial" charset="0"/>
              </a:rPr>
              <a:t>SSSP-</a:t>
            </a:r>
            <a:r>
              <a:rPr lang="en-US" i="1" noProof="1">
                <a:latin typeface="Arial" charset="0"/>
              </a:rPr>
              <a:t>BellmanFord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G,</a:t>
            </a:r>
            <a:r>
              <a:rPr lang="en-US">
                <a:latin typeface="Arial" charset="0"/>
              </a:rPr>
              <a:t>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</a:p>
          <a:p>
            <a:pPr defTabSz="381000" eaLnBrk="0" hangingPunct="0"/>
            <a:r>
              <a:rPr lang="en-US" noProof="1">
                <a:latin typeface="Arial" charset="0"/>
              </a:rPr>
              <a:t>	</a:t>
            </a:r>
            <a:r>
              <a:rPr lang="en-US" i="1" noProof="1">
                <a:latin typeface="Arial" charset="0"/>
              </a:rPr>
              <a:t>InitializeSingleSource</a:t>
            </a:r>
            <a:r>
              <a:rPr lang="en-US" noProof="1">
                <a:latin typeface="Arial" charset="0"/>
              </a:rPr>
              <a:t>(G, s)</a:t>
            </a:r>
          </a:p>
          <a:p>
            <a:pPr defTabSz="381000" eaLnBrk="0" hangingPunct="0"/>
            <a:r>
              <a:rPr lang="en-US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i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</a:rPr>
              <a:t>|V[G] </a:t>
            </a:r>
            <a:r>
              <a:rPr lang="en-US" noProof="1">
                <a:latin typeface="Arial" charset="0"/>
                <a:sym typeface="Symbol" pitchFamily="18" charset="2"/>
              </a:rPr>
              <a:t></a:t>
            </a:r>
            <a:r>
              <a:rPr lang="en-US" noProof="1">
                <a:latin typeface="Arial" charset="0"/>
              </a:rPr>
              <a:t>  1|</a:t>
            </a:r>
            <a:r>
              <a:rPr lang="en-US" i="1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do</a:t>
            </a:r>
            <a:endParaRPr lang="en-US" noProof="1">
              <a:latin typeface="Arial" charset="0"/>
            </a:endParaRPr>
          </a:p>
          <a:p>
            <a:pPr defTabSz="381000" eaLnBrk="0" hangingPunct="0"/>
            <a:r>
              <a:rPr lang="en-US" i="1" noProof="1">
                <a:latin typeface="Arial" charset="0"/>
              </a:rPr>
              <a:t>	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b="1" noProof="1">
                <a:latin typeface="Arial" charset="0"/>
              </a:rPr>
              <a:t>	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if </a:t>
            </a:r>
            <a:r>
              <a:rPr lang="en-US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noProof="1">
                <a:latin typeface="Arial" charset="0"/>
                <a:sym typeface="Symbol" pitchFamily="18" charset="2"/>
              </a:rPr>
              <a:t> </a:t>
            </a:r>
            <a:r>
              <a:rPr lang="en-US" b="1" noProof="1">
                <a:latin typeface="Arial" charset="0"/>
                <a:sym typeface="Symbol" pitchFamily="18" charset="2"/>
              </a:rPr>
              <a:t>then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b="1">
                <a:latin typeface="Arial" charset="0"/>
                <a:sym typeface="Symbol" pitchFamily="18" charset="2"/>
              </a:rPr>
              <a:t>false</a:t>
            </a:r>
            <a:endParaRPr lang="en-US" b="1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i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</a:t>
            </a:r>
            <a:r>
              <a:rPr lang="en-US" b="1">
                <a:latin typeface="Arial" charset="0"/>
                <a:sym typeface="Symbol" pitchFamily="18" charset="2"/>
              </a:rPr>
              <a:t> true</a:t>
            </a:r>
            <a:endParaRPr lang="en-GB" i="1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2" name="AutoShape 8"/>
          <p:cNvCxnSpPr>
            <a:cxnSpLocks noChangeShapeType="1"/>
            <a:stCxn id="123907" idx="7"/>
            <a:endCxn id="12390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3" name="AutoShape 9"/>
          <p:cNvCxnSpPr>
            <a:cxnSpLocks noChangeShapeType="1"/>
            <a:stCxn id="123909" idx="5"/>
            <a:endCxn id="12391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5" name="AutoShape 11"/>
          <p:cNvCxnSpPr>
            <a:cxnSpLocks noChangeShapeType="1"/>
            <a:stCxn id="123907" idx="5"/>
            <a:endCxn id="12390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6" name="AutoShape 12"/>
          <p:cNvCxnSpPr>
            <a:cxnSpLocks noChangeShapeType="1"/>
            <a:stCxn id="123908" idx="7"/>
            <a:endCxn id="12391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7" name="AutoShape 13"/>
          <p:cNvCxnSpPr>
            <a:cxnSpLocks noChangeShapeType="1"/>
            <a:stCxn id="123910" idx="1"/>
            <a:endCxn id="12390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21" name="AutoShape 17"/>
          <p:cNvCxnSpPr>
            <a:cxnSpLocks noChangeShapeType="1"/>
            <a:stCxn id="123910" idx="0"/>
            <a:endCxn id="12391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3932" name="AutoShape 28"/>
          <p:cNvCxnSpPr>
            <a:cxnSpLocks noChangeShapeType="1"/>
            <a:stCxn id="123909" idx="4"/>
            <a:endCxn id="12390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3" name="AutoShape 29"/>
          <p:cNvCxnSpPr>
            <a:cxnSpLocks noChangeShapeType="1"/>
            <a:stCxn id="123911" idx="1"/>
            <a:endCxn id="12390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4" name="AutoShape 30"/>
          <p:cNvCxnSpPr>
            <a:cxnSpLocks noChangeShapeType="1"/>
            <a:stCxn id="123908" idx="6"/>
            <a:endCxn id="12391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7" name="AutoShape 33"/>
          <p:cNvCxnSpPr>
            <a:cxnSpLocks noChangeShapeType="1"/>
            <a:stCxn id="123909" idx="4"/>
            <a:endCxn id="12391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4936" name="AutoShape 8"/>
          <p:cNvCxnSpPr>
            <a:cxnSpLocks noChangeShapeType="1"/>
            <a:stCxn id="124931" idx="7"/>
            <a:endCxn id="12493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7" name="AutoShape 9"/>
          <p:cNvCxnSpPr>
            <a:cxnSpLocks noChangeShapeType="1"/>
            <a:stCxn id="124933" idx="5"/>
            <a:endCxn id="124935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8" name="AutoShape 10"/>
          <p:cNvCxnSpPr>
            <a:cxnSpLocks noChangeShapeType="1"/>
            <a:stCxn id="124931" idx="5"/>
            <a:endCxn id="12493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9" name="AutoShape 11"/>
          <p:cNvCxnSpPr>
            <a:cxnSpLocks noChangeShapeType="1"/>
            <a:stCxn id="124932" idx="7"/>
            <a:endCxn id="12493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40" name="AutoShape 12"/>
          <p:cNvCxnSpPr>
            <a:cxnSpLocks noChangeShapeType="1"/>
            <a:stCxn id="124934" idx="1"/>
            <a:endCxn id="12493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41" name="AutoShape 13"/>
          <p:cNvCxnSpPr>
            <a:cxnSpLocks noChangeShapeType="1"/>
            <a:stCxn id="124934" idx="0"/>
            <a:endCxn id="124935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4949" name="AutoShape 21"/>
          <p:cNvCxnSpPr>
            <a:cxnSpLocks noChangeShapeType="1"/>
            <a:stCxn id="124933" idx="4"/>
            <a:endCxn id="124932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0" name="AutoShape 22"/>
          <p:cNvCxnSpPr>
            <a:cxnSpLocks noChangeShapeType="1"/>
            <a:stCxn id="124935" idx="1"/>
            <a:endCxn id="124933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1" name="AutoShape 23"/>
          <p:cNvCxnSpPr>
            <a:cxnSpLocks noChangeShapeType="1"/>
            <a:stCxn id="124932" idx="6"/>
            <a:endCxn id="12493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3" name="AutoShape 25"/>
          <p:cNvCxnSpPr>
            <a:cxnSpLocks noChangeShapeType="1"/>
            <a:stCxn id="124933" idx="4"/>
            <a:endCxn id="124934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5960" name="AutoShape 8"/>
          <p:cNvCxnSpPr>
            <a:cxnSpLocks noChangeShapeType="1"/>
            <a:stCxn id="125955" idx="7"/>
            <a:endCxn id="12595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1" name="AutoShape 9"/>
          <p:cNvCxnSpPr>
            <a:cxnSpLocks noChangeShapeType="1"/>
            <a:stCxn id="125957" idx="5"/>
            <a:endCxn id="125959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2" name="AutoShape 10"/>
          <p:cNvCxnSpPr>
            <a:cxnSpLocks noChangeShapeType="1"/>
            <a:stCxn id="125955" idx="5"/>
            <a:endCxn id="12595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3" name="AutoShape 11"/>
          <p:cNvCxnSpPr>
            <a:cxnSpLocks noChangeShapeType="1"/>
            <a:stCxn id="125956" idx="7"/>
            <a:endCxn id="12595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4" name="AutoShape 12"/>
          <p:cNvCxnSpPr>
            <a:cxnSpLocks noChangeShapeType="1"/>
            <a:stCxn id="125958" idx="1"/>
            <a:endCxn id="12595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5" name="AutoShape 13"/>
          <p:cNvCxnSpPr>
            <a:cxnSpLocks noChangeShapeType="1"/>
            <a:stCxn id="125958" idx="0"/>
            <a:endCxn id="125959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5973" name="AutoShape 21"/>
          <p:cNvCxnSpPr>
            <a:cxnSpLocks noChangeShapeType="1"/>
            <a:stCxn id="125957" idx="4"/>
            <a:endCxn id="125956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4" name="AutoShape 22"/>
          <p:cNvCxnSpPr>
            <a:cxnSpLocks noChangeShapeType="1"/>
            <a:stCxn id="125959" idx="1"/>
            <a:endCxn id="125957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5" name="AutoShape 23"/>
          <p:cNvCxnSpPr>
            <a:cxnSpLocks noChangeShapeType="1"/>
            <a:stCxn id="125956" idx="6"/>
            <a:endCxn id="12595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7" name="AutoShape 25"/>
          <p:cNvCxnSpPr>
            <a:cxnSpLocks noChangeShapeType="1"/>
            <a:stCxn id="125957" idx="4"/>
            <a:endCxn id="125958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6984" name="AutoShape 8"/>
          <p:cNvCxnSpPr>
            <a:cxnSpLocks noChangeShapeType="1"/>
            <a:stCxn id="126979" idx="7"/>
            <a:endCxn id="12698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1" idx="5"/>
            <a:endCxn id="126983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6" name="AutoShape 10"/>
          <p:cNvCxnSpPr>
            <a:cxnSpLocks noChangeShapeType="1"/>
            <a:stCxn id="126979" idx="5"/>
            <a:endCxn id="12698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7" name="AutoShape 11"/>
          <p:cNvCxnSpPr>
            <a:cxnSpLocks noChangeShapeType="1"/>
            <a:stCxn id="126980" idx="7"/>
            <a:endCxn id="12698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8" name="AutoShape 12"/>
          <p:cNvCxnSpPr>
            <a:cxnSpLocks noChangeShapeType="1"/>
            <a:stCxn id="126982" idx="1"/>
            <a:endCxn id="12697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9" name="AutoShape 13"/>
          <p:cNvCxnSpPr>
            <a:cxnSpLocks noChangeShapeType="1"/>
            <a:stCxn id="126982" idx="0"/>
            <a:endCxn id="126983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6997" name="AutoShape 21"/>
          <p:cNvCxnSpPr>
            <a:cxnSpLocks noChangeShapeType="1"/>
            <a:stCxn id="126981" idx="4"/>
            <a:endCxn id="126980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98" name="AutoShape 22"/>
          <p:cNvCxnSpPr>
            <a:cxnSpLocks noChangeShapeType="1"/>
            <a:stCxn id="126983" idx="1"/>
            <a:endCxn id="126981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99" name="AutoShape 23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001" name="AutoShape 25"/>
          <p:cNvCxnSpPr>
            <a:cxnSpLocks noChangeShapeType="1"/>
            <a:stCxn id="126981" idx="4"/>
            <a:endCxn id="126982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28670"/>
            <a:ext cx="70564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8008" name="AutoShape 8"/>
          <p:cNvCxnSpPr>
            <a:cxnSpLocks noChangeShapeType="1"/>
            <a:stCxn id="128003" idx="7"/>
            <a:endCxn id="12800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5" idx="5"/>
            <a:endCxn id="128007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0" name="AutoShape 10"/>
          <p:cNvCxnSpPr>
            <a:cxnSpLocks noChangeShapeType="1"/>
            <a:stCxn id="128003" idx="5"/>
            <a:endCxn id="12800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1" name="AutoShape 11"/>
          <p:cNvCxnSpPr>
            <a:cxnSpLocks noChangeShapeType="1"/>
            <a:stCxn id="128004" idx="7"/>
            <a:endCxn id="12800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2" name="AutoShape 12"/>
          <p:cNvCxnSpPr>
            <a:cxnSpLocks noChangeShapeType="1"/>
            <a:stCxn id="128006" idx="1"/>
            <a:endCxn id="12800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3" name="AutoShape 13"/>
          <p:cNvCxnSpPr>
            <a:cxnSpLocks noChangeShapeType="1"/>
            <a:stCxn id="128006" idx="0"/>
            <a:endCxn id="128007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8021" name="AutoShape 21"/>
          <p:cNvCxnSpPr>
            <a:cxnSpLocks noChangeShapeType="1"/>
            <a:stCxn id="128005" idx="4"/>
            <a:endCxn id="128004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22" name="AutoShape 22"/>
          <p:cNvCxnSpPr>
            <a:cxnSpLocks noChangeShapeType="1"/>
            <a:stCxn id="128007" idx="1"/>
            <a:endCxn id="128005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23" name="AutoShape 23"/>
          <p:cNvCxnSpPr>
            <a:cxnSpLocks noChangeShapeType="1"/>
            <a:stCxn id="128004" idx="6"/>
            <a:endCxn id="12800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8025" name="AutoShape 25"/>
          <p:cNvCxnSpPr>
            <a:cxnSpLocks noChangeShapeType="1"/>
            <a:stCxn id="128005" idx="4"/>
            <a:endCxn id="128006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-2</a:t>
            </a:r>
            <a:endParaRPr lang="en-US"/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9032" name="AutoShape 8"/>
          <p:cNvCxnSpPr>
            <a:cxnSpLocks noChangeShapeType="1"/>
            <a:stCxn id="129027" idx="7"/>
            <a:endCxn id="12902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3" name="AutoShape 9"/>
          <p:cNvCxnSpPr>
            <a:cxnSpLocks noChangeShapeType="1"/>
            <a:stCxn id="129029" idx="5"/>
            <a:endCxn id="12903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4" name="AutoShape 10"/>
          <p:cNvCxnSpPr>
            <a:cxnSpLocks noChangeShapeType="1"/>
            <a:stCxn id="129027" idx="5"/>
            <a:endCxn id="12902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5" name="AutoShape 11"/>
          <p:cNvCxnSpPr>
            <a:cxnSpLocks noChangeShapeType="1"/>
            <a:stCxn id="129028" idx="7"/>
            <a:endCxn id="12903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6" name="AutoShape 12"/>
          <p:cNvCxnSpPr>
            <a:cxnSpLocks noChangeShapeType="1"/>
            <a:stCxn id="129030" idx="1"/>
            <a:endCxn id="12902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7" name="AutoShape 13"/>
          <p:cNvCxnSpPr>
            <a:cxnSpLocks noChangeShapeType="1"/>
            <a:stCxn id="129030" idx="0"/>
            <a:endCxn id="12903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9045" name="AutoShape 21"/>
          <p:cNvCxnSpPr>
            <a:cxnSpLocks noChangeShapeType="1"/>
            <a:stCxn id="129029" idx="4"/>
            <a:endCxn id="12902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46" name="AutoShape 22"/>
          <p:cNvCxnSpPr>
            <a:cxnSpLocks noChangeShapeType="1"/>
            <a:stCxn id="129031" idx="1"/>
            <a:endCxn id="12902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47" name="AutoShape 23"/>
          <p:cNvCxnSpPr>
            <a:cxnSpLocks noChangeShapeType="1"/>
            <a:stCxn id="129028" idx="6"/>
            <a:endCxn id="12903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9049" name="AutoShape 25"/>
          <p:cNvCxnSpPr>
            <a:cxnSpLocks noChangeShapeType="1"/>
            <a:stCxn id="129029" idx="4"/>
            <a:endCxn id="12903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708400" y="1989138"/>
            <a:ext cx="5037138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>
                <a:latin typeface="Arial" charset="0"/>
              </a:rPr>
              <a:t>SSSP-</a:t>
            </a:r>
            <a:r>
              <a:rPr lang="en-US" sz="2000" i="1" noProof="1">
                <a:latin typeface="Arial" charset="0"/>
              </a:rPr>
              <a:t>BellmanFord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defTabSz="38100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defTabSz="38100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i </a:t>
            </a:r>
            <a:r>
              <a:rPr lang="en-US" sz="2000" noProof="1">
                <a:latin typeface="Arial" charset="0"/>
                <a:sym typeface="Symbol" pitchFamily="18" charset="2"/>
              </a:rPr>
              <a:t> 1 </a:t>
            </a:r>
            <a:r>
              <a:rPr lang="en-US" sz="2000" b="1" noProof="1">
                <a:latin typeface="Arial" charset="0"/>
                <a:sym typeface="Symbol" pitchFamily="18" charset="2"/>
              </a:rPr>
              <a:t>to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noProof="1">
                <a:latin typeface="Arial" charset="0"/>
              </a:rPr>
              <a:t>|V[G] </a:t>
            </a:r>
            <a:r>
              <a:rPr lang="en-US" sz="2000" noProof="1">
                <a:latin typeface="Arial" charset="0"/>
                <a:sym typeface="Symbol" pitchFamily="18" charset="2"/>
              </a:rPr>
              <a:t></a:t>
            </a:r>
            <a:r>
              <a:rPr lang="en-US" sz="2000" noProof="1">
                <a:latin typeface="Arial" charset="0"/>
              </a:rPr>
              <a:t>  1|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do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if </a:t>
            </a:r>
            <a:r>
              <a:rPr lang="en-US" sz="2000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sz="2000" noProof="1">
                <a:latin typeface="Arial" charset="0"/>
                <a:sym typeface="Symbol" pitchFamily="18" charset="2"/>
              </a:rPr>
              <a:t> </a:t>
            </a:r>
            <a:r>
              <a:rPr lang="en-US" sz="2000" b="1" noProof="1">
                <a:latin typeface="Arial" charset="0"/>
                <a:sym typeface="Symbol" pitchFamily="18" charset="2"/>
              </a:rPr>
              <a:t>then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 </a:t>
            </a:r>
            <a:r>
              <a:rPr lang="en-US" sz="2000" b="1">
                <a:latin typeface="Arial" charset="0"/>
                <a:sym typeface="Symbol" pitchFamily="18" charset="2"/>
              </a:rPr>
              <a:t>false</a:t>
            </a:r>
            <a:endParaRPr lang="en-US" sz="2000" b="1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</a:t>
            </a:r>
            <a:r>
              <a:rPr lang="en-US" sz="2000" b="1">
                <a:latin typeface="Arial" charset="0"/>
                <a:sym typeface="Symbol" pitchFamily="18" charset="2"/>
              </a:rPr>
              <a:t> true</a:t>
            </a:r>
            <a:endParaRPr lang="en-GB" sz="2000" i="1">
              <a:latin typeface="Arial" charset="0"/>
              <a:sym typeface="Symbol" pitchFamily="18" charset="2"/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563938" y="3644900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563938" y="2708275"/>
            <a:ext cx="485775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4067175" y="2924175"/>
            <a:ext cx="485775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95513" y="321310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8101013" y="3284538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3203575" y="2708275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2987675" y="3284538"/>
            <a:ext cx="12969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1187450" y="4149725"/>
            <a:ext cx="25923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443663" y="3429000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8483" name="Text Box 1027"/>
          <p:cNvSpPr txBox="1">
            <a:spLocks noChangeArrowheads="1"/>
          </p:cNvSpPr>
          <p:nvPr/>
        </p:nvSpPr>
        <p:spPr bwMode="auto">
          <a:xfrm>
            <a:off x="1066800" y="1824038"/>
            <a:ext cx="598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InitializeSingleSource</a:t>
            </a:r>
            <a:r>
              <a:rPr lang="en-US">
                <a:latin typeface="Arial" charset="0"/>
              </a:rPr>
              <a:t> 	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  <a:p>
            <a:endParaRPr lang="en-US">
              <a:latin typeface="Arial" charset="0"/>
            </a:endParaRPr>
          </a:p>
          <a:p>
            <a:r>
              <a:rPr lang="en-US" i="1">
                <a:latin typeface="Arial" charset="0"/>
              </a:rPr>
              <a:t>Relax</a:t>
            </a:r>
            <a:r>
              <a:rPr lang="en-US">
                <a:latin typeface="Arial" charset="0"/>
              </a:rPr>
              <a:t> 				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(1)?</a:t>
            </a:r>
          </a:p>
        </p:txBody>
      </p:sp>
      <p:sp>
        <p:nvSpPr>
          <p:cNvPr id="148484" name="Text Box 1028"/>
          <p:cNvSpPr txBox="1">
            <a:spLocks noChangeArrowheads="1"/>
          </p:cNvSpPr>
          <p:nvPr/>
        </p:nvSpPr>
        <p:spPr bwMode="auto">
          <a:xfrm>
            <a:off x="1050925" y="3392488"/>
            <a:ext cx="5103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SSSP-BellmanFord		</a:t>
            </a:r>
          </a:p>
          <a:p>
            <a:endParaRPr lang="en-US" i="1">
              <a:latin typeface="Arial" charset="0"/>
            </a:endParaRPr>
          </a:p>
          <a:p>
            <a:r>
              <a:rPr lang="en-US">
                <a:latin typeface="Arial" charset="0"/>
              </a:rPr>
              <a:t>T(V,E) = 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+ V E 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+ E =</a:t>
            </a:r>
          </a:p>
          <a:p>
            <a:r>
              <a:rPr lang="en-US">
                <a:latin typeface="Arial" charset="0"/>
              </a:rPr>
              <a:t>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E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+ E = </a:t>
            </a:r>
          </a:p>
          <a:p>
            <a:r>
              <a:rPr lang="en-US">
                <a:latin typeface="Arial" charset="0"/>
              </a:rPr>
              <a:t>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 E)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Correctness</a:t>
            </a:r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457325"/>
            <a:ext cx="91154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Correctness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3988"/>
            <a:ext cx="91440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Correctness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2875"/>
            <a:ext cx="9088438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Correctness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38"/>
            <a:ext cx="9144000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SSSP-DAG</a:t>
            </a:r>
          </a:p>
        </p:txBody>
      </p:sp>
      <p:sp>
        <p:nvSpPr>
          <p:cNvPr id="149507" name="Text Box 1027"/>
          <p:cNvSpPr txBox="1">
            <a:spLocks noChangeArrowheads="1"/>
          </p:cNvSpPr>
          <p:nvPr/>
        </p:nvSpPr>
        <p:spPr bwMode="auto">
          <a:xfrm>
            <a:off x="685800" y="1828800"/>
            <a:ext cx="82327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>
                <a:latin typeface="Arial" charset="0"/>
              </a:rPr>
              <a:t>SSSP-DAG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G,</a:t>
            </a:r>
            <a:r>
              <a:rPr lang="en-US">
                <a:latin typeface="Arial" charset="0"/>
              </a:rPr>
              <a:t>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  <a:endParaRPr lang="en-US">
              <a:latin typeface="Arial" charset="0"/>
            </a:endParaRPr>
          </a:p>
          <a:p>
            <a:pPr defTabSz="381000" eaLnBrk="0" hangingPunct="0"/>
            <a:endParaRPr lang="en-US" noProof="1">
              <a:latin typeface="Arial" charset="0"/>
            </a:endParaRPr>
          </a:p>
          <a:p>
            <a:pPr lvl="1" defTabSz="381000" eaLnBrk="0" hangingPunct="0"/>
            <a:r>
              <a:rPr lang="en-US">
                <a:latin typeface="Arial" charset="0"/>
              </a:rPr>
              <a:t> topologically sort vertices of G</a:t>
            </a:r>
          </a:p>
          <a:p>
            <a:pPr lvl="1" defTabSz="381000" eaLnBrk="0" hangingPunct="0"/>
            <a:endParaRPr lang="en-US">
              <a:latin typeface="Arial" charset="0"/>
            </a:endParaRPr>
          </a:p>
          <a:p>
            <a:pPr lvl="1" defTabSz="381000" eaLnBrk="0" hangingPunct="0"/>
            <a:r>
              <a:rPr lang="en-US">
                <a:latin typeface="Arial" charset="0"/>
              </a:rPr>
              <a:t> </a:t>
            </a:r>
            <a:r>
              <a:rPr lang="en-US" i="1" noProof="1">
                <a:latin typeface="Arial" charset="0"/>
              </a:rPr>
              <a:t>InitializeSingleSource</a:t>
            </a:r>
            <a:r>
              <a:rPr lang="en-US" noProof="1">
                <a:latin typeface="Arial" charset="0"/>
              </a:rPr>
              <a:t>(G, s)</a:t>
            </a:r>
            <a:endParaRPr lang="en-US">
              <a:latin typeface="Arial" charset="0"/>
            </a:endParaRPr>
          </a:p>
          <a:p>
            <a:pPr lvl="1" defTabSz="381000" eaLnBrk="0" hangingPunct="0"/>
            <a:endParaRPr lang="en-US">
              <a:latin typeface="Arial" charset="0"/>
            </a:endParaRPr>
          </a:p>
          <a:p>
            <a:pPr lvl="1" defTabSz="381000" eaLnBrk="0" hangingPunct="0"/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for</a:t>
            </a:r>
            <a:r>
              <a:rPr lang="en-US">
                <a:latin typeface="Arial" charset="0"/>
              </a:rPr>
              <a:t> each vertex u taken in topologically sorted order </a:t>
            </a:r>
            <a:r>
              <a:rPr lang="en-US" b="1">
                <a:latin typeface="Arial" charset="0"/>
              </a:rPr>
              <a:t>do </a:t>
            </a:r>
            <a:endParaRPr lang="en-US">
              <a:latin typeface="Arial" charset="0"/>
            </a:endParaRPr>
          </a:p>
          <a:p>
            <a:pPr lvl="2" defTabSz="381000" eaLnBrk="0" hangingPunct="0"/>
            <a:r>
              <a:rPr lang="en-US">
                <a:latin typeface="Arial" charset="0"/>
              </a:rPr>
              <a:t>  </a:t>
            </a:r>
            <a:r>
              <a:rPr lang="en-US" noProof="1">
                <a:latin typeface="Arial" charset="0"/>
              </a:rPr>
              <a:t>	</a:t>
            </a:r>
            <a:r>
              <a:rPr lang="en-US" b="1">
                <a:latin typeface="Arial" charset="0"/>
              </a:rPr>
              <a:t>for</a:t>
            </a:r>
            <a:r>
              <a:rPr lang="en-US">
                <a:latin typeface="Arial" charset="0"/>
              </a:rPr>
              <a:t> each vertex </a:t>
            </a:r>
            <a:r>
              <a:rPr lang="en-US" i="1" noProof="1">
                <a:latin typeface="Arial" charset="0"/>
              </a:rPr>
              <a:t>v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i="1">
                <a:latin typeface="Arial" charset="0"/>
                <a:sym typeface="Symbol" pitchFamily="18" charset="2"/>
              </a:rPr>
              <a:t>Adj</a:t>
            </a:r>
            <a:r>
              <a:rPr lang="en-US" noProof="1">
                <a:latin typeface="Arial" charset="0"/>
                <a:sym typeface="Symbol" pitchFamily="18" charset="2"/>
              </a:rPr>
              <a:t>[</a:t>
            </a:r>
            <a:r>
              <a:rPr lang="en-US">
                <a:latin typeface="Arial" charset="0"/>
                <a:sym typeface="Symbol" pitchFamily="18" charset="2"/>
              </a:rPr>
              <a:t>u</a:t>
            </a:r>
            <a:r>
              <a:rPr lang="en-US" noProof="1">
                <a:latin typeface="Arial" charset="0"/>
                <a:sym typeface="Symbol" pitchFamily="18" charset="2"/>
              </a:rPr>
              <a:t>]</a:t>
            </a: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do</a:t>
            </a:r>
            <a:endParaRPr lang="en-US">
              <a:latin typeface="Arial" charset="0"/>
              <a:sym typeface="Symbol" pitchFamily="18" charset="2"/>
            </a:endParaRPr>
          </a:p>
          <a:p>
            <a:pPr lvl="2" defTabSz="381000" eaLnBrk="0" hangingPunct="0"/>
            <a:r>
              <a:rPr lang="en-US">
                <a:latin typeface="Arial" charset="0"/>
                <a:sym typeface="Symbol" pitchFamily="18" charset="2"/>
              </a:rPr>
              <a:t>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  <a:endParaRPr lang="en-US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0060" name="AutoShape 12"/>
          <p:cNvCxnSpPr>
            <a:cxnSpLocks noChangeShapeType="1"/>
            <a:stCxn id="130057" idx="6"/>
            <a:endCxn id="130058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1" name="AutoShape 13"/>
          <p:cNvCxnSpPr>
            <a:cxnSpLocks noChangeShapeType="1"/>
            <a:stCxn id="130058" idx="6"/>
            <a:endCxn id="130059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2" name="AutoShape 14"/>
          <p:cNvCxnSpPr>
            <a:cxnSpLocks noChangeShapeType="1"/>
            <a:stCxn id="130059" idx="6"/>
            <a:endCxn id="130054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3" name="AutoShape 15"/>
          <p:cNvCxnSpPr>
            <a:cxnSpLocks noChangeShapeType="1"/>
            <a:stCxn id="130054" idx="6"/>
            <a:endCxn id="130055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4" name="AutoShape 16"/>
          <p:cNvCxnSpPr>
            <a:cxnSpLocks noChangeShapeType="1"/>
            <a:stCxn id="130055" idx="6"/>
            <a:endCxn id="130056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5" name="AutoShape 17"/>
          <p:cNvCxnSpPr>
            <a:cxnSpLocks noChangeShapeType="1"/>
            <a:stCxn id="130058" idx="0"/>
            <a:endCxn id="130054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6" name="AutoShape 18"/>
          <p:cNvCxnSpPr>
            <a:cxnSpLocks noChangeShapeType="1"/>
            <a:stCxn id="130054" idx="0"/>
            <a:endCxn id="130056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7" name="AutoShape 19"/>
          <p:cNvCxnSpPr>
            <a:cxnSpLocks noChangeShapeType="1"/>
            <a:stCxn id="130057" idx="4"/>
            <a:endCxn id="130059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8" name="AutoShape 20"/>
          <p:cNvCxnSpPr>
            <a:cxnSpLocks noChangeShapeType="1"/>
            <a:stCxn id="130059" idx="4"/>
            <a:endCxn id="130055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059" idx="4"/>
            <a:endCxn id="130056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Single-Source Shortest Paths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7824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Given graph (directed or undirected) G = (V,E) with</a:t>
            </a:r>
          </a:p>
          <a:p>
            <a:r>
              <a:rPr lang="en-US">
                <a:latin typeface="Arial" charset="0"/>
              </a:rPr>
              <a:t>weight function w: E </a:t>
            </a:r>
            <a:r>
              <a:rPr lang="en-US">
                <a:latin typeface="Arial" charset="0"/>
                <a:sym typeface="Symbol" pitchFamily="18" charset="2"/>
              </a:rPr>
              <a:t> </a:t>
            </a:r>
            <a:r>
              <a:rPr lang="en-US" b="1">
                <a:latin typeface="Arial" charset="0"/>
              </a:rPr>
              <a:t>R</a:t>
            </a:r>
            <a:r>
              <a:rPr lang="en-US">
                <a:latin typeface="Arial" charset="0"/>
              </a:rPr>
              <a:t> and a vertex s</a:t>
            </a:r>
            <a:r>
              <a:rPr lang="en-US">
                <a:latin typeface="Arial" charset="0"/>
                <a:sym typeface="Symbol" pitchFamily="18" charset="2"/>
              </a:rPr>
              <a:t></a:t>
            </a:r>
            <a:r>
              <a:rPr lang="en-US">
                <a:latin typeface="Arial" charset="0"/>
              </a:rPr>
              <a:t>V, </a:t>
            </a:r>
          </a:p>
          <a:p>
            <a:r>
              <a:rPr lang="en-US">
                <a:latin typeface="Arial" charset="0"/>
              </a:rPr>
              <a:t>find for all vertices v</a:t>
            </a:r>
            <a:r>
              <a:rPr lang="en-US">
                <a:latin typeface="Arial" charset="0"/>
                <a:sym typeface="Symbol" pitchFamily="18" charset="2"/>
              </a:rPr>
              <a:t></a:t>
            </a:r>
            <a:r>
              <a:rPr lang="en-US">
                <a:latin typeface="Arial" charset="0"/>
              </a:rPr>
              <a:t>V the minimum possible weight for </a:t>
            </a:r>
          </a:p>
          <a:p>
            <a:r>
              <a:rPr lang="en-US">
                <a:latin typeface="Arial" charset="0"/>
              </a:rPr>
              <a:t>path from s to v. 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375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We will discuss two general case algorithms: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Dijkstra's</a:t>
            </a:r>
            <a:r>
              <a:rPr lang="en-US">
                <a:latin typeface="Arial" charset="0"/>
              </a:rPr>
              <a:t> (positive edge weights only)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Bellman-Ford</a:t>
            </a:r>
            <a:r>
              <a:rPr lang="en-US">
                <a:latin typeface="Arial" charset="0"/>
              </a:rPr>
              <a:t> (positive end negative edge weights)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11188" y="4941888"/>
            <a:ext cx="7480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If all edge weights are equal (let's say 1), the problem </a:t>
            </a:r>
          </a:p>
          <a:p>
            <a:r>
              <a:rPr lang="en-US">
                <a:latin typeface="Arial" charset="0"/>
              </a:rPr>
              <a:t>is solved by BFS in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(V+E) time.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1081" name="AutoShape 9"/>
          <p:cNvCxnSpPr>
            <a:cxnSpLocks noChangeShapeType="1"/>
            <a:stCxn id="131078" idx="6"/>
            <a:endCxn id="13107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2" name="AutoShape 10"/>
          <p:cNvCxnSpPr>
            <a:cxnSpLocks noChangeShapeType="1"/>
            <a:stCxn id="131079" idx="6"/>
            <a:endCxn id="13108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3" name="AutoShape 11"/>
          <p:cNvCxnSpPr>
            <a:cxnSpLocks noChangeShapeType="1"/>
            <a:stCxn id="131080" idx="6"/>
            <a:endCxn id="13107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4" name="AutoShape 12"/>
          <p:cNvCxnSpPr>
            <a:cxnSpLocks noChangeShapeType="1"/>
            <a:stCxn id="131075" idx="6"/>
            <a:endCxn id="13107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5" name="AutoShape 13"/>
          <p:cNvCxnSpPr>
            <a:cxnSpLocks noChangeShapeType="1"/>
            <a:stCxn id="131076" idx="6"/>
            <a:endCxn id="13107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6" name="AutoShape 14"/>
          <p:cNvCxnSpPr>
            <a:cxnSpLocks noChangeShapeType="1"/>
            <a:stCxn id="131079" idx="0"/>
            <a:endCxn id="13107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7" name="AutoShape 15"/>
          <p:cNvCxnSpPr>
            <a:cxnSpLocks noChangeShapeType="1"/>
            <a:stCxn id="131075" idx="0"/>
            <a:endCxn id="13107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8" name="AutoShape 16"/>
          <p:cNvCxnSpPr>
            <a:cxnSpLocks noChangeShapeType="1"/>
            <a:stCxn id="131078" idx="4"/>
            <a:endCxn id="13108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9" name="AutoShape 17"/>
          <p:cNvCxnSpPr>
            <a:cxnSpLocks noChangeShapeType="1"/>
            <a:stCxn id="131080" idx="4"/>
            <a:endCxn id="13107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90" name="AutoShape 18"/>
          <p:cNvCxnSpPr>
            <a:cxnSpLocks noChangeShapeType="1"/>
            <a:stCxn id="131080" idx="4"/>
            <a:endCxn id="13107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209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210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2105" name="AutoShape 9"/>
          <p:cNvCxnSpPr>
            <a:cxnSpLocks noChangeShapeType="1"/>
            <a:stCxn id="132102" idx="6"/>
            <a:endCxn id="13210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6" name="AutoShape 10"/>
          <p:cNvCxnSpPr>
            <a:cxnSpLocks noChangeShapeType="1"/>
            <a:stCxn id="132103" idx="6"/>
            <a:endCxn id="13210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7" name="AutoShape 11"/>
          <p:cNvCxnSpPr>
            <a:cxnSpLocks noChangeShapeType="1"/>
            <a:stCxn id="132104" idx="6"/>
            <a:endCxn id="13209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8" name="AutoShape 12"/>
          <p:cNvCxnSpPr>
            <a:cxnSpLocks noChangeShapeType="1"/>
            <a:stCxn id="132099" idx="6"/>
            <a:endCxn id="13210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9" name="AutoShape 13"/>
          <p:cNvCxnSpPr>
            <a:cxnSpLocks noChangeShapeType="1"/>
            <a:stCxn id="132100" idx="6"/>
            <a:endCxn id="13210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0" name="AutoShape 14"/>
          <p:cNvCxnSpPr>
            <a:cxnSpLocks noChangeShapeType="1"/>
            <a:stCxn id="132103" idx="0"/>
            <a:endCxn id="13209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1" name="AutoShape 15"/>
          <p:cNvCxnSpPr>
            <a:cxnSpLocks noChangeShapeType="1"/>
            <a:stCxn id="132099" idx="0"/>
            <a:endCxn id="13210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2" name="AutoShape 16"/>
          <p:cNvCxnSpPr>
            <a:cxnSpLocks noChangeShapeType="1"/>
            <a:stCxn id="132102" idx="4"/>
            <a:endCxn id="13210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3" name="AutoShape 17"/>
          <p:cNvCxnSpPr>
            <a:cxnSpLocks noChangeShapeType="1"/>
            <a:stCxn id="132104" idx="4"/>
            <a:endCxn id="13210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4" name="AutoShape 18"/>
          <p:cNvCxnSpPr>
            <a:cxnSpLocks noChangeShapeType="1"/>
            <a:stCxn id="132104" idx="4"/>
            <a:endCxn id="13210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12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3129" name="AutoShape 9"/>
          <p:cNvCxnSpPr>
            <a:cxnSpLocks noChangeShapeType="1"/>
            <a:stCxn id="133126" idx="6"/>
            <a:endCxn id="13312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0" name="AutoShape 10"/>
          <p:cNvCxnSpPr>
            <a:cxnSpLocks noChangeShapeType="1"/>
            <a:stCxn id="133127" idx="6"/>
            <a:endCxn id="13312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1" name="AutoShape 11"/>
          <p:cNvCxnSpPr>
            <a:cxnSpLocks noChangeShapeType="1"/>
            <a:stCxn id="133128" idx="6"/>
            <a:endCxn id="13312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2" name="AutoShape 12"/>
          <p:cNvCxnSpPr>
            <a:cxnSpLocks noChangeShapeType="1"/>
            <a:stCxn id="133123" idx="6"/>
            <a:endCxn id="13312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3" name="AutoShape 13"/>
          <p:cNvCxnSpPr>
            <a:cxnSpLocks noChangeShapeType="1"/>
            <a:stCxn id="133124" idx="6"/>
            <a:endCxn id="13312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4" name="AutoShape 14"/>
          <p:cNvCxnSpPr>
            <a:cxnSpLocks noChangeShapeType="1"/>
            <a:stCxn id="133127" idx="0"/>
            <a:endCxn id="13312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5" name="AutoShape 15"/>
          <p:cNvCxnSpPr>
            <a:cxnSpLocks noChangeShapeType="1"/>
            <a:stCxn id="133123" idx="0"/>
            <a:endCxn id="13312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6" name="AutoShape 16"/>
          <p:cNvCxnSpPr>
            <a:cxnSpLocks noChangeShapeType="1"/>
            <a:stCxn id="133126" idx="4"/>
            <a:endCxn id="13312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7" name="AutoShape 17"/>
          <p:cNvCxnSpPr>
            <a:cxnSpLocks noChangeShapeType="1"/>
            <a:stCxn id="133128" idx="4"/>
            <a:endCxn id="13312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8" name="AutoShape 18"/>
          <p:cNvCxnSpPr>
            <a:cxnSpLocks noChangeShapeType="1"/>
            <a:stCxn id="133128" idx="4"/>
            <a:endCxn id="13312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4153" name="AutoShape 9"/>
          <p:cNvCxnSpPr>
            <a:cxnSpLocks noChangeShapeType="1"/>
            <a:stCxn id="134150" idx="6"/>
            <a:endCxn id="13415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4" name="AutoShape 10"/>
          <p:cNvCxnSpPr>
            <a:cxnSpLocks noChangeShapeType="1"/>
            <a:stCxn id="134151" idx="6"/>
            <a:endCxn id="13415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5" name="AutoShape 11"/>
          <p:cNvCxnSpPr>
            <a:cxnSpLocks noChangeShapeType="1"/>
            <a:stCxn id="134152" idx="6"/>
            <a:endCxn id="13414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6" name="AutoShape 12"/>
          <p:cNvCxnSpPr>
            <a:cxnSpLocks noChangeShapeType="1"/>
            <a:stCxn id="134147" idx="6"/>
            <a:endCxn id="13414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7" name="AutoShape 13"/>
          <p:cNvCxnSpPr>
            <a:cxnSpLocks noChangeShapeType="1"/>
            <a:stCxn id="134148" idx="6"/>
            <a:endCxn id="13414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8" name="AutoShape 14"/>
          <p:cNvCxnSpPr>
            <a:cxnSpLocks noChangeShapeType="1"/>
            <a:stCxn id="134151" idx="0"/>
            <a:endCxn id="13414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9" name="AutoShape 15"/>
          <p:cNvCxnSpPr>
            <a:cxnSpLocks noChangeShapeType="1"/>
            <a:stCxn id="134147" idx="0"/>
            <a:endCxn id="13414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0" name="AutoShape 16"/>
          <p:cNvCxnSpPr>
            <a:cxnSpLocks noChangeShapeType="1"/>
            <a:stCxn id="134150" idx="4"/>
            <a:endCxn id="13415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1" name="AutoShape 17"/>
          <p:cNvCxnSpPr>
            <a:cxnSpLocks noChangeShapeType="1"/>
            <a:stCxn id="134152" idx="4"/>
            <a:endCxn id="13414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2" name="AutoShape 18"/>
          <p:cNvCxnSpPr>
            <a:cxnSpLocks noChangeShapeType="1"/>
            <a:stCxn id="134152" idx="4"/>
            <a:endCxn id="13414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5177" name="AutoShape 9"/>
          <p:cNvCxnSpPr>
            <a:cxnSpLocks noChangeShapeType="1"/>
            <a:stCxn id="135174" idx="6"/>
            <a:endCxn id="13517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8" name="AutoShape 10"/>
          <p:cNvCxnSpPr>
            <a:cxnSpLocks noChangeShapeType="1"/>
            <a:stCxn id="135175" idx="6"/>
            <a:endCxn id="13517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9" name="AutoShape 11"/>
          <p:cNvCxnSpPr>
            <a:cxnSpLocks noChangeShapeType="1"/>
            <a:stCxn id="135176" idx="6"/>
            <a:endCxn id="13517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0" name="AutoShape 12"/>
          <p:cNvCxnSpPr>
            <a:cxnSpLocks noChangeShapeType="1"/>
            <a:stCxn id="135171" idx="6"/>
            <a:endCxn id="13517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1" name="AutoShape 13"/>
          <p:cNvCxnSpPr>
            <a:cxnSpLocks noChangeShapeType="1"/>
            <a:stCxn id="135172" idx="6"/>
            <a:endCxn id="13517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2" name="AutoShape 14"/>
          <p:cNvCxnSpPr>
            <a:cxnSpLocks noChangeShapeType="1"/>
            <a:stCxn id="135175" idx="0"/>
            <a:endCxn id="13517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3" name="AutoShape 15"/>
          <p:cNvCxnSpPr>
            <a:cxnSpLocks noChangeShapeType="1"/>
            <a:stCxn id="135171" idx="0"/>
            <a:endCxn id="13517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4" name="AutoShape 16"/>
          <p:cNvCxnSpPr>
            <a:cxnSpLocks noChangeShapeType="1"/>
            <a:stCxn id="135174" idx="4"/>
            <a:endCxn id="13517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5" name="AutoShape 17"/>
          <p:cNvCxnSpPr>
            <a:cxnSpLocks noChangeShapeType="1"/>
            <a:stCxn id="135176" idx="4"/>
            <a:endCxn id="13517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6" name="AutoShape 18"/>
          <p:cNvCxnSpPr>
            <a:cxnSpLocks noChangeShapeType="1"/>
            <a:stCxn id="135176" idx="4"/>
            <a:endCxn id="13517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6201" name="AutoShape 9"/>
          <p:cNvCxnSpPr>
            <a:cxnSpLocks noChangeShapeType="1"/>
            <a:stCxn id="136198" idx="6"/>
            <a:endCxn id="13619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2" name="AutoShape 10"/>
          <p:cNvCxnSpPr>
            <a:cxnSpLocks noChangeShapeType="1"/>
            <a:stCxn id="136199" idx="6"/>
            <a:endCxn id="13620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3" name="AutoShape 11"/>
          <p:cNvCxnSpPr>
            <a:cxnSpLocks noChangeShapeType="1"/>
            <a:stCxn id="136200" idx="6"/>
            <a:endCxn id="13619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4" name="AutoShape 12"/>
          <p:cNvCxnSpPr>
            <a:cxnSpLocks noChangeShapeType="1"/>
            <a:stCxn id="136195" idx="6"/>
            <a:endCxn id="13619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5" name="AutoShape 13"/>
          <p:cNvCxnSpPr>
            <a:cxnSpLocks noChangeShapeType="1"/>
            <a:stCxn id="136196" idx="6"/>
            <a:endCxn id="13619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6" name="AutoShape 14"/>
          <p:cNvCxnSpPr>
            <a:cxnSpLocks noChangeShapeType="1"/>
            <a:stCxn id="136199" idx="0"/>
            <a:endCxn id="13619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7" name="AutoShape 15"/>
          <p:cNvCxnSpPr>
            <a:cxnSpLocks noChangeShapeType="1"/>
            <a:stCxn id="136195" idx="0"/>
            <a:endCxn id="13619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8" name="AutoShape 16"/>
          <p:cNvCxnSpPr>
            <a:cxnSpLocks noChangeShapeType="1"/>
            <a:stCxn id="136198" idx="4"/>
            <a:endCxn id="13620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9" name="AutoShape 17"/>
          <p:cNvCxnSpPr>
            <a:cxnSpLocks noChangeShapeType="1"/>
            <a:stCxn id="136200" idx="4"/>
            <a:endCxn id="13619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10" name="AutoShape 18"/>
          <p:cNvCxnSpPr>
            <a:cxnSpLocks noChangeShapeType="1"/>
            <a:stCxn id="136200" idx="4"/>
            <a:endCxn id="13619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722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7225" name="AutoShape 9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6" name="AutoShape 10"/>
          <p:cNvCxnSpPr>
            <a:cxnSpLocks noChangeShapeType="1"/>
            <a:stCxn id="137223" idx="6"/>
            <a:endCxn id="13722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7" name="AutoShape 11"/>
          <p:cNvCxnSpPr>
            <a:cxnSpLocks noChangeShapeType="1"/>
            <a:stCxn id="137224" idx="6"/>
            <a:endCxn id="13721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8" name="AutoShape 12"/>
          <p:cNvCxnSpPr>
            <a:cxnSpLocks noChangeShapeType="1"/>
            <a:stCxn id="137219" idx="6"/>
            <a:endCxn id="13722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9" name="AutoShape 13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0" name="AutoShape 14"/>
          <p:cNvCxnSpPr>
            <a:cxnSpLocks noChangeShapeType="1"/>
            <a:stCxn id="137223" idx="0"/>
            <a:endCxn id="13721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1" name="AutoShape 15"/>
          <p:cNvCxnSpPr>
            <a:cxnSpLocks noChangeShapeType="1"/>
            <a:stCxn id="137219" idx="0"/>
            <a:endCxn id="13722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2" name="AutoShape 16"/>
          <p:cNvCxnSpPr>
            <a:cxnSpLocks noChangeShapeType="1"/>
            <a:stCxn id="137222" idx="4"/>
            <a:endCxn id="13722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3" name="AutoShape 17"/>
          <p:cNvCxnSpPr>
            <a:cxnSpLocks noChangeShapeType="1"/>
            <a:stCxn id="137224" idx="4"/>
            <a:endCxn id="13722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4" name="AutoShape 18"/>
          <p:cNvCxnSpPr>
            <a:cxnSpLocks noChangeShapeType="1"/>
            <a:stCxn id="137224" idx="4"/>
            <a:endCxn id="13722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824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824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824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824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8249" name="AutoShape 9"/>
          <p:cNvCxnSpPr>
            <a:cxnSpLocks noChangeShapeType="1"/>
            <a:stCxn id="138246" idx="6"/>
            <a:endCxn id="13824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0" name="AutoShape 10"/>
          <p:cNvCxnSpPr>
            <a:cxnSpLocks noChangeShapeType="1"/>
            <a:stCxn id="138247" idx="6"/>
            <a:endCxn id="13824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1" name="AutoShape 11"/>
          <p:cNvCxnSpPr>
            <a:cxnSpLocks noChangeShapeType="1"/>
            <a:stCxn id="138248" idx="6"/>
            <a:endCxn id="13824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2" name="AutoShape 12"/>
          <p:cNvCxnSpPr>
            <a:cxnSpLocks noChangeShapeType="1"/>
            <a:stCxn id="138243" idx="6"/>
            <a:endCxn id="13824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3" name="AutoShape 13"/>
          <p:cNvCxnSpPr>
            <a:cxnSpLocks noChangeShapeType="1"/>
            <a:stCxn id="138244" idx="6"/>
            <a:endCxn id="13824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4" name="AutoShape 14"/>
          <p:cNvCxnSpPr>
            <a:cxnSpLocks noChangeShapeType="1"/>
            <a:stCxn id="138247" idx="0"/>
            <a:endCxn id="13824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5" name="AutoShape 15"/>
          <p:cNvCxnSpPr>
            <a:cxnSpLocks noChangeShapeType="1"/>
            <a:stCxn id="138243" idx="0"/>
            <a:endCxn id="13824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6" name="AutoShape 16"/>
          <p:cNvCxnSpPr>
            <a:cxnSpLocks noChangeShapeType="1"/>
            <a:stCxn id="138246" idx="4"/>
            <a:endCxn id="13824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7" name="AutoShape 17"/>
          <p:cNvCxnSpPr>
            <a:cxnSpLocks noChangeShapeType="1"/>
            <a:stCxn id="138248" idx="4"/>
            <a:endCxn id="13824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8" name="AutoShape 18"/>
          <p:cNvCxnSpPr>
            <a:cxnSpLocks noChangeShapeType="1"/>
            <a:stCxn id="138248" idx="4"/>
            <a:endCxn id="13824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926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13927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927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927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9273" name="AutoShape 9"/>
          <p:cNvCxnSpPr>
            <a:cxnSpLocks noChangeShapeType="1"/>
            <a:stCxn id="139270" idx="6"/>
            <a:endCxn id="13927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4" name="AutoShape 10"/>
          <p:cNvCxnSpPr>
            <a:cxnSpLocks noChangeShapeType="1"/>
            <a:stCxn id="139271" idx="6"/>
            <a:endCxn id="13927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5" name="AutoShape 11"/>
          <p:cNvCxnSpPr>
            <a:cxnSpLocks noChangeShapeType="1"/>
            <a:stCxn id="139272" idx="6"/>
            <a:endCxn id="13926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6" name="AutoShape 12"/>
          <p:cNvCxnSpPr>
            <a:cxnSpLocks noChangeShapeType="1"/>
            <a:stCxn id="139267" idx="6"/>
            <a:endCxn id="13926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7" name="AutoShape 13"/>
          <p:cNvCxnSpPr>
            <a:cxnSpLocks noChangeShapeType="1"/>
            <a:stCxn id="139268" idx="6"/>
            <a:endCxn id="13926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8" name="AutoShape 14"/>
          <p:cNvCxnSpPr>
            <a:cxnSpLocks noChangeShapeType="1"/>
            <a:stCxn id="139271" idx="0"/>
            <a:endCxn id="13926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9" name="AutoShape 15"/>
          <p:cNvCxnSpPr>
            <a:cxnSpLocks noChangeShapeType="1"/>
            <a:stCxn id="139267" idx="0"/>
            <a:endCxn id="13926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0" name="AutoShape 16"/>
          <p:cNvCxnSpPr>
            <a:cxnSpLocks noChangeShapeType="1"/>
            <a:stCxn id="139270" idx="4"/>
            <a:endCxn id="13927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1" name="AutoShape 17"/>
          <p:cNvCxnSpPr>
            <a:cxnSpLocks noChangeShapeType="1"/>
            <a:stCxn id="139272" idx="4"/>
            <a:endCxn id="13926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2" name="AutoShape 18"/>
          <p:cNvCxnSpPr>
            <a:cxnSpLocks noChangeShapeType="1"/>
            <a:stCxn id="139272" idx="4"/>
            <a:endCxn id="13926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40297" name="AutoShape 9"/>
          <p:cNvCxnSpPr>
            <a:cxnSpLocks noChangeShapeType="1"/>
            <a:stCxn id="140294" idx="6"/>
            <a:endCxn id="14029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298" name="AutoShape 10"/>
          <p:cNvCxnSpPr>
            <a:cxnSpLocks noChangeShapeType="1"/>
            <a:stCxn id="140295" idx="6"/>
            <a:endCxn id="14029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299" name="AutoShape 11"/>
          <p:cNvCxnSpPr>
            <a:cxnSpLocks noChangeShapeType="1"/>
            <a:stCxn id="140296" idx="6"/>
            <a:endCxn id="14029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0" name="AutoShape 12"/>
          <p:cNvCxnSpPr>
            <a:cxnSpLocks noChangeShapeType="1"/>
            <a:stCxn id="140291" idx="6"/>
            <a:endCxn id="14029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1" name="AutoShape 13"/>
          <p:cNvCxnSpPr>
            <a:cxnSpLocks noChangeShapeType="1"/>
            <a:stCxn id="140292" idx="6"/>
            <a:endCxn id="14029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2" name="AutoShape 14"/>
          <p:cNvCxnSpPr>
            <a:cxnSpLocks noChangeShapeType="1"/>
            <a:stCxn id="140295" idx="0"/>
            <a:endCxn id="14029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3" name="AutoShape 15"/>
          <p:cNvCxnSpPr>
            <a:cxnSpLocks noChangeShapeType="1"/>
            <a:stCxn id="140291" idx="0"/>
            <a:endCxn id="14029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4" name="AutoShape 16"/>
          <p:cNvCxnSpPr>
            <a:cxnSpLocks noChangeShapeType="1"/>
            <a:stCxn id="140294" idx="4"/>
            <a:endCxn id="14029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5" name="AutoShape 17"/>
          <p:cNvCxnSpPr>
            <a:cxnSpLocks noChangeShapeType="1"/>
            <a:stCxn id="140296" idx="4"/>
            <a:endCxn id="14029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6" name="AutoShape 18"/>
          <p:cNvCxnSpPr>
            <a:cxnSpLocks noChangeShapeType="1"/>
            <a:stCxn id="140296" idx="4"/>
            <a:endCxn id="14029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Relax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1484313"/>
            <a:ext cx="51482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Relax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 u,</a:t>
            </a:r>
            <a:r>
              <a:rPr lang="en-US" b="1" noProof="1">
                <a:latin typeface="Arial" charset="0"/>
              </a:rPr>
              <a:t> vertex </a:t>
            </a:r>
            <a:r>
              <a:rPr lang="en-US" noProof="1">
                <a:latin typeface="Arial" charset="0"/>
              </a:rPr>
              <a:t>v, </a:t>
            </a:r>
            <a:r>
              <a:rPr lang="en-US" b="1" noProof="1">
                <a:latin typeface="Arial" charset="0"/>
              </a:rPr>
              <a:t>weight </a:t>
            </a:r>
            <a:r>
              <a:rPr lang="en-US" noProof="1">
                <a:latin typeface="Arial" charset="0"/>
              </a:rPr>
              <a:t>w</a:t>
            </a:r>
            <a:r>
              <a:rPr lang="en-US" b="1" noProof="1">
                <a:latin typeface="Arial" charset="0"/>
              </a:rPr>
              <a:t>)</a:t>
            </a:r>
            <a:endParaRPr lang="en-US" noProof="1">
              <a:latin typeface="Arial" charset="0"/>
            </a:endParaRPr>
          </a:p>
          <a:p>
            <a:pPr defTabSz="381000" eaLnBrk="0" hangingPunct="0"/>
            <a:r>
              <a:rPr lang="en-US" i="1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if </a:t>
            </a:r>
            <a:r>
              <a:rPr lang="en-US" noProof="1">
                <a:latin typeface="Arial" charset="0"/>
              </a:rPr>
              <a:t>d[v] &gt; d[u] + w(u,v) </a:t>
            </a:r>
            <a:r>
              <a:rPr lang="en-US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b="1" noProof="1">
                <a:latin typeface="Arial" charset="0"/>
              </a:rPr>
              <a:t>		</a:t>
            </a:r>
            <a:r>
              <a:rPr lang="en-US" noProof="1">
                <a:latin typeface="Arial" charset="0"/>
              </a:rPr>
              <a:t>d[v] </a:t>
            </a:r>
            <a:r>
              <a:rPr lang="en-US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679700"/>
            <a:ext cx="601186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573463"/>
            <a:ext cx="14382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661025"/>
            <a:ext cx="1866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Complexity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55650" y="4941888"/>
            <a:ext cx="730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>
                <a:latin typeface="Arial" charset="0"/>
              </a:rPr>
              <a:t>T(V,E)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 + E) + </a:t>
            </a:r>
            <a:r>
              <a:rPr lang="en-US">
                <a:latin typeface="Arial" charset="0"/>
                <a:sym typeface="Symbol" pitchFamily="18" charset="2"/>
              </a:rPr>
              <a:t>(V) + (V) + E (1) = (V + E)</a:t>
            </a:r>
            <a:endParaRPr lang="en-US" noProof="1">
              <a:latin typeface="Arial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6958013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>
                <a:latin typeface="Arial" charset="0"/>
              </a:rPr>
              <a:t>SSSP-DAG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  <a:endParaRPr lang="en-US" sz="2000">
              <a:latin typeface="Arial" charset="0"/>
            </a:endParaRPr>
          </a:p>
          <a:p>
            <a:pPr defTabSz="381000" eaLnBrk="0" hangingPunct="0"/>
            <a:endParaRPr lang="en-US" sz="2000" noProof="1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topologically sort vertices of G</a:t>
            </a:r>
          </a:p>
          <a:p>
            <a:pPr lvl="1" defTabSz="381000" eaLnBrk="0" hangingPunct="0"/>
            <a:endParaRPr lang="en-US" sz="2000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  <a:endParaRPr lang="en-US" sz="2000">
              <a:latin typeface="Arial" charset="0"/>
            </a:endParaRPr>
          </a:p>
          <a:p>
            <a:pPr lvl="1" defTabSz="381000" eaLnBrk="0" hangingPunct="0"/>
            <a:endParaRPr lang="en-US" sz="2000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for</a:t>
            </a:r>
            <a:r>
              <a:rPr lang="en-US" sz="2000">
                <a:latin typeface="Arial" charset="0"/>
              </a:rPr>
              <a:t> each vertex u taken in topologically sorted order </a:t>
            </a:r>
            <a:r>
              <a:rPr lang="en-US" sz="2000" b="1">
                <a:latin typeface="Arial" charset="0"/>
              </a:rPr>
              <a:t>do </a:t>
            </a:r>
            <a:endParaRPr lang="en-US" sz="2000">
              <a:latin typeface="Arial" charset="0"/>
            </a:endParaRPr>
          </a:p>
          <a:p>
            <a:pPr lvl="2" defTabSz="381000" eaLnBrk="0" hangingPunct="0"/>
            <a:r>
              <a:rPr lang="en-US" sz="2000">
                <a:latin typeface="Arial" charset="0"/>
              </a:rPr>
              <a:t>  </a:t>
            </a:r>
            <a:r>
              <a:rPr lang="en-US" sz="2000" noProof="1">
                <a:latin typeface="Arial" charset="0"/>
              </a:rPr>
              <a:t>	</a:t>
            </a:r>
            <a:r>
              <a:rPr lang="en-US" sz="2000" b="1">
                <a:latin typeface="Arial" charset="0"/>
              </a:rPr>
              <a:t>for</a:t>
            </a:r>
            <a:r>
              <a:rPr lang="en-US" sz="2000">
                <a:latin typeface="Arial" charset="0"/>
              </a:rPr>
              <a:t> each vertex </a:t>
            </a:r>
            <a:r>
              <a:rPr lang="en-US" sz="2000" i="1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i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</a:t>
            </a:r>
            <a:r>
              <a:rPr lang="en-US" sz="2000">
                <a:latin typeface="Arial" charset="0"/>
                <a:sym typeface="Symbol" pitchFamily="18" charset="2"/>
              </a:rPr>
              <a:t>u</a:t>
            </a:r>
            <a:r>
              <a:rPr lang="en-US" sz="2000" noProof="1">
                <a:latin typeface="Arial" charset="0"/>
                <a:sym typeface="Symbol" pitchFamily="18" charset="2"/>
              </a:rPr>
              <a:t>]</a:t>
            </a:r>
            <a:r>
              <a:rPr lang="en-US" sz="2000">
                <a:latin typeface="Arial" charset="0"/>
                <a:sym typeface="Symbol" pitchFamily="18" charset="2"/>
              </a:rPr>
              <a:t> 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do</a:t>
            </a:r>
            <a:endParaRPr lang="en-US" sz="2000">
              <a:latin typeface="Arial" charset="0"/>
              <a:sym typeface="Symbol" pitchFamily="18" charset="2"/>
            </a:endParaRPr>
          </a:p>
          <a:p>
            <a:pPr lvl="2" defTabSz="381000" eaLnBrk="0" hangingPunct="0"/>
            <a:r>
              <a:rPr lang="en-US" sz="2000">
                <a:latin typeface="Arial" charset="0"/>
                <a:sym typeface="Symbol" pitchFamily="18" charset="2"/>
              </a:rPr>
              <a:t>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  <a:endParaRPr lang="en-US" sz="200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908050"/>
            <a:ext cx="77057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836613"/>
            <a:ext cx="7777162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765175"/>
            <a:ext cx="7705725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65893" name="Picture 5" descr="constr_sat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53400" cy="20637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66916" name="Picture 1028" descr="constr_sat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924800" cy="30162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67940" name="Picture 1028" descr="constr_sat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924800" cy="35877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68964" name="Picture 4" descr="constr_sat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77200" cy="27670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69988" name="Picture 1028" descr="constr_sat_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924800" cy="47434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Application of SSSP - constraint satisfaction</a:t>
            </a:r>
          </a:p>
        </p:txBody>
      </p:sp>
      <p:pic>
        <p:nvPicPr>
          <p:cNvPr id="171012" name="Picture 4" descr="constr_sat_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0" cy="29448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Idea</a:t>
            </a: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569325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989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Given graph (directed or undirected) G = (V,E) with</a:t>
            </a:r>
          </a:p>
          <a:p>
            <a:r>
              <a:rPr lang="en-US">
                <a:latin typeface="Arial" charset="0"/>
              </a:rPr>
              <a:t>weight function w: </a:t>
            </a:r>
            <a:r>
              <a:rPr lang="en-US" b="1">
                <a:latin typeface="Arial" charset="0"/>
              </a:rPr>
              <a:t>E </a:t>
            </a:r>
            <a:r>
              <a:rPr lang="en-US" b="1">
                <a:latin typeface="Arial" charset="0"/>
                <a:sym typeface="Symbol" pitchFamily="18" charset="2"/>
              </a:rPr>
              <a:t> </a:t>
            </a:r>
            <a:r>
              <a:rPr lang="en-US" b="1">
                <a:latin typeface="Arial" charset="0"/>
              </a:rPr>
              <a:t>R</a:t>
            </a:r>
            <a:r>
              <a:rPr lang="en-US">
                <a:latin typeface="Arial" charset="0"/>
              </a:rPr>
              <a:t> find for all pairs of vertices </a:t>
            </a:r>
          </a:p>
          <a:p>
            <a:r>
              <a:rPr lang="en-US">
                <a:latin typeface="Arial" charset="0"/>
              </a:rPr>
              <a:t>u,v </a:t>
            </a:r>
            <a:r>
              <a:rPr lang="en-US">
                <a:latin typeface="Arial" charset="0"/>
                <a:sym typeface="Symbol" pitchFamily="18" charset="2"/>
              </a:rPr>
              <a:t> </a:t>
            </a:r>
            <a:r>
              <a:rPr lang="en-US">
                <a:latin typeface="Arial" charset="0"/>
              </a:rPr>
              <a:t>V the minimum possible weight for path from u to v. 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636838"/>
            <a:ext cx="770572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pic>
        <p:nvPicPr>
          <p:cNvPr id="1556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57338"/>
            <a:ext cx="835342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84313"/>
            <a:ext cx="8713788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974725" y="1716088"/>
            <a:ext cx="8175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(i)</a:t>
            </a:r>
            <a:r>
              <a:rPr lang="en-US">
                <a:latin typeface="Arial" charset="0"/>
              </a:rPr>
              <a:t>  </a:t>
            </a:r>
            <a:r>
              <a:rPr lang="en-US">
                <a:latin typeface="Arial" charset="0"/>
                <a:cs typeface="Arial" charset="0"/>
              </a:rPr>
              <a:t>– 	the shortest path from s to t containing only vertices</a:t>
            </a:r>
          </a:p>
          <a:p>
            <a:pPr defTabSz="514350"/>
            <a:r>
              <a:rPr lang="en-US">
                <a:latin typeface="Arial" charset="0"/>
                <a:cs typeface="Arial" charset="0"/>
              </a:rPr>
              <a:t>		v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, ..., v</a:t>
            </a:r>
            <a:r>
              <a:rPr lang="en-US" baseline="-25000"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(0)</a:t>
            </a:r>
            <a:r>
              <a:rPr lang="en-US">
                <a:latin typeface="Arial" charset="0"/>
              </a:rPr>
              <a:t>  </a:t>
            </a:r>
            <a:r>
              <a:rPr lang="en-US">
                <a:latin typeface="Arial" charset="0"/>
                <a:cs typeface="Arial" charset="0"/>
              </a:rPr>
              <a:t>= w(s,t)</a:t>
            </a:r>
            <a:endParaRPr lang="en-US">
              <a:latin typeface="Arial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(k)</a:t>
            </a:r>
            <a:r>
              <a:rPr lang="en-US">
                <a:latin typeface="Arial" charset="0"/>
              </a:rPr>
              <a:t> =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566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w(s,t)					if k = 0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min{d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, d</a:t>
            </a:r>
            <a:r>
              <a:rPr lang="en-US" baseline="-25000">
                <a:latin typeface="Arial" charset="0"/>
              </a:rPr>
              <a:t>s,k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 + d</a:t>
            </a:r>
            <a:r>
              <a:rPr lang="en-US" baseline="-25000">
                <a:latin typeface="Arial" charset="0"/>
              </a:rPr>
              <a:t>k,t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}	if k &gt; 0</a:t>
            </a:r>
          </a:p>
        </p:txBody>
      </p:sp>
      <p:sp>
        <p:nvSpPr>
          <p:cNvPr id="182279" name="AutoShape 7"/>
          <p:cNvSpPr>
            <a:spLocks/>
          </p:cNvSpPr>
          <p:nvPr/>
        </p:nvSpPr>
        <p:spPr bwMode="auto">
          <a:xfrm>
            <a:off x="2133600" y="411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Algorithm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90600" y="1979613"/>
            <a:ext cx="60309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FloydWarshall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matrix </a:t>
            </a:r>
            <a:r>
              <a:rPr lang="en-US" noProof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integer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n</a:t>
            </a:r>
            <a:r>
              <a:rPr lang="en-US" noProof="1">
                <a:latin typeface="Arial" charset="0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k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i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	 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j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		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(k)</a:t>
            </a:r>
            <a:r>
              <a:rPr lang="en-US" i="1" noProof="1">
                <a:latin typeface="Arial" charset="0"/>
                <a:sym typeface="Symbol" pitchFamily="18" charset="2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min(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,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ik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 +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kj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(n)</a:t>
            </a:r>
            <a:endParaRPr lang="en-US" noProof="1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sp>
        <p:nvSpPr>
          <p:cNvPr id="156675" name="AutoShape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9144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3528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56680" name="AutoShape 8"/>
          <p:cNvCxnSpPr>
            <a:cxnSpLocks noChangeShapeType="1"/>
            <a:stCxn id="156678" idx="7"/>
            <a:endCxn id="156675" idx="2"/>
          </p:cNvCxnSpPr>
          <p:nvPr/>
        </p:nvCxnSpPr>
        <p:spPr bwMode="auto">
          <a:xfrm flipV="1">
            <a:off x="1304925" y="2514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1" name="AutoShape 9"/>
          <p:cNvCxnSpPr>
            <a:cxnSpLocks noChangeShapeType="1"/>
            <a:stCxn id="156679" idx="1"/>
            <a:endCxn id="156675" idx="6"/>
          </p:cNvCxnSpPr>
          <p:nvPr/>
        </p:nvCxnSpPr>
        <p:spPr bwMode="auto">
          <a:xfrm flipH="1" flipV="1">
            <a:off x="2667000" y="2514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2" name="AutoShape 10"/>
          <p:cNvCxnSpPr>
            <a:cxnSpLocks noChangeShapeType="1"/>
            <a:stCxn id="156678" idx="4"/>
            <a:endCxn id="156677" idx="1"/>
          </p:cNvCxnSpPr>
          <p:nvPr/>
        </p:nvCxnSpPr>
        <p:spPr bwMode="auto">
          <a:xfrm>
            <a:off x="1143000" y="3505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3" name="AutoShape 11"/>
          <p:cNvCxnSpPr>
            <a:cxnSpLocks noChangeShapeType="1"/>
            <a:stCxn id="156677" idx="6"/>
            <a:endCxn id="156676" idx="2"/>
          </p:cNvCxnSpPr>
          <p:nvPr/>
        </p:nvCxnSpPr>
        <p:spPr bwMode="auto">
          <a:xfrm>
            <a:off x="19812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4" name="AutoShape 12"/>
          <p:cNvCxnSpPr>
            <a:cxnSpLocks noChangeShapeType="1"/>
            <a:stCxn id="156676" idx="7"/>
            <a:endCxn id="156679" idx="4"/>
          </p:cNvCxnSpPr>
          <p:nvPr/>
        </p:nvCxnSpPr>
        <p:spPr bwMode="auto">
          <a:xfrm flipV="1">
            <a:off x="3057525" y="3505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5" name="AutoShape 13"/>
          <p:cNvCxnSpPr>
            <a:cxnSpLocks noChangeShapeType="1"/>
            <a:stCxn id="156676" idx="1"/>
            <a:endCxn id="156678" idx="5"/>
          </p:cNvCxnSpPr>
          <p:nvPr/>
        </p:nvCxnSpPr>
        <p:spPr bwMode="auto">
          <a:xfrm flipH="1" flipV="1">
            <a:off x="1304925" y="3438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6" name="AutoShape 14"/>
          <p:cNvCxnSpPr>
            <a:cxnSpLocks noChangeShapeType="1"/>
            <a:stCxn id="156678" idx="6"/>
            <a:endCxn id="156679" idx="2"/>
          </p:cNvCxnSpPr>
          <p:nvPr/>
        </p:nvCxnSpPr>
        <p:spPr bwMode="auto">
          <a:xfrm>
            <a:off x="1371600" y="3276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7" name="AutoShape 15"/>
          <p:cNvCxnSpPr>
            <a:cxnSpLocks noChangeShapeType="1"/>
            <a:stCxn id="156675" idx="3"/>
            <a:endCxn id="156677" idx="0"/>
          </p:cNvCxnSpPr>
          <p:nvPr/>
        </p:nvCxnSpPr>
        <p:spPr bwMode="auto">
          <a:xfrm flipH="1">
            <a:off x="1752600" y="2676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8" name="AutoShape 16"/>
          <p:cNvCxnSpPr>
            <a:cxnSpLocks noChangeShapeType="1"/>
            <a:stCxn id="156675" idx="5"/>
            <a:endCxn id="156676" idx="0"/>
          </p:cNvCxnSpPr>
          <p:nvPr/>
        </p:nvCxnSpPr>
        <p:spPr bwMode="auto">
          <a:xfrm>
            <a:off x="2600325" y="2676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5081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032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974725" y="36226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3336925" y="3775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-5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117725" y="4384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9653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26511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22860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22701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aphicFrame>
        <p:nvGraphicFramePr>
          <p:cNvPr id="156739" name="Group 67"/>
          <p:cNvGraphicFramePr>
            <a:graphicFrameLocks noGrp="1"/>
          </p:cNvGraphicFramePr>
          <p:nvPr/>
        </p:nvGraphicFramePr>
        <p:xfrm>
          <a:off x="5791200" y="2590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43" name="Text Box 71"/>
          <p:cNvSpPr txBox="1">
            <a:spLocks noChangeArrowheads="1"/>
          </p:cNvSpPr>
          <p:nvPr/>
        </p:nvSpPr>
        <p:spPr bwMode="auto">
          <a:xfrm>
            <a:off x="6918325" y="17922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(0)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(0)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8761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99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(1)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(1)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9747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9785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23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(2)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(2)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809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847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(3)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(3)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SSSP-Dijkstra</a:t>
            </a:r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250825" y="1412875"/>
            <a:ext cx="52990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285750" eaLnBrk="0" hangingPunct="0"/>
            <a:r>
              <a:rPr lang="en-US" i="1">
                <a:latin typeface="Arial" charset="0"/>
              </a:rPr>
              <a:t>SSSP-</a:t>
            </a:r>
            <a:r>
              <a:rPr lang="en-US" i="1" noProof="1">
                <a:latin typeface="Arial" charset="0"/>
              </a:rPr>
              <a:t>Dijkstra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</a:t>
            </a:r>
            <a:r>
              <a:rPr lang="en-US">
                <a:latin typeface="Arial" charset="0"/>
              </a:rPr>
              <a:t>,w)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</a:p>
          <a:p>
            <a:pPr defTabSz="285750" eaLnBrk="0" hangingPunct="0"/>
            <a:r>
              <a:rPr lang="en-US" noProof="1">
                <a:latin typeface="Arial" charset="0"/>
              </a:rPr>
              <a:t>	</a:t>
            </a:r>
            <a:r>
              <a:rPr lang="en-US" i="1" noProof="1">
                <a:latin typeface="Arial" charset="0"/>
              </a:rPr>
              <a:t>Initiali</a:t>
            </a:r>
            <a:r>
              <a:rPr lang="en-US" i="1">
                <a:latin typeface="Arial" charset="0"/>
              </a:rPr>
              <a:t>z</a:t>
            </a:r>
            <a:r>
              <a:rPr lang="en-US" i="1" noProof="1">
                <a:latin typeface="Arial" charset="0"/>
              </a:rPr>
              <a:t>eSingleSource</a:t>
            </a:r>
            <a:r>
              <a:rPr lang="en-US" noProof="1">
                <a:latin typeface="Arial" charset="0"/>
              </a:rPr>
              <a:t>(G, s)</a:t>
            </a:r>
          </a:p>
          <a:p>
            <a:pPr defTabSz="285750" eaLnBrk="0" hangingPunct="0"/>
            <a:r>
              <a:rPr lang="en-US" noProof="1">
                <a:latin typeface="Arial" charset="0"/>
              </a:rPr>
              <a:t>	S </a:t>
            </a:r>
            <a:r>
              <a:rPr lang="en-US" noProof="1">
                <a:latin typeface="Arial" charset="0"/>
                <a:sym typeface="Symbol" pitchFamily="18" charset="2"/>
              </a:rPr>
              <a:t> 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Q  V[G]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while </a:t>
            </a:r>
            <a:r>
              <a:rPr lang="en-US" noProof="1">
                <a:latin typeface="Arial" charset="0"/>
                <a:sym typeface="Symbol" pitchFamily="18" charset="2"/>
              </a:rPr>
              <a:t>Q  0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285750" eaLnBrk="0" hangingPunct="0"/>
            <a:r>
              <a:rPr lang="en-US" b="1" noProof="1">
                <a:latin typeface="Arial" charset="0"/>
                <a:sym typeface="Symbol" pitchFamily="18" charset="2"/>
              </a:rPr>
              <a:t>		</a:t>
            </a:r>
            <a:r>
              <a:rPr lang="en-US" noProof="1">
                <a:latin typeface="Arial" charset="0"/>
                <a:sym typeface="Symbol" pitchFamily="18" charset="2"/>
              </a:rPr>
              <a:t>u  </a:t>
            </a:r>
            <a:r>
              <a:rPr lang="en-US" i="1" noProof="1">
                <a:latin typeface="Arial" charset="0"/>
                <a:sym typeface="Symbol" pitchFamily="18" charset="2"/>
              </a:rPr>
              <a:t>ExtractMin</a:t>
            </a:r>
            <a:r>
              <a:rPr lang="en-US" noProof="1">
                <a:latin typeface="Arial" charset="0"/>
                <a:sym typeface="Symbol" pitchFamily="18" charset="2"/>
              </a:rPr>
              <a:t>(Q)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>
                <a:latin typeface="Arial" charset="0"/>
                <a:sym typeface="Symbol" pitchFamily="18" charset="2"/>
              </a:rPr>
              <a:t>v</a:t>
            </a:r>
            <a:r>
              <a:rPr lang="en-US" noProof="1">
                <a:latin typeface="Arial" charset="0"/>
                <a:sym typeface="Symbol" pitchFamily="18" charset="2"/>
              </a:rPr>
              <a:t>  </a:t>
            </a:r>
            <a:r>
              <a:rPr lang="en-US" i="1" noProof="1">
                <a:latin typeface="Arial" charset="0"/>
                <a:sym typeface="Symbol" pitchFamily="18" charset="2"/>
              </a:rPr>
              <a:t>Adj</a:t>
            </a:r>
            <a:r>
              <a:rPr lang="en-US" noProof="1">
                <a:latin typeface="Arial" charset="0"/>
                <a:sym typeface="Symbol" pitchFamily="18" charset="2"/>
              </a:rPr>
              <a:t>[u]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3365" name="Text Box 1029"/>
          <p:cNvSpPr txBox="1">
            <a:spLocks noChangeArrowheads="1"/>
          </p:cNvSpPr>
          <p:nvPr/>
        </p:nvSpPr>
        <p:spPr bwMode="auto">
          <a:xfrm>
            <a:off x="250825" y="4940300"/>
            <a:ext cx="586263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Initi</a:t>
            </a:r>
            <a:r>
              <a:rPr lang="en-US" i="1">
                <a:latin typeface="Arial" charset="0"/>
              </a:rPr>
              <a:t>a</a:t>
            </a:r>
            <a:r>
              <a:rPr lang="en-US" i="1" noProof="1">
                <a:latin typeface="Arial" charset="0"/>
              </a:rPr>
              <a:t>li</a:t>
            </a:r>
            <a:r>
              <a:rPr lang="en-US" i="1">
                <a:latin typeface="Arial" charset="0"/>
              </a:rPr>
              <a:t>z</a:t>
            </a:r>
            <a:r>
              <a:rPr lang="en-US" i="1" noProof="1">
                <a:latin typeface="Arial" charset="0"/>
              </a:rPr>
              <a:t>eSingleSource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 noProof="1">
                <a:latin typeface="Arial" charset="0"/>
              </a:rPr>
              <a:t>G,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 s)</a:t>
            </a:r>
          </a:p>
          <a:p>
            <a:pPr defTabSz="381000" eaLnBrk="0" hangingPunct="0"/>
            <a:r>
              <a:rPr lang="en-US" i="1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noProof="1">
                <a:latin typeface="Arial" charset="0"/>
              </a:rPr>
              <a:t>v </a:t>
            </a:r>
            <a:r>
              <a:rPr lang="en-US" noProof="1">
                <a:latin typeface="Arial" charset="0"/>
                <a:sym typeface="Symbol" pitchFamily="18" charset="2"/>
              </a:rPr>
              <a:t> V[G]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</a:t>
            </a:r>
            <a:r>
              <a:rPr lang="en-US" noProof="1">
                <a:latin typeface="Arial" charset="0"/>
                <a:sym typeface="Symbol" pitchFamily="18" charset="2"/>
              </a:rPr>
              <a:t>d[v]  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p[v]  </a:t>
            </a:r>
            <a:r>
              <a:rPr lang="en-US">
                <a:latin typeface="Arial" charset="0"/>
                <a:sym typeface="Symbol" pitchFamily="18" charset="2"/>
              </a:rPr>
              <a:t>0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d[s]  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1795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833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71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(4)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(4)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57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95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(5)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(5)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485775"/>
            <a:ext cx="8458200" cy="1143000"/>
          </a:xfrm>
        </p:spPr>
        <p:txBody>
          <a:bodyPr/>
          <a:lstStyle/>
          <a:p>
            <a:r>
              <a:rPr lang="en-US" sz="2600"/>
              <a:t>Floyd-Warshall Algorithm - Extracting the shortest paths</a:t>
            </a:r>
          </a:p>
        </p:txBody>
      </p:sp>
      <p:pic>
        <p:nvPicPr>
          <p:cNvPr id="189520" name="Picture 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196975"/>
            <a:ext cx="64579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Complexity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11188" y="6092825"/>
            <a:ext cx="321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(n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627313" y="1916113"/>
            <a:ext cx="6030912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FloydWarshall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matrix </a:t>
            </a:r>
            <a:r>
              <a:rPr lang="en-US" noProof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integer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n</a:t>
            </a:r>
            <a:r>
              <a:rPr lang="en-US" noProof="1">
                <a:latin typeface="Arial" charset="0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k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i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	 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j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		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(k)</a:t>
            </a:r>
            <a:r>
              <a:rPr lang="en-US" i="1" noProof="1">
                <a:latin typeface="Arial" charset="0"/>
                <a:sym typeface="Symbol" pitchFamily="18" charset="2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min(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,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ik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 +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kj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(n)</a:t>
            </a:r>
            <a:endParaRPr lang="en-US" noProof="1">
              <a:latin typeface="Arial" charset="0"/>
              <a:sym typeface="Symbol" pitchFamily="18" charset="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50825" y="4868863"/>
            <a:ext cx="602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3 </a:t>
            </a:r>
            <a:r>
              <a:rPr lang="en-US" b="1">
                <a:latin typeface="Arial" charset="0"/>
              </a:rPr>
              <a:t>for</a:t>
            </a:r>
            <a:r>
              <a:rPr lang="en-US">
                <a:latin typeface="Arial" charset="0"/>
              </a:rPr>
              <a:t> cycles, each executed exactly n times</a:t>
            </a:r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 flipV="1">
            <a:off x="468313" y="3068638"/>
            <a:ext cx="2447925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 -Johnson's algorithm</a:t>
            </a:r>
          </a:p>
        </p:txBody>
      </p:sp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84313"/>
            <a:ext cx="82089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 - Reweighting</a:t>
            </a:r>
          </a:p>
        </p:txBody>
      </p:sp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57338"/>
            <a:ext cx="8640763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 - Reweighting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882015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 - Reweighting</a:t>
            </a: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2875"/>
            <a:ext cx="91440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0"/>
            <a:ext cx="3851275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542" name="Line 6"/>
          <p:cNvSpPr>
            <a:spLocks noChangeShapeType="1"/>
          </p:cNvSpPr>
          <p:nvPr/>
        </p:nvSpPr>
        <p:spPr bwMode="auto">
          <a:xfrm flipH="1">
            <a:off x="6948488" y="620713"/>
            <a:ext cx="19446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73773" name="AutoShape 45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AutoShape 46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AutoShape 47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AutoShape 4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AutoShape 49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78" name="AutoShape 50"/>
          <p:cNvCxnSpPr>
            <a:cxnSpLocks noChangeShapeType="1"/>
            <a:stCxn id="73773" idx="7"/>
            <a:endCxn id="7377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79" name="AutoShape 51"/>
          <p:cNvCxnSpPr>
            <a:cxnSpLocks noChangeShapeType="1"/>
            <a:stCxn id="73775" idx="6"/>
            <a:endCxn id="7377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0" name="AutoShape 52"/>
          <p:cNvCxnSpPr>
            <a:cxnSpLocks noChangeShapeType="1"/>
            <a:stCxn id="73774" idx="6"/>
            <a:endCxn id="7377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1" name="AutoShape 53"/>
          <p:cNvCxnSpPr>
            <a:cxnSpLocks noChangeShapeType="1"/>
            <a:stCxn id="73773" idx="5"/>
            <a:endCxn id="7377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2" name="AutoShape 54"/>
          <p:cNvCxnSpPr>
            <a:cxnSpLocks noChangeShapeType="1"/>
            <a:stCxn id="73774" idx="7"/>
            <a:endCxn id="7377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3" name="AutoShape 55"/>
          <p:cNvCxnSpPr>
            <a:cxnSpLocks noChangeShapeType="1"/>
            <a:stCxn id="73776" idx="1"/>
            <a:endCxn id="7377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9" name="AutoShape 61"/>
          <p:cNvCxnSpPr>
            <a:cxnSpLocks noChangeShapeType="1"/>
            <a:stCxn id="73774" idx="7"/>
            <a:endCxn id="7377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0" name="AutoShape 62"/>
          <p:cNvCxnSpPr>
            <a:cxnSpLocks noChangeShapeType="1"/>
            <a:stCxn id="73775" idx="3"/>
            <a:endCxn id="7377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1" name="AutoShape 63"/>
          <p:cNvCxnSpPr>
            <a:cxnSpLocks noChangeShapeType="1"/>
            <a:stCxn id="73777" idx="3"/>
            <a:endCxn id="7377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2" name="AutoShape 64"/>
          <p:cNvCxnSpPr>
            <a:cxnSpLocks noChangeShapeType="1"/>
            <a:stCxn id="73776" idx="7"/>
            <a:endCxn id="7377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3795" name="Text Box 67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796" name="Text Box 68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797" name="Text Box 69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3798" name="Text Box 70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799" name="Text Box 71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3800" name="Text Box 72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802" name="Text Box 74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05480" name="AutoShape 8"/>
          <p:cNvCxnSpPr>
            <a:cxnSpLocks noChangeShapeType="1"/>
            <a:stCxn id="105475" idx="7"/>
            <a:endCxn id="10547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1" name="AutoShape 9"/>
          <p:cNvCxnSpPr>
            <a:cxnSpLocks noChangeShapeType="1"/>
            <a:stCxn id="105477" idx="6"/>
            <a:endCxn id="10547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2" name="AutoShape 10"/>
          <p:cNvCxnSpPr>
            <a:cxnSpLocks noChangeShapeType="1"/>
            <a:stCxn id="105476" idx="6"/>
            <a:endCxn id="10547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3" name="AutoShape 11"/>
          <p:cNvCxnSpPr>
            <a:cxnSpLocks noChangeShapeType="1"/>
            <a:stCxn id="105475" idx="5"/>
            <a:endCxn id="10547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4" name="AutoShape 12"/>
          <p:cNvCxnSpPr>
            <a:cxnSpLocks noChangeShapeType="1"/>
            <a:stCxn id="105476" idx="7"/>
            <a:endCxn id="10547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5" name="AutoShape 13"/>
          <p:cNvCxnSpPr>
            <a:cxnSpLocks noChangeShapeType="1"/>
            <a:stCxn id="105478" idx="1"/>
            <a:endCxn id="10547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6" name="AutoShape 14"/>
          <p:cNvCxnSpPr>
            <a:cxnSpLocks noChangeShapeType="1"/>
            <a:stCxn id="105476" idx="7"/>
            <a:endCxn id="10547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7" name="AutoShape 15"/>
          <p:cNvCxnSpPr>
            <a:cxnSpLocks noChangeShapeType="1"/>
            <a:stCxn id="105477" idx="3"/>
            <a:endCxn id="10547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8" name="AutoShape 16"/>
          <p:cNvCxnSpPr>
            <a:cxnSpLocks noChangeShapeType="1"/>
            <a:stCxn id="105479" idx="3"/>
            <a:endCxn id="10547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9" name="AutoShape 17"/>
          <p:cNvCxnSpPr>
            <a:cxnSpLocks noChangeShapeType="1"/>
            <a:stCxn id="105478" idx="7"/>
            <a:endCxn id="10547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empus Sans ITC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1512</Words>
  <Application>Microsoft PowerPoint</Application>
  <PresentationFormat>On-screen Show (4:3)</PresentationFormat>
  <Paragraphs>922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Default Design</vt:lpstr>
      <vt:lpstr>Shortest path problems</vt:lpstr>
      <vt:lpstr>Shortest path problems</vt:lpstr>
      <vt:lpstr>Shortest path problems</vt:lpstr>
      <vt:lpstr>Single-Source Shortest Paths</vt:lpstr>
      <vt:lpstr>Dijkstra’s Algorithm - Relax</vt:lpstr>
      <vt:lpstr>Dijkstra’s Algorithm - Idea</vt:lpstr>
      <vt:lpstr>Dijkstra’s Algorithm - SSSP-Dijkstra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Complexity</vt:lpstr>
      <vt:lpstr>Dijkstra’s Algorithm - Complexity</vt:lpstr>
      <vt:lpstr>Dijkstra’s Algorithm - Complexity</vt:lpstr>
      <vt:lpstr>Dijkstra’s Algorithm - Correctness</vt:lpstr>
      <vt:lpstr>Dijkstra’s Algorithm - negative weights?</vt:lpstr>
      <vt:lpstr>Bellman-Ford Algorithm - negative cycles?</vt:lpstr>
      <vt:lpstr>Bellman-Ford Algorithm - Idea</vt:lpstr>
      <vt:lpstr>Bellman-Ford Algorithm - SSSP-BellmanFord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Complexity</vt:lpstr>
      <vt:lpstr>Bellman-Ford Algorithm - Complexity</vt:lpstr>
      <vt:lpstr>Bellman-Ford Algorithm - Correctness</vt:lpstr>
      <vt:lpstr>Bellman-Ford Algorithm - Correctness</vt:lpstr>
      <vt:lpstr>Bellman-Ford Algorithm - Correctness</vt:lpstr>
      <vt:lpstr>Bellman-Ford Algorithm - Correctness</vt:lpstr>
      <vt:lpstr>Shortest Paths in DAGs - SSSP-DAG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Complexity</vt:lpstr>
      <vt:lpstr>Application of SSSP - currency conversion</vt:lpstr>
      <vt:lpstr>Application of SSSP - currency conversion</vt:lpstr>
      <vt:lpstr>Application of SSSP - currency conversion</vt:lpstr>
      <vt:lpstr>Application of SSSP - constraint satisfaction</vt:lpstr>
      <vt:lpstr>Application of SSSP - constraint satisfaction</vt:lpstr>
      <vt:lpstr>Application of SSSP - constraint satisfaction</vt:lpstr>
      <vt:lpstr>Application of SSSP - constraint satisfaction</vt:lpstr>
      <vt:lpstr>Application of SSSP - constraint satisfaction</vt:lpstr>
      <vt:lpstr>Application of SSSP - constraint satisfaction</vt:lpstr>
      <vt:lpstr>All-Pairs Shortest Paths</vt:lpstr>
      <vt:lpstr>Floyd-Warshall Algorithm - Idea</vt:lpstr>
      <vt:lpstr>Floyd-Warshall Algorithm - Idea</vt:lpstr>
      <vt:lpstr>Floyd-Warshall Algorithm - Idea</vt:lpstr>
      <vt:lpstr>Floyd-Warshall Algorithm - Algorithm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Extracting the shortest paths</vt:lpstr>
      <vt:lpstr>Floyd-Warshall Algorithm - Complexity</vt:lpstr>
      <vt:lpstr>All-Pairs Shortest Paths -Johnson's algorithm</vt:lpstr>
      <vt:lpstr>All-Pairs Shortest Paths - Reweighting</vt:lpstr>
      <vt:lpstr>All-Pairs Shortest Paths - Reweighting</vt:lpstr>
      <vt:lpstr>All-Pairs Shortest Paths - Reweighting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Juris </dc:creator>
  <cp:lastModifiedBy>Nikhilesh Joshi</cp:lastModifiedBy>
  <cp:revision>227</cp:revision>
  <dcterms:created xsi:type="dcterms:W3CDTF">2000-10-16T16:49:17Z</dcterms:created>
  <dcterms:modified xsi:type="dcterms:W3CDTF">2012-08-22T08:46:06Z</dcterms:modified>
</cp:coreProperties>
</file>