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8"/>
  </p:notesMasterIdLst>
  <p:handoutMasterIdLst>
    <p:handoutMasterId r:id="rId39"/>
  </p:handoutMasterIdLst>
  <p:sldIdLst>
    <p:sldId id="379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73" r:id="rId21"/>
    <p:sldId id="474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71" r:id="rId32"/>
    <p:sldId id="472" r:id="rId33"/>
    <p:sldId id="475" r:id="rId34"/>
    <p:sldId id="476" r:id="rId35"/>
    <p:sldId id="477" r:id="rId36"/>
    <p:sldId id="47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E90-6B8A-4D43-A017-0BFA229F3688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07E7-375A-4D8A-A19D-82941225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AF1BE2-7164-42AC-9104-14EA91252591}" type="datetimeFigureOut">
              <a:rPr lang="en-US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971CBD-3338-4516-8996-5E4546CCE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9/28/2012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A1595-06D9-4DEE-BDE7-7D7733BF8E68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2FCEC-A0A3-4FF4-92B4-9F7E74C07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D74F-73E5-4D0D-9F22-C917217F6FBF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4C2E-ACA3-45E9-BFB3-93865EE6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80BEE-647A-4B1F-9A97-1B6EAAD6C6B4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C14-EA1F-4EFD-8013-89764AED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8DE4E-B254-48DF-A9F7-572E92B802C4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FB5D-0062-414A-A2B8-5F6EDBCE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F880-7407-43DD-9654-9024187288A0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D6CD-7043-4CEB-A192-C2A0CA343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674BE-CA8B-47A3-8D95-ACEB0D466068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2DFA1-E708-4482-BF90-01D1C417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9E35-8D98-4CC1-A307-9D64A1050C7C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350-2E47-4014-9959-9196E820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ACCB-86A3-41E9-8DBC-EFB7A8D1D859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0BA7-F599-410D-9628-18CB08BE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5DFD-E311-4EB8-8D10-034058519626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EFCE-8473-4EE4-8CEE-6CDC859F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1E7C-DE82-444F-9410-EBAB361FA660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9D82-16D7-4D6F-805C-B4002A046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4562-568C-4514-BDC3-A51F0F42ED3D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728-DC5F-452A-A414-26DA9D70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6452F1B-A354-4BE1-8761-9999C50D4119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A4FBB02-3638-4EA7-8522-33E9CED07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0" r:id="rId2"/>
    <p:sldLayoutId id="2147483828" r:id="rId3"/>
    <p:sldLayoutId id="2147483821" r:id="rId4"/>
    <p:sldLayoutId id="2147483822" r:id="rId5"/>
    <p:sldLayoutId id="2147483823" r:id="rId6"/>
    <p:sldLayoutId id="2147483824" r:id="rId7"/>
    <p:sldLayoutId id="2147483829" r:id="rId8"/>
    <p:sldLayoutId id="2147483830" r:id="rId9"/>
    <p:sldLayoutId id="2147483825" r:id="rId10"/>
    <p:sldLayoutId id="2147483826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315200" cy="175260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String Matching 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940175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265613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591050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1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246438" y="380047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940175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265613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591050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1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246438" y="380047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019550" y="32988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00500" y="33083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2687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08513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33950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2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95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2687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08513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33950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2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95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430713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2687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08513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33950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2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95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430713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4768850" y="33083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2687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08513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33950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2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95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430713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4768850" y="33083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5092700" y="3303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265613" y="4770438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match!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6116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937125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62563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3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133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6116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937125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62563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3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133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759325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6116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937125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62563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33650" y="3557588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3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246438" y="3800475"/>
            <a:ext cx="133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759325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995863" y="330517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4976813" y="330041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Rabin-Karp Algorithm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601" y="1011238"/>
            <a:ext cx="8077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 = {0, 1, 2, …, 9}.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Let us view P as a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decimal number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View P = 31415 as 31,415.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 also view substrings of T as decimal numbers.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Let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the decimal number corresponding to T[s+1..s+m].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Let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the decimal number corresponding to P.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want to know all s such that </a:t>
            </a:r>
            <a:r>
              <a:rPr lang="en-US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baseline="-250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p.</a:t>
            </a:r>
          </a:p>
          <a:p>
            <a:pPr algn="just"/>
            <a:endParaRPr lang="en-US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can compute p in O(m)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time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using Horner’s Rule: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= P[m] + 10(P[m–1] + 10(P[m–2] + … + 10(P[2] + 10 P[1]) … ))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 similarly compute t</a:t>
            </a:r>
            <a:r>
              <a:rPr lang="en-US" baseline="-25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 O(m) time.</a:t>
            </a:r>
            <a:endParaRPr lang="en-US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String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Matching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4138" y="968375"/>
            <a:ext cx="7612062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Given: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Two strings T[1..n] and P[1..m] over alphabet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Want to find all occurrences of P[1..m] “the pattern” in T[1..n] “the text”.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 = {a, b, c}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51325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6763" y="235743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902200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241925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568950" y="235743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903913" y="2357438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229350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569075" y="235743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894513" y="2357438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235825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556500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881938" y="235743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8207375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8547100" y="2357438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246688" y="3046413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572125" y="3046413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911850" y="3046413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237288" y="3046413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5416550" y="2824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5740400" y="2819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6064250" y="28289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V="1">
            <a:off x="6388100" y="2824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081338" y="2366963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text T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724150" y="3089275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pattern P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054475" y="3313113"/>
            <a:ext cx="1096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248150" y="2928938"/>
            <a:ext cx="62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s=3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82563" y="3609974"/>
            <a:ext cx="8732837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Terminology: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- P occurs with shift s.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- P occurs beginning at position s+1.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- s is a valid shift.</a:t>
            </a:r>
          </a:p>
          <a:p>
            <a:pPr lvl="1"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Goal: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Find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valid shifts.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Text editors, search for patterns in DNA sequences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(actually, this is stretching the truth a little),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RK Algorithm (Continued)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76313" y="1249363"/>
            <a:ext cx="6948487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Can compute t</a:t>
            </a:r>
            <a:r>
              <a:rPr lang="en-US" baseline="-25000"/>
              <a:t>1</a:t>
            </a:r>
            <a:r>
              <a:rPr lang="en-US"/>
              <a:t>, t</a:t>
            </a:r>
            <a:r>
              <a:rPr lang="en-US" baseline="-25000"/>
              <a:t>2</a:t>
            </a:r>
            <a:r>
              <a:rPr lang="en-US"/>
              <a:t>, …, t</a:t>
            </a:r>
            <a:r>
              <a:rPr lang="en-US" baseline="-25000"/>
              <a:t>n-m</a:t>
            </a:r>
            <a:r>
              <a:rPr lang="en-US"/>
              <a:t> in O(n – m) time as follows:</a:t>
            </a:r>
          </a:p>
          <a:p>
            <a:endParaRPr lang="en-US" sz="1400"/>
          </a:p>
          <a:p>
            <a:r>
              <a:rPr lang="en-US"/>
              <a:t>t</a:t>
            </a:r>
            <a:r>
              <a:rPr lang="en-US" baseline="-25000"/>
              <a:t>s+1</a:t>
            </a:r>
            <a:r>
              <a:rPr lang="en-US"/>
              <a:t> = 10(t</a:t>
            </a:r>
            <a:r>
              <a:rPr lang="en-US" baseline="-25000"/>
              <a:t>s</a:t>
            </a:r>
            <a:r>
              <a:rPr lang="en-US"/>
              <a:t> – 10</a:t>
            </a:r>
            <a:r>
              <a:rPr lang="en-US" baseline="30000"/>
              <a:t>m-1</a:t>
            </a:r>
            <a:r>
              <a:rPr lang="en-US"/>
              <a:t>T[s+1]) + T[s+m+1].</a:t>
            </a:r>
          </a:p>
          <a:p>
            <a:endParaRPr lang="en-US" sz="1800"/>
          </a:p>
          <a:p>
            <a:r>
              <a:rPr lang="en-US" b="1" u="sng">
                <a:solidFill>
                  <a:srgbClr val="CC0000"/>
                </a:solidFill>
              </a:rPr>
              <a:t>Example:</a:t>
            </a:r>
            <a:r>
              <a:rPr lang="en-US"/>
              <a:t> T = … 314152 … </a:t>
            </a:r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 rot="-5400000">
            <a:off x="3746501" y="2451100"/>
            <a:ext cx="144462" cy="750887"/>
          </a:xfrm>
          <a:prstGeom prst="leftBrace">
            <a:avLst>
              <a:gd name="adj1" fmla="val 433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3824288" y="29495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98813" y="3224213"/>
            <a:ext cx="3929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s+1</a:t>
            </a:r>
            <a:r>
              <a:rPr lang="en-US"/>
              <a:t> = 10(31415 – 10000</a:t>
            </a:r>
            <a:r>
              <a:rPr lang="en-US">
                <a:sym typeface="Symbol" pitchFamily="18" charset="2"/>
              </a:rPr>
              <a:t>3) + 2</a:t>
            </a:r>
          </a:p>
          <a:p>
            <a:r>
              <a:rPr lang="en-US">
                <a:sym typeface="Symbol" pitchFamily="18" charset="2"/>
              </a:rPr>
              <a:t>      = 14152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4088" y="1835150"/>
            <a:ext cx="4949825" cy="5191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49338" y="4165600"/>
            <a:ext cx="4237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CC0000"/>
                </a:solidFill>
              </a:rPr>
              <a:t>Time Complexity:</a:t>
            </a:r>
          </a:p>
          <a:p>
            <a:pPr lvl="1"/>
            <a:r>
              <a:rPr lang="en-US"/>
              <a:t>O(n+m) + O(n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m) = O(n+m)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-5400000">
            <a:off x="2008982" y="4552156"/>
            <a:ext cx="144462" cy="923925"/>
          </a:xfrm>
          <a:prstGeom prst="leftBrace">
            <a:avLst>
              <a:gd name="adj1" fmla="val 532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-5400000">
            <a:off x="3329781" y="4531519"/>
            <a:ext cx="144463" cy="923925"/>
          </a:xfrm>
          <a:prstGeom prst="leftBrace">
            <a:avLst>
              <a:gd name="adj1" fmla="val 532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227138" y="5038725"/>
            <a:ext cx="16748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to compute</a:t>
            </a:r>
          </a:p>
          <a:p>
            <a:r>
              <a:rPr lang="en-US" sz="2000">
                <a:solidFill>
                  <a:schemeClr val="tx2"/>
                </a:solidFill>
              </a:rPr>
              <a:t>p and t</a:t>
            </a:r>
            <a:r>
              <a:rPr lang="en-US" sz="2000" baseline="-25000">
                <a:solidFill>
                  <a:schemeClr val="tx2"/>
                </a:solidFill>
              </a:rPr>
              <a:t>0</a:t>
            </a:r>
            <a:r>
              <a:rPr lang="en-US" sz="2000">
                <a:solidFill>
                  <a:schemeClr val="tx2"/>
                </a:solidFill>
              </a:rPr>
              <a:t>,…,t</a:t>
            </a:r>
            <a:r>
              <a:rPr lang="en-US" sz="2000" baseline="-25000">
                <a:solidFill>
                  <a:schemeClr val="tx2"/>
                </a:solidFill>
              </a:rPr>
              <a:t>n-m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984500" y="5037138"/>
            <a:ext cx="2249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to perform</a:t>
            </a:r>
          </a:p>
          <a:p>
            <a:r>
              <a:rPr lang="en-US" sz="2000">
                <a:solidFill>
                  <a:schemeClr val="tx2"/>
                </a:solidFill>
              </a:rPr>
              <a:t>n–m+1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Two Problems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Might have |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| = d  10.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radix-d arithmetic.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 may be very large.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 computations modulo-q for some q.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Background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String matching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Naïve method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≡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size of input string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 ≡ size of pattern to be matched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O( (n-m+1)m )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Θ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 n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) if m = floor( n/2 )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 can do better</a:t>
            </a:r>
            <a:endParaRPr kumimoji="0" lang="el-G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How it works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Consider a hashing scheme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symbol in alphabet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be represented by an ordinal value { 0, 1, 2, ..., d }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 = d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“Radix-d digits”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How it works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Hash pattern P into a numeric value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Let a string be represented by the sum of these digits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Horner’s rule (§ 30.1)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 A, B, C, ..., Z }        → { 0, 1, 2, ..., 26 }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BAN                           → 1 + 0 + 13= 14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368675" algn="l"/>
                <a:tab pos="59959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CARD                         → 2 + 0 + 17 + 3= 22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Upper limits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long patterns, or for large alphabets, the number representing a given string may be too large to be practical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Solution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 MOD operation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MOD q, values will be &lt; q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BAN	= 1 + 0 + 13	= 14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14 mod 13 = 1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BAN → 1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CARD	= 2 + 0 + 17 + 3	= 22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22 mod 13 = 9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CARD → 9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1712913" algn="l"/>
                <a:tab pos="394652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  <a:cs typeface="Times New Roman" pitchFamily="18" charset="0"/>
              </a:rPr>
              <a:t>Searching</a:t>
            </a: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800100" y="2133600"/>
            <a:ext cx="7543800" cy="685800"/>
            <a:chOff x="432" y="720"/>
            <a:chExt cx="4752" cy="4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64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296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28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728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160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92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024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456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456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888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320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752" y="7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800100" y="2971800"/>
            <a:ext cx="4800600" cy="457200"/>
            <a:chOff x="432" y="1248"/>
            <a:chExt cx="3024" cy="288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32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456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32" y="1536"/>
              <a:ext cx="30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1485900" y="2971800"/>
            <a:ext cx="4800600" cy="457200"/>
            <a:chOff x="432" y="1248"/>
            <a:chExt cx="3024" cy="288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32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56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32" y="1536"/>
              <a:ext cx="30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2171700" y="2971800"/>
            <a:ext cx="4800600" cy="457200"/>
            <a:chOff x="432" y="1248"/>
            <a:chExt cx="3024" cy="288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32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56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32" y="1536"/>
              <a:ext cx="30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2857500" y="2971800"/>
            <a:ext cx="4800600" cy="457200"/>
            <a:chOff x="432" y="1248"/>
            <a:chExt cx="3024" cy="288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32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456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432" y="1536"/>
              <a:ext cx="30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43300" y="2971800"/>
            <a:ext cx="4800600" cy="457200"/>
            <a:chOff x="432" y="1248"/>
            <a:chExt cx="3024" cy="288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32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456" y="12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32" y="1536"/>
              <a:ext cx="30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  <a:cs typeface="Times New Roman" pitchFamily="18" charset="0"/>
              </a:rPr>
              <a:t>Spurious Hits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Question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Does a hash value match mean that the patterns match?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Answer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– these are called “spurious hits”</a:t>
            </a: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Possible cases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 operation interfered with uniqueness of hash values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14 mod 13 = 1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27 mod 13 = 1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 value q is usually chosen as a prime such that 10q just fits within 1 computer word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Information is lost in generalization (addition)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BAN → 1 + 0 + 13 = 14</a:t>
            </a:r>
          </a:p>
          <a:p>
            <a:pPr marL="822325" marR="0" lvl="2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CAM → 2 + 0 + 12 = 14</a:t>
            </a:r>
          </a:p>
          <a:p>
            <a:pPr marL="547688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Code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RABIN-KARP-MATCHER( T, P, d, q )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 ← length[ T ]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 ← length[ P ]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 ← d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m-1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mod q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 ← 0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← 0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← 1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		► Preprocessing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 ← ( d*p + P[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] ) mod q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t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← ( d*t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T[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] ) mod q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 ← 0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 – m	► Matching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 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 =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en-US" sz="20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then 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P[ 1..m ] = T[ s+1 ..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s+m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print “Pattern occurs with shift” s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 &lt; n – m</a:t>
            </a: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s+1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← ( d * (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T[ s + 1 ] * h ) + T[ s + m + 1 ] ) mod q</a:t>
            </a:r>
            <a:endParaRPr kumimoji="0" lang="en-US" sz="20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47688" marR="0" lvl="1" indent="-228600" algn="l" defTabSz="914400" rtl="0" eaLnBrk="1" fontAlgn="base" latinLnBrk="0" hangingPunct="1">
              <a:lnSpc>
                <a:spcPct val="8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Tx/>
              <a:buNone/>
              <a:tabLst>
                <a:tab pos="857250" algn="l"/>
                <a:tab pos="1146175" algn="l"/>
                <a:tab pos="1377950" algn="l"/>
                <a:tab pos="2117725" algn="l"/>
                <a:tab pos="5370513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Performance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Preprocessing (determining each pattern hash)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Θ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 m 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Worst case running time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Θ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 (n-m+1)m )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 better than naïve method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Expected case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we assume the number of hits is constant compared to n, we expect O( n )</a:t>
            </a:r>
          </a:p>
          <a:p>
            <a:pPr marL="547688" marR="0" lvl="1" indent="-228600" algn="l" defTabSz="9144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Only pattern-match “hits” – not all shifts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Notation and Terminology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52400" y="1263650"/>
            <a:ext cx="8305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prefix of x.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abaabc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u="sng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suf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suffix of x.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abaabc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1524000" y="2819400"/>
            <a:ext cx="276225" cy="266700"/>
            <a:chOff x="655" y="3633"/>
            <a:chExt cx="174" cy="168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655" y="380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660" y="3633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rot="5400000">
              <a:off x="747" y="372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8"/>
          <p:cNvGrpSpPr>
            <a:grpSpLocks/>
          </p:cNvGrpSpPr>
          <p:nvPr/>
        </p:nvGrpSpPr>
        <p:grpSpPr bwMode="auto">
          <a:xfrm flipH="1">
            <a:off x="1219200" y="1371600"/>
            <a:ext cx="276225" cy="266700"/>
            <a:chOff x="655" y="3633"/>
            <a:chExt cx="174" cy="168"/>
          </a:xfrm>
        </p:grpSpPr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655" y="380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660" y="3633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rot="5400000">
              <a:off x="747" y="372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8"/>
          <p:cNvGrpSpPr>
            <a:grpSpLocks/>
          </p:cNvGrpSpPr>
          <p:nvPr/>
        </p:nvGrpSpPr>
        <p:grpSpPr bwMode="auto">
          <a:xfrm flipH="1">
            <a:off x="2209800" y="2057400"/>
            <a:ext cx="276225" cy="266700"/>
            <a:chOff x="655" y="3633"/>
            <a:chExt cx="174" cy="168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655" y="380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660" y="3633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rot="5400000">
              <a:off x="747" y="372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7"/>
          <p:cNvGrpSpPr>
            <a:grpSpLocks/>
          </p:cNvGrpSpPr>
          <p:nvPr/>
        </p:nvGrpSpPr>
        <p:grpSpPr bwMode="auto">
          <a:xfrm>
            <a:off x="2057400" y="3581400"/>
            <a:ext cx="276225" cy="266700"/>
            <a:chOff x="655" y="3633"/>
            <a:chExt cx="174" cy="168"/>
          </a:xfrm>
        </p:grpSpPr>
        <p:sp>
          <p:nvSpPr>
            <p:cNvPr id="42" name="Line 4"/>
            <p:cNvSpPr>
              <a:spLocks noChangeShapeType="1"/>
            </p:cNvSpPr>
            <p:nvPr/>
          </p:nvSpPr>
          <p:spPr bwMode="auto">
            <a:xfrm>
              <a:off x="655" y="380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660" y="3633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5400000">
              <a:off x="747" y="3720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2378075" y="1357313"/>
            <a:ext cx="127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pattern P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1776413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2116138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2470150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809875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165475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3500438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854450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4194175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4548188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4889500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238750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5578475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5932488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6272213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6627813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6962775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7302500" y="3760788"/>
            <a:ext cx="346075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7642225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7996238" y="3760788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730625" y="135572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084638" y="135572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4424363" y="135572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4779963" y="135572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5129213" y="135572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3" name="AutoShape 53"/>
          <p:cNvSpPr>
            <a:spLocks/>
          </p:cNvSpPr>
          <p:nvPr/>
        </p:nvSpPr>
        <p:spPr bwMode="auto">
          <a:xfrm rot="-5400000">
            <a:off x="4430713" y="1254125"/>
            <a:ext cx="331788" cy="1703387"/>
          </a:xfrm>
          <a:prstGeom prst="leftBrace">
            <a:avLst>
              <a:gd name="adj1" fmla="val 427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54"/>
          <p:cNvSpPr>
            <a:spLocks noChangeShapeType="1"/>
          </p:cNvSpPr>
          <p:nvPr/>
        </p:nvSpPr>
        <p:spPr bwMode="auto">
          <a:xfrm>
            <a:off x="4603750" y="23098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4440238" y="2676525"/>
            <a:ext cx="346075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7</a:t>
            </a:r>
            <a:endParaRPr lang="en-US"/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4611688" y="2143125"/>
            <a:ext cx="110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 13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584200" y="3763963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text T</a:t>
            </a:r>
          </a:p>
        </p:txBody>
      </p:sp>
      <p:sp>
        <p:nvSpPr>
          <p:cNvPr id="38" name="AutoShape 58"/>
          <p:cNvSpPr>
            <a:spLocks/>
          </p:cNvSpPr>
          <p:nvPr/>
        </p:nvSpPr>
        <p:spPr bwMode="auto">
          <a:xfrm rot="-5400000">
            <a:off x="4568825" y="3630613"/>
            <a:ext cx="331787" cy="1703388"/>
          </a:xfrm>
          <a:prstGeom prst="leftBrace">
            <a:avLst>
              <a:gd name="adj1" fmla="val 427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>
            <a:off x="4741863" y="4686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4578350" y="5053013"/>
            <a:ext cx="346075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7</a:t>
            </a:r>
            <a:endParaRPr lang="en-US"/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4749800" y="4519613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 13</a:t>
            </a:r>
          </a:p>
        </p:txBody>
      </p:sp>
      <p:sp>
        <p:nvSpPr>
          <p:cNvPr id="42" name="AutoShape 62"/>
          <p:cNvSpPr>
            <a:spLocks/>
          </p:cNvSpPr>
          <p:nvPr/>
        </p:nvSpPr>
        <p:spPr bwMode="auto">
          <a:xfrm rot="-5400000">
            <a:off x="6626225" y="3652838"/>
            <a:ext cx="331787" cy="1703388"/>
          </a:xfrm>
          <a:prstGeom prst="leftBrace">
            <a:avLst>
              <a:gd name="adj1" fmla="val 427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3"/>
          <p:cNvSpPr>
            <a:spLocks noChangeShapeType="1"/>
          </p:cNvSpPr>
          <p:nvPr/>
        </p:nvSpPr>
        <p:spPr bwMode="auto">
          <a:xfrm>
            <a:off x="6799263" y="4708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64"/>
          <p:cNvSpPr txBox="1">
            <a:spLocks noChangeArrowheads="1"/>
          </p:cNvSpPr>
          <p:nvPr/>
        </p:nvSpPr>
        <p:spPr bwMode="auto">
          <a:xfrm>
            <a:off x="6635750" y="5075238"/>
            <a:ext cx="346075" cy="4667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7</a:t>
            </a:r>
            <a:endParaRPr lang="en-US"/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6807200" y="4541838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 13</a:t>
            </a:r>
          </a:p>
        </p:txBody>
      </p:sp>
      <p:sp>
        <p:nvSpPr>
          <p:cNvPr id="46" name="Text Box 66"/>
          <p:cNvSpPr txBox="1">
            <a:spLocks noChangeArrowheads="1"/>
          </p:cNvSpPr>
          <p:nvPr/>
        </p:nvSpPr>
        <p:spPr bwMode="auto">
          <a:xfrm>
            <a:off x="4338638" y="5494338"/>
            <a:ext cx="927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valid</a:t>
            </a:r>
          </a:p>
          <a:p>
            <a:r>
              <a:rPr lang="en-US">
                <a:solidFill>
                  <a:schemeClr val="tx2"/>
                </a:solidFill>
              </a:rPr>
              <a:t>match</a:t>
            </a:r>
          </a:p>
        </p:txBody>
      </p:sp>
      <p:sp>
        <p:nvSpPr>
          <p:cNvPr id="47" name="Text Box 67"/>
          <p:cNvSpPr txBox="1">
            <a:spLocks noChangeArrowheads="1"/>
          </p:cNvSpPr>
          <p:nvPr/>
        </p:nvSpPr>
        <p:spPr bwMode="auto">
          <a:xfrm>
            <a:off x="6245225" y="5494338"/>
            <a:ext cx="1217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spurious</a:t>
            </a:r>
          </a:p>
          <a:p>
            <a:r>
              <a:rPr lang="en-US">
                <a:solidFill>
                  <a:schemeClr val="tx2"/>
                </a:solidFill>
              </a:rPr>
              <a:t>    hit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 AND COMPLEXITY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Finite Automata Algorithm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936625" y="1924050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427163" y="2170113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889125" y="1933575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379663" y="2179638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841625" y="1943100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332163" y="2189163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794125" y="1952625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284663" y="2198688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746625" y="1962150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237163" y="2208213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699125" y="1971675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189663" y="2217738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651625" y="1981200"/>
            <a:ext cx="490538" cy="4619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7142163" y="2227263"/>
            <a:ext cx="461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7604125" y="1990725"/>
            <a:ext cx="490538" cy="46196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466850" y="177165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427288" y="1779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387725" y="18018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348163" y="17954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308600" y="18176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269038" y="181133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229475" y="184785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1978025" y="1525588"/>
            <a:ext cx="293688" cy="398462"/>
          </a:xfrm>
          <a:custGeom>
            <a:avLst/>
            <a:gdLst/>
            <a:ahLst/>
            <a:cxnLst>
              <a:cxn ang="0">
                <a:pos x="145" y="287"/>
              </a:cxn>
              <a:cxn ang="0">
                <a:pos x="227" y="142"/>
              </a:cxn>
              <a:cxn ang="0">
                <a:pos x="163" y="14"/>
              </a:cxn>
              <a:cxn ang="0">
                <a:pos x="36" y="60"/>
              </a:cxn>
              <a:cxn ang="0">
                <a:pos x="0" y="151"/>
              </a:cxn>
              <a:cxn ang="0">
                <a:pos x="36" y="287"/>
              </a:cxn>
            </a:cxnLst>
            <a:rect l="0" t="0" r="r" b="b"/>
            <a:pathLst>
              <a:path w="230" h="287">
                <a:moveTo>
                  <a:pt x="145" y="287"/>
                </a:moveTo>
                <a:cubicBezTo>
                  <a:pt x="184" y="237"/>
                  <a:pt x="224" y="187"/>
                  <a:pt x="227" y="142"/>
                </a:cubicBezTo>
                <a:cubicBezTo>
                  <a:pt x="230" y="97"/>
                  <a:pt x="195" y="28"/>
                  <a:pt x="163" y="14"/>
                </a:cubicBezTo>
                <a:cubicBezTo>
                  <a:pt x="131" y="0"/>
                  <a:pt x="63" y="37"/>
                  <a:pt x="36" y="60"/>
                </a:cubicBezTo>
                <a:cubicBezTo>
                  <a:pt x="9" y="83"/>
                  <a:pt x="0" y="113"/>
                  <a:pt x="0" y="151"/>
                </a:cubicBezTo>
                <a:cubicBezTo>
                  <a:pt x="0" y="189"/>
                  <a:pt x="18" y="238"/>
                  <a:pt x="36" y="28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971675" y="11509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2338388" y="1752600"/>
            <a:ext cx="1687512" cy="257175"/>
          </a:xfrm>
          <a:custGeom>
            <a:avLst/>
            <a:gdLst/>
            <a:ahLst/>
            <a:cxnLst>
              <a:cxn ang="0">
                <a:pos x="1063" y="126"/>
              </a:cxn>
              <a:cxn ang="0">
                <a:pos x="736" y="17"/>
              </a:cxn>
              <a:cxn ang="0">
                <a:pos x="181" y="26"/>
              </a:cxn>
              <a:cxn ang="0">
                <a:pos x="0" y="162"/>
              </a:cxn>
            </a:cxnLst>
            <a:rect l="0" t="0" r="r" b="b"/>
            <a:pathLst>
              <a:path w="1063" h="162">
                <a:moveTo>
                  <a:pt x="1063" y="126"/>
                </a:moveTo>
                <a:cubicBezTo>
                  <a:pt x="973" y="80"/>
                  <a:pt x="883" y="34"/>
                  <a:pt x="736" y="17"/>
                </a:cubicBezTo>
                <a:cubicBezTo>
                  <a:pt x="589" y="0"/>
                  <a:pt x="304" y="2"/>
                  <a:pt x="181" y="26"/>
                </a:cubicBezTo>
                <a:cubicBezTo>
                  <a:pt x="58" y="50"/>
                  <a:pt x="29" y="106"/>
                  <a:pt x="0" y="1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2308225" y="1438275"/>
            <a:ext cx="3636963" cy="528638"/>
          </a:xfrm>
          <a:custGeom>
            <a:avLst/>
            <a:gdLst/>
            <a:ahLst/>
            <a:cxnLst>
              <a:cxn ang="0">
                <a:pos x="2291" y="333"/>
              </a:cxn>
              <a:cxn ang="0">
                <a:pos x="1909" y="151"/>
              </a:cxn>
              <a:cxn ang="0">
                <a:pos x="1191" y="15"/>
              </a:cxn>
              <a:cxn ang="0">
                <a:pos x="482" y="60"/>
              </a:cxn>
              <a:cxn ang="0">
                <a:pos x="119" y="206"/>
              </a:cxn>
              <a:cxn ang="0">
                <a:pos x="0" y="333"/>
              </a:cxn>
            </a:cxnLst>
            <a:rect l="0" t="0" r="r" b="b"/>
            <a:pathLst>
              <a:path w="2291" h="333">
                <a:moveTo>
                  <a:pt x="2291" y="333"/>
                </a:moveTo>
                <a:cubicBezTo>
                  <a:pt x="2191" y="268"/>
                  <a:pt x="2092" y="204"/>
                  <a:pt x="1909" y="151"/>
                </a:cubicBezTo>
                <a:cubicBezTo>
                  <a:pt x="1726" y="98"/>
                  <a:pt x="1429" y="30"/>
                  <a:pt x="1191" y="15"/>
                </a:cubicBezTo>
                <a:cubicBezTo>
                  <a:pt x="953" y="0"/>
                  <a:pt x="660" y="28"/>
                  <a:pt x="482" y="60"/>
                </a:cubicBezTo>
                <a:cubicBezTo>
                  <a:pt x="304" y="92"/>
                  <a:pt x="199" y="161"/>
                  <a:pt x="119" y="206"/>
                </a:cubicBezTo>
                <a:cubicBezTo>
                  <a:pt x="39" y="251"/>
                  <a:pt x="19" y="292"/>
                  <a:pt x="0" y="3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2320925" y="1106488"/>
            <a:ext cx="5529263" cy="889000"/>
          </a:xfrm>
          <a:custGeom>
            <a:avLst/>
            <a:gdLst/>
            <a:ahLst/>
            <a:cxnLst>
              <a:cxn ang="0">
                <a:pos x="3483" y="560"/>
              </a:cxn>
              <a:cxn ang="0">
                <a:pos x="2874" y="242"/>
              </a:cxn>
              <a:cxn ang="0">
                <a:pos x="2138" y="78"/>
              </a:cxn>
              <a:cxn ang="0">
                <a:pos x="1183" y="6"/>
              </a:cxn>
              <a:cxn ang="0">
                <a:pos x="447" y="115"/>
              </a:cxn>
              <a:cxn ang="0">
                <a:pos x="74" y="351"/>
              </a:cxn>
              <a:cxn ang="0">
                <a:pos x="1" y="524"/>
              </a:cxn>
            </a:cxnLst>
            <a:rect l="0" t="0" r="r" b="b"/>
            <a:pathLst>
              <a:path w="3483" h="560">
                <a:moveTo>
                  <a:pt x="3483" y="560"/>
                </a:moveTo>
                <a:cubicBezTo>
                  <a:pt x="3290" y="441"/>
                  <a:pt x="3098" y="322"/>
                  <a:pt x="2874" y="242"/>
                </a:cubicBezTo>
                <a:cubicBezTo>
                  <a:pt x="2650" y="162"/>
                  <a:pt x="2420" y="117"/>
                  <a:pt x="2138" y="78"/>
                </a:cubicBezTo>
                <a:cubicBezTo>
                  <a:pt x="1856" y="39"/>
                  <a:pt x="1465" y="0"/>
                  <a:pt x="1183" y="6"/>
                </a:cubicBezTo>
                <a:cubicBezTo>
                  <a:pt x="901" y="12"/>
                  <a:pt x="632" y="58"/>
                  <a:pt x="447" y="115"/>
                </a:cubicBezTo>
                <a:cubicBezTo>
                  <a:pt x="262" y="172"/>
                  <a:pt x="148" y="283"/>
                  <a:pt x="74" y="351"/>
                </a:cubicBezTo>
                <a:cubicBezTo>
                  <a:pt x="0" y="419"/>
                  <a:pt x="0" y="471"/>
                  <a:pt x="1" y="5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336925" y="139065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598988" y="11684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897438" y="76993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4992688" y="2428875"/>
            <a:ext cx="952500" cy="230188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382" y="118"/>
              </a:cxn>
              <a:cxn ang="0">
                <a:pos x="100" y="127"/>
              </a:cxn>
              <a:cxn ang="0">
                <a:pos x="0" y="9"/>
              </a:cxn>
            </a:cxnLst>
            <a:rect l="0" t="0" r="r" b="b"/>
            <a:pathLst>
              <a:path w="600" h="145">
                <a:moveTo>
                  <a:pt x="600" y="0"/>
                </a:moveTo>
                <a:cubicBezTo>
                  <a:pt x="532" y="48"/>
                  <a:pt x="465" y="97"/>
                  <a:pt x="382" y="118"/>
                </a:cubicBezTo>
                <a:cubicBezTo>
                  <a:pt x="299" y="139"/>
                  <a:pt x="164" y="145"/>
                  <a:pt x="100" y="127"/>
                </a:cubicBezTo>
                <a:cubicBezTo>
                  <a:pt x="36" y="109"/>
                  <a:pt x="18" y="59"/>
                  <a:pt x="0" y="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3146425" y="2400300"/>
            <a:ext cx="4718050" cy="663575"/>
          </a:xfrm>
          <a:custGeom>
            <a:avLst/>
            <a:gdLst/>
            <a:ahLst/>
            <a:cxnLst>
              <a:cxn ang="0">
                <a:pos x="2972" y="36"/>
              </a:cxn>
              <a:cxn ang="0">
                <a:pos x="2554" y="236"/>
              </a:cxn>
              <a:cxn ang="0">
                <a:pos x="1899" y="391"/>
              </a:cxn>
              <a:cxn ang="0">
                <a:pos x="1018" y="400"/>
              </a:cxn>
              <a:cxn ang="0">
                <a:pos x="309" y="300"/>
              </a:cxn>
              <a:cxn ang="0">
                <a:pos x="0" y="0"/>
              </a:cxn>
            </a:cxnLst>
            <a:rect l="0" t="0" r="r" b="b"/>
            <a:pathLst>
              <a:path w="2972" h="418">
                <a:moveTo>
                  <a:pt x="2972" y="36"/>
                </a:moveTo>
                <a:cubicBezTo>
                  <a:pt x="2852" y="106"/>
                  <a:pt x="2733" y="177"/>
                  <a:pt x="2554" y="236"/>
                </a:cubicBezTo>
                <a:cubicBezTo>
                  <a:pt x="2375" y="295"/>
                  <a:pt x="2155" y="364"/>
                  <a:pt x="1899" y="391"/>
                </a:cubicBezTo>
                <a:cubicBezTo>
                  <a:pt x="1643" y="418"/>
                  <a:pt x="1283" y="415"/>
                  <a:pt x="1018" y="400"/>
                </a:cubicBezTo>
                <a:cubicBezTo>
                  <a:pt x="753" y="385"/>
                  <a:pt x="479" y="367"/>
                  <a:pt x="309" y="300"/>
                </a:cubicBezTo>
                <a:cubicBezTo>
                  <a:pt x="139" y="233"/>
                  <a:pt x="69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834188" y="2781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5246688" y="2263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336675" y="2976563"/>
            <a:ext cx="16732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     </a:t>
            </a:r>
            <a:r>
              <a:rPr lang="en-US" sz="2000" b="1" u="sng" dirty="0"/>
              <a:t>a   b   c</a:t>
            </a:r>
            <a:r>
              <a:rPr lang="en-US" sz="2000" b="1" dirty="0"/>
              <a:t>    P</a:t>
            </a:r>
            <a:endParaRPr lang="en-US" sz="2000" dirty="0"/>
          </a:p>
          <a:p>
            <a:r>
              <a:rPr lang="en-US" sz="2000" b="1" dirty="0"/>
              <a:t>0</a:t>
            </a:r>
            <a:r>
              <a:rPr lang="en-US" sz="2000" dirty="0"/>
              <a:t>   </a:t>
            </a:r>
            <a:r>
              <a:rPr lang="en-US" sz="2000" b="1" u="sng" dirty="0">
                <a:solidFill>
                  <a:srgbClr val="CC0000"/>
                </a:solidFill>
              </a:rPr>
              <a:t>1</a:t>
            </a:r>
            <a:r>
              <a:rPr lang="en-US" sz="2000" u="sng" dirty="0"/>
              <a:t>   0   0</a:t>
            </a:r>
            <a:r>
              <a:rPr lang="en-US" sz="2000" dirty="0"/>
              <a:t>    </a:t>
            </a:r>
            <a:r>
              <a:rPr lang="en-US" sz="2000" b="1" dirty="0"/>
              <a:t>a</a:t>
            </a:r>
            <a:endParaRPr lang="en-US" sz="2000" dirty="0"/>
          </a:p>
          <a:p>
            <a:r>
              <a:rPr lang="en-US" sz="2000" b="1" dirty="0"/>
              <a:t>1</a:t>
            </a:r>
            <a:r>
              <a:rPr lang="en-US" sz="2000" dirty="0"/>
              <a:t>   </a:t>
            </a:r>
            <a:r>
              <a:rPr lang="en-US" sz="2000" u="sng" dirty="0"/>
              <a:t>1   </a:t>
            </a:r>
            <a:r>
              <a:rPr lang="en-US" sz="2000" b="1" u="sng" dirty="0">
                <a:solidFill>
                  <a:srgbClr val="CC0000"/>
                </a:solidFill>
              </a:rPr>
              <a:t>2</a:t>
            </a:r>
            <a:r>
              <a:rPr lang="en-US" sz="2000" u="sng" dirty="0"/>
              <a:t>   0</a:t>
            </a:r>
            <a:r>
              <a:rPr lang="en-US" sz="2000" dirty="0"/>
              <a:t>    </a:t>
            </a:r>
            <a:r>
              <a:rPr lang="en-US" sz="2000" b="1" dirty="0"/>
              <a:t>b</a:t>
            </a:r>
            <a:endParaRPr lang="en-US" sz="2000" dirty="0"/>
          </a:p>
          <a:p>
            <a:r>
              <a:rPr lang="en-US" sz="2000" b="1" dirty="0"/>
              <a:t>2</a:t>
            </a:r>
            <a:r>
              <a:rPr lang="en-US" sz="2000" dirty="0"/>
              <a:t>   </a:t>
            </a:r>
            <a:r>
              <a:rPr lang="en-US" sz="2000" b="1" u="sng" dirty="0">
                <a:solidFill>
                  <a:srgbClr val="CC0000"/>
                </a:solidFill>
              </a:rPr>
              <a:t>3</a:t>
            </a:r>
            <a:r>
              <a:rPr lang="en-US" sz="2000" u="sng" dirty="0"/>
              <a:t>   0   0</a:t>
            </a:r>
            <a:r>
              <a:rPr lang="en-US" sz="2000" dirty="0"/>
              <a:t>    </a:t>
            </a:r>
            <a:r>
              <a:rPr lang="en-US" sz="2000" b="1" dirty="0"/>
              <a:t>a</a:t>
            </a:r>
            <a:endParaRPr lang="en-US" sz="2000" dirty="0"/>
          </a:p>
          <a:p>
            <a:r>
              <a:rPr lang="en-US" sz="2000" b="1" dirty="0"/>
              <a:t>3</a:t>
            </a:r>
            <a:r>
              <a:rPr lang="en-US" sz="2000" dirty="0"/>
              <a:t>   </a:t>
            </a:r>
            <a:r>
              <a:rPr lang="en-US" sz="2000" u="sng" dirty="0"/>
              <a:t>1   </a:t>
            </a:r>
            <a:r>
              <a:rPr lang="en-US" sz="2000" b="1" u="sng" dirty="0">
                <a:solidFill>
                  <a:srgbClr val="CC0000"/>
                </a:solidFill>
              </a:rPr>
              <a:t>4</a:t>
            </a:r>
            <a:r>
              <a:rPr lang="en-US" sz="2000" u="sng" dirty="0"/>
              <a:t>   0</a:t>
            </a:r>
            <a:r>
              <a:rPr lang="en-US" sz="2000" dirty="0"/>
              <a:t>    </a:t>
            </a:r>
            <a:r>
              <a:rPr lang="en-US" sz="2000" b="1" dirty="0"/>
              <a:t>b</a:t>
            </a:r>
            <a:endParaRPr lang="en-US" sz="2000" dirty="0"/>
          </a:p>
          <a:p>
            <a:r>
              <a:rPr lang="en-US" sz="2000" b="1" dirty="0"/>
              <a:t>4</a:t>
            </a:r>
            <a:r>
              <a:rPr lang="en-US" sz="2000" dirty="0"/>
              <a:t>   </a:t>
            </a:r>
            <a:r>
              <a:rPr lang="en-US" sz="2000" b="1" u="sng" dirty="0">
                <a:solidFill>
                  <a:srgbClr val="CC0000"/>
                </a:solidFill>
              </a:rPr>
              <a:t>5</a:t>
            </a:r>
            <a:r>
              <a:rPr lang="en-US" sz="2000" u="sng" dirty="0"/>
              <a:t>   0   0</a:t>
            </a:r>
            <a:r>
              <a:rPr lang="en-US" sz="2000" dirty="0"/>
              <a:t>    </a:t>
            </a:r>
            <a:r>
              <a:rPr lang="en-US" sz="2000" b="1" dirty="0"/>
              <a:t>a</a:t>
            </a:r>
            <a:endParaRPr lang="en-US" sz="2000" dirty="0"/>
          </a:p>
          <a:p>
            <a:r>
              <a:rPr lang="en-US" sz="2000" b="1" dirty="0"/>
              <a:t>5</a:t>
            </a:r>
            <a:r>
              <a:rPr lang="en-US" sz="2000" dirty="0"/>
              <a:t>   </a:t>
            </a:r>
            <a:r>
              <a:rPr lang="en-US" sz="2000" u="sng" dirty="0"/>
              <a:t>1   4   </a:t>
            </a:r>
            <a:r>
              <a:rPr lang="en-US" sz="2000" b="1" u="sng" dirty="0">
                <a:solidFill>
                  <a:srgbClr val="CC0000"/>
                </a:solidFill>
              </a:rPr>
              <a:t>6</a:t>
            </a:r>
            <a:r>
              <a:rPr lang="en-US" sz="2000" dirty="0"/>
              <a:t>    </a:t>
            </a:r>
            <a:r>
              <a:rPr lang="en-US" sz="2000" b="1" dirty="0"/>
              <a:t>c</a:t>
            </a:r>
            <a:endParaRPr lang="en-US" sz="2000" dirty="0"/>
          </a:p>
          <a:p>
            <a:r>
              <a:rPr lang="en-US" sz="2000" b="1" dirty="0"/>
              <a:t>6</a:t>
            </a:r>
            <a:r>
              <a:rPr lang="en-US" sz="2000" dirty="0"/>
              <a:t>   </a:t>
            </a:r>
            <a:r>
              <a:rPr lang="en-US" sz="2000" b="1" u="sng" dirty="0">
                <a:solidFill>
                  <a:srgbClr val="CC0000"/>
                </a:solidFill>
              </a:rPr>
              <a:t>7</a:t>
            </a:r>
            <a:r>
              <a:rPr lang="en-US" sz="2000" u="sng" dirty="0"/>
              <a:t>   0   0</a:t>
            </a:r>
            <a:r>
              <a:rPr lang="en-US" sz="2000" dirty="0"/>
              <a:t>    </a:t>
            </a:r>
            <a:r>
              <a:rPr lang="en-US" sz="2000" b="1" dirty="0"/>
              <a:t>a</a:t>
            </a:r>
            <a:endParaRPr lang="en-US" sz="2000" dirty="0"/>
          </a:p>
          <a:p>
            <a:r>
              <a:rPr lang="en-US" sz="2000" b="1" dirty="0"/>
              <a:t>7</a:t>
            </a:r>
            <a:r>
              <a:rPr lang="en-US" sz="2000" dirty="0"/>
              <a:t>   </a:t>
            </a:r>
            <a:r>
              <a:rPr lang="en-US" sz="2000" u="sng" dirty="0"/>
              <a:t>1   2   0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717675" y="3297238"/>
            <a:ext cx="0" cy="242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1984375" y="329247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2279650" y="3302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2667000" y="3276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120775" y="2947988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state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757363" y="2659063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input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386138" y="3683000"/>
            <a:ext cx="57578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09638" algn="l"/>
                <a:tab pos="1255713" algn="l"/>
                <a:tab pos="1601788" algn="l"/>
                <a:tab pos="1947863" algn="l"/>
                <a:tab pos="2279650" algn="l"/>
                <a:tab pos="2627313" algn="l"/>
                <a:tab pos="2973388" algn="l"/>
                <a:tab pos="3319463" algn="l"/>
                <a:tab pos="3651250" algn="l"/>
                <a:tab pos="3997325" algn="l"/>
                <a:tab pos="4343400" algn="l"/>
                <a:tab pos="4691063" algn="l"/>
                <a:tab pos="5137150" algn="l"/>
              </a:tabLst>
            </a:pPr>
            <a:r>
              <a:rPr lang="en-US"/>
              <a:t>             i -- 	1	2	3	4	5	6	7	8	9	10	11</a:t>
            </a:r>
          </a:p>
          <a:p>
            <a:pPr>
              <a:tabLst>
                <a:tab pos="909638" algn="l"/>
                <a:tab pos="1255713" algn="l"/>
                <a:tab pos="1601788" algn="l"/>
                <a:tab pos="1947863" algn="l"/>
                <a:tab pos="2279650" algn="l"/>
                <a:tab pos="2627313" algn="l"/>
                <a:tab pos="2973388" algn="l"/>
                <a:tab pos="3319463" algn="l"/>
                <a:tab pos="3651250" algn="l"/>
                <a:tab pos="3997325" algn="l"/>
                <a:tab pos="4343400" algn="l"/>
                <a:tab pos="4691063" algn="l"/>
                <a:tab pos="5137150" algn="l"/>
              </a:tabLst>
            </a:pPr>
            <a:r>
              <a:rPr lang="en-US"/>
              <a:t>        T[i] -- 	a	b	</a:t>
            </a:r>
            <a:r>
              <a:rPr lang="en-US" b="1">
                <a:solidFill>
                  <a:schemeClr val="tx2"/>
                </a:solidFill>
              </a:rPr>
              <a:t>a	b	a	b	a	c	a	</a:t>
            </a:r>
            <a:r>
              <a:rPr lang="en-US"/>
              <a:t>  b	  a</a:t>
            </a:r>
          </a:p>
          <a:p>
            <a:pPr>
              <a:tabLst>
                <a:tab pos="909638" algn="l"/>
                <a:tab pos="1255713" algn="l"/>
                <a:tab pos="1601788" algn="l"/>
                <a:tab pos="1947863" algn="l"/>
                <a:tab pos="2279650" algn="l"/>
                <a:tab pos="2627313" algn="l"/>
                <a:tab pos="2973388" algn="l"/>
                <a:tab pos="3319463" algn="l"/>
                <a:tab pos="3651250" algn="l"/>
                <a:tab pos="3997325" algn="l"/>
                <a:tab pos="4343400" algn="l"/>
                <a:tab pos="4691063" algn="l"/>
                <a:tab pos="5137150" algn="l"/>
              </a:tabLst>
            </a:pPr>
            <a:r>
              <a:rPr lang="en-US"/>
              <a:t>state </a:t>
            </a:r>
            <a:r>
              <a:rPr lang="en-US">
                <a:sym typeface="Symbol" pitchFamily="18" charset="2"/>
              </a:rPr>
              <a:t>(i)  0 	1	2	3	4	5	4	5	6	</a:t>
            </a:r>
            <a:r>
              <a:rPr lang="en-US" b="1">
                <a:solidFill>
                  <a:srgbClr val="CC0000"/>
                </a:solidFill>
                <a:sym typeface="Symbol" pitchFamily="18" charset="2"/>
              </a:rPr>
              <a:t>7</a:t>
            </a:r>
            <a:r>
              <a:rPr lang="en-US">
                <a:sym typeface="Symbol" pitchFamily="18" charset="2"/>
              </a:rPr>
              <a:t>	  2	  3</a:t>
            </a:r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179888" y="5108575"/>
            <a:ext cx="44942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Processing time takes </a:t>
            </a:r>
            <a:r>
              <a:rPr lang="en-US">
                <a:sym typeface="Symbol" pitchFamily="18" charset="2"/>
              </a:rPr>
              <a:t>(n).</a:t>
            </a:r>
          </a:p>
          <a:p>
            <a:r>
              <a:rPr lang="en-US" u="sng">
                <a:sym typeface="Symbol" pitchFamily="18" charset="2"/>
              </a:rPr>
              <a:t>But </a:t>
            </a:r>
            <a:r>
              <a:rPr lang="en-US">
                <a:sym typeface="Symbol" pitchFamily="18" charset="2"/>
              </a:rPr>
              <a:t>have to first construct FA.</a:t>
            </a:r>
          </a:p>
          <a:p>
            <a:r>
              <a:rPr lang="en-US" b="1" u="sng">
                <a:solidFill>
                  <a:srgbClr val="CC0000"/>
                </a:solidFill>
                <a:sym typeface="Symbol" pitchFamily="18" charset="2"/>
              </a:rPr>
              <a:t>Main Issue:</a:t>
            </a:r>
            <a:r>
              <a:rPr lang="en-US">
                <a:sym typeface="Symbol" pitchFamily="18" charset="2"/>
              </a:rPr>
              <a:t> How to construct FA?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Need some Notation …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49363" y="1038225"/>
            <a:ext cx="682783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(w) = state FA ends up in after processing w.</a:t>
            </a:r>
          </a:p>
          <a:p>
            <a:endParaRPr lang="en-US" sz="14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Example:</a:t>
            </a:r>
            <a:r>
              <a:rPr lang="en-US" dirty="0">
                <a:sym typeface="Symbol" pitchFamily="18" charset="2"/>
              </a:rPr>
              <a:t> (</a:t>
            </a:r>
            <a:r>
              <a:rPr lang="en-US" dirty="0" err="1">
                <a:sym typeface="Symbol" pitchFamily="18" charset="2"/>
              </a:rPr>
              <a:t>abab</a:t>
            </a:r>
            <a:r>
              <a:rPr lang="en-US" dirty="0">
                <a:sym typeface="Symbol" pitchFamily="18" charset="2"/>
              </a:rPr>
              <a:t>) = 4.</a:t>
            </a:r>
          </a:p>
          <a:p>
            <a:endParaRPr lang="en-US" sz="1400" dirty="0">
              <a:sym typeface="Symbol" pitchFamily="18" charset="2"/>
            </a:endParaRPr>
          </a:p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(x) = max{k: </a:t>
            </a:r>
            <a:r>
              <a:rPr lang="en-US" dirty="0" err="1">
                <a:solidFill>
                  <a:schemeClr val="tx2"/>
                </a:solidFill>
                <a:sym typeface="Symbol" pitchFamily="18" charset="2"/>
              </a:rPr>
              <a:t>P</a:t>
            </a:r>
            <a:r>
              <a:rPr lang="en-US" baseline="-25000" dirty="0" err="1">
                <a:solidFill>
                  <a:schemeClr val="tx2"/>
                </a:solidFill>
                <a:sym typeface="Symbol" pitchFamily="18" charset="2"/>
              </a:rPr>
              <a:t>k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u="sng" dirty="0" err="1">
                <a:solidFill>
                  <a:schemeClr val="tx2"/>
                </a:solidFill>
                <a:sym typeface="Symbol" pitchFamily="18" charset="2"/>
              </a:rPr>
              <a:t>suf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x}.</a:t>
            </a:r>
            <a:r>
              <a:rPr lang="en-US" dirty="0">
                <a:sym typeface="Symbol" pitchFamily="18" charset="2"/>
              </a:rPr>
              <a:t>  Called the </a:t>
            </a:r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suffix function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sz="14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Examples:</a:t>
            </a:r>
            <a:r>
              <a:rPr lang="en-US" dirty="0">
                <a:sym typeface="Symbol" pitchFamily="18" charset="2"/>
              </a:rPr>
              <a:t>  Let P = ab.</a:t>
            </a:r>
          </a:p>
          <a:p>
            <a:pPr lvl="1"/>
            <a:r>
              <a:rPr lang="en-US" sz="2000" dirty="0">
                <a:sym typeface="Symbol" pitchFamily="18" charset="2"/>
              </a:rPr>
              <a:t>() = 0</a:t>
            </a:r>
          </a:p>
          <a:p>
            <a:pPr lvl="1"/>
            <a:r>
              <a:rPr lang="en-US" sz="2000" dirty="0">
                <a:sym typeface="Symbol" pitchFamily="18" charset="2"/>
              </a:rPr>
              <a:t>(</a:t>
            </a:r>
            <a:r>
              <a:rPr lang="en-US" sz="2000" dirty="0" err="1">
                <a:sym typeface="Symbol" pitchFamily="18" charset="2"/>
              </a:rPr>
              <a:t>ccaca</a:t>
            </a:r>
            <a:r>
              <a:rPr lang="en-US" sz="2000" dirty="0">
                <a:sym typeface="Symbol" pitchFamily="18" charset="2"/>
              </a:rPr>
              <a:t>) = 1</a:t>
            </a:r>
          </a:p>
          <a:p>
            <a:pPr lvl="1"/>
            <a:r>
              <a:rPr lang="en-US" sz="2000" dirty="0">
                <a:sym typeface="Symbol" pitchFamily="18" charset="2"/>
              </a:rPr>
              <a:t>(</a:t>
            </a:r>
            <a:r>
              <a:rPr lang="en-US" sz="2000" dirty="0" err="1">
                <a:sym typeface="Symbol" pitchFamily="18" charset="2"/>
              </a:rPr>
              <a:t>ccab</a:t>
            </a:r>
            <a:r>
              <a:rPr lang="en-US" sz="2000" dirty="0">
                <a:sym typeface="Symbol" pitchFamily="18" charset="2"/>
              </a:rPr>
              <a:t>) = 2</a:t>
            </a:r>
          </a:p>
          <a:p>
            <a:pPr lvl="1"/>
            <a:endParaRPr lang="en-US" sz="14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Note:</a:t>
            </a:r>
            <a:r>
              <a:rPr lang="en-US" dirty="0">
                <a:sym typeface="Symbol" pitchFamily="18" charset="2"/>
              </a:rPr>
              <a:t> If |P| = m, then (x) = m indicates a match.</a:t>
            </a:r>
          </a:p>
          <a:p>
            <a:pPr lvl="2"/>
            <a:r>
              <a:rPr lang="en-US" dirty="0">
                <a:sym typeface="Symbol" pitchFamily="18" charset="2"/>
              </a:rPr>
              <a:t>       </a:t>
            </a: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T:</a:t>
            </a:r>
            <a:r>
              <a:rPr lang="en-US" sz="2000" dirty="0">
                <a:sym typeface="Symbol" pitchFamily="18" charset="2"/>
              </a:rPr>
              <a:t>     a  b  a  b  </a:t>
            </a:r>
            <a:r>
              <a:rPr lang="en-US" sz="2000" dirty="0" err="1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 a  b  </a:t>
            </a:r>
            <a:r>
              <a:rPr lang="en-US" sz="2000" dirty="0" err="1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 a  c  … </a:t>
            </a:r>
          </a:p>
          <a:p>
            <a:pPr lvl="2"/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States:</a:t>
            </a:r>
            <a:r>
              <a:rPr lang="en-US" sz="2000" dirty="0">
                <a:sym typeface="Symbol" pitchFamily="18" charset="2"/>
              </a:rPr>
              <a:t> 0  1………..</a:t>
            </a:r>
            <a:r>
              <a:rPr lang="en-US" sz="2000" dirty="0">
                <a:solidFill>
                  <a:srgbClr val="CC0000"/>
                </a:solidFill>
                <a:sym typeface="Symbol" pitchFamily="18" charset="2"/>
              </a:rPr>
              <a:t>m</a:t>
            </a:r>
            <a:r>
              <a:rPr lang="en-US" sz="2000" dirty="0">
                <a:sym typeface="Symbol" pitchFamily="18" charset="2"/>
              </a:rPr>
              <a:t>….…</a:t>
            </a:r>
            <a:r>
              <a:rPr lang="en-US" sz="2000" dirty="0">
                <a:solidFill>
                  <a:srgbClr val="CC0000"/>
                </a:solidFill>
                <a:sym typeface="Symbol" pitchFamily="18" charset="2"/>
              </a:rPr>
              <a:t>m</a:t>
            </a:r>
            <a:r>
              <a:rPr lang="en-US" sz="2000" dirty="0">
                <a:sym typeface="Symbol" pitchFamily="18" charset="2"/>
              </a:rPr>
              <a:t>……….</a:t>
            </a:r>
          </a:p>
          <a:p>
            <a:endParaRPr lang="en-US" sz="2800" dirty="0">
              <a:sym typeface="Symbol" pitchFamily="18" charset="2"/>
            </a:endParaRPr>
          </a:p>
          <a:p>
            <a:endParaRPr lang="en-US" b="1" u="sng" dirty="0" smtClean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b="1" u="sng" dirty="0" smtClean="0">
                <a:solidFill>
                  <a:srgbClr val="CC0000"/>
                </a:solidFill>
                <a:sym typeface="Symbol" pitchFamily="18" charset="2"/>
              </a:rPr>
              <a:t>Note </a:t>
            </a:r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Also:</a:t>
            </a:r>
            <a:r>
              <a:rPr lang="en-US" dirty="0">
                <a:sym typeface="Symbol" pitchFamily="18" charset="2"/>
              </a:rPr>
              <a:t> x </a:t>
            </a:r>
            <a:r>
              <a:rPr lang="en-US" u="sng" dirty="0" err="1">
                <a:sym typeface="Symbol" pitchFamily="18" charset="2"/>
              </a:rPr>
              <a:t>suf</a:t>
            </a:r>
            <a:r>
              <a:rPr lang="en-US" dirty="0">
                <a:sym typeface="Symbol" pitchFamily="18" charset="2"/>
              </a:rPr>
              <a:t> y  (x)  (y).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91000" y="5195887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match</a:t>
            </a: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22850" y="5189537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match</a:t>
            </a:r>
            <a:endParaRPr lang="en-US" sz="1800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4586288" y="5057775"/>
            <a:ext cx="0" cy="2460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5389563" y="5051425"/>
            <a:ext cx="0" cy="2460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FA Construction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2738" y="760413"/>
            <a:ext cx="860266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C0000"/>
                </a:solidFill>
              </a:rPr>
              <a:t>Given:</a:t>
            </a:r>
            <a:r>
              <a:rPr lang="en-US" dirty="0"/>
              <a:t> P[1..m]</a:t>
            </a:r>
          </a:p>
          <a:p>
            <a:endParaRPr lang="en-US" sz="1000" dirty="0"/>
          </a:p>
          <a:p>
            <a:r>
              <a:rPr lang="en-US" dirty="0"/>
              <a:t>Let </a:t>
            </a:r>
            <a:r>
              <a:rPr lang="en-US" dirty="0">
                <a:solidFill>
                  <a:schemeClr val="tx2"/>
                </a:solidFill>
              </a:rPr>
              <a:t>Q = states = {0, 1, …, </a:t>
            </a:r>
            <a:r>
              <a:rPr lang="en-US" dirty="0" smtClean="0">
                <a:solidFill>
                  <a:schemeClr val="tx2"/>
                </a:solidFill>
              </a:rPr>
              <a:t>   m</a:t>
            </a:r>
            <a:r>
              <a:rPr lang="en-US" dirty="0">
                <a:solidFill>
                  <a:schemeClr val="tx2"/>
                </a:solidFill>
              </a:rPr>
              <a:t>}.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transition function </a:t>
            </a:r>
            <a:r>
              <a:rPr lang="en-US" dirty="0">
                <a:sym typeface="Symbol" pitchFamily="18" charset="2"/>
              </a:rPr>
              <a:t> as follows:</a:t>
            </a:r>
          </a:p>
          <a:p>
            <a:endParaRPr lang="en-US" sz="1400" dirty="0">
              <a:sym typeface="Symbol" pitchFamily="18" charset="2"/>
            </a:endParaRPr>
          </a:p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(q, a) = (</a:t>
            </a:r>
            <a:r>
              <a:rPr lang="en-US" dirty="0" err="1">
                <a:solidFill>
                  <a:schemeClr val="tx2"/>
                </a:solidFill>
                <a:sym typeface="Symbol" pitchFamily="18" charset="2"/>
              </a:rPr>
              <a:t>P</a:t>
            </a:r>
            <a:r>
              <a:rPr lang="en-US" baseline="-25000" dirty="0" err="1">
                <a:solidFill>
                  <a:schemeClr val="tx2"/>
                </a:solidFill>
                <a:sym typeface="Symbol" pitchFamily="18" charset="2"/>
              </a:rPr>
              <a:t>q</a:t>
            </a:r>
            <a:r>
              <a:rPr lang="en-US" dirty="0" err="1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 for each q and a.</a:t>
            </a:r>
            <a:endParaRPr lang="en-US" dirty="0">
              <a:sym typeface="Symbol" pitchFamily="18" charset="2"/>
            </a:endParaRPr>
          </a:p>
          <a:p>
            <a:endParaRPr lang="en-US" dirty="0">
              <a:solidFill>
                <a:schemeClr val="tx2"/>
              </a:solidFill>
              <a:sym typeface="Symbol" pitchFamily="18" charset="2"/>
            </a:endParaRPr>
          </a:p>
          <a:p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Example: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(5, b) = (P</a:t>
            </a:r>
            <a:r>
              <a:rPr lang="en-US" baseline="-25000" dirty="0">
                <a:sym typeface="Symbol" pitchFamily="18" charset="2"/>
              </a:rPr>
              <a:t>5</a:t>
            </a:r>
            <a:r>
              <a:rPr lang="en-US" dirty="0">
                <a:sym typeface="Symbol" pitchFamily="18" charset="2"/>
              </a:rPr>
              <a:t>b)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                           </a:t>
            </a:r>
            <a:r>
              <a:rPr lang="en-US" dirty="0">
                <a:sym typeface="Symbol" pitchFamily="18" charset="2"/>
              </a:rPr>
              <a:t>=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(</a:t>
            </a:r>
            <a:r>
              <a:rPr lang="en-US" dirty="0" err="1">
                <a:sym typeface="Symbol" pitchFamily="18" charset="2"/>
              </a:rPr>
              <a:t>ababab</a:t>
            </a:r>
            <a:r>
              <a:rPr lang="en-US" dirty="0">
                <a:sym typeface="Symbol" pitchFamily="18" charset="2"/>
              </a:rPr>
              <a:t>)</a:t>
            </a:r>
          </a:p>
          <a:p>
            <a:r>
              <a:rPr lang="en-US" dirty="0">
                <a:sym typeface="Symbol" pitchFamily="18" charset="2"/>
              </a:rPr>
              <a:t>                             = 4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</a:p>
          <a:p>
            <a:endParaRPr lang="en-US" sz="1000" dirty="0">
              <a:solidFill>
                <a:schemeClr val="tx2"/>
              </a:solidFill>
              <a:sym typeface="Symbol" pitchFamily="18" charset="2"/>
            </a:endParaRPr>
          </a:p>
          <a:p>
            <a:pPr algn="just"/>
            <a:r>
              <a:rPr lang="en-US" b="1" u="sng" dirty="0">
                <a:solidFill>
                  <a:srgbClr val="CC0000"/>
                </a:solidFill>
                <a:sym typeface="Symbol" pitchFamily="18" charset="2"/>
              </a:rPr>
              <a:t>Intuition:</a:t>
            </a:r>
            <a:r>
              <a:rPr lang="en-US" dirty="0">
                <a:sym typeface="Symbol" pitchFamily="18" charset="2"/>
              </a:rPr>
              <a:t> Encountering a ‘b’ in state 5 means the current </a:t>
            </a:r>
            <a:r>
              <a:rPr lang="en-US" dirty="0" smtClean="0">
                <a:sym typeface="Symbol" pitchFamily="18" charset="2"/>
              </a:rPr>
              <a:t>substring doesn’t </a:t>
            </a:r>
            <a:r>
              <a:rPr lang="en-US" dirty="0">
                <a:sym typeface="Symbol" pitchFamily="18" charset="2"/>
              </a:rPr>
              <a:t>match.  </a:t>
            </a:r>
            <a:r>
              <a:rPr lang="en-US" b="1" u="sng" dirty="0">
                <a:sym typeface="Symbol" pitchFamily="18" charset="2"/>
              </a:rPr>
              <a:t>But</a:t>
            </a:r>
            <a:r>
              <a:rPr lang="en-US" dirty="0">
                <a:sym typeface="Symbol" pitchFamily="18" charset="2"/>
              </a:rPr>
              <a:t>, you know this substring ends with “</a:t>
            </a:r>
            <a:r>
              <a:rPr lang="en-US" dirty="0" err="1">
                <a:sym typeface="Symbol" pitchFamily="18" charset="2"/>
              </a:rPr>
              <a:t>abab</a:t>
            </a:r>
            <a:r>
              <a:rPr lang="en-US" dirty="0">
                <a:sym typeface="Symbol" pitchFamily="18" charset="2"/>
              </a:rPr>
              <a:t>” </a:t>
            </a:r>
            <a:r>
              <a:rPr lang="en-US" dirty="0" smtClean="0">
                <a:sym typeface="Symbol" pitchFamily="18" charset="2"/>
              </a:rPr>
              <a:t>– and this </a:t>
            </a:r>
            <a:r>
              <a:rPr lang="en-US" dirty="0">
                <a:sym typeface="Symbol" pitchFamily="18" charset="2"/>
              </a:rPr>
              <a:t>is the longest suffix that matches the beginning of P.  Thus, </a:t>
            </a:r>
            <a:r>
              <a:rPr lang="en-US" dirty="0" smtClean="0">
                <a:sym typeface="Symbol" pitchFamily="18" charset="2"/>
              </a:rPr>
              <a:t>we go </a:t>
            </a:r>
            <a:r>
              <a:rPr lang="en-US" dirty="0">
                <a:sym typeface="Symbol" pitchFamily="18" charset="2"/>
              </a:rPr>
              <a:t>to state 4 and continue processing “</a:t>
            </a:r>
            <a:r>
              <a:rPr lang="en-US" dirty="0" err="1">
                <a:sym typeface="Symbol" pitchFamily="18" charset="2"/>
              </a:rPr>
              <a:t>abab</a:t>
            </a:r>
            <a:r>
              <a:rPr lang="en-US" dirty="0">
                <a:sym typeface="Symbol" pitchFamily="18" charset="2"/>
              </a:rPr>
              <a:t>…” .</a:t>
            </a:r>
            <a:endParaRPr lang="en-US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850" y="1878012"/>
            <a:ext cx="77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initial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228850" y="1558925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09900" y="1889125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final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317875" y="1555750"/>
            <a:ext cx="1587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Time Complexity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941513" y="1774825"/>
            <a:ext cx="50704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 takes O(m|</a:t>
            </a:r>
            <a:r>
              <a:rPr lang="en-US">
                <a:sym typeface="Symbol" pitchFamily="18" charset="2"/>
              </a:rPr>
              <a:t>|) time to construct.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(Book only gives a </a:t>
            </a:r>
            <a:r>
              <a:rPr lang="en-US"/>
              <a:t>O(m</a:t>
            </a:r>
            <a:r>
              <a:rPr lang="en-US" baseline="30000"/>
              <a:t>3</a:t>
            </a:r>
            <a:r>
              <a:rPr lang="en-US"/>
              <a:t>|</a:t>
            </a:r>
            <a:r>
              <a:rPr lang="en-US">
                <a:sym typeface="Symbol" pitchFamily="18" charset="2"/>
              </a:rPr>
              <a:t>|) algorithm.)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olidFill>
                  <a:srgbClr val="CC0000"/>
                </a:solidFill>
                <a:sym typeface="Symbol" pitchFamily="18" charset="2"/>
              </a:rPr>
              <a:t>Total time is </a:t>
            </a:r>
            <a:r>
              <a:rPr lang="en-US">
                <a:solidFill>
                  <a:srgbClr val="CC0000"/>
                </a:solidFill>
              </a:rPr>
              <a:t>O(n + m|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|).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Main Theorem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23975" y="1141413"/>
            <a:ext cx="4598182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b="1" u="sng" dirty="0"/>
              <a:t>Theorem 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(T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) = (T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) for all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0, 1, …, n.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7175" y="1997075"/>
            <a:ext cx="87344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C0000"/>
                </a:solidFill>
              </a:rPr>
              <a:t>Implies:</a:t>
            </a:r>
            <a:r>
              <a:rPr lang="en-US" dirty="0"/>
              <a:t>                             “in accepting state”</a:t>
            </a:r>
          </a:p>
          <a:p>
            <a:r>
              <a:rPr lang="en-US" dirty="0"/>
              <a:t>                                               if and only if</a:t>
            </a:r>
          </a:p>
          <a:p>
            <a:r>
              <a:rPr lang="en-US" dirty="0"/>
              <a:t>“string processed so far has a match at position (length of string) – m”</a:t>
            </a:r>
          </a:p>
          <a:p>
            <a:endParaRPr lang="en-US" dirty="0"/>
          </a:p>
          <a:p>
            <a:r>
              <a:rPr lang="en-US" b="1" u="sng" dirty="0"/>
              <a:t>Proof:</a:t>
            </a:r>
          </a:p>
          <a:p>
            <a:endParaRPr lang="en-US" sz="1400" dirty="0"/>
          </a:p>
          <a:p>
            <a:r>
              <a:rPr lang="en-US" dirty="0"/>
              <a:t>Induction on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sz="1400" dirty="0"/>
          </a:p>
          <a:p>
            <a:r>
              <a:rPr lang="en-US" b="1" u="sng" dirty="0">
                <a:solidFill>
                  <a:srgbClr val="CC0000"/>
                </a:solidFill>
              </a:rPr>
              <a:t>Basis: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0. T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>
                <a:sym typeface="Symbol" pitchFamily="18" charset="2"/>
              </a:rPr>
              <a:t>.</a:t>
            </a:r>
          </a:p>
          <a:p>
            <a:pPr lvl="1"/>
            <a:r>
              <a:rPr lang="en-US" dirty="0">
                <a:sym typeface="Symbol" pitchFamily="18" charset="2"/>
              </a:rPr>
              <a:t>(T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) = (T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) = 0.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424363" y="4029075"/>
            <a:ext cx="427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CC0000"/>
                </a:solidFill>
              </a:rPr>
              <a:t>Step:</a:t>
            </a:r>
            <a:r>
              <a:rPr lang="en-US"/>
              <a:t> Assume </a:t>
            </a:r>
            <a:r>
              <a:rPr lang="en-US">
                <a:sym typeface="Symbol" pitchFamily="18" charset="2"/>
              </a:rPr>
              <a:t>(T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 = (T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).</a:t>
            </a:r>
          </a:p>
          <a:p>
            <a:endParaRPr lang="en-US" sz="1400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Let q = (T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), a = T[i+1].</a:t>
            </a:r>
          </a:p>
          <a:p>
            <a:endParaRPr lang="en-US" sz="1400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Then, (T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 = (T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 = q, which by</a:t>
            </a:r>
          </a:p>
          <a:p>
            <a:r>
              <a:rPr lang="en-US">
                <a:sym typeface="Symbol" pitchFamily="18" charset="2"/>
              </a:rPr>
              <a:t>Lemma 32.3, implies</a:t>
            </a:r>
          </a:p>
          <a:p>
            <a:r>
              <a:rPr lang="en-US">
                <a:solidFill>
                  <a:schemeClr val="tx2"/>
                </a:solidFill>
                <a:sym typeface="Symbol" pitchFamily="18" charset="2"/>
              </a:rPr>
              <a:t>(T</a:t>
            </a:r>
            <a:r>
              <a:rPr lang="en-US" baseline="-2500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a) = (P</a:t>
            </a:r>
            <a:r>
              <a:rPr lang="en-US" baseline="-25000">
                <a:solidFill>
                  <a:schemeClr val="tx2"/>
                </a:solidFill>
                <a:sym typeface="Symbol" pitchFamily="18" charset="2"/>
              </a:rPr>
              <a:t>q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a).        (**)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Proof Continued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00063" y="12763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36688" y="1804988"/>
            <a:ext cx="62595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(T</a:t>
            </a:r>
            <a:r>
              <a:rPr lang="en-US" baseline="-25000" dirty="0">
                <a:solidFill>
                  <a:schemeClr val="tx2"/>
                </a:solidFill>
                <a:sym typeface="Symbol" pitchFamily="18" charset="2"/>
              </a:rPr>
              <a:t>i+1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 = (T</a:t>
            </a:r>
            <a:r>
              <a:rPr lang="en-US" baseline="-25000" dirty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a)</a:t>
            </a:r>
            <a:r>
              <a:rPr lang="en-US" dirty="0">
                <a:sym typeface="Symbol" pitchFamily="18" charset="2"/>
              </a:rPr>
              <a:t> 		, T</a:t>
            </a:r>
            <a:r>
              <a:rPr lang="en-US" baseline="-25000" dirty="0">
                <a:sym typeface="Symbol" pitchFamily="18" charset="2"/>
              </a:rPr>
              <a:t>i+1</a:t>
            </a:r>
            <a:r>
              <a:rPr lang="en-US" dirty="0">
                <a:sym typeface="Symbol" pitchFamily="18" charset="2"/>
              </a:rPr>
              <a:t> = T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a</a:t>
            </a:r>
          </a:p>
          <a:p>
            <a:r>
              <a:rPr lang="en-US" dirty="0">
                <a:sym typeface="Symbol" pitchFamily="18" charset="2"/>
              </a:rPr>
              <a:t>           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= ((T</a:t>
            </a:r>
            <a:r>
              <a:rPr lang="en-US" baseline="-25000" dirty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), a)</a:t>
            </a:r>
            <a:r>
              <a:rPr lang="en-US" dirty="0">
                <a:sym typeface="Symbol" pitchFamily="18" charset="2"/>
              </a:rPr>
              <a:t>		, (</a:t>
            </a:r>
            <a:r>
              <a:rPr lang="en-US" dirty="0" err="1">
                <a:sym typeface="Symbol" pitchFamily="18" charset="2"/>
              </a:rPr>
              <a:t>wa</a:t>
            </a:r>
            <a:r>
              <a:rPr lang="en-US" dirty="0">
                <a:sym typeface="Symbol" pitchFamily="18" charset="2"/>
              </a:rPr>
              <a:t>) = ((w), a)</a:t>
            </a:r>
          </a:p>
          <a:p>
            <a:r>
              <a:rPr lang="en-US" dirty="0">
                <a:sym typeface="Symbol" pitchFamily="18" charset="2"/>
              </a:rPr>
              <a:t>           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= (q, a)</a:t>
            </a:r>
            <a:r>
              <a:rPr lang="en-US" dirty="0">
                <a:sym typeface="Symbol" pitchFamily="18" charset="2"/>
              </a:rPr>
              <a:t>		, q = (T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) </a:t>
            </a:r>
          </a:p>
          <a:p>
            <a:r>
              <a:rPr lang="en-US" dirty="0">
                <a:sym typeface="Symbol" pitchFamily="18" charset="2"/>
              </a:rPr>
              <a:t>           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= (</a:t>
            </a:r>
            <a:r>
              <a:rPr lang="en-US" dirty="0" err="1">
                <a:solidFill>
                  <a:schemeClr val="tx2"/>
                </a:solidFill>
                <a:sym typeface="Symbol" pitchFamily="18" charset="2"/>
              </a:rPr>
              <a:t>P</a:t>
            </a:r>
            <a:r>
              <a:rPr lang="en-US" baseline="-25000" dirty="0" err="1">
                <a:solidFill>
                  <a:schemeClr val="tx2"/>
                </a:solidFill>
                <a:sym typeface="Symbol" pitchFamily="18" charset="2"/>
              </a:rPr>
              <a:t>q</a:t>
            </a:r>
            <a:r>
              <a:rPr lang="en-US" dirty="0" err="1">
                <a:solidFill>
                  <a:schemeClr val="tx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	</a:t>
            </a:r>
            <a:r>
              <a:rPr lang="en-US" dirty="0">
                <a:sym typeface="Symbol" pitchFamily="18" charset="2"/>
              </a:rPr>
              <a:t>	, (q, a) = (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baseline="-25000" dirty="0" err="1"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)</a:t>
            </a:r>
          </a:p>
          <a:p>
            <a:r>
              <a:rPr lang="en-US" dirty="0">
                <a:sym typeface="Symbol" pitchFamily="18" charset="2"/>
              </a:rPr>
              <a:t>           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= (T</a:t>
            </a:r>
            <a:r>
              <a:rPr lang="en-US" baseline="-25000" dirty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a)	</a:t>
            </a:r>
            <a:r>
              <a:rPr lang="en-US" dirty="0">
                <a:sym typeface="Symbol" pitchFamily="18" charset="2"/>
              </a:rPr>
              <a:t>	, by (**)</a:t>
            </a:r>
          </a:p>
          <a:p>
            <a:r>
              <a:rPr lang="en-US" dirty="0">
                <a:sym typeface="Symbol" pitchFamily="18" charset="2"/>
              </a:rPr>
              <a:t>            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= (T</a:t>
            </a:r>
            <a:r>
              <a:rPr lang="en-US" baseline="-25000" dirty="0">
                <a:solidFill>
                  <a:schemeClr val="tx2"/>
                </a:solidFill>
                <a:sym typeface="Symbol" pitchFamily="18" charset="2"/>
              </a:rPr>
              <a:t>i+1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		, T</a:t>
            </a:r>
            <a:r>
              <a:rPr lang="en-US" baseline="-25000" dirty="0">
                <a:sym typeface="Symbol" pitchFamily="18" charset="2"/>
              </a:rPr>
              <a:t>i+1</a:t>
            </a:r>
            <a:r>
              <a:rPr lang="en-US" dirty="0">
                <a:sym typeface="Symbol" pitchFamily="18" charset="2"/>
              </a:rPr>
              <a:t> = T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7197725" y="3886200"/>
            <a:ext cx="1398588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4260850" y="5149850"/>
            <a:ext cx="7048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5135563" y="28829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5473700" y="287813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4454525" y="2887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792663" y="28829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Lemma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04800" y="1157288"/>
            <a:ext cx="8097839" cy="92333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b="1" u="sng" dirty="0"/>
              <a:t>Lemma 32.1:</a:t>
            </a:r>
            <a:r>
              <a:rPr lang="en-US" dirty="0"/>
              <a:t> Suppose x </a:t>
            </a:r>
            <a:r>
              <a:rPr lang="en-US" u="sng" dirty="0" err="1"/>
              <a:t>suf</a:t>
            </a:r>
            <a:r>
              <a:rPr lang="en-US" dirty="0"/>
              <a:t> z and y </a:t>
            </a:r>
            <a:r>
              <a:rPr lang="en-US" u="sng" dirty="0" err="1"/>
              <a:t>suf</a:t>
            </a:r>
            <a:r>
              <a:rPr lang="en-US" dirty="0"/>
              <a:t> </a:t>
            </a:r>
            <a:r>
              <a:rPr lang="en-US" dirty="0" smtClean="0"/>
              <a:t>z   .  </a:t>
            </a:r>
            <a:r>
              <a:rPr lang="en-US" dirty="0"/>
              <a:t>If |x| </a:t>
            </a:r>
            <a:r>
              <a:rPr lang="en-US" dirty="0">
                <a:sym typeface="Symbol" pitchFamily="18" charset="2"/>
              </a:rPr>
              <a:t>  |y| </a:t>
            </a:r>
            <a:r>
              <a:rPr lang="en-US" dirty="0" smtClean="0">
                <a:sym typeface="Symbol" pitchFamily="18" charset="2"/>
              </a:rPr>
              <a:t>then x </a:t>
            </a:r>
            <a:r>
              <a:rPr lang="en-US" u="sng" dirty="0" err="1">
                <a:sym typeface="Symbol" pitchFamily="18" charset="2"/>
              </a:rPr>
              <a:t>suf</a:t>
            </a:r>
            <a:r>
              <a:rPr lang="en-US" dirty="0">
                <a:sym typeface="Symbol" pitchFamily="18" charset="2"/>
              </a:rPr>
              <a:t> y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algn="just"/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If |x|  |y| then y </a:t>
            </a:r>
            <a:r>
              <a:rPr lang="en-US" u="sng" dirty="0" err="1">
                <a:sym typeface="Symbol" pitchFamily="18" charset="2"/>
              </a:rPr>
              <a:t>suf</a:t>
            </a:r>
            <a:r>
              <a:rPr lang="en-US" dirty="0">
                <a:sym typeface="Symbol" pitchFamily="18" charset="2"/>
              </a:rPr>
              <a:t> x. </a:t>
            </a:r>
            <a:endParaRPr lang="en-US" dirty="0" smtClean="0">
              <a:sym typeface="Symbol" pitchFamily="18" charset="2"/>
            </a:endParaRPr>
          </a:p>
          <a:p>
            <a:pPr algn="just"/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If |x| = |y| then x = y.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30313" y="3176588"/>
            <a:ext cx="1398587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960563" y="2492375"/>
            <a:ext cx="704850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139950" y="28733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2478088" y="286861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135188" y="355441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2473325" y="354965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1458913" y="354965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797050" y="35591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225550" y="3871913"/>
            <a:ext cx="1398588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27050" y="3173413"/>
            <a:ext cx="7048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641475" y="2460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98438" y="315436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76300" y="38338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970088" y="5145088"/>
            <a:ext cx="70485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149475" y="552608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487613" y="55213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651000" y="5113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1965325" y="5826125"/>
            <a:ext cx="704850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265238" y="5826125"/>
            <a:ext cx="7048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928688" y="5772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5" name="AutoShape 24"/>
          <p:cNvSpPr>
            <a:spLocks noChangeArrowheads="1"/>
          </p:cNvSpPr>
          <p:nvPr/>
        </p:nvSpPr>
        <p:spPr bwMode="auto">
          <a:xfrm rot="5400000">
            <a:off x="2023269" y="4415631"/>
            <a:ext cx="630238" cy="485775"/>
          </a:xfrm>
          <a:prstGeom prst="notchedRightArrow">
            <a:avLst>
              <a:gd name="adj1" fmla="val 50000"/>
              <a:gd name="adj2" fmla="val 3243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4225925" y="3182938"/>
            <a:ext cx="1398588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4913313" y="3887788"/>
            <a:ext cx="70485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5130800" y="356393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5468938" y="35591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4221163" y="2495550"/>
            <a:ext cx="1398587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3522663" y="3182938"/>
            <a:ext cx="7048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951288" y="2470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3194050" y="31638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4614863" y="3843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4965700" y="5154613"/>
            <a:ext cx="704850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>
            <a:off x="5145088" y="553561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5483225" y="553085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960813" y="5122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4960938" y="5835650"/>
            <a:ext cx="704850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4681538" y="5781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auto">
          <a:xfrm rot="5400000">
            <a:off x="5018882" y="4425156"/>
            <a:ext cx="630238" cy="485775"/>
          </a:xfrm>
          <a:prstGeom prst="notchedRightArrow">
            <a:avLst>
              <a:gd name="adj1" fmla="val 50000"/>
              <a:gd name="adj2" fmla="val 3243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8116888" y="28924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8455025" y="2887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7435850" y="289718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7773988" y="28924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207250" y="3192463"/>
            <a:ext cx="1398588" cy="3762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8112125" y="35734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8450263" y="35687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7202488" y="2505075"/>
            <a:ext cx="1398587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6503988" y="3192463"/>
            <a:ext cx="7048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6932613" y="2479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6175375" y="31734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6924675" y="38385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8126413" y="554513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6899275" y="5132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6" name="AutoShape 66"/>
          <p:cNvSpPr>
            <a:spLocks noChangeArrowheads="1"/>
          </p:cNvSpPr>
          <p:nvPr/>
        </p:nvSpPr>
        <p:spPr bwMode="auto">
          <a:xfrm rot="5400000">
            <a:off x="8000207" y="4434681"/>
            <a:ext cx="630238" cy="485775"/>
          </a:xfrm>
          <a:prstGeom prst="notchedRightArrow">
            <a:avLst>
              <a:gd name="adj1" fmla="val 50000"/>
              <a:gd name="adj2" fmla="val 3243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7431088" y="356393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7769225" y="35591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1"/>
          <p:cNvSpPr>
            <a:spLocks noChangeShapeType="1"/>
          </p:cNvSpPr>
          <p:nvPr/>
        </p:nvSpPr>
        <p:spPr bwMode="auto">
          <a:xfrm>
            <a:off x="8450263" y="5554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2"/>
          <p:cNvSpPr>
            <a:spLocks noChangeShapeType="1"/>
          </p:cNvSpPr>
          <p:nvPr/>
        </p:nvSpPr>
        <p:spPr bwMode="auto">
          <a:xfrm>
            <a:off x="7431088" y="5564188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3"/>
          <p:cNvSpPr>
            <a:spLocks noChangeShapeType="1"/>
          </p:cNvSpPr>
          <p:nvPr/>
        </p:nvSpPr>
        <p:spPr bwMode="auto">
          <a:xfrm>
            <a:off x="7769225" y="555942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7197725" y="5172075"/>
            <a:ext cx="1398588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7207250" y="5867400"/>
            <a:ext cx="1398588" cy="3762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6934200" y="5819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More Notation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14350" y="1255712"/>
            <a:ext cx="83889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P[1..k]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where k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m.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Thus,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, 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P[1..m] = P.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Similarly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T[1..k]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sz="2400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Our Problem: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Find all s, where 0  s  n – m such that P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suf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s+m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sz="2400" b="1" u="sng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Assumption: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We assume the test “x = y” takes (t + 1) time,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where t is the length of the longest string z such that z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 z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Naïve Brute-Force Algorithm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68475" y="1463675"/>
            <a:ext cx="5763116" cy="267765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Naïve(T, P)</a:t>
            </a:r>
          </a:p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n := length[T];</a:t>
            </a:r>
          </a:p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m := length[P];</a:t>
            </a:r>
          </a:p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 := 0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 – 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P[1..m] = T[s+1..s+m]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“pattern occurs with shift s”</a:t>
            </a:r>
          </a:p>
          <a:p>
            <a:pPr algn="just">
              <a:tabLst>
                <a:tab pos="461963" algn="l"/>
                <a:tab pos="909638" algn="l"/>
                <a:tab pos="13716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28800" y="4876800"/>
            <a:ext cx="5187510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Running time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((n – m + 1)m).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Bound is tight.  Consider: T = a</a:t>
            </a:r>
            <a:r>
              <a:rPr lang="en-US" sz="240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P = a</a:t>
            </a:r>
            <a:r>
              <a:rPr lang="en-US" sz="2400" baseline="30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625850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9512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291013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519363" y="3557588"/>
            <a:ext cx="77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625850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9512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291013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3795713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519363" y="3557588"/>
            <a:ext cx="77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28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Example</a:t>
            </a: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16325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94176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67200" y="2832100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92638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919663" y="2832100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268913" y="2832100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25850" y="3521075"/>
            <a:ext cx="3286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951288" y="3521075"/>
            <a:ext cx="328612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91013" y="3521075"/>
            <a:ext cx="3460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3795713" y="3298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519363" y="3557588"/>
            <a:ext cx="77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 = 0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011613" y="330517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3992563" y="330041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2192</TotalTime>
  <Words>1869</Words>
  <Application>Microsoft PowerPoint</Application>
  <PresentationFormat>On-screen Show (4:3)</PresentationFormat>
  <Paragraphs>585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Slide 1</vt:lpstr>
      <vt:lpstr>String Matching</vt:lpstr>
      <vt:lpstr>Notation and Terminology</vt:lpstr>
      <vt:lpstr>Lemma</vt:lpstr>
      <vt:lpstr>More Notation</vt:lpstr>
      <vt:lpstr>Naïve Brute-Force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Rabin-Karp Algorithm</vt:lpstr>
      <vt:lpstr>RK Algorithm (Continued)</vt:lpstr>
      <vt:lpstr>Two Problems</vt:lpstr>
      <vt:lpstr>Background</vt:lpstr>
      <vt:lpstr>How it works</vt:lpstr>
      <vt:lpstr>How it works</vt:lpstr>
      <vt:lpstr>Upper limits</vt:lpstr>
      <vt:lpstr>Searching</vt:lpstr>
      <vt:lpstr>Spurious Hits</vt:lpstr>
      <vt:lpstr>Code</vt:lpstr>
      <vt:lpstr>Performance</vt:lpstr>
      <vt:lpstr>Example</vt:lpstr>
      <vt:lpstr>Finite Automata Algorithm</vt:lpstr>
      <vt:lpstr>Need some Notation … </vt:lpstr>
      <vt:lpstr>FA Construction</vt:lpstr>
      <vt:lpstr>Time Complexity</vt:lpstr>
      <vt:lpstr>Main Theorem</vt:lpstr>
      <vt:lpstr>Proof Continued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models</dc:title>
  <dc:subject>Simulation Modeling</dc:subject>
  <dc:creator>Nikhilesh Joshi</dc:creator>
  <cp:keywords>SM</cp:keywords>
  <dc:description>For BE Students only</dc:description>
  <cp:lastModifiedBy>Nikhilesh Joshi</cp:lastModifiedBy>
  <cp:revision>327</cp:revision>
  <dcterms:created xsi:type="dcterms:W3CDTF">2004-01-02T06:35:44Z</dcterms:created>
  <dcterms:modified xsi:type="dcterms:W3CDTF">2012-09-28T10:16:43Z</dcterms:modified>
  <cp:category>Graduation</cp:category>
</cp:coreProperties>
</file>