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96"/>
  </p:notesMasterIdLst>
  <p:handoutMasterIdLst>
    <p:handoutMasterId r:id="rId97"/>
  </p:handoutMasterIdLst>
  <p:sldIdLst>
    <p:sldId id="378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59" r:id="rId37"/>
    <p:sldId id="460" r:id="rId38"/>
    <p:sldId id="461" r:id="rId39"/>
    <p:sldId id="462" r:id="rId40"/>
    <p:sldId id="463" r:id="rId41"/>
    <p:sldId id="464" r:id="rId42"/>
    <p:sldId id="465" r:id="rId43"/>
    <p:sldId id="466" r:id="rId44"/>
    <p:sldId id="467" r:id="rId45"/>
    <p:sldId id="468" r:id="rId46"/>
    <p:sldId id="469" r:id="rId47"/>
    <p:sldId id="470" r:id="rId48"/>
    <p:sldId id="471" r:id="rId49"/>
    <p:sldId id="472" r:id="rId50"/>
    <p:sldId id="473" r:id="rId51"/>
    <p:sldId id="474" r:id="rId52"/>
    <p:sldId id="475" r:id="rId53"/>
    <p:sldId id="476" r:id="rId54"/>
    <p:sldId id="477" r:id="rId55"/>
    <p:sldId id="478" r:id="rId56"/>
    <p:sldId id="479" r:id="rId57"/>
    <p:sldId id="480" r:id="rId58"/>
    <p:sldId id="481" r:id="rId59"/>
    <p:sldId id="482" r:id="rId60"/>
    <p:sldId id="483" r:id="rId61"/>
    <p:sldId id="484" r:id="rId62"/>
    <p:sldId id="485" r:id="rId63"/>
    <p:sldId id="486" r:id="rId64"/>
    <p:sldId id="487" r:id="rId65"/>
    <p:sldId id="488" r:id="rId66"/>
    <p:sldId id="442" r:id="rId67"/>
    <p:sldId id="443" r:id="rId68"/>
    <p:sldId id="444" r:id="rId69"/>
    <p:sldId id="445" r:id="rId70"/>
    <p:sldId id="446" r:id="rId71"/>
    <p:sldId id="447" r:id="rId72"/>
    <p:sldId id="448" r:id="rId73"/>
    <p:sldId id="449" r:id="rId74"/>
    <p:sldId id="450" r:id="rId75"/>
    <p:sldId id="451" r:id="rId76"/>
    <p:sldId id="452" r:id="rId77"/>
    <p:sldId id="453" r:id="rId78"/>
    <p:sldId id="489" r:id="rId79"/>
    <p:sldId id="490" r:id="rId80"/>
    <p:sldId id="491" r:id="rId81"/>
    <p:sldId id="492" r:id="rId82"/>
    <p:sldId id="493" r:id="rId83"/>
    <p:sldId id="494" r:id="rId84"/>
    <p:sldId id="495" r:id="rId85"/>
    <p:sldId id="496" r:id="rId86"/>
    <p:sldId id="497" r:id="rId87"/>
    <p:sldId id="498" r:id="rId88"/>
    <p:sldId id="499" r:id="rId89"/>
    <p:sldId id="500" r:id="rId90"/>
    <p:sldId id="501" r:id="rId91"/>
    <p:sldId id="502" r:id="rId92"/>
    <p:sldId id="503" r:id="rId93"/>
    <p:sldId id="504" r:id="rId94"/>
    <p:sldId id="505" r:id="rId9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638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CDE90-6B8A-4D43-A017-0BFA229F3688}" type="datetimeFigureOut">
              <a:rPr lang="en-US" smtClean="0"/>
              <a:t>07/09/2012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407E7-375A-4D8A-A19D-8294122535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6AF1BE2-7164-42AC-9104-14EA91252591}" type="datetimeFigureOut">
              <a:rPr lang="en-US"/>
              <a:pPr>
                <a:defRPr/>
              </a:pPr>
              <a:t>07/09/2012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7971CBD-3338-4516-8996-5E4546CCE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71CBD-3338-4516-8996-5E4546CCEAB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66AF1BE2-7164-42AC-9104-14EA91252591}" type="datetimeFigureOut">
              <a:rPr lang="en-US" smtClean="0"/>
              <a:pPr>
                <a:defRPr/>
              </a:pPr>
              <a:t>07/09/2012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6AF1BE2-7164-42AC-9104-14EA91252591}" type="datetimeFigureOut">
              <a:rPr lang="en-US" smtClean="0"/>
              <a:pPr>
                <a:defRPr/>
              </a:pPr>
              <a:t>07/09/2012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971CBD-3338-4516-8996-5E4546CCEAB2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1C184-1567-4EEB-900B-8B667971A824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DE2FCEC-A0A3-4FF4-92B4-9F7E74C07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2ABA8-3D97-4BBD-989D-A7219F6B899B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94C2E-ACA3-45E9-BFB3-93865EE60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088C6-2F07-4C9F-816E-C7D2A2E78FBB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44C14-EA1F-4EFD-8013-89764AED0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FB52F-7AE0-440E-8AEC-709A653E6A26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AFB5D-0062-414A-A2B8-5F6EDBCE5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24893-B775-4DAD-A32B-7FCF70988779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7D6CD-7043-4CEB-A192-C2A0CA343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A9F92-1CE0-4600-A65B-74EA96A1AE53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2DFA1-E708-4482-BF90-01D1C417A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63584-65AA-41A9-8B69-C23C7D682751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EA350-2E47-4014-9959-9196E820F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9CCCF-16DB-4186-806D-8E34CFC35D95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70BA7-F599-410D-9628-18CB08BE5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2BA99-6BF6-47B2-9CDD-99A148AF8CC2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0EFCE-8473-4EE4-8CEE-6CDC859F6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D644C-2CF8-403A-A53F-B264445533E2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B9D82-16D7-4D6F-805C-B4002A046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9887A-0670-4125-8986-53E5F44A99E9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8F728-DC5F-452A-A414-26DA9D70C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244E13-4F00-4B69-862D-3B724F016437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6A4FBB02-3638-4EA7-8522-33E9CED07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0" r:id="rId2"/>
    <p:sldLayoutId id="2147483828" r:id="rId3"/>
    <p:sldLayoutId id="2147483821" r:id="rId4"/>
    <p:sldLayoutId id="2147483822" r:id="rId5"/>
    <p:sldLayoutId id="2147483823" r:id="rId6"/>
    <p:sldLayoutId id="2147483824" r:id="rId7"/>
    <p:sldLayoutId id="2147483829" r:id="rId8"/>
    <p:sldLayoutId id="2147483830" r:id="rId9"/>
    <p:sldLayoutId id="2147483825" r:id="rId10"/>
    <p:sldLayoutId id="2147483826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sz="4400" dirty="0" smtClean="0">
                <a:latin typeface="Tahoma" pitchFamily="34" charset="0"/>
                <a:cs typeface="Tahoma" pitchFamily="34" charset="0"/>
              </a:rPr>
              <a:t>Sorting </a:t>
            </a:r>
            <a:r>
              <a:rPr sz="4400" smtClean="0">
                <a:latin typeface="Tahoma" pitchFamily="34" charset="0"/>
                <a:cs typeface="Tahoma" pitchFamily="34" charset="0"/>
              </a:rPr>
              <a:t>and Searching</a:t>
            </a:r>
            <a:endParaRPr sz="4400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AAC170-6BDA-4209-A762-2A1CAACD1C30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Heap Operations: Heapify()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Heapify()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maintain the heap property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Given: a node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 the heap with children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and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Given: two subtrees rooted at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and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assumed to be heaps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Problem: The subtree rooted at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may violate the heap property (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How?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Action: let the value of the parent node “float down” so subtree at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satisfies the heap property </a:t>
            </a: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What do you suppose will be the basic operation between i, l, and r?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0E30A4-3797-4C7F-B1A5-F624100C3FD6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Heap Operations: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Heapify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Heapify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(A,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l = Left(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); r = Right(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if (l &lt;=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heap_size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(A) &amp;&amp; A[l] &gt; A[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]) 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largest = l;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largest =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if (r &lt;=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heap_size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(A) &amp;&amp; A[r] &gt; A[largest])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largest = r;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if (largest !=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Swap(A,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largest);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Heapify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(A, largest);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}	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22C848-BC64-410C-BFE8-BDF31529310B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18" name="AutoShape 13"/>
          <p:cNvCxnSpPr>
            <a:cxnSpLocks noChangeShapeType="1"/>
            <a:stCxn id="8" idx="3"/>
            <a:endCxn id="9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9" name="AutoShape 14"/>
          <p:cNvCxnSpPr>
            <a:cxnSpLocks noChangeShapeType="1"/>
            <a:stCxn id="9" idx="3"/>
            <a:endCxn id="11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0" name="AutoShape 15"/>
          <p:cNvCxnSpPr>
            <a:cxnSpLocks noChangeShapeType="1"/>
            <a:stCxn id="11" idx="3"/>
            <a:endCxn id="15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1" name="AutoShape 16"/>
          <p:cNvCxnSpPr>
            <a:cxnSpLocks noChangeShapeType="1"/>
            <a:stCxn id="11" idx="5"/>
            <a:endCxn id="16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2" name="AutoShape 17"/>
          <p:cNvCxnSpPr>
            <a:cxnSpLocks noChangeShapeType="1"/>
            <a:stCxn id="9" idx="5"/>
            <a:endCxn id="12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3" name="AutoShape 18"/>
          <p:cNvCxnSpPr>
            <a:cxnSpLocks noChangeShapeType="1"/>
            <a:stCxn id="12" idx="3"/>
            <a:endCxn id="17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4" name="AutoShape 19"/>
          <p:cNvCxnSpPr>
            <a:cxnSpLocks noChangeShapeType="1"/>
            <a:stCxn id="8" idx="5"/>
            <a:endCxn id="10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5" name="AutoShape 20"/>
          <p:cNvCxnSpPr>
            <a:cxnSpLocks noChangeShapeType="1"/>
            <a:stCxn id="10" idx="5"/>
            <a:endCxn id="14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6" name="AutoShape 21"/>
          <p:cNvCxnSpPr>
            <a:cxnSpLocks noChangeShapeType="1"/>
            <a:stCxn id="13" idx="7"/>
            <a:endCxn id="10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D7A3B9-8F92-47AD-8BC2-952FDE144A48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18" name="AutoShape 13"/>
          <p:cNvCxnSpPr>
            <a:cxnSpLocks noChangeShapeType="1"/>
            <a:stCxn id="8" idx="3"/>
            <a:endCxn id="9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9" name="AutoShape 14"/>
          <p:cNvCxnSpPr>
            <a:cxnSpLocks noChangeShapeType="1"/>
            <a:stCxn id="9" idx="3"/>
            <a:endCxn id="11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0" name="AutoShape 15"/>
          <p:cNvCxnSpPr>
            <a:cxnSpLocks noChangeShapeType="1"/>
            <a:stCxn id="11" idx="3"/>
            <a:endCxn id="15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1" name="AutoShape 16"/>
          <p:cNvCxnSpPr>
            <a:cxnSpLocks noChangeShapeType="1"/>
            <a:stCxn id="11" idx="5"/>
            <a:endCxn id="16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2" name="AutoShape 17"/>
          <p:cNvCxnSpPr>
            <a:cxnSpLocks noChangeShapeType="1"/>
            <a:stCxn id="9" idx="5"/>
            <a:endCxn id="12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3" name="AutoShape 18"/>
          <p:cNvCxnSpPr>
            <a:cxnSpLocks noChangeShapeType="1"/>
            <a:stCxn id="12" idx="3"/>
            <a:endCxn id="17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4" name="AutoShape 19"/>
          <p:cNvCxnSpPr>
            <a:cxnSpLocks noChangeShapeType="1"/>
            <a:stCxn id="8" idx="5"/>
            <a:endCxn id="10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5" name="AutoShape 20"/>
          <p:cNvCxnSpPr>
            <a:cxnSpLocks noChangeShapeType="1"/>
            <a:stCxn id="10" idx="5"/>
            <a:endCxn id="14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6" name="AutoShape 21"/>
          <p:cNvCxnSpPr>
            <a:cxnSpLocks noChangeShapeType="1"/>
            <a:stCxn id="13" idx="7"/>
            <a:endCxn id="10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7E52D1-94FA-4DAC-948A-E4C6ABE58017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18" name="AutoShape 13"/>
          <p:cNvCxnSpPr>
            <a:cxnSpLocks noChangeShapeType="1"/>
            <a:stCxn id="8" idx="3"/>
            <a:endCxn id="9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9" name="AutoShape 14"/>
          <p:cNvCxnSpPr>
            <a:cxnSpLocks noChangeShapeType="1"/>
            <a:stCxn id="9" idx="3"/>
            <a:endCxn id="11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0" name="AutoShape 15"/>
          <p:cNvCxnSpPr>
            <a:cxnSpLocks noChangeShapeType="1"/>
            <a:stCxn id="11" idx="3"/>
            <a:endCxn id="15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1" name="AutoShape 16"/>
          <p:cNvCxnSpPr>
            <a:cxnSpLocks noChangeShapeType="1"/>
            <a:stCxn id="11" idx="5"/>
            <a:endCxn id="16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2" name="AutoShape 17"/>
          <p:cNvCxnSpPr>
            <a:cxnSpLocks noChangeShapeType="1"/>
            <a:stCxn id="9" idx="5"/>
            <a:endCxn id="12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3" name="AutoShape 18"/>
          <p:cNvCxnSpPr>
            <a:cxnSpLocks noChangeShapeType="1"/>
            <a:stCxn id="12" idx="3"/>
            <a:endCxn id="17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4" name="AutoShape 19"/>
          <p:cNvCxnSpPr>
            <a:cxnSpLocks noChangeShapeType="1"/>
            <a:stCxn id="8" idx="5"/>
            <a:endCxn id="10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5" name="AutoShape 20"/>
          <p:cNvCxnSpPr>
            <a:cxnSpLocks noChangeShapeType="1"/>
            <a:stCxn id="10" idx="5"/>
            <a:endCxn id="14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6" name="AutoShape 21"/>
          <p:cNvCxnSpPr>
            <a:cxnSpLocks noChangeShapeType="1"/>
            <a:stCxn id="13" idx="7"/>
            <a:endCxn id="10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7" name="AutoShape 22"/>
          <p:cNvCxnSpPr>
            <a:cxnSpLocks noChangeShapeType="1"/>
            <a:stCxn id="9" idx="1"/>
            <a:endCxn id="11" idx="1"/>
          </p:cNvCxnSpPr>
          <p:nvPr/>
        </p:nvCxnSpPr>
        <p:spPr bwMode="auto">
          <a:xfrm rot="16200000" flipH="1" flipV="1">
            <a:off x="1819275" y="2867025"/>
            <a:ext cx="609600" cy="914400"/>
          </a:xfrm>
          <a:prstGeom prst="curvedConnector3">
            <a:avLst>
              <a:gd name="adj1" fmla="val -45315"/>
            </a:avLst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14</a:t>
            </a:r>
          </a:p>
        </p:txBody>
      </p:sp>
      <p:cxnSp>
        <p:nvCxnSpPr>
          <p:cNvPr id="39" name="AutoShape 34"/>
          <p:cNvCxnSpPr>
            <a:cxnSpLocks noChangeShapeType="1"/>
            <a:stCxn id="37" idx="0"/>
            <a:endCxn id="38" idx="0"/>
          </p:cNvCxnSpPr>
          <p:nvPr/>
        </p:nvCxnSpPr>
        <p:spPr bwMode="auto">
          <a:xfrm rot="5400000" flipV="1">
            <a:off x="3733006" y="5010944"/>
            <a:ext cx="1588" cy="914400"/>
          </a:xfrm>
          <a:prstGeom prst="curvedConnector3">
            <a:avLst>
              <a:gd name="adj1" fmla="val -13200000"/>
            </a:avLst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56D84A-D876-44F5-8B19-7276FF946B71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457200" y="6553200"/>
            <a:ext cx="8229600" cy="3048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David Luebke				         </a:t>
            </a:r>
            <a:fld id="{58F4D29D-D20D-46DB-A6DD-B4B40BD65A6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				            </a:t>
            </a:r>
            <a:fld id="{A34F304E-CC85-402E-BC93-678857584907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07/09/2012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19" name="AutoShape 13"/>
          <p:cNvCxnSpPr>
            <a:cxnSpLocks noChangeShapeType="1"/>
            <a:stCxn id="9" idx="3"/>
            <a:endCxn id="10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0" name="AutoShape 14"/>
          <p:cNvCxnSpPr>
            <a:cxnSpLocks noChangeShapeType="1"/>
            <a:stCxn id="10" idx="3"/>
            <a:endCxn id="12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1" name="AutoShape 15"/>
          <p:cNvCxnSpPr>
            <a:cxnSpLocks noChangeShapeType="1"/>
            <a:stCxn id="12" idx="3"/>
            <a:endCxn id="16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2" name="AutoShape 16"/>
          <p:cNvCxnSpPr>
            <a:cxnSpLocks noChangeShapeType="1"/>
            <a:stCxn id="12" idx="5"/>
            <a:endCxn id="17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3" name="AutoShape 17"/>
          <p:cNvCxnSpPr>
            <a:cxnSpLocks noChangeShapeType="1"/>
            <a:stCxn id="10" idx="5"/>
            <a:endCxn id="13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4" name="AutoShape 18"/>
          <p:cNvCxnSpPr>
            <a:cxnSpLocks noChangeShapeType="1"/>
            <a:stCxn id="13" idx="3"/>
            <a:endCxn id="18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5" name="AutoShape 19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6" name="AutoShape 20"/>
          <p:cNvCxnSpPr>
            <a:cxnSpLocks noChangeShapeType="1"/>
            <a:stCxn id="11" idx="5"/>
            <a:endCxn id="15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7" name="AutoShape 21"/>
          <p:cNvCxnSpPr>
            <a:cxnSpLocks noChangeShapeType="1"/>
            <a:stCxn id="14" idx="7"/>
            <a:endCxn id="11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3FD925-18CC-4AB8-A391-C20FAEAAF4EF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18" name="AutoShape 13"/>
          <p:cNvCxnSpPr>
            <a:cxnSpLocks noChangeShapeType="1"/>
            <a:stCxn id="8" idx="3"/>
            <a:endCxn id="9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9" name="AutoShape 14"/>
          <p:cNvCxnSpPr>
            <a:cxnSpLocks noChangeShapeType="1"/>
            <a:stCxn id="9" idx="3"/>
            <a:endCxn id="11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0" name="AutoShape 15"/>
          <p:cNvCxnSpPr>
            <a:cxnSpLocks noChangeShapeType="1"/>
            <a:stCxn id="11" idx="3"/>
            <a:endCxn id="15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1" name="AutoShape 16"/>
          <p:cNvCxnSpPr>
            <a:cxnSpLocks noChangeShapeType="1"/>
            <a:stCxn id="11" idx="5"/>
            <a:endCxn id="16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2" name="AutoShape 17"/>
          <p:cNvCxnSpPr>
            <a:cxnSpLocks noChangeShapeType="1"/>
            <a:stCxn id="9" idx="5"/>
            <a:endCxn id="12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3" name="AutoShape 18"/>
          <p:cNvCxnSpPr>
            <a:cxnSpLocks noChangeShapeType="1"/>
            <a:stCxn id="12" idx="3"/>
            <a:endCxn id="17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4" name="AutoShape 19"/>
          <p:cNvCxnSpPr>
            <a:cxnSpLocks noChangeShapeType="1"/>
            <a:stCxn id="8" idx="5"/>
            <a:endCxn id="10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5" name="AutoShape 20"/>
          <p:cNvCxnSpPr>
            <a:cxnSpLocks noChangeShapeType="1"/>
            <a:stCxn id="10" idx="5"/>
            <a:endCxn id="14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6" name="AutoShape 21"/>
          <p:cNvCxnSpPr>
            <a:cxnSpLocks noChangeShapeType="1"/>
            <a:stCxn id="13" idx="7"/>
            <a:endCxn id="10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DE0D44-2367-46CA-AEEF-018E442DC10B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18" name="AutoShape 13"/>
          <p:cNvCxnSpPr>
            <a:cxnSpLocks noChangeShapeType="1"/>
            <a:stCxn id="8" idx="3"/>
            <a:endCxn id="9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9" name="AutoShape 14"/>
          <p:cNvCxnSpPr>
            <a:cxnSpLocks noChangeShapeType="1"/>
            <a:stCxn id="9" idx="3"/>
            <a:endCxn id="11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0" name="AutoShape 15"/>
          <p:cNvCxnSpPr>
            <a:cxnSpLocks noChangeShapeType="1"/>
            <a:stCxn id="11" idx="3"/>
            <a:endCxn id="15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1" name="AutoShape 16"/>
          <p:cNvCxnSpPr>
            <a:cxnSpLocks noChangeShapeType="1"/>
            <a:stCxn id="11" idx="5"/>
            <a:endCxn id="16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2" name="AutoShape 17"/>
          <p:cNvCxnSpPr>
            <a:cxnSpLocks noChangeShapeType="1"/>
            <a:stCxn id="9" idx="5"/>
            <a:endCxn id="12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3" name="AutoShape 18"/>
          <p:cNvCxnSpPr>
            <a:cxnSpLocks noChangeShapeType="1"/>
            <a:stCxn id="12" idx="3"/>
            <a:endCxn id="17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4" name="AutoShape 19"/>
          <p:cNvCxnSpPr>
            <a:cxnSpLocks noChangeShapeType="1"/>
            <a:stCxn id="8" idx="5"/>
            <a:endCxn id="10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5" name="AutoShape 20"/>
          <p:cNvCxnSpPr>
            <a:cxnSpLocks noChangeShapeType="1"/>
            <a:stCxn id="10" idx="5"/>
            <a:endCxn id="14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6" name="AutoShape 21"/>
          <p:cNvCxnSpPr>
            <a:cxnSpLocks noChangeShapeType="1"/>
            <a:stCxn id="13" idx="7"/>
            <a:endCxn id="10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7" name="AutoShape 22"/>
          <p:cNvCxnSpPr>
            <a:cxnSpLocks noChangeShapeType="1"/>
            <a:stCxn id="11" idx="6"/>
            <a:endCxn id="16" idx="7"/>
          </p:cNvCxnSpPr>
          <p:nvPr/>
        </p:nvCxnSpPr>
        <p:spPr bwMode="auto">
          <a:xfrm>
            <a:off x="2076450" y="3810000"/>
            <a:ext cx="371475" cy="428625"/>
          </a:xfrm>
          <a:prstGeom prst="curvedConnector2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39" name="AutoShape 34"/>
          <p:cNvCxnSpPr>
            <a:cxnSpLocks noChangeShapeType="1"/>
            <a:stCxn id="37" idx="0"/>
            <a:endCxn id="38" idx="0"/>
          </p:cNvCxnSpPr>
          <p:nvPr/>
        </p:nvCxnSpPr>
        <p:spPr bwMode="auto">
          <a:xfrm rot="5400000" flipV="1">
            <a:off x="5333206" y="4325144"/>
            <a:ext cx="1588" cy="2286000"/>
          </a:xfrm>
          <a:prstGeom prst="curvedConnector3">
            <a:avLst>
              <a:gd name="adj1" fmla="val -13200000"/>
            </a:avLst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88A445-DA32-47AE-AF23-3441E5E9098B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18" name="AutoShape 13"/>
          <p:cNvCxnSpPr>
            <a:cxnSpLocks noChangeShapeType="1"/>
            <a:stCxn id="8" idx="3"/>
            <a:endCxn id="9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9" name="AutoShape 14"/>
          <p:cNvCxnSpPr>
            <a:cxnSpLocks noChangeShapeType="1"/>
            <a:stCxn id="9" idx="3"/>
            <a:endCxn id="11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0" name="AutoShape 15"/>
          <p:cNvCxnSpPr>
            <a:cxnSpLocks noChangeShapeType="1"/>
            <a:stCxn id="11" idx="3"/>
            <a:endCxn id="15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1" name="AutoShape 16"/>
          <p:cNvCxnSpPr>
            <a:cxnSpLocks noChangeShapeType="1"/>
            <a:stCxn id="11" idx="5"/>
            <a:endCxn id="16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2" name="AutoShape 17"/>
          <p:cNvCxnSpPr>
            <a:cxnSpLocks noChangeShapeType="1"/>
            <a:stCxn id="9" idx="5"/>
            <a:endCxn id="12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3" name="AutoShape 18"/>
          <p:cNvCxnSpPr>
            <a:cxnSpLocks noChangeShapeType="1"/>
            <a:stCxn id="12" idx="3"/>
            <a:endCxn id="17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4" name="AutoShape 19"/>
          <p:cNvCxnSpPr>
            <a:cxnSpLocks noChangeShapeType="1"/>
            <a:stCxn id="8" idx="5"/>
            <a:endCxn id="10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5" name="AutoShape 20"/>
          <p:cNvCxnSpPr>
            <a:cxnSpLocks noChangeShapeType="1"/>
            <a:stCxn id="10" idx="5"/>
            <a:endCxn id="14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6" name="AutoShape 21"/>
          <p:cNvCxnSpPr>
            <a:cxnSpLocks noChangeShapeType="1"/>
            <a:stCxn id="13" idx="7"/>
            <a:endCxn id="10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62B948-9B44-417A-99D0-CC84669102F2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18" name="AutoShape 13"/>
          <p:cNvCxnSpPr>
            <a:cxnSpLocks noChangeShapeType="1"/>
            <a:stCxn id="8" idx="3"/>
            <a:endCxn id="9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9" name="AutoShape 14"/>
          <p:cNvCxnSpPr>
            <a:cxnSpLocks noChangeShapeType="1"/>
            <a:stCxn id="9" idx="3"/>
            <a:endCxn id="11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0" name="AutoShape 15"/>
          <p:cNvCxnSpPr>
            <a:cxnSpLocks noChangeShapeType="1"/>
            <a:stCxn id="11" idx="3"/>
            <a:endCxn id="15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1" name="AutoShape 16"/>
          <p:cNvCxnSpPr>
            <a:cxnSpLocks noChangeShapeType="1"/>
            <a:stCxn id="11" idx="5"/>
            <a:endCxn id="16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2" name="AutoShape 17"/>
          <p:cNvCxnSpPr>
            <a:cxnSpLocks noChangeShapeType="1"/>
            <a:stCxn id="9" idx="5"/>
            <a:endCxn id="12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3" name="AutoShape 18"/>
          <p:cNvCxnSpPr>
            <a:cxnSpLocks noChangeShapeType="1"/>
            <a:stCxn id="12" idx="3"/>
            <a:endCxn id="17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4" name="AutoShape 19"/>
          <p:cNvCxnSpPr>
            <a:cxnSpLocks noChangeShapeType="1"/>
            <a:stCxn id="8" idx="5"/>
            <a:endCxn id="10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5" name="AutoShape 20"/>
          <p:cNvCxnSpPr>
            <a:cxnSpLocks noChangeShapeType="1"/>
            <a:stCxn id="10" idx="5"/>
            <a:endCxn id="14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6" name="AutoShape 21"/>
          <p:cNvCxnSpPr>
            <a:cxnSpLocks noChangeShapeType="1"/>
            <a:stCxn id="13" idx="7"/>
            <a:endCxn id="10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37744A51-84A4-49CF-89F5-F5DAFD5E506B}" type="datetime3">
              <a:rPr lang="en-US" smtClean="0"/>
              <a:pPr/>
              <a:t>7 September 2012</a:t>
            </a:fld>
            <a:endParaRPr lang="en-US"/>
          </a:p>
        </p:txBody>
      </p:sp>
      <p:sp>
        <p:nvSpPr>
          <p:cNvPr id="9220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626CE9-1DB2-43E9-884D-68DAA7FDBE4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heap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can be seen as a complete binary tree: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What makes a binary tree complete?  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Is the example above complete?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Heaps</a:t>
            </a: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876300" y="1828800"/>
            <a:ext cx="7391400" cy="2667000"/>
            <a:chOff x="720" y="1488"/>
            <a:chExt cx="4032" cy="1440"/>
          </a:xfrm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2736" y="1488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1584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3888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1008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2160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3312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20" name="Oval 11"/>
            <p:cNvSpPr>
              <a:spLocks noChangeArrowheads="1"/>
            </p:cNvSpPr>
            <p:nvPr/>
          </p:nvSpPr>
          <p:spPr bwMode="auto">
            <a:xfrm>
              <a:off x="4464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720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2" name="Oval 13"/>
            <p:cNvSpPr>
              <a:spLocks noChangeArrowheads="1"/>
            </p:cNvSpPr>
            <p:nvPr/>
          </p:nvSpPr>
          <p:spPr bwMode="auto">
            <a:xfrm>
              <a:off x="1296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3" name="Oval 14"/>
            <p:cNvSpPr>
              <a:spLocks noChangeArrowheads="1"/>
            </p:cNvSpPr>
            <p:nvPr/>
          </p:nvSpPr>
          <p:spPr bwMode="auto">
            <a:xfrm>
              <a:off x="1872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cxnSp>
          <p:nvCxnSpPr>
            <p:cNvPr id="24" name="AutoShape 15"/>
            <p:cNvCxnSpPr>
              <a:cxnSpLocks noChangeShapeType="1"/>
              <a:stCxn id="14" idx="3"/>
              <a:endCxn id="15" idx="7"/>
            </p:cNvCxnSpPr>
            <p:nvPr/>
          </p:nvCxnSpPr>
          <p:spPr bwMode="auto">
            <a:xfrm flipH="1">
              <a:off x="1830" y="1746"/>
              <a:ext cx="948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16"/>
            <p:cNvCxnSpPr>
              <a:cxnSpLocks noChangeShapeType="1"/>
              <a:stCxn id="15" idx="3"/>
              <a:endCxn id="17" idx="7"/>
            </p:cNvCxnSpPr>
            <p:nvPr/>
          </p:nvCxnSpPr>
          <p:spPr bwMode="auto">
            <a:xfrm flipH="1">
              <a:off x="125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6" name="AutoShape 17"/>
            <p:cNvCxnSpPr>
              <a:cxnSpLocks noChangeShapeType="1"/>
              <a:stCxn id="17" idx="3"/>
              <a:endCxn id="21" idx="7"/>
            </p:cNvCxnSpPr>
            <p:nvPr/>
          </p:nvCxnSpPr>
          <p:spPr bwMode="auto">
            <a:xfrm flipH="1">
              <a:off x="966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7" name="AutoShape 18"/>
            <p:cNvCxnSpPr>
              <a:cxnSpLocks noChangeShapeType="1"/>
              <a:stCxn id="17" idx="5"/>
              <a:endCxn id="22" idx="1"/>
            </p:cNvCxnSpPr>
            <p:nvPr/>
          </p:nvCxnSpPr>
          <p:spPr bwMode="auto">
            <a:xfrm>
              <a:off x="1254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8" name="AutoShape 19"/>
            <p:cNvCxnSpPr>
              <a:cxnSpLocks noChangeShapeType="1"/>
              <a:stCxn id="15" idx="5"/>
              <a:endCxn id="18" idx="1"/>
            </p:cNvCxnSpPr>
            <p:nvPr/>
          </p:nvCxnSpPr>
          <p:spPr bwMode="auto">
            <a:xfrm>
              <a:off x="1830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9" name="AutoShape 20"/>
            <p:cNvCxnSpPr>
              <a:cxnSpLocks noChangeShapeType="1"/>
              <a:stCxn id="18" idx="3"/>
              <a:endCxn id="23" idx="7"/>
            </p:cNvCxnSpPr>
            <p:nvPr/>
          </p:nvCxnSpPr>
          <p:spPr bwMode="auto">
            <a:xfrm flipH="1">
              <a:off x="2118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30" name="AutoShape 21"/>
            <p:cNvCxnSpPr>
              <a:cxnSpLocks noChangeShapeType="1"/>
              <a:stCxn id="14" idx="5"/>
              <a:endCxn id="16" idx="1"/>
            </p:cNvCxnSpPr>
            <p:nvPr/>
          </p:nvCxnSpPr>
          <p:spPr bwMode="auto">
            <a:xfrm>
              <a:off x="2982" y="1746"/>
              <a:ext cx="948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31" name="AutoShape 22"/>
            <p:cNvCxnSpPr>
              <a:cxnSpLocks noChangeShapeType="1"/>
              <a:stCxn id="16" idx="5"/>
              <a:endCxn id="20" idx="1"/>
            </p:cNvCxnSpPr>
            <p:nvPr/>
          </p:nvCxnSpPr>
          <p:spPr bwMode="auto">
            <a:xfrm>
              <a:off x="413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32" name="AutoShape 23"/>
            <p:cNvCxnSpPr>
              <a:cxnSpLocks noChangeShapeType="1"/>
              <a:stCxn id="19" idx="7"/>
              <a:endCxn id="16" idx="3"/>
            </p:cNvCxnSpPr>
            <p:nvPr/>
          </p:nvCxnSpPr>
          <p:spPr bwMode="auto">
            <a:xfrm flipV="1">
              <a:off x="3558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2CF4C7-C20C-4E14-B35A-23C1B8EB8DE8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18" name="AutoShape 13"/>
          <p:cNvCxnSpPr>
            <a:cxnSpLocks noChangeShapeType="1"/>
            <a:stCxn id="8" idx="3"/>
            <a:endCxn id="9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9" name="AutoShape 14"/>
          <p:cNvCxnSpPr>
            <a:cxnSpLocks noChangeShapeType="1"/>
            <a:stCxn id="9" idx="3"/>
            <a:endCxn id="11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0" name="AutoShape 15"/>
          <p:cNvCxnSpPr>
            <a:cxnSpLocks noChangeShapeType="1"/>
            <a:stCxn id="11" idx="3"/>
            <a:endCxn id="15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1" name="AutoShape 16"/>
          <p:cNvCxnSpPr>
            <a:cxnSpLocks noChangeShapeType="1"/>
            <a:stCxn id="11" idx="5"/>
            <a:endCxn id="16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2" name="AutoShape 17"/>
          <p:cNvCxnSpPr>
            <a:cxnSpLocks noChangeShapeType="1"/>
            <a:stCxn id="9" idx="5"/>
            <a:endCxn id="12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3" name="AutoShape 18"/>
          <p:cNvCxnSpPr>
            <a:cxnSpLocks noChangeShapeType="1"/>
            <a:stCxn id="12" idx="3"/>
            <a:endCxn id="17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4" name="AutoShape 19"/>
          <p:cNvCxnSpPr>
            <a:cxnSpLocks noChangeShapeType="1"/>
            <a:stCxn id="8" idx="5"/>
            <a:endCxn id="10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5" name="AutoShape 20"/>
          <p:cNvCxnSpPr>
            <a:cxnSpLocks noChangeShapeType="1"/>
            <a:stCxn id="10" idx="5"/>
            <a:endCxn id="14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6" name="AutoShape 21"/>
          <p:cNvCxnSpPr>
            <a:cxnSpLocks noChangeShapeType="1"/>
            <a:stCxn id="13" idx="7"/>
            <a:endCxn id="10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FFD2DA-FDDE-44E6-ADDD-951FFEE5BF9C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pPr algn="just"/>
            <a:r>
              <a:rPr lang="en-US" sz="3600">
                <a:latin typeface="Times New Roman" pitchFamily="18" charset="0"/>
                <a:cs typeface="Times New Roman" pitchFamily="18" charset="0"/>
              </a:rPr>
              <a:t>Analyzing Heapify(): Informal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600" b="0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Aside from the recursive call, what is the running time of </a:t>
            </a:r>
            <a:r>
              <a:rPr kumimoji="0" lang="en-US" sz="3600" b="1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Heapify()</a:t>
            </a:r>
            <a:r>
              <a:rPr kumimoji="0" lang="en-US" sz="3600" b="0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600" b="0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How many times can </a:t>
            </a:r>
            <a:r>
              <a:rPr kumimoji="0" lang="en-US" sz="3600" b="1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Heapify()</a:t>
            </a:r>
            <a:r>
              <a:rPr kumimoji="0" lang="en-US" sz="3600" b="0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recursively call itself?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600" b="0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What is the worst-case running time of </a:t>
            </a:r>
            <a:r>
              <a:rPr kumimoji="0" lang="en-US" sz="3600" b="1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Heapify()</a:t>
            </a:r>
            <a:r>
              <a:rPr kumimoji="0" lang="en-US" sz="3600" b="0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on a heap of size n?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997AAD-ED44-4586-9882-1378AADAF5FB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Analyzing Heapify(): Formal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Fixing up relationships between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and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takes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(1) time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 the heap at i has n elements, how many elements can the subtrees at l or r have? 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Draw it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Answer: 2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/3 (worst case: bottom row 1/2 full)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 time taken by 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Heapify()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given by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/3) + (1) 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BF6720-7688-444D-AC2E-7B3158C4BF8F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sz="3600">
                <a:latin typeface="Times New Roman" pitchFamily="18" charset="0"/>
                <a:cs typeface="Times New Roman" pitchFamily="18" charset="0"/>
              </a:rPr>
              <a:t>Analyzing Heapify(): Formal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 we have 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3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T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3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sz="3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</a:t>
            </a:r>
            <a:r>
              <a:rPr kumimoji="0" lang="en-US" sz="3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</a:t>
            </a:r>
            <a:r>
              <a:rPr kumimoji="0" lang="en-US" sz="3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/3) + (1) 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By case 2 of the Master Theorem,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kumimoji="0" lang="en-US" sz="3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kumimoji="0" lang="en-US" sz="3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O(lg </a:t>
            </a:r>
            <a:r>
              <a:rPr kumimoji="0" lang="en-US" sz="3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Thus, </a:t>
            </a: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Heapify()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takes logarithmic time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2155DD-AEC4-4CFB-904B-46E69C77ADA2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Priority Queues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Heapsort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a nice algorithm, but in practice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usually wins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But the heap data structure is incredibly useful for implementing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priority queues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data structure for maintaining a set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of elements, each with an associated value or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key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Supports the operations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Insert()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Maximum()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and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ExtractMax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104634-AD70-4105-BD5A-D3D4342DA828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Priority Queue Operations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Insert(S, x)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inserts the element x into set S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Maximum(S)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returns the element of S with the maximum key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ExtractMax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(S)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removes and returns the element of S with the maximum key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8A8848-1393-4AB9-BC29-BAA727B129D0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Implementing Priority Queues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458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HeapInsert(A, key)    // what’s running time?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heap_size[A] ++;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i = heap_size[A];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while (i &gt; 1  AND  A[Parent(i)] &lt; key)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A[i] = A[Parent(i)];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i = Parent(i);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A[i] = key;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}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DF8B6A-7AA0-4041-B961-C88128E42D26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Implementing Priority Queues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HeapMaximum(A)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// This one is really tricky: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return A[i];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}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B9F83E-5466-4298-BFC0-FF0F2A95E132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/>
              <a:t>Implementing Priority Queues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HeapExtractMax(A)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if (heap_size[A] &lt; 1) { error; }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max = A[1];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A[1] = A[heap_size[A]]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heap_size[A] --;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Heapify(A, 1);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return max;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AD63EF-1B06-4A10-9A20-14FB4BA418F5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Using A Priority Queue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For Event Simulation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764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More natural to use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Minimum()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and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ExtractMin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() 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Need to code up a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Delete()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operation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How?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sz="3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What will the running time be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F22E18-B977-4979-82C4-C7166E68A179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heap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can be seen as a complete binary tree: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book calls them “nearly complete” binary trees; can think of unfilled slots as null pointers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Heaps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572000" y="2286000"/>
            <a:ext cx="528638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460625" y="2997200"/>
            <a:ext cx="527050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683375" y="2997200"/>
            <a:ext cx="528638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1404938" y="3708400"/>
            <a:ext cx="527050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3516313" y="3708400"/>
            <a:ext cx="527050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5627688" y="3708400"/>
            <a:ext cx="528637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7739063" y="3708400"/>
            <a:ext cx="528637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876300" y="4419600"/>
            <a:ext cx="528638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1931988" y="4419600"/>
            <a:ext cx="528637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2987675" y="4419600"/>
            <a:ext cx="528638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cxnSp>
        <p:nvCxnSpPr>
          <p:cNvPr id="19" name="AutoShape 15"/>
          <p:cNvCxnSpPr>
            <a:cxnSpLocks noChangeShapeType="1"/>
            <a:stCxn id="9" idx="3"/>
            <a:endCxn id="10" idx="7"/>
          </p:cNvCxnSpPr>
          <p:nvPr/>
        </p:nvCxnSpPr>
        <p:spPr bwMode="auto">
          <a:xfrm flipH="1">
            <a:off x="2911475" y="2763838"/>
            <a:ext cx="1738313" cy="2889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0" name="AutoShape 16"/>
          <p:cNvCxnSpPr>
            <a:cxnSpLocks noChangeShapeType="1"/>
            <a:stCxn id="10" idx="3"/>
            <a:endCxn id="12" idx="7"/>
          </p:cNvCxnSpPr>
          <p:nvPr/>
        </p:nvCxnSpPr>
        <p:spPr bwMode="auto">
          <a:xfrm flipH="1">
            <a:off x="1855788" y="3475038"/>
            <a:ext cx="681037" cy="2889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1" name="AutoShape 17"/>
          <p:cNvCxnSpPr>
            <a:cxnSpLocks noChangeShapeType="1"/>
            <a:stCxn id="12" idx="3"/>
            <a:endCxn id="16" idx="7"/>
          </p:cNvCxnSpPr>
          <p:nvPr/>
        </p:nvCxnSpPr>
        <p:spPr bwMode="auto">
          <a:xfrm flipH="1">
            <a:off x="1327150" y="4186238"/>
            <a:ext cx="153988" cy="2889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2" name="AutoShape 18"/>
          <p:cNvCxnSpPr>
            <a:cxnSpLocks noChangeShapeType="1"/>
            <a:stCxn id="12" idx="5"/>
            <a:endCxn id="17" idx="1"/>
          </p:cNvCxnSpPr>
          <p:nvPr/>
        </p:nvCxnSpPr>
        <p:spPr bwMode="auto">
          <a:xfrm>
            <a:off x="1855788" y="4186238"/>
            <a:ext cx="153987" cy="2889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3" name="AutoShape 19"/>
          <p:cNvCxnSpPr>
            <a:cxnSpLocks noChangeShapeType="1"/>
            <a:stCxn id="10" idx="5"/>
            <a:endCxn id="13" idx="1"/>
          </p:cNvCxnSpPr>
          <p:nvPr/>
        </p:nvCxnSpPr>
        <p:spPr bwMode="auto">
          <a:xfrm>
            <a:off x="2911475" y="3475038"/>
            <a:ext cx="681038" cy="2889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4" name="AutoShape 20"/>
          <p:cNvCxnSpPr>
            <a:cxnSpLocks noChangeShapeType="1"/>
            <a:stCxn id="13" idx="3"/>
            <a:endCxn id="18" idx="7"/>
          </p:cNvCxnSpPr>
          <p:nvPr/>
        </p:nvCxnSpPr>
        <p:spPr bwMode="auto">
          <a:xfrm flipH="1">
            <a:off x="3438525" y="4186238"/>
            <a:ext cx="153988" cy="2889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5" name="AutoShape 21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5022850" y="2763838"/>
            <a:ext cx="1738313" cy="2889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6" name="AutoShape 22"/>
          <p:cNvCxnSpPr>
            <a:cxnSpLocks noChangeShapeType="1"/>
            <a:stCxn id="11" idx="5"/>
            <a:endCxn id="15" idx="1"/>
          </p:cNvCxnSpPr>
          <p:nvPr/>
        </p:nvCxnSpPr>
        <p:spPr bwMode="auto">
          <a:xfrm>
            <a:off x="7134225" y="3475038"/>
            <a:ext cx="682625" cy="2889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27" name="AutoShape 23"/>
          <p:cNvCxnSpPr>
            <a:cxnSpLocks noChangeShapeType="1"/>
            <a:stCxn id="14" idx="7"/>
            <a:endCxn id="11" idx="3"/>
          </p:cNvCxnSpPr>
          <p:nvPr/>
        </p:nvCxnSpPr>
        <p:spPr bwMode="auto">
          <a:xfrm flipV="1">
            <a:off x="6078538" y="3475038"/>
            <a:ext cx="682625" cy="2889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4043363" y="4495800"/>
            <a:ext cx="376237" cy="381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cxnSp>
        <p:nvCxnSpPr>
          <p:cNvPr id="29" name="AutoShape 25"/>
          <p:cNvCxnSpPr>
            <a:cxnSpLocks noChangeShapeType="1"/>
            <a:stCxn id="13" idx="5"/>
            <a:endCxn id="28" idx="1"/>
          </p:cNvCxnSpPr>
          <p:nvPr/>
        </p:nvCxnSpPr>
        <p:spPr bwMode="auto">
          <a:xfrm>
            <a:off x="3965575" y="4183063"/>
            <a:ext cx="133350" cy="3492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6173788" y="4503738"/>
            <a:ext cx="376237" cy="381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cxnSp>
        <p:nvCxnSpPr>
          <p:cNvPr id="31" name="AutoShape 27"/>
          <p:cNvCxnSpPr>
            <a:cxnSpLocks noChangeShapeType="1"/>
            <a:stCxn id="14" idx="5"/>
            <a:endCxn id="30" idx="1"/>
          </p:cNvCxnSpPr>
          <p:nvPr/>
        </p:nvCxnSpPr>
        <p:spPr bwMode="auto">
          <a:xfrm>
            <a:off x="6078538" y="4183063"/>
            <a:ext cx="150812" cy="357187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32" name="Oval 28"/>
          <p:cNvSpPr>
            <a:spLocks noChangeArrowheads="1"/>
          </p:cNvSpPr>
          <p:nvPr/>
        </p:nvSpPr>
        <p:spPr bwMode="auto">
          <a:xfrm>
            <a:off x="8310563" y="4511675"/>
            <a:ext cx="376237" cy="381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cxnSp>
        <p:nvCxnSpPr>
          <p:cNvPr id="33" name="AutoShape 29"/>
          <p:cNvCxnSpPr>
            <a:cxnSpLocks noChangeShapeType="1"/>
            <a:stCxn id="15" idx="5"/>
            <a:endCxn id="32" idx="1"/>
          </p:cNvCxnSpPr>
          <p:nvPr/>
        </p:nvCxnSpPr>
        <p:spPr bwMode="auto">
          <a:xfrm>
            <a:off x="8189913" y="4183063"/>
            <a:ext cx="176212" cy="3651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7315200" y="4495800"/>
            <a:ext cx="376238" cy="381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cxnSp>
        <p:nvCxnSpPr>
          <p:cNvPr id="35" name="AutoShape 31"/>
          <p:cNvCxnSpPr>
            <a:cxnSpLocks noChangeShapeType="1"/>
            <a:stCxn id="34" idx="7"/>
            <a:endCxn id="15" idx="3"/>
          </p:cNvCxnSpPr>
          <p:nvPr/>
        </p:nvCxnSpPr>
        <p:spPr bwMode="auto">
          <a:xfrm flipV="1">
            <a:off x="7635875" y="4183063"/>
            <a:ext cx="180975" cy="3492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36" name="Oval 32"/>
          <p:cNvSpPr>
            <a:spLocks noChangeArrowheads="1"/>
          </p:cNvSpPr>
          <p:nvPr/>
        </p:nvSpPr>
        <p:spPr bwMode="auto">
          <a:xfrm>
            <a:off x="5181600" y="4495800"/>
            <a:ext cx="376238" cy="381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cxnSp>
        <p:nvCxnSpPr>
          <p:cNvPr id="37" name="AutoShape 33"/>
          <p:cNvCxnSpPr>
            <a:cxnSpLocks noChangeShapeType="1"/>
            <a:stCxn id="36" idx="7"/>
            <a:endCxn id="14" idx="3"/>
          </p:cNvCxnSpPr>
          <p:nvPr/>
        </p:nvCxnSpPr>
        <p:spPr bwMode="auto">
          <a:xfrm flipV="1">
            <a:off x="5502275" y="4183063"/>
            <a:ext cx="203200" cy="3492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B0B4AE-6EA9-4380-A5C1-832DA83CDC20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algn="ctr"/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Quicksort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Another divide-and-conquer algorithm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array A[p..r] is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partitioned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into two non-empty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subarrays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A[p..q] and A[q+1..r] </a:t>
            </a:r>
          </a:p>
          <a:p>
            <a:pPr marL="822325" marR="0" lvl="2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Invariant: All elements in A[p..q] are less than all elements in A[q+1..r]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subarrays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are recursively sorted by calls to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quicksort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Unlike merge sort, no combining step: two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subarrays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form an already-sorted array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BDC555-B402-4DCA-B48D-517D55BD2587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pPr algn="just"/>
            <a:r>
              <a:rPr lang="en-US"/>
              <a:t>Quicksort Code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Quicksort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(A, p, r)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if (p &lt; r)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{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q = Partition(A, p, r);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Quicksort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(A, p, q);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Quicksort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(A, q+1, r);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}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402DF0-E675-425B-9FC8-C4FF2836A865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990600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Partition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9906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Clearly, all the action takes place in the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partition()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function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Rearranges the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 place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End result: Two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subarrays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822325" marR="0" lvl="2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All values in first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all values in second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Returns the index of the “pivot” element separating the two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subarrays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How do you suppose we implement this function?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C9FE50-BAA5-4856-AE2A-4E9F1FD8F147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Partition In Words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Partition(A, p, r):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Select an element to act as the “pivot”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Grow two regions, A[p..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] and A[j..r]</a:t>
            </a:r>
          </a:p>
          <a:p>
            <a:pPr marL="822325" marR="0" lvl="2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All elements in A[p..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] &lt;= pivot</a:t>
            </a:r>
          </a:p>
          <a:p>
            <a:pPr marL="822325" marR="0" lvl="2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All elements in A[j..r] &gt;= pivot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Increment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until A[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] &gt;= pivot 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Decrement j until A[j] &lt;= pivot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Swap A[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] and A[j]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Repeat until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&gt;= j 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Return j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H="1">
            <a:off x="381000" y="5867400"/>
            <a:ext cx="457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V="1">
            <a:off x="381000" y="4267200"/>
            <a:ext cx="0" cy="1600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381000" y="4267200"/>
            <a:ext cx="457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4F0F44-04AD-4AB1-9C47-40B55D7EEB03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Partition Code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9906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Partition(A, p, r)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x = A[p];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= p - 1;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j = r + 1;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while (TRUE)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repeat 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    j--;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until A[j] &lt;= x;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repeat 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++;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until A[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] &gt;= x;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if (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&lt; j)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    Swap(A,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j);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else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    return j;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888F8D-AC8D-428C-AFAA-907BCEA7D644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Analyzing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Quicksort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What will be the worst case for the algorithm?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Partition is always unbalanced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What will be the best case for the algorithm?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Partition is perfectly balanced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Which is more likely?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latter, by far, except...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Will any particular input elicit the worst case?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Yes: Already-sorted input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We are given array of n integers to sort: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4478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0574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6670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2766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8862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4958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51054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57150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63246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9991AE-F6EA-4B87-BBB4-C3789991309D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Pick Pivot Element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There are a number of ways to pick the pivot element.  In this example, we will use the first element in the array: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47800" y="2362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0574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6670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2766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8862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4958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1054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7150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63246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036177-680D-4A31-8252-C6C30EADC90F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Partitioning Array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Given a pivot, partition the elements of the array such that the resulting array consists of: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One sub-array that contains elements &gt;= pivot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Another sub-array that contains elements &lt; pivot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endParaRPr lang="en-US" sz="24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The sub-arrays are stored in the original data array.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Partitioning loops through, swapping elements below/above pivot.</a:t>
            </a:r>
          </a:p>
          <a:p>
            <a:pPr marL="609600" indent="-609600">
              <a:lnSpc>
                <a:spcPct val="90000"/>
              </a:lnSpc>
            </a:pPr>
            <a:endParaRPr 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E43C34-F7CF-4EF4-8254-BB96842E5D47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2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</a:t>
            </a:r>
            <a:r>
              <a:rPr lang="en-US" dirty="0" smtClean="0"/>
              <a:t>      </a:t>
            </a:r>
            <a:r>
              <a:rPr lang="en-US" dirty="0"/>
              <a:t>[1] </a:t>
            </a:r>
            <a:r>
              <a:rPr lang="en-US" dirty="0" smtClean="0"/>
              <a:t>    </a:t>
            </a:r>
            <a:r>
              <a:rPr lang="en-US" dirty="0"/>
              <a:t>[2]    </a:t>
            </a:r>
            <a:r>
              <a:rPr lang="en-US" dirty="0" smtClean="0"/>
              <a:t> [</a:t>
            </a:r>
            <a:r>
              <a:rPr lang="en-US" dirty="0"/>
              <a:t>3]  </a:t>
            </a:r>
            <a:r>
              <a:rPr lang="en-US" dirty="0" smtClean="0"/>
              <a:t>     </a:t>
            </a:r>
            <a:r>
              <a:rPr lang="en-US" dirty="0"/>
              <a:t>[4] </a:t>
            </a:r>
            <a:r>
              <a:rPr lang="en-US" dirty="0" smtClean="0"/>
              <a:t>   </a:t>
            </a:r>
            <a:r>
              <a:rPr lang="en-US" dirty="0"/>
              <a:t>[5]   </a:t>
            </a:r>
            <a:r>
              <a:rPr lang="en-US" dirty="0" smtClean="0"/>
              <a:t>  </a:t>
            </a:r>
            <a:r>
              <a:rPr lang="en-US" dirty="0"/>
              <a:t>[6]  </a:t>
            </a:r>
            <a:r>
              <a:rPr lang="en-US" dirty="0" smtClean="0"/>
              <a:t>    </a:t>
            </a:r>
            <a:r>
              <a:rPr lang="en-US" dirty="0"/>
              <a:t>[7</a:t>
            </a:r>
            <a:r>
              <a:rPr lang="en-US" dirty="0" smtClean="0"/>
              <a:t>]      </a:t>
            </a:r>
            <a:r>
              <a:rPr lang="en-US" dirty="0"/>
              <a:t>[8]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2971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DA37A-A755-42E7-8899-FBE00B5D81DB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75A85C-DF18-458F-A06E-7F8A356DD808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Heaps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 practice, heaps are usually implemented as arrays: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5743575" y="2819400"/>
            <a:ext cx="3171825" cy="1717675"/>
            <a:chOff x="720" y="1488"/>
            <a:chExt cx="4032" cy="1440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736" y="1488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584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888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008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2160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312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4464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720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1296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1872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cxnSp>
          <p:nvCxnSpPr>
            <p:cNvPr id="20" name="AutoShape 15"/>
            <p:cNvCxnSpPr>
              <a:cxnSpLocks noChangeShapeType="1"/>
              <a:stCxn id="10" idx="3"/>
              <a:endCxn id="11" idx="7"/>
            </p:cNvCxnSpPr>
            <p:nvPr/>
          </p:nvCxnSpPr>
          <p:spPr bwMode="auto">
            <a:xfrm flipH="1">
              <a:off x="1830" y="1746"/>
              <a:ext cx="948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16"/>
            <p:cNvCxnSpPr>
              <a:cxnSpLocks noChangeShapeType="1"/>
              <a:stCxn id="11" idx="3"/>
              <a:endCxn id="13" idx="7"/>
            </p:cNvCxnSpPr>
            <p:nvPr/>
          </p:nvCxnSpPr>
          <p:spPr bwMode="auto">
            <a:xfrm flipH="1">
              <a:off x="125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17"/>
            <p:cNvCxnSpPr>
              <a:cxnSpLocks noChangeShapeType="1"/>
              <a:stCxn id="13" idx="3"/>
              <a:endCxn id="17" idx="7"/>
            </p:cNvCxnSpPr>
            <p:nvPr/>
          </p:nvCxnSpPr>
          <p:spPr bwMode="auto">
            <a:xfrm flipH="1">
              <a:off x="966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18"/>
            <p:cNvCxnSpPr>
              <a:cxnSpLocks noChangeShapeType="1"/>
              <a:stCxn id="13" idx="5"/>
              <a:endCxn id="18" idx="1"/>
            </p:cNvCxnSpPr>
            <p:nvPr/>
          </p:nvCxnSpPr>
          <p:spPr bwMode="auto">
            <a:xfrm>
              <a:off x="1254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4" name="AutoShape 19"/>
            <p:cNvCxnSpPr>
              <a:cxnSpLocks noChangeShapeType="1"/>
              <a:stCxn id="11" idx="5"/>
              <a:endCxn id="14" idx="1"/>
            </p:cNvCxnSpPr>
            <p:nvPr/>
          </p:nvCxnSpPr>
          <p:spPr bwMode="auto">
            <a:xfrm>
              <a:off x="1830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20"/>
            <p:cNvCxnSpPr>
              <a:cxnSpLocks noChangeShapeType="1"/>
              <a:stCxn id="14" idx="3"/>
              <a:endCxn id="19" idx="7"/>
            </p:cNvCxnSpPr>
            <p:nvPr/>
          </p:nvCxnSpPr>
          <p:spPr bwMode="auto">
            <a:xfrm flipH="1">
              <a:off x="2118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6" name="AutoShape 21"/>
            <p:cNvCxnSpPr>
              <a:cxnSpLocks noChangeShapeType="1"/>
              <a:stCxn id="10" idx="5"/>
              <a:endCxn id="12" idx="1"/>
            </p:cNvCxnSpPr>
            <p:nvPr/>
          </p:nvCxnSpPr>
          <p:spPr bwMode="auto">
            <a:xfrm>
              <a:off x="2982" y="1746"/>
              <a:ext cx="948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7" name="AutoShape 22"/>
            <p:cNvCxnSpPr>
              <a:cxnSpLocks noChangeShapeType="1"/>
              <a:stCxn id="12" idx="5"/>
              <a:endCxn id="16" idx="1"/>
            </p:cNvCxnSpPr>
            <p:nvPr/>
          </p:nvCxnSpPr>
          <p:spPr bwMode="auto">
            <a:xfrm>
              <a:off x="413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8" name="AutoShape 23"/>
            <p:cNvCxnSpPr>
              <a:cxnSpLocks noChangeShapeType="1"/>
              <a:stCxn id="15" idx="7"/>
              <a:endCxn id="12" idx="3"/>
            </p:cNvCxnSpPr>
            <p:nvPr/>
          </p:nvCxnSpPr>
          <p:spPr bwMode="auto">
            <a:xfrm flipV="1">
              <a:off x="3558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</p:grp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7620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12192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16764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21336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5908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30480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5052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44196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48768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76200" y="3733800"/>
            <a:ext cx="685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A =</a:t>
            </a:r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5334000" y="3733800"/>
            <a:ext cx="304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78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  </a:t>
            </a:r>
            <a:r>
              <a:rPr lang="en-US" dirty="0"/>
              <a:t>[1]   [2</a:t>
            </a:r>
            <a:r>
              <a:rPr lang="en-US" dirty="0" smtClean="0"/>
              <a:t>]  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</a:t>
            </a:r>
            <a:r>
              <a:rPr lang="en-US" dirty="0"/>
              <a:t>[5]    [6]  </a:t>
            </a:r>
            <a:r>
              <a:rPr lang="en-US" dirty="0" smtClean="0"/>
              <a:t>      </a:t>
            </a:r>
            <a:r>
              <a:rPr lang="en-US" dirty="0"/>
              <a:t>[7]   [8]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V="1">
            <a:off x="2971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marL="457200" indent="-457200"/>
            <a:r>
              <a:rPr lang="en-US"/>
              <a:t>		++too_big_index</a:t>
            </a:r>
          </a:p>
          <a:p>
            <a:pPr marL="457200" indent="-457200"/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63F3FC-D92B-4AAC-8C93-B1B739486FF1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506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 </a:t>
            </a:r>
            <a:r>
              <a:rPr lang="en-US" dirty="0" smtClean="0"/>
              <a:t>   [</a:t>
            </a:r>
            <a:r>
              <a:rPr lang="en-US" dirty="0"/>
              <a:t>1]  </a:t>
            </a:r>
            <a:r>
              <a:rPr lang="en-US" dirty="0" smtClean="0"/>
              <a:t>     </a:t>
            </a:r>
            <a:r>
              <a:rPr lang="en-US" dirty="0"/>
              <a:t>[2]   </a:t>
            </a:r>
            <a:r>
              <a:rPr lang="en-US" dirty="0" smtClean="0"/>
              <a:t>  </a:t>
            </a:r>
            <a:r>
              <a:rPr lang="en-US" dirty="0"/>
              <a:t>[3]  </a:t>
            </a:r>
            <a:r>
              <a:rPr lang="en-US" dirty="0" smtClean="0"/>
              <a:t>   </a:t>
            </a:r>
            <a:r>
              <a:rPr lang="en-US" dirty="0"/>
              <a:t>[4]  </a:t>
            </a:r>
            <a:r>
              <a:rPr lang="en-US" dirty="0" smtClean="0"/>
              <a:t>    </a:t>
            </a:r>
            <a:r>
              <a:rPr lang="en-US" dirty="0"/>
              <a:t>[5] </a:t>
            </a:r>
            <a:r>
              <a:rPr lang="en-US" dirty="0" smtClean="0"/>
              <a:t>    </a:t>
            </a:r>
            <a:r>
              <a:rPr lang="en-US" dirty="0"/>
              <a:t>[6]   </a:t>
            </a:r>
            <a:r>
              <a:rPr lang="en-US" dirty="0" smtClean="0"/>
              <a:t>    [</a:t>
            </a:r>
            <a:r>
              <a:rPr lang="en-US" dirty="0"/>
              <a:t>7]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7432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V="1">
            <a:off x="3505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marL="457200" indent="-457200"/>
            <a:r>
              <a:rPr lang="en-US"/>
              <a:t>		++too_big_index</a:t>
            </a:r>
          </a:p>
          <a:p>
            <a:pPr marL="457200" indent="-457200"/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3DD2B8-B083-406A-A28A-D631A43F17EA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2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</a:t>
            </a:r>
            <a:r>
              <a:rPr lang="en-US" dirty="0" smtClean="0"/>
              <a:t>    </a:t>
            </a:r>
            <a:r>
              <a:rPr lang="en-US" dirty="0"/>
              <a:t>[1] </a:t>
            </a:r>
            <a:r>
              <a:rPr lang="en-US" dirty="0" smtClean="0"/>
              <a:t>     </a:t>
            </a:r>
            <a:r>
              <a:rPr lang="en-US" dirty="0"/>
              <a:t>[2] </a:t>
            </a:r>
            <a:r>
              <a:rPr lang="en-US" dirty="0" smtClean="0"/>
              <a:t>     </a:t>
            </a:r>
            <a:r>
              <a:rPr lang="en-US" dirty="0"/>
              <a:t>[3]  </a:t>
            </a:r>
            <a:r>
              <a:rPr lang="en-US" dirty="0" smtClean="0"/>
              <a:t>    </a:t>
            </a:r>
            <a:r>
              <a:rPr lang="en-US" dirty="0"/>
              <a:t>[4</a:t>
            </a:r>
            <a:r>
              <a:rPr lang="en-US" dirty="0" smtClean="0"/>
              <a:t>]     </a:t>
            </a:r>
            <a:r>
              <a:rPr lang="en-US" dirty="0"/>
              <a:t>[5] </a:t>
            </a:r>
            <a:r>
              <a:rPr lang="en-US" dirty="0" smtClean="0"/>
              <a:t>     </a:t>
            </a:r>
            <a:r>
              <a:rPr lang="en-US" dirty="0"/>
              <a:t>[6]   </a:t>
            </a:r>
            <a:r>
              <a:rPr lang="en-US" dirty="0" smtClean="0"/>
              <a:t>   [</a:t>
            </a:r>
            <a:r>
              <a:rPr lang="en-US" dirty="0"/>
              <a:t>7]  </a:t>
            </a:r>
            <a:r>
              <a:rPr lang="en-US" dirty="0" smtClean="0"/>
              <a:t>   </a:t>
            </a:r>
            <a:r>
              <a:rPr lang="en-US" dirty="0"/>
              <a:t>[8]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marL="457200" indent="-457200"/>
            <a:r>
              <a:rPr lang="en-US"/>
              <a:t>		++too_big_index</a:t>
            </a:r>
          </a:p>
          <a:p>
            <a:pPr marL="457200" indent="-457200"/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136E7A-2E62-41CA-8BB2-88015ECD6DA2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2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 </a:t>
            </a:r>
            <a:r>
              <a:rPr lang="en-US" dirty="0"/>
              <a:t>[1]  </a:t>
            </a:r>
            <a:r>
              <a:rPr lang="en-US" dirty="0" smtClean="0"/>
              <a:t>   </a:t>
            </a:r>
            <a:r>
              <a:rPr lang="en-US" dirty="0"/>
              <a:t>[2]    [3] </a:t>
            </a:r>
            <a:r>
              <a:rPr lang="en-US" dirty="0" smtClean="0"/>
              <a:t>     </a:t>
            </a:r>
            <a:r>
              <a:rPr lang="en-US" dirty="0"/>
              <a:t>[4] </a:t>
            </a:r>
            <a:r>
              <a:rPr lang="en-US" dirty="0" smtClean="0"/>
              <a:t>      </a:t>
            </a:r>
            <a:r>
              <a:rPr lang="en-US" dirty="0"/>
              <a:t>[5]    [6]  </a:t>
            </a:r>
            <a:r>
              <a:rPr lang="en-US" dirty="0" smtClean="0"/>
              <a:t>      </a:t>
            </a:r>
            <a:r>
              <a:rPr lang="en-US" dirty="0"/>
              <a:t>[7] </a:t>
            </a:r>
            <a:r>
              <a:rPr lang="en-US" dirty="0" smtClean="0"/>
              <a:t>   </a:t>
            </a:r>
            <a:r>
              <a:rPr lang="en-US" dirty="0"/>
              <a:t>[8]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8578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marL="914400" lvl="1" indent="-457200"/>
            <a:r>
              <a:rPr lang="en-US"/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marL="914400" lvl="1" indent="-457200"/>
            <a:r>
              <a:rPr lang="en-US"/>
              <a:t>	--too_small_index</a:t>
            </a:r>
          </a:p>
          <a:p>
            <a:pPr marL="457200" indent="-457200"/>
            <a:endParaRPr lang="en-US"/>
          </a:p>
          <a:p>
            <a:pPr marL="914400" lvl="1" indent="-457200">
              <a:buFontTx/>
              <a:buAutoNum type="arabicPeriod"/>
            </a:pPr>
            <a:endParaRPr lang="en-US"/>
          </a:p>
          <a:p>
            <a:pPr marL="457200" indent="-457200"/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34B33F-1D2E-4E65-AEC5-1EA7B1CDEFE6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2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 </a:t>
            </a:r>
            <a:r>
              <a:rPr lang="en-US" dirty="0"/>
              <a:t>[1]  </a:t>
            </a:r>
            <a:r>
              <a:rPr lang="en-US" dirty="0" smtClean="0"/>
              <a:t>    </a:t>
            </a:r>
            <a:r>
              <a:rPr lang="en-US" dirty="0"/>
              <a:t>[2]   </a:t>
            </a:r>
            <a:r>
              <a:rPr lang="en-US" dirty="0" smtClean="0"/>
              <a:t>  </a:t>
            </a:r>
            <a:r>
              <a:rPr lang="en-US" dirty="0"/>
              <a:t>[3]   </a:t>
            </a:r>
            <a:r>
              <a:rPr lang="en-US" dirty="0" smtClean="0"/>
              <a:t>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 </a:t>
            </a:r>
            <a:r>
              <a:rPr lang="en-US" dirty="0" smtClean="0"/>
              <a:t>   </a:t>
            </a:r>
            <a:r>
              <a:rPr lang="en-US" dirty="0"/>
              <a:t>[6] </a:t>
            </a:r>
            <a:r>
              <a:rPr lang="en-US" dirty="0" smtClean="0"/>
              <a:t>    </a:t>
            </a:r>
            <a:r>
              <a:rPr lang="en-US" dirty="0"/>
              <a:t>[7]  </a:t>
            </a:r>
            <a:r>
              <a:rPr lang="en-US" dirty="0" smtClean="0"/>
              <a:t>   </a:t>
            </a:r>
            <a:r>
              <a:rPr lang="en-US" dirty="0"/>
              <a:t>[8]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8578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marL="914400" lvl="1" indent="-457200"/>
            <a:r>
              <a:rPr lang="en-US"/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marL="914400" lvl="1" indent="-457200"/>
            <a:r>
              <a:rPr lang="en-US"/>
              <a:t>	--too_small_index</a:t>
            </a:r>
          </a:p>
          <a:p>
            <a:pPr marL="457200" indent="-457200"/>
            <a:endParaRPr lang="en-US"/>
          </a:p>
          <a:p>
            <a:pPr marL="914400" lvl="1" indent="-457200">
              <a:buFontTx/>
              <a:buAutoNum type="arabicPeriod"/>
            </a:pPr>
            <a:endParaRPr lang="en-US"/>
          </a:p>
          <a:p>
            <a:pPr marL="457200" indent="-457200"/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59FD79-0282-449E-B55C-DDEF540F70AF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78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 </a:t>
            </a:r>
            <a:r>
              <a:rPr lang="en-US" dirty="0" smtClean="0"/>
              <a:t>   [</a:t>
            </a:r>
            <a:r>
              <a:rPr lang="en-US" dirty="0"/>
              <a:t>1] </a:t>
            </a:r>
            <a:r>
              <a:rPr lang="en-US" dirty="0" smtClean="0"/>
              <a:t>      </a:t>
            </a:r>
            <a:r>
              <a:rPr lang="en-US" dirty="0"/>
              <a:t>[2]    [3]   </a:t>
            </a:r>
            <a:r>
              <a:rPr lang="en-US" dirty="0" smtClean="0"/>
              <a:t>    [</a:t>
            </a:r>
            <a:r>
              <a:rPr lang="en-US" dirty="0"/>
              <a:t>4]  </a:t>
            </a:r>
            <a:r>
              <a:rPr lang="en-US" dirty="0" smtClean="0"/>
              <a:t>  </a:t>
            </a:r>
            <a:r>
              <a:rPr lang="en-US" dirty="0"/>
              <a:t>[5]   </a:t>
            </a:r>
            <a:r>
              <a:rPr lang="en-US" dirty="0" smtClean="0"/>
              <a:t>   </a:t>
            </a:r>
            <a:r>
              <a:rPr lang="en-US" dirty="0"/>
              <a:t>[6] </a:t>
            </a:r>
            <a:r>
              <a:rPr lang="en-US" dirty="0" smtClean="0"/>
              <a:t>    </a:t>
            </a:r>
            <a:r>
              <a:rPr lang="en-US" dirty="0"/>
              <a:t>[7</a:t>
            </a:r>
            <a:r>
              <a:rPr lang="en-US" dirty="0" smtClean="0"/>
              <a:t>]     </a:t>
            </a:r>
            <a:r>
              <a:rPr lang="en-US" dirty="0"/>
              <a:t>[8]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/>
              <a:t>While data[</a:t>
            </a:r>
            <a:r>
              <a:rPr lang="en-US" dirty="0" err="1"/>
              <a:t>too_big_index</a:t>
            </a:r>
            <a:r>
              <a:rPr lang="en-US" dirty="0"/>
              <a:t>] &lt;= data[pivot]</a:t>
            </a:r>
          </a:p>
          <a:p>
            <a:pPr marL="914400" lvl="1" indent="-457200"/>
            <a:r>
              <a:rPr lang="en-US" dirty="0"/>
              <a:t>	++</a:t>
            </a:r>
            <a:r>
              <a:rPr lang="en-US" dirty="0" err="1"/>
              <a:t>too_big_index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/>
              <a:t>While data[</a:t>
            </a:r>
            <a:r>
              <a:rPr lang="en-US" dirty="0" err="1"/>
              <a:t>too_small_index</a:t>
            </a:r>
            <a:r>
              <a:rPr lang="en-US" dirty="0"/>
              <a:t>] &gt; data[pivot]</a:t>
            </a:r>
          </a:p>
          <a:p>
            <a:pPr marL="914400" lvl="1" indent="-457200"/>
            <a:r>
              <a:rPr lang="en-US" dirty="0"/>
              <a:t>	--</a:t>
            </a:r>
            <a:r>
              <a:rPr lang="en-US" dirty="0" err="1"/>
              <a:t>too_small_index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/>
              <a:t>If </a:t>
            </a:r>
            <a:r>
              <a:rPr lang="en-US" dirty="0" err="1"/>
              <a:t>too_big_index</a:t>
            </a:r>
            <a:r>
              <a:rPr lang="en-US" dirty="0"/>
              <a:t> &lt; </a:t>
            </a:r>
            <a:r>
              <a:rPr lang="en-US" dirty="0" err="1"/>
              <a:t>too_small_index</a:t>
            </a:r>
            <a:endParaRPr lang="en-US" dirty="0"/>
          </a:p>
          <a:p>
            <a:pPr marL="914400" lvl="1" indent="-457200"/>
            <a:r>
              <a:rPr lang="en-US" dirty="0"/>
              <a:t>	swap data[</a:t>
            </a:r>
            <a:r>
              <a:rPr lang="en-US" dirty="0" err="1"/>
              <a:t>too_big_index</a:t>
            </a:r>
            <a:r>
              <a:rPr lang="en-US" dirty="0"/>
              <a:t>] and data[</a:t>
            </a:r>
            <a:r>
              <a:rPr lang="en-US" dirty="0" err="1"/>
              <a:t>too_small_index</a:t>
            </a:r>
            <a:r>
              <a:rPr lang="en-US" dirty="0"/>
              <a:t>]</a:t>
            </a:r>
          </a:p>
          <a:p>
            <a:pPr marL="457200" indent="-457200"/>
            <a:endParaRPr lang="en-US" dirty="0"/>
          </a:p>
          <a:p>
            <a:pPr marL="914400" lvl="1" indent="-457200">
              <a:buFontTx/>
              <a:buAutoNum type="arabicPeriod"/>
            </a:pPr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16404" name="Freeform 20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384" y="80"/>
              </a:cxn>
              <a:cxn ang="0">
                <a:pos x="1392" y="80"/>
              </a:cxn>
              <a:cxn ang="0">
                <a:pos x="1584" y="560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10E9E7-3A49-44E7-A94A-2CE951F014C0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2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</a:t>
            </a:r>
            <a:r>
              <a:rPr lang="en-US" dirty="0" smtClean="0"/>
              <a:t>     </a:t>
            </a:r>
            <a:r>
              <a:rPr lang="en-US" dirty="0"/>
              <a:t>[1</a:t>
            </a:r>
            <a:r>
              <a:rPr lang="en-US" dirty="0" smtClean="0"/>
              <a:t>]      </a:t>
            </a:r>
            <a:r>
              <a:rPr lang="en-US" dirty="0"/>
              <a:t>[2] </a:t>
            </a:r>
            <a:r>
              <a:rPr lang="en-US" dirty="0" smtClean="0"/>
              <a:t>    </a:t>
            </a:r>
            <a:r>
              <a:rPr lang="en-US" dirty="0"/>
              <a:t>[3] </a:t>
            </a:r>
            <a:r>
              <a:rPr lang="en-US" dirty="0" smtClean="0"/>
              <a:t>    </a:t>
            </a:r>
            <a:r>
              <a:rPr lang="en-US" dirty="0"/>
              <a:t>[</a:t>
            </a:r>
            <a:r>
              <a:rPr lang="en-US" dirty="0" smtClean="0"/>
              <a:t>4]      </a:t>
            </a:r>
            <a:r>
              <a:rPr lang="en-US" dirty="0"/>
              <a:t>[5]    </a:t>
            </a:r>
            <a:r>
              <a:rPr lang="en-US" dirty="0" smtClean="0"/>
              <a:t>  [</a:t>
            </a:r>
            <a:r>
              <a:rPr lang="en-US" dirty="0"/>
              <a:t>6]  </a:t>
            </a:r>
            <a:r>
              <a:rPr lang="en-US" dirty="0" smtClean="0"/>
              <a:t>    </a:t>
            </a:r>
            <a:r>
              <a:rPr lang="en-US" dirty="0"/>
              <a:t>[7]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marL="914400" lvl="1" indent="-457200"/>
            <a:r>
              <a:rPr lang="en-US"/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marL="914400" lvl="1" indent="-457200"/>
            <a:r>
              <a:rPr lang="en-US"/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marL="914400" lvl="1" indent="-457200"/>
            <a:r>
              <a:rPr lang="en-US"/>
              <a:t>	swap data[too_big_index] and data[too_small_index]</a:t>
            </a:r>
          </a:p>
          <a:p>
            <a:pPr marL="457200" indent="-457200"/>
            <a:endParaRPr lang="en-US"/>
          </a:p>
          <a:p>
            <a:pPr marL="914400" lvl="1" indent="-457200">
              <a:buFontTx/>
              <a:buAutoNum type="arabicPeriod"/>
            </a:pPr>
            <a:endParaRPr lang="en-US"/>
          </a:p>
          <a:p>
            <a:pPr marL="457200" indent="-457200"/>
            <a:endParaRPr lang="en-US"/>
          </a:p>
        </p:txBody>
      </p:sp>
      <p:sp>
        <p:nvSpPr>
          <p:cNvPr id="17426" name="Freeform 18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384" y="80"/>
              </a:cxn>
              <a:cxn ang="0">
                <a:pos x="1392" y="80"/>
              </a:cxn>
              <a:cxn ang="0">
                <a:pos x="1584" y="560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A48137-C514-47DC-8268-5F297DF53CB7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2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 </a:t>
            </a:r>
            <a:r>
              <a:rPr lang="en-US" dirty="0" smtClean="0"/>
              <a:t>  [</a:t>
            </a:r>
            <a:r>
              <a:rPr lang="en-US" dirty="0"/>
              <a:t>1] </a:t>
            </a:r>
            <a:r>
              <a:rPr lang="en-US" dirty="0" smtClean="0"/>
              <a:t>     </a:t>
            </a:r>
            <a:r>
              <a:rPr lang="en-US" dirty="0"/>
              <a:t>[2]    [3]   </a:t>
            </a:r>
            <a:r>
              <a:rPr lang="en-US" dirty="0" smtClean="0"/>
              <a:t> 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 </a:t>
            </a:r>
            <a:r>
              <a:rPr lang="en-US" dirty="0" smtClean="0"/>
              <a:t>  </a:t>
            </a:r>
            <a:r>
              <a:rPr lang="en-US" dirty="0"/>
              <a:t>[6]   </a:t>
            </a:r>
            <a:r>
              <a:rPr lang="en-US" dirty="0" smtClean="0"/>
              <a:t>  [</a:t>
            </a:r>
            <a:r>
              <a:rPr lang="en-US" dirty="0"/>
              <a:t>7] </a:t>
            </a:r>
            <a:r>
              <a:rPr lang="en-US" dirty="0" smtClean="0"/>
              <a:t>     </a:t>
            </a:r>
            <a:r>
              <a:rPr lang="en-US" dirty="0"/>
              <a:t>[8]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marL="914400" lvl="1" indent="-457200"/>
            <a:r>
              <a:rPr lang="en-US"/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marL="914400" lvl="1" indent="-457200"/>
            <a:r>
              <a:rPr lang="en-US"/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marL="914400" lvl="1" indent="-457200"/>
            <a:r>
              <a:rPr lang="en-US"/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pPr marL="457200" indent="-457200"/>
            <a:endParaRPr lang="en-US"/>
          </a:p>
          <a:p>
            <a:pPr marL="914400" lvl="1" indent="-457200">
              <a:buFontTx/>
              <a:buAutoNum type="arabicPeriod"/>
            </a:pPr>
            <a:endParaRPr lang="en-US"/>
          </a:p>
          <a:p>
            <a:pPr marL="457200" indent="-457200"/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E1F7FF-F1B0-4E0A-8458-F8F6C282110A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634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</a:t>
            </a:r>
            <a:r>
              <a:rPr lang="en-US" dirty="0" smtClean="0"/>
              <a:t>      </a:t>
            </a:r>
            <a:r>
              <a:rPr lang="en-US" dirty="0"/>
              <a:t>[</a:t>
            </a:r>
            <a:r>
              <a:rPr lang="en-US" dirty="0" smtClean="0"/>
              <a:t>1]    </a:t>
            </a:r>
            <a:r>
              <a:rPr lang="en-US" dirty="0"/>
              <a:t>[2]  </a:t>
            </a:r>
            <a:r>
              <a:rPr lang="en-US" dirty="0" smtClean="0"/>
              <a:t>    </a:t>
            </a:r>
            <a:r>
              <a:rPr lang="en-US" dirty="0"/>
              <a:t>[3] </a:t>
            </a:r>
            <a:r>
              <a:rPr lang="en-US" dirty="0" smtClean="0"/>
              <a:t>      </a:t>
            </a:r>
            <a:r>
              <a:rPr lang="en-US" dirty="0"/>
              <a:t>[4]  </a:t>
            </a:r>
            <a:r>
              <a:rPr lang="en-US" dirty="0" smtClean="0"/>
              <a:t>   </a:t>
            </a:r>
            <a:r>
              <a:rPr lang="en-US" dirty="0"/>
              <a:t>[5]  </a:t>
            </a:r>
            <a:r>
              <a:rPr lang="en-US" dirty="0" smtClean="0"/>
              <a:t>   </a:t>
            </a:r>
            <a:r>
              <a:rPr lang="en-US" dirty="0"/>
              <a:t>[6] 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  </a:t>
            </a:r>
            <a:r>
              <a:rPr lang="en-US" dirty="0"/>
              <a:t>[8]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marL="914400" lvl="1" indent="-457200"/>
            <a:r>
              <a:rPr lang="en-US"/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marL="914400" lvl="1" indent="-457200"/>
            <a:r>
              <a:rPr lang="en-US"/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marL="914400" lvl="1" indent="-457200"/>
            <a:r>
              <a:rPr lang="en-US"/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pPr marL="457200" indent="-457200"/>
            <a:endParaRPr lang="en-US"/>
          </a:p>
          <a:p>
            <a:pPr marL="914400" lvl="1" indent="-457200">
              <a:buFontTx/>
              <a:buAutoNum type="arabicPeriod"/>
            </a:pPr>
            <a:endParaRPr lang="en-US"/>
          </a:p>
          <a:p>
            <a:pPr marL="457200" indent="-457200"/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E510-7B29-4A37-9C8A-426F75BF7831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2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</a:t>
            </a:r>
            <a:r>
              <a:rPr lang="en-US" dirty="0" smtClean="0"/>
              <a:t>    </a:t>
            </a:r>
            <a:r>
              <a:rPr lang="en-US" dirty="0"/>
              <a:t>[1]  </a:t>
            </a:r>
            <a:r>
              <a:rPr lang="en-US" dirty="0" smtClean="0"/>
              <a:t>     </a:t>
            </a:r>
            <a:r>
              <a:rPr lang="en-US" dirty="0"/>
              <a:t>[2]    [3]  </a:t>
            </a:r>
            <a:r>
              <a:rPr lang="en-US" dirty="0" smtClean="0"/>
              <a:t>     </a:t>
            </a:r>
            <a:r>
              <a:rPr lang="en-US" dirty="0"/>
              <a:t>[4] </a:t>
            </a:r>
            <a:r>
              <a:rPr lang="en-US" dirty="0" smtClean="0"/>
              <a:t>     </a:t>
            </a:r>
            <a:r>
              <a:rPr lang="en-US" dirty="0"/>
              <a:t>[5]   </a:t>
            </a:r>
            <a:r>
              <a:rPr lang="en-US" dirty="0" smtClean="0"/>
              <a:t>  </a:t>
            </a:r>
            <a:r>
              <a:rPr lang="en-US" dirty="0"/>
              <a:t>[6</a:t>
            </a:r>
            <a:r>
              <a:rPr lang="en-US" dirty="0" smtClean="0"/>
              <a:t>]       </a:t>
            </a:r>
            <a:r>
              <a:rPr lang="en-US" dirty="0"/>
              <a:t>[7]  </a:t>
            </a:r>
            <a:r>
              <a:rPr lang="en-US" dirty="0" smtClean="0"/>
              <a:t>  </a:t>
            </a:r>
            <a:r>
              <a:rPr lang="en-US" dirty="0"/>
              <a:t>[8]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marL="914400" lvl="1" indent="-457200"/>
            <a:r>
              <a:rPr lang="en-US"/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marL="914400" lvl="1" indent="-457200"/>
            <a:r>
              <a:rPr lang="en-US"/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marL="914400" lvl="1" indent="-457200"/>
            <a:r>
              <a:rPr lang="en-US"/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pPr marL="457200" indent="-457200"/>
            <a:endParaRPr lang="en-US"/>
          </a:p>
          <a:p>
            <a:pPr marL="914400" lvl="1" indent="-457200">
              <a:buFontTx/>
              <a:buAutoNum type="arabicPeriod"/>
            </a:pPr>
            <a:endParaRPr lang="en-US"/>
          </a:p>
          <a:p>
            <a:pPr marL="457200" indent="-457200"/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EBEA4-AF44-4819-B638-2B827CD73F75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9F0E56-CA09-4BD1-8CFE-E01C4AC84EEE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Heaps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30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 represent a complete binary tree as an array: 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root node is A[1]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Node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A[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parent of node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A[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/2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(note: integer divide)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left child of node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is A[2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right child of node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is A[2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+ 1]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5743575" y="4648200"/>
            <a:ext cx="3171825" cy="1717675"/>
            <a:chOff x="720" y="1488"/>
            <a:chExt cx="4032" cy="1440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736" y="1488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584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888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008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2160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312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4464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720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1296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1872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cxnSp>
          <p:nvCxnSpPr>
            <p:cNvPr id="20" name="AutoShape 15"/>
            <p:cNvCxnSpPr>
              <a:cxnSpLocks noChangeShapeType="1"/>
              <a:stCxn id="10" idx="3"/>
              <a:endCxn id="11" idx="7"/>
            </p:cNvCxnSpPr>
            <p:nvPr/>
          </p:nvCxnSpPr>
          <p:spPr bwMode="auto">
            <a:xfrm flipH="1">
              <a:off x="1830" y="1746"/>
              <a:ext cx="948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16"/>
            <p:cNvCxnSpPr>
              <a:cxnSpLocks noChangeShapeType="1"/>
              <a:stCxn id="11" idx="3"/>
              <a:endCxn id="13" idx="7"/>
            </p:cNvCxnSpPr>
            <p:nvPr/>
          </p:nvCxnSpPr>
          <p:spPr bwMode="auto">
            <a:xfrm flipH="1">
              <a:off x="125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17"/>
            <p:cNvCxnSpPr>
              <a:cxnSpLocks noChangeShapeType="1"/>
              <a:stCxn id="13" idx="3"/>
              <a:endCxn id="17" idx="7"/>
            </p:cNvCxnSpPr>
            <p:nvPr/>
          </p:nvCxnSpPr>
          <p:spPr bwMode="auto">
            <a:xfrm flipH="1">
              <a:off x="966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18"/>
            <p:cNvCxnSpPr>
              <a:cxnSpLocks noChangeShapeType="1"/>
              <a:stCxn id="13" idx="5"/>
              <a:endCxn id="18" idx="1"/>
            </p:cNvCxnSpPr>
            <p:nvPr/>
          </p:nvCxnSpPr>
          <p:spPr bwMode="auto">
            <a:xfrm>
              <a:off x="1254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4" name="AutoShape 19"/>
            <p:cNvCxnSpPr>
              <a:cxnSpLocks noChangeShapeType="1"/>
              <a:stCxn id="11" idx="5"/>
              <a:endCxn id="14" idx="1"/>
            </p:cNvCxnSpPr>
            <p:nvPr/>
          </p:nvCxnSpPr>
          <p:spPr bwMode="auto">
            <a:xfrm>
              <a:off x="1830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20"/>
            <p:cNvCxnSpPr>
              <a:cxnSpLocks noChangeShapeType="1"/>
              <a:stCxn id="14" idx="3"/>
              <a:endCxn id="19" idx="7"/>
            </p:cNvCxnSpPr>
            <p:nvPr/>
          </p:nvCxnSpPr>
          <p:spPr bwMode="auto">
            <a:xfrm flipH="1">
              <a:off x="2118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6" name="AutoShape 21"/>
            <p:cNvCxnSpPr>
              <a:cxnSpLocks noChangeShapeType="1"/>
              <a:stCxn id="10" idx="5"/>
              <a:endCxn id="12" idx="1"/>
            </p:cNvCxnSpPr>
            <p:nvPr/>
          </p:nvCxnSpPr>
          <p:spPr bwMode="auto">
            <a:xfrm>
              <a:off x="2982" y="1746"/>
              <a:ext cx="948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7" name="AutoShape 22"/>
            <p:cNvCxnSpPr>
              <a:cxnSpLocks noChangeShapeType="1"/>
              <a:stCxn id="12" idx="5"/>
              <a:endCxn id="16" idx="1"/>
            </p:cNvCxnSpPr>
            <p:nvPr/>
          </p:nvCxnSpPr>
          <p:spPr bwMode="auto">
            <a:xfrm>
              <a:off x="413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8" name="AutoShape 23"/>
            <p:cNvCxnSpPr>
              <a:cxnSpLocks noChangeShapeType="1"/>
              <a:stCxn id="15" idx="7"/>
              <a:endCxn id="12" idx="3"/>
            </p:cNvCxnSpPr>
            <p:nvPr/>
          </p:nvCxnSpPr>
          <p:spPr bwMode="auto">
            <a:xfrm flipV="1">
              <a:off x="3558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</p:grp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7620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12192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16764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21336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5908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30480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5052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39624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44196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48768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76200" y="5562600"/>
            <a:ext cx="685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A =</a:t>
            </a:r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5334000" y="5562600"/>
            <a:ext cx="304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506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 </a:t>
            </a:r>
            <a:r>
              <a:rPr lang="en-US" dirty="0"/>
              <a:t>[1]   </a:t>
            </a:r>
            <a:r>
              <a:rPr lang="en-US" dirty="0" smtClean="0"/>
              <a:t>   [</a:t>
            </a:r>
            <a:r>
              <a:rPr lang="en-US" dirty="0"/>
              <a:t>2]    [3]   </a:t>
            </a:r>
            <a:r>
              <a:rPr lang="en-US" dirty="0" smtClean="0"/>
              <a:t>   [</a:t>
            </a:r>
            <a:r>
              <a:rPr lang="en-US" dirty="0"/>
              <a:t>4</a:t>
            </a:r>
            <a:r>
              <a:rPr lang="en-US" dirty="0" smtClean="0"/>
              <a:t>]      </a:t>
            </a:r>
            <a:r>
              <a:rPr lang="en-US" dirty="0"/>
              <a:t>[5]   </a:t>
            </a:r>
            <a:r>
              <a:rPr lang="en-US" dirty="0" smtClean="0"/>
              <a:t>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</a:t>
            </a:r>
            <a:r>
              <a:rPr lang="en-US" dirty="0" smtClean="0"/>
              <a:t>]      </a:t>
            </a:r>
            <a:r>
              <a:rPr lang="en-US" dirty="0"/>
              <a:t>[8]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marL="914400" lvl="1" indent="-457200"/>
            <a:r>
              <a:rPr lang="en-US"/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marL="914400" lvl="1" indent="-457200"/>
            <a:r>
              <a:rPr lang="en-US"/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marL="914400" lvl="1" indent="-457200"/>
            <a:r>
              <a:rPr lang="en-US"/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pPr marL="457200" indent="-457200"/>
            <a:endParaRPr lang="en-US"/>
          </a:p>
          <a:p>
            <a:pPr marL="914400" lvl="1" indent="-457200">
              <a:buFontTx/>
              <a:buAutoNum type="arabicPeriod"/>
            </a:pPr>
            <a:endParaRPr lang="en-US"/>
          </a:p>
          <a:p>
            <a:pPr marL="457200" indent="-457200"/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A5DB86-238C-471E-9949-B90C5669B342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2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</a:t>
            </a:r>
            <a:r>
              <a:rPr lang="en-US" dirty="0" smtClean="0"/>
              <a:t>       </a:t>
            </a:r>
            <a:r>
              <a:rPr lang="en-US" dirty="0"/>
              <a:t>[1]  </a:t>
            </a:r>
            <a:r>
              <a:rPr lang="en-US" dirty="0" smtClean="0"/>
              <a:t>    </a:t>
            </a:r>
            <a:r>
              <a:rPr lang="en-US" dirty="0"/>
              <a:t>[2]  </a:t>
            </a:r>
            <a:r>
              <a:rPr lang="en-US" dirty="0" smtClean="0"/>
              <a:t>    </a:t>
            </a:r>
            <a:r>
              <a:rPr lang="en-US" dirty="0"/>
              <a:t>[3]   [4]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</a:t>
            </a:r>
            <a:r>
              <a:rPr lang="en-US" dirty="0"/>
              <a:t>[6] </a:t>
            </a:r>
            <a:r>
              <a:rPr lang="en-US" dirty="0" smtClean="0"/>
              <a:t>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marL="914400" lvl="1" indent="-457200"/>
            <a:r>
              <a:rPr lang="en-US"/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marL="914400" lvl="1" indent="-457200"/>
            <a:r>
              <a:rPr lang="en-US"/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marL="914400" lvl="1" indent="-457200"/>
            <a:r>
              <a:rPr lang="en-US"/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pPr marL="457200" indent="-457200"/>
            <a:endParaRPr lang="en-US"/>
          </a:p>
          <a:p>
            <a:pPr marL="914400" lvl="1" indent="-457200">
              <a:buFontTx/>
              <a:buAutoNum type="arabicPeriod"/>
            </a:pPr>
            <a:endParaRPr lang="en-US"/>
          </a:p>
          <a:p>
            <a:pPr marL="457200" indent="-457200"/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65E24-E7DA-4411-8A68-E733A4FE9363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506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 </a:t>
            </a:r>
            <a:r>
              <a:rPr lang="en-US" dirty="0"/>
              <a:t>[1]   [2]   </a:t>
            </a:r>
            <a:r>
              <a:rPr lang="en-US" dirty="0" smtClean="0"/>
              <a:t>      </a:t>
            </a:r>
            <a:r>
              <a:rPr lang="en-US" dirty="0"/>
              <a:t>[3]   </a:t>
            </a:r>
            <a:r>
              <a:rPr lang="en-US" dirty="0" smtClean="0"/>
              <a:t>  [</a:t>
            </a:r>
            <a:r>
              <a:rPr lang="en-US" dirty="0"/>
              <a:t>4]  </a:t>
            </a:r>
            <a:r>
              <a:rPr lang="en-US" dirty="0" smtClean="0"/>
              <a:t>   </a:t>
            </a:r>
            <a:r>
              <a:rPr lang="en-US" dirty="0"/>
              <a:t>[5]    [6</a:t>
            </a:r>
            <a:r>
              <a:rPr lang="en-US" dirty="0" smtClean="0"/>
              <a:t>]       </a:t>
            </a:r>
            <a:r>
              <a:rPr lang="en-US" dirty="0"/>
              <a:t>[7</a:t>
            </a:r>
            <a:r>
              <a:rPr lang="en-US" dirty="0" smtClean="0"/>
              <a:t>]      </a:t>
            </a:r>
            <a:r>
              <a:rPr lang="en-US" dirty="0"/>
              <a:t>[8]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marL="914400" lvl="1" indent="-457200"/>
            <a:r>
              <a:rPr lang="en-US"/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marL="914400" lvl="1" indent="-457200"/>
            <a:r>
              <a:rPr lang="en-US"/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marL="914400" lvl="1" indent="-457200"/>
            <a:r>
              <a:rPr lang="en-US"/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pPr marL="457200" indent="-457200"/>
            <a:endParaRPr lang="en-US"/>
          </a:p>
          <a:p>
            <a:pPr marL="914400" lvl="1" indent="-457200">
              <a:buFontTx/>
              <a:buAutoNum type="arabicPeriod"/>
            </a:pPr>
            <a:endParaRPr lang="en-US"/>
          </a:p>
          <a:p>
            <a:pPr marL="457200" indent="-457200"/>
            <a:endParaRPr 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71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384" y="80"/>
              </a:cxn>
              <a:cxn ang="0">
                <a:pos x="1392" y="80"/>
              </a:cxn>
              <a:cxn ang="0">
                <a:pos x="1584" y="560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EA4A71-8BFE-4A65-9FD6-0B08C3819873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marL="914400" lvl="1" indent="-457200"/>
            <a:r>
              <a:rPr lang="en-US"/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marL="914400" lvl="1" indent="-457200"/>
            <a:r>
              <a:rPr lang="en-US"/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marL="914400" lvl="1" indent="-457200"/>
            <a:r>
              <a:rPr lang="en-US"/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pPr marL="457200" indent="-457200"/>
            <a:endParaRPr lang="en-US"/>
          </a:p>
          <a:p>
            <a:pPr marL="914400" lvl="1" indent="-457200">
              <a:buFontTx/>
              <a:buAutoNum type="arabicPeriod"/>
            </a:pPr>
            <a:endParaRPr lang="en-US"/>
          </a:p>
          <a:p>
            <a:pPr marL="457200" indent="-457200"/>
            <a:endParaRPr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2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</a:t>
            </a:r>
            <a:r>
              <a:rPr lang="en-US" dirty="0" smtClean="0"/>
              <a:t>  [</a:t>
            </a:r>
            <a:r>
              <a:rPr lang="en-US" dirty="0"/>
              <a:t>2]  </a:t>
            </a:r>
            <a:r>
              <a:rPr lang="en-US" dirty="0" smtClean="0"/>
              <a:t>     </a:t>
            </a:r>
            <a:r>
              <a:rPr lang="en-US" dirty="0"/>
              <a:t>[3]  </a:t>
            </a:r>
            <a:r>
              <a:rPr lang="en-US" dirty="0" smtClean="0"/>
              <a:t>     </a:t>
            </a:r>
            <a:r>
              <a:rPr lang="en-US" dirty="0"/>
              <a:t>[4] </a:t>
            </a:r>
            <a:r>
              <a:rPr lang="en-US" dirty="0" smtClean="0"/>
              <a:t>    </a:t>
            </a:r>
            <a:r>
              <a:rPr lang="en-US" dirty="0"/>
              <a:t>[5]    [6] </a:t>
            </a:r>
            <a:r>
              <a:rPr lang="en-US" dirty="0" smtClean="0"/>
              <a:t>     </a:t>
            </a:r>
            <a:r>
              <a:rPr lang="en-US" dirty="0"/>
              <a:t>[7] </a:t>
            </a:r>
            <a:r>
              <a:rPr lang="en-US" dirty="0" smtClean="0"/>
              <a:t>     </a:t>
            </a:r>
            <a:r>
              <a:rPr lang="en-US" dirty="0"/>
              <a:t>[8]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5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384" y="80"/>
              </a:cxn>
              <a:cxn ang="0">
                <a:pos x="1392" y="80"/>
              </a:cxn>
              <a:cxn ang="0">
                <a:pos x="1584" y="560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17D9D9-4703-4088-ACE5-EE833324B892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marL="914400" lvl="1" indent="-457200"/>
            <a:r>
              <a:rPr lang="en-US"/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marL="914400" lvl="1" indent="-457200"/>
            <a:r>
              <a:rPr lang="en-US"/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marL="914400" lvl="1" indent="-457200"/>
            <a:r>
              <a:rPr lang="en-US"/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pPr marL="457200" indent="-457200"/>
            <a:endParaRPr lang="en-US"/>
          </a:p>
          <a:p>
            <a:pPr marL="914400" lvl="1" indent="-457200">
              <a:buFontTx/>
              <a:buAutoNum type="arabicPeriod"/>
            </a:pPr>
            <a:endParaRPr lang="en-US"/>
          </a:p>
          <a:p>
            <a:pPr marL="457200" indent="-457200"/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2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</a:t>
            </a:r>
            <a:r>
              <a:rPr lang="en-US" dirty="0" smtClean="0"/>
              <a:t>      </a:t>
            </a:r>
            <a:r>
              <a:rPr lang="en-US" dirty="0"/>
              <a:t>[1]  </a:t>
            </a:r>
            <a:r>
              <a:rPr lang="en-US" dirty="0" smtClean="0"/>
              <a:t>   </a:t>
            </a:r>
            <a:r>
              <a:rPr lang="en-US" dirty="0"/>
              <a:t>[2</a:t>
            </a:r>
            <a:r>
              <a:rPr lang="en-US" dirty="0" smtClean="0"/>
              <a:t>]       </a:t>
            </a:r>
            <a:r>
              <a:rPr lang="en-US" dirty="0"/>
              <a:t>[3] </a:t>
            </a:r>
            <a:r>
              <a:rPr lang="en-US" dirty="0" smtClean="0"/>
              <a:t>    </a:t>
            </a:r>
            <a:r>
              <a:rPr lang="en-US" dirty="0"/>
              <a:t>[4] </a:t>
            </a:r>
            <a:r>
              <a:rPr lang="en-US" dirty="0" smtClean="0"/>
              <a:t>    </a:t>
            </a:r>
            <a:r>
              <a:rPr lang="en-US" dirty="0"/>
              <a:t>[5]    [6] </a:t>
            </a:r>
            <a:r>
              <a:rPr lang="en-US" dirty="0" smtClean="0"/>
              <a:t>     </a:t>
            </a:r>
            <a:r>
              <a:rPr lang="en-US" dirty="0"/>
              <a:t>[7</a:t>
            </a:r>
            <a:r>
              <a:rPr lang="en-US" dirty="0" smtClean="0"/>
              <a:t>]      </a:t>
            </a:r>
            <a:r>
              <a:rPr lang="en-US" dirty="0"/>
              <a:t>[8]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8531FB-E688-428B-A16C-5190AD9DE9F1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marL="914400" lvl="1" indent="-457200"/>
            <a:r>
              <a:rPr lang="en-US"/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marL="914400" lvl="1" indent="-457200"/>
            <a:r>
              <a:rPr lang="en-US"/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marL="914400" lvl="1" indent="-457200"/>
            <a:r>
              <a:rPr lang="en-US"/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pPr marL="457200" indent="-457200"/>
            <a:endParaRPr lang="en-US"/>
          </a:p>
          <a:p>
            <a:pPr marL="914400" lvl="1" indent="-457200">
              <a:buFontTx/>
              <a:buAutoNum type="arabicPeriod"/>
            </a:pPr>
            <a:endParaRPr lang="en-US"/>
          </a:p>
          <a:p>
            <a:pPr marL="457200" indent="-457200"/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506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 </a:t>
            </a:r>
            <a:r>
              <a:rPr lang="en-US" dirty="0"/>
              <a:t>[1] </a:t>
            </a:r>
            <a:r>
              <a:rPr lang="en-US" dirty="0" smtClean="0"/>
              <a:t>     </a:t>
            </a:r>
            <a:r>
              <a:rPr lang="en-US" dirty="0"/>
              <a:t>[2]    </a:t>
            </a:r>
            <a:r>
              <a:rPr lang="en-US" dirty="0" smtClean="0"/>
              <a:t>  [</a:t>
            </a:r>
            <a:r>
              <a:rPr lang="en-US" dirty="0"/>
              <a:t>3]  </a:t>
            </a:r>
            <a:r>
              <a:rPr lang="en-US" dirty="0" smtClean="0"/>
              <a:t>   </a:t>
            </a:r>
            <a:r>
              <a:rPr lang="en-US" dirty="0"/>
              <a:t>[4]  </a:t>
            </a:r>
            <a:r>
              <a:rPr lang="en-US" dirty="0" smtClean="0"/>
              <a:t>   </a:t>
            </a:r>
            <a:r>
              <a:rPr lang="en-US" dirty="0"/>
              <a:t>[5]  </a:t>
            </a:r>
            <a:r>
              <a:rPr lang="en-US" dirty="0" smtClean="0"/>
              <a:t>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</a:t>
            </a:r>
            <a:r>
              <a:rPr lang="en-US" dirty="0"/>
              <a:t>[8]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4568A6-7F20-4E6D-A8E3-5F020FCF9D4F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marL="914400" lvl="1" indent="-457200"/>
            <a:r>
              <a:rPr lang="en-US"/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marL="914400" lvl="1" indent="-457200"/>
            <a:r>
              <a:rPr lang="en-US"/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marL="914400" lvl="1" indent="-457200"/>
            <a:r>
              <a:rPr lang="en-US"/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pPr marL="457200" indent="-457200"/>
            <a:endParaRPr lang="en-US"/>
          </a:p>
          <a:p>
            <a:pPr marL="914400" lvl="1" indent="-457200">
              <a:buFontTx/>
              <a:buAutoNum type="arabicPeriod"/>
            </a:pPr>
            <a:endParaRPr lang="en-US"/>
          </a:p>
          <a:p>
            <a:pPr marL="457200" indent="-457200"/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2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 </a:t>
            </a:r>
            <a:r>
              <a:rPr lang="en-US" dirty="0" smtClean="0"/>
              <a:t>   [</a:t>
            </a:r>
            <a:r>
              <a:rPr lang="en-US" dirty="0"/>
              <a:t>1] </a:t>
            </a:r>
            <a:r>
              <a:rPr lang="en-US" dirty="0" smtClean="0"/>
              <a:t>    </a:t>
            </a:r>
            <a:r>
              <a:rPr lang="en-US" dirty="0"/>
              <a:t>[2]   </a:t>
            </a:r>
            <a:r>
              <a:rPr lang="en-US" dirty="0" smtClean="0"/>
              <a:t>   </a:t>
            </a:r>
            <a:r>
              <a:rPr lang="en-US" dirty="0"/>
              <a:t>[3]  </a:t>
            </a:r>
            <a:r>
              <a:rPr lang="en-US" dirty="0" smtClean="0"/>
              <a:t>   </a:t>
            </a:r>
            <a:r>
              <a:rPr lang="en-US" dirty="0"/>
              <a:t>[4]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</a:t>
            </a:r>
            <a:r>
              <a:rPr lang="en-US" dirty="0" smtClean="0"/>
              <a:t>]      </a:t>
            </a:r>
            <a:r>
              <a:rPr lang="en-US" dirty="0"/>
              <a:t>[8]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3E937C-A479-4DF2-82C3-02A3BE63620F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marL="914400" lvl="1" indent="-457200"/>
            <a:r>
              <a:rPr lang="en-US"/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marL="914400" lvl="1" indent="-457200"/>
            <a:r>
              <a:rPr lang="en-US"/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marL="914400" lvl="1" indent="-457200"/>
            <a:r>
              <a:rPr lang="en-US"/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pPr marL="457200" indent="-457200"/>
            <a:endParaRPr lang="en-US"/>
          </a:p>
          <a:p>
            <a:pPr marL="914400" lvl="1" indent="-457200">
              <a:buFontTx/>
              <a:buAutoNum type="arabicPeriod"/>
            </a:pPr>
            <a:endParaRPr lang="en-US"/>
          </a:p>
          <a:p>
            <a:pPr marL="457200" indent="-457200"/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2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</a:t>
            </a:r>
            <a:r>
              <a:rPr lang="en-US" dirty="0" smtClean="0"/>
              <a:t>   </a:t>
            </a:r>
            <a:r>
              <a:rPr lang="en-US" dirty="0"/>
              <a:t>[2]   </a:t>
            </a:r>
            <a:r>
              <a:rPr lang="en-US" dirty="0" smtClean="0"/>
              <a:t>  </a:t>
            </a:r>
            <a:r>
              <a:rPr lang="en-US" dirty="0"/>
              <a:t>[3] </a:t>
            </a:r>
            <a:r>
              <a:rPr lang="en-US" dirty="0" smtClean="0"/>
              <a:t>      </a:t>
            </a:r>
            <a:r>
              <a:rPr lang="en-US" dirty="0"/>
              <a:t>[4</a:t>
            </a:r>
            <a:r>
              <a:rPr lang="en-US" dirty="0" smtClean="0"/>
              <a:t>]       </a:t>
            </a:r>
            <a:r>
              <a:rPr lang="en-US" dirty="0"/>
              <a:t>[5]    [6</a:t>
            </a:r>
            <a:r>
              <a:rPr lang="en-US" dirty="0" smtClean="0"/>
              <a:t>]    </a:t>
            </a:r>
            <a:r>
              <a:rPr lang="en-US" dirty="0"/>
              <a:t>[7] </a:t>
            </a:r>
            <a:r>
              <a:rPr lang="en-US" dirty="0" smtClean="0"/>
              <a:t>      </a:t>
            </a:r>
            <a:r>
              <a:rPr lang="en-US" dirty="0"/>
              <a:t>[8]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D1B57A-3645-4FD9-9E54-2F2D4E9178CB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marL="914400" lvl="1" indent="-457200"/>
            <a:r>
              <a:rPr lang="en-US"/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marL="914400" lvl="1" indent="-457200"/>
            <a:r>
              <a:rPr lang="en-US"/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marL="914400" lvl="1" indent="-457200"/>
            <a:r>
              <a:rPr lang="en-US"/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pPr marL="457200" indent="-457200"/>
            <a:endParaRPr lang="en-US"/>
          </a:p>
          <a:p>
            <a:pPr marL="914400" lvl="1" indent="-457200">
              <a:buFontTx/>
              <a:buAutoNum type="arabicPeriod"/>
            </a:pPr>
            <a:endParaRPr lang="en-US"/>
          </a:p>
          <a:p>
            <a:pPr marL="457200" indent="-457200"/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365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</a:t>
            </a:r>
            <a:r>
              <a:rPr lang="en-US" dirty="0" smtClean="0"/>
              <a:t>   </a:t>
            </a:r>
            <a:r>
              <a:rPr lang="en-US" dirty="0"/>
              <a:t>[1]   </a:t>
            </a:r>
            <a:r>
              <a:rPr lang="en-US" dirty="0" smtClean="0"/>
              <a:t>      [</a:t>
            </a:r>
            <a:r>
              <a:rPr lang="en-US" dirty="0"/>
              <a:t>2]   </a:t>
            </a:r>
            <a:r>
              <a:rPr lang="en-US" dirty="0" smtClean="0"/>
              <a:t>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 [5] </a:t>
            </a:r>
            <a:r>
              <a:rPr lang="en-US" dirty="0" smtClean="0"/>
              <a:t>      </a:t>
            </a:r>
            <a:r>
              <a:rPr lang="en-US" dirty="0"/>
              <a:t>[6]  </a:t>
            </a:r>
            <a:r>
              <a:rPr lang="en-US" dirty="0" smtClean="0"/>
              <a:t>   </a:t>
            </a:r>
            <a:r>
              <a:rPr lang="en-US" dirty="0"/>
              <a:t>[7</a:t>
            </a:r>
            <a:r>
              <a:rPr lang="en-US" dirty="0" smtClean="0"/>
              <a:t>]     </a:t>
            </a:r>
            <a:r>
              <a:rPr lang="en-US" dirty="0"/>
              <a:t>[8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 flipV="1">
            <a:off x="5638800" y="5257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148F00-0ADB-4778-A764-BFC4573E2703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marL="914400" lvl="1" indent="-457200"/>
            <a:r>
              <a:rPr lang="en-US"/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marL="914400" lvl="1" indent="-457200"/>
            <a:r>
              <a:rPr lang="en-US"/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marL="914400" lvl="1" indent="-457200"/>
            <a:r>
              <a:rPr lang="en-US"/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pPr marL="457200" indent="-457200"/>
            <a:endParaRPr lang="en-US"/>
          </a:p>
          <a:p>
            <a:pPr marL="914400" lvl="1" indent="-457200">
              <a:buFontTx/>
              <a:buAutoNum type="arabicPeriod"/>
            </a:pPr>
            <a:endParaRPr lang="en-US"/>
          </a:p>
          <a:p>
            <a:pPr marL="457200" indent="-457200"/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2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</a:t>
            </a:r>
            <a:r>
              <a:rPr lang="en-US" dirty="0" smtClean="0"/>
              <a:t>      </a:t>
            </a:r>
            <a:r>
              <a:rPr lang="en-US" dirty="0"/>
              <a:t>[1</a:t>
            </a:r>
            <a:r>
              <a:rPr lang="en-US" dirty="0" smtClean="0"/>
              <a:t>]      </a:t>
            </a:r>
            <a:r>
              <a:rPr lang="en-US" dirty="0"/>
              <a:t>[2]    </a:t>
            </a:r>
            <a:r>
              <a:rPr lang="en-US" dirty="0" smtClean="0"/>
              <a:t>  [</a:t>
            </a:r>
            <a:r>
              <a:rPr lang="en-US" dirty="0"/>
              <a:t>3]  </a:t>
            </a:r>
            <a:r>
              <a:rPr lang="en-US" dirty="0" smtClean="0"/>
              <a:t>   </a:t>
            </a:r>
            <a:r>
              <a:rPr lang="en-US" dirty="0"/>
              <a:t>[4</a:t>
            </a:r>
            <a:r>
              <a:rPr lang="en-US" dirty="0" smtClean="0"/>
              <a:t>]     </a:t>
            </a:r>
            <a:r>
              <a:rPr lang="en-US" dirty="0"/>
              <a:t>[5]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</a:t>
            </a:r>
            <a:r>
              <a:rPr lang="en-US" dirty="0"/>
              <a:t>[7]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A3EB7C-2D1D-4311-8D5D-0E6311B48A38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41C886-4016-4876-9F1B-E129D186D52E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Referencing Heap Elements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So…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Parent(i) { return 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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i/2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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Left(i) { return 2*i; }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right(i) { return 2*i + 1; }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 aside:</a:t>
            </a:r>
            <a:r>
              <a:rPr kumimoji="0" lang="en-US" sz="2600" b="0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How would you implement this </a:t>
            </a:r>
            <a:br>
              <a:rPr kumimoji="0" lang="en-US" sz="2600" b="0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</a:br>
            <a:r>
              <a:rPr kumimoji="0" lang="en-US" sz="2600" b="0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most efficiently?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Trick question, I was looking for “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 &lt;&lt; 1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”, etc. 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But, any modern compiler is smart enough to do this for you (and it makes the code hard to follow)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marL="914400" lvl="1" indent="-457200"/>
            <a:r>
              <a:rPr lang="en-US"/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marL="914400" lvl="1" indent="-457200"/>
            <a:r>
              <a:rPr lang="en-US"/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marL="914400" lvl="1" indent="-457200"/>
            <a:r>
              <a:rPr lang="en-US"/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pPr marL="457200" indent="-457200"/>
            <a:endParaRPr lang="en-US"/>
          </a:p>
          <a:p>
            <a:pPr marL="914400" lvl="1" indent="-457200">
              <a:buFontTx/>
              <a:buAutoNum type="arabicPeriod"/>
            </a:pPr>
            <a:endParaRPr lang="en-US"/>
          </a:p>
          <a:p>
            <a:pPr marL="457200" indent="-457200"/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378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</a:t>
            </a:r>
            <a:r>
              <a:rPr lang="en-US" dirty="0" smtClean="0"/>
              <a:t>    </a:t>
            </a:r>
            <a:r>
              <a:rPr lang="en-US" dirty="0"/>
              <a:t>[1]  </a:t>
            </a:r>
            <a:r>
              <a:rPr lang="en-US" dirty="0" smtClean="0"/>
              <a:t>   </a:t>
            </a:r>
            <a:r>
              <a:rPr lang="en-US" dirty="0"/>
              <a:t>[2]   </a:t>
            </a:r>
            <a:r>
              <a:rPr lang="en-US" dirty="0" smtClean="0"/>
              <a:t>   </a:t>
            </a:r>
            <a:r>
              <a:rPr lang="en-US" dirty="0"/>
              <a:t>[3</a:t>
            </a:r>
            <a:r>
              <a:rPr lang="en-US" dirty="0" smtClean="0"/>
              <a:t>]     </a:t>
            </a:r>
            <a:r>
              <a:rPr lang="en-US" dirty="0"/>
              <a:t>[4]  </a:t>
            </a:r>
            <a:r>
              <a:rPr lang="en-US" dirty="0" smtClean="0"/>
              <a:t>    </a:t>
            </a:r>
            <a:r>
              <a:rPr lang="en-US" dirty="0"/>
              <a:t>[5]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</a:t>
            </a:r>
            <a:r>
              <a:rPr lang="en-US" dirty="0"/>
              <a:t>[7] </a:t>
            </a:r>
            <a:r>
              <a:rPr lang="en-US" dirty="0" smtClean="0"/>
              <a:t>     </a:t>
            </a:r>
            <a:r>
              <a:rPr lang="en-US" dirty="0"/>
              <a:t>[8]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A2732D-DEFE-46F7-B820-54A1E2556332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marL="914400" lvl="1" indent="-457200"/>
            <a:r>
              <a:rPr lang="en-US"/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marL="914400" lvl="1" indent="-457200"/>
            <a:r>
              <a:rPr lang="en-US"/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marL="914400" lvl="1" indent="-457200"/>
            <a:r>
              <a:rPr lang="en-US"/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pPr marL="457200" indent="-457200"/>
            <a:endParaRPr lang="en-US"/>
          </a:p>
          <a:p>
            <a:pPr marL="914400" lvl="1" indent="-457200">
              <a:buFontTx/>
              <a:buAutoNum type="arabicPeriod"/>
            </a:pPr>
            <a:endParaRPr lang="en-US"/>
          </a:p>
          <a:p>
            <a:pPr marL="457200" indent="-457200"/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506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</a:t>
            </a:r>
            <a:r>
              <a:rPr lang="en-US" dirty="0" smtClean="0"/>
              <a:t>     </a:t>
            </a:r>
            <a:r>
              <a:rPr lang="en-US" dirty="0"/>
              <a:t>[1] </a:t>
            </a:r>
            <a:r>
              <a:rPr lang="en-US" dirty="0" smtClean="0"/>
              <a:t>   </a:t>
            </a:r>
            <a:r>
              <a:rPr lang="en-US" dirty="0"/>
              <a:t>[2]   </a:t>
            </a:r>
            <a:r>
              <a:rPr lang="en-US" dirty="0" smtClean="0"/>
              <a:t>   </a:t>
            </a:r>
            <a:r>
              <a:rPr lang="en-US" dirty="0"/>
              <a:t>[3] </a:t>
            </a:r>
            <a:r>
              <a:rPr lang="en-US" dirty="0" smtClean="0"/>
              <a:t>      </a:t>
            </a:r>
            <a:r>
              <a:rPr lang="en-US" dirty="0"/>
              <a:t>[4</a:t>
            </a:r>
            <a:r>
              <a:rPr lang="en-US" dirty="0" smtClean="0"/>
              <a:t>]      </a:t>
            </a:r>
            <a:r>
              <a:rPr lang="en-US" dirty="0"/>
              <a:t>[5] </a:t>
            </a:r>
            <a:r>
              <a:rPr lang="en-US" dirty="0" smtClean="0"/>
              <a:t>     </a:t>
            </a:r>
            <a:r>
              <a:rPr lang="en-US" dirty="0"/>
              <a:t>[6]  </a:t>
            </a:r>
            <a:r>
              <a:rPr lang="en-US" dirty="0" smtClean="0"/>
              <a:t>    </a:t>
            </a:r>
            <a:r>
              <a:rPr lang="en-US" dirty="0"/>
              <a:t>[7]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AA5473-494F-4D41-A021-BAC3DDDE5551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marL="914400" lvl="1" indent="-457200"/>
            <a:r>
              <a:rPr lang="en-US"/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marL="914400" lvl="1" indent="-457200"/>
            <a:r>
              <a:rPr lang="en-US"/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marL="914400" lvl="1" indent="-457200"/>
            <a:r>
              <a:rPr lang="en-US"/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Swap data[too_small_index] and data[pivot_index]</a:t>
            </a:r>
          </a:p>
          <a:p>
            <a:pPr marL="457200" indent="-457200"/>
            <a:endParaRPr lang="en-US"/>
          </a:p>
          <a:p>
            <a:pPr marL="914400" lvl="1" indent="-457200">
              <a:buFontTx/>
              <a:buAutoNum type="arabicPeriod"/>
            </a:pPr>
            <a:endParaRPr lang="en-US"/>
          </a:p>
          <a:p>
            <a:pPr marL="457200" indent="-457200"/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506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</a:t>
            </a:r>
            <a:r>
              <a:rPr lang="en-US" dirty="0" smtClean="0"/>
              <a:t>     </a:t>
            </a:r>
            <a:r>
              <a:rPr lang="en-US" dirty="0"/>
              <a:t>[1] </a:t>
            </a:r>
            <a:r>
              <a:rPr lang="en-US" dirty="0" smtClean="0"/>
              <a:t>    </a:t>
            </a:r>
            <a:r>
              <a:rPr lang="en-US" dirty="0"/>
              <a:t>[2] </a:t>
            </a:r>
            <a:r>
              <a:rPr lang="en-US" dirty="0" smtClean="0"/>
              <a:t>       </a:t>
            </a:r>
            <a:r>
              <a:rPr lang="en-US" dirty="0"/>
              <a:t>[3]   </a:t>
            </a:r>
            <a:r>
              <a:rPr lang="en-US" dirty="0" smtClean="0"/>
              <a:t>  [</a:t>
            </a:r>
            <a:r>
              <a:rPr lang="en-US" dirty="0"/>
              <a:t>4]  </a:t>
            </a:r>
            <a:r>
              <a:rPr lang="en-US" dirty="0" smtClean="0"/>
              <a:t>    </a:t>
            </a:r>
            <a:r>
              <a:rPr lang="en-US" dirty="0"/>
              <a:t>[5</a:t>
            </a:r>
            <a:r>
              <a:rPr lang="en-US" dirty="0" smtClean="0"/>
              <a:t>]     </a:t>
            </a:r>
            <a:r>
              <a:rPr lang="en-US" dirty="0"/>
              <a:t>[6</a:t>
            </a:r>
            <a:r>
              <a:rPr lang="en-US" dirty="0" smtClean="0"/>
              <a:t>]      </a:t>
            </a:r>
            <a:r>
              <a:rPr lang="en-US" dirty="0"/>
              <a:t>[7]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9ACF3F-3D69-4106-A2C3-70EC1973A9AC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While data[too_big_index] &lt;= data[pivot]</a:t>
            </a:r>
          </a:p>
          <a:p>
            <a:pPr marL="914400" lvl="1" indent="-457200"/>
            <a:r>
              <a:rPr lang="en-US"/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data[too_small_index] &gt; data[pivot]</a:t>
            </a:r>
          </a:p>
          <a:p>
            <a:pPr marL="914400" lvl="1" indent="-457200"/>
            <a:r>
              <a:rPr lang="en-US"/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If too_big_index &lt; too_small_index</a:t>
            </a:r>
          </a:p>
          <a:p>
            <a:pPr marL="914400" lvl="1" indent="-457200"/>
            <a:r>
              <a:rPr lang="en-US"/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While too_small_index &gt; too_big_index, go to 1.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Swap data[too_small_index] and data[pivot_index]</a:t>
            </a:r>
          </a:p>
          <a:p>
            <a:pPr marL="457200" indent="-457200"/>
            <a:endParaRPr lang="en-US"/>
          </a:p>
          <a:p>
            <a:pPr marL="914400" lvl="1" indent="-457200">
              <a:buFontTx/>
              <a:buAutoNum type="arabicPeriod"/>
            </a:pPr>
            <a:endParaRPr lang="en-US"/>
          </a:p>
          <a:p>
            <a:pPr marL="457200" indent="-457200"/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81000" y="4343400"/>
            <a:ext cx="1643063" cy="376238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4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506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</a:t>
            </a:r>
            <a:r>
              <a:rPr lang="en-US" dirty="0"/>
              <a:t>[1] </a:t>
            </a:r>
            <a:r>
              <a:rPr lang="en-US" dirty="0" smtClean="0"/>
              <a:t>     </a:t>
            </a:r>
            <a:r>
              <a:rPr lang="en-US" dirty="0"/>
              <a:t>[2]   </a:t>
            </a:r>
            <a:r>
              <a:rPr lang="en-US" dirty="0" smtClean="0"/>
              <a:t>   </a:t>
            </a:r>
            <a:r>
              <a:rPr lang="en-US" dirty="0"/>
              <a:t>[3] </a:t>
            </a:r>
            <a:r>
              <a:rPr lang="en-US" dirty="0" smtClean="0"/>
              <a:t>      </a:t>
            </a:r>
            <a:r>
              <a:rPr lang="en-US" dirty="0"/>
              <a:t>[4] </a:t>
            </a:r>
            <a:r>
              <a:rPr lang="en-US" dirty="0" smtClean="0"/>
              <a:t>     </a:t>
            </a:r>
            <a:r>
              <a:rPr lang="en-US" dirty="0"/>
              <a:t>[5]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</a:t>
            </a:r>
            <a:r>
              <a:rPr lang="en-US" dirty="0"/>
              <a:t>[7]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EA85C1-1904-4FE3-A133-5700F588B5DA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 Result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873250" y="3200400"/>
            <a:ext cx="544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[0]    [1]   [2]    [3]   [4]   [5]    [6]   [7]   [8]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938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&lt;= data[pivot]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76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&gt; data[pivot]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D05AAD-108A-4E6F-AE0B-D463F5388DD2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70BA7-F599-410D-9628-18CB08BE57FC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Recursion: Quicksort Sub-arrays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873250" y="3200400"/>
            <a:ext cx="544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[0]    [1]   [2]    [3]   [4]   [5]    [6]   [7]   [8]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938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&lt;= data[pivot]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76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&gt; data[pivot]</a:t>
            </a:r>
          </a:p>
        </p:txBody>
      </p:sp>
      <p:sp>
        <p:nvSpPr>
          <p:cNvPr id="38933" name="AutoShape 21"/>
          <p:cNvSpPr>
            <a:spLocks/>
          </p:cNvSpPr>
          <p:nvPr/>
        </p:nvSpPr>
        <p:spPr bwMode="auto">
          <a:xfrm rot="5400000" flipV="1">
            <a:off x="3009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AutoShape 22"/>
          <p:cNvSpPr>
            <a:spLocks/>
          </p:cNvSpPr>
          <p:nvPr/>
        </p:nvSpPr>
        <p:spPr bwMode="auto">
          <a:xfrm rot="5400000" flipV="1">
            <a:off x="6057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5D8AF5-9735-42E1-8DAE-53FAE1E99E90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70BA7-F599-410D-9628-18CB08BE57FC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58DF9B-6850-45A7-9941-C7C2E229093C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pPr algn="just"/>
            <a:r>
              <a:rPr lang="en-US" sz="3200">
                <a:latin typeface="Times New Roman" pitchFamily="18" charset="0"/>
                <a:cs typeface="Times New Roman" pitchFamily="18" charset="0"/>
              </a:rPr>
              <a:t>Analyzing Quicksort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What will be the worst case for the algorithm?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Partition is always unbalanced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What will be the best case for the algorithm?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Partition is perfectly balanced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Which is more likely?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latter, by far, except...</a:t>
            </a:r>
            <a:endParaRPr kumimoji="0" lang="en-US" sz="3200" b="0" i="1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Will any particular input elicit the worst case?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Yes: Already-sorted input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F2EE9B-C9EF-47C3-9E14-7A85E66692E9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Analyzing Quicksort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 the worst case: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T(1) =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(1)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T(n) = T(n - 1) + (n)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Works out to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T(n) = (n</a:t>
            </a:r>
            <a:r>
              <a:rPr kumimoji="0" lang="en-US" sz="26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Monotype Sort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1A294D-D2B8-4F62-8B4F-64C45AC8C5CE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 Analyzing Quicksort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 the best case: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T(n) = 2T(n/2) +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(n)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What does this work out to?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T(n) = (n lg n)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E7CC55-65ED-4145-8E50-72D5BA8445AE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990600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Improving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Quicksort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real liability of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that it runs in O(n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on already-sorted input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Book discusses two solutions: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Randomize the input array, OR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Pick a random pivot element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How will these solve the problem?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By insuring that no particular input can be chosen to make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run in O(n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time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E1A493-161C-4DC3-9C23-36C71FEABB7B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The Heap Property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Heaps also satisfy the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heap property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A[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Parent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)]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 A[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		for all nodes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1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 other words, the value of a node is at most the value of its parent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Where is the largest element in a heap stored?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F9DE5E-E6F5-462E-B0AB-F67C72B0BCE2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Analyzing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: Average Case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Assuming random input, average-case running time is much closer to O(n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n) than O(n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First, a more intuitive explanation/example: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Suppose that partition() always produces a 9-to-1 split.  This looks quite unbalanced!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recurrence is thus: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T(n) = T(9n/10) + T(n/10) + n 	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How deep will the recursion go?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H="1">
            <a:off x="5562600" y="4343400"/>
            <a:ext cx="60960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922412" y="3505200"/>
            <a:ext cx="322158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Use n instead of O(n) </a:t>
            </a:r>
            <a:b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for convenience (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how?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29B55A-9B57-446B-805D-39CC85FA961C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pPr algn="ctr"/>
            <a:r>
              <a:rPr lang="en-US" sz="3200">
                <a:latin typeface="Times New Roman" pitchFamily="18" charset="0"/>
                <a:cs typeface="Times New Roman" pitchFamily="18" charset="0"/>
              </a:rPr>
              <a:t>Analyzing Quicksort: Average Case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Intuitively, a real-life run of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will produce a mix of “bad” and “good” splits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Randomly distributed among the recursion tree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Pretend for intuition that they alternate between best-case (n/2 : n/2) and worst-case (n-1 : 1)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What happens if we bad-split root node, then good-split the resulting size (n-1) node?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B7AD6A-65CB-4EBC-924A-E616A387D0EE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/>
              <a:t>Analyzing Quicksort: Average Case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Intuitively, a real-life run of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will produce a mix of “bad” and “good” splits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Randomly distributed among the recursion tree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Pretend for intuition that they alternate between best-case (n/2 : n/2) and worst-case (n-1 : 1)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What happens if we bad-split root node, then good-split the resulting size (n-1) node?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822325" marR="0" lvl="2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We fail English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38CB51-8354-4237-88F7-B03A0F6D6011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/>
              <a:t>Analyzing Quicksort: Average Case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Intuitively, a real-life run of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will produce a mix of “bad” and “good” splits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Randomly distributed among the recursion tree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Pretend for intuition that they alternate between best-case (n/2 : n/2) and worst-case (n-1 : 1)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What happens if we bad-split root node, then good-split the resulting size (n-1) node?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822325" marR="0" lvl="2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We end up with three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subarrays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size 1, (n-1)/2, (n-1)/2</a:t>
            </a:r>
          </a:p>
          <a:p>
            <a:pPr marL="822325" marR="0" lvl="2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Combined cost of splits = n + n -1 = 2n -1 = O(n)</a:t>
            </a:r>
          </a:p>
          <a:p>
            <a:pPr marL="822325" marR="0" lvl="2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No worse than if we had good-split the root node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A78C49-4602-4A1A-BA47-3B49193C50AE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/>
              <a:t>Analyzing Quicksort: Average Case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Intuitively, the O(n) cost of a bad split 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(or 2 or 3 bad splits) can be absorbed 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into the O(n) cost of each good split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Thus running time of alternating bad and good splits is still O(n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n), with slightly higher constants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How can we be more rigorous?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ABD57-39A8-4803-8C42-E28D6871D185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Analyzing Quicksort: Average Case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For simplicity, assume: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All inputs distinct (no repeats)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Slightly different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partition()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procedure</a:t>
            </a:r>
          </a:p>
          <a:p>
            <a:pPr marL="822325" marR="0" lvl="2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partition around a random element, which is not included in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subarrays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822325" marR="0" lvl="2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all splits (0:n-1, 1:n-2, 2:n-3, … , n-1:0) equally likely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What is the probability of a particular split happening?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Answer: 1/n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D46B17-AD82-4C88-A200-04E2766AFD81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/>
              <a:t>Analyzing Quicksort: Average Case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38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 partition generates spli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ts </a:t>
            </a:r>
            <a:b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(0:n-1,  1:n-2,  2:n-3, … ,  n-2:1,  n-1:0) </a:t>
            </a:r>
            <a:b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</a:b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each with probability 1/n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 T(n) is the expected running time,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600" b="0" i="1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What is each term under the summation for?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What is the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(n) term for?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143000" y="3200400"/>
          <a:ext cx="5832475" cy="1079500"/>
        </p:xfrm>
        <a:graphic>
          <a:graphicData uri="http://schemas.openxmlformats.org/presentationml/2006/ole">
            <p:oleObj spid="_x0000_s1026" name="Equation" r:id="rId3" imgW="232380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61F8EF-34B6-4FF7-A507-65ACEAE86322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457200" y="6553200"/>
            <a:ext cx="8229600" cy="3048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David Luebke				         </a:t>
            </a:r>
            <a:fld id="{E5780A8C-80CC-4EA7-BB9E-65CBF998186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				            </a:t>
            </a:r>
            <a:fld id="{9F9AA6B1-CEF3-473F-9685-96CA4F843BFC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07/09/2012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Analyzing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Average Case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So…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Note: this is just like the book’s recurrence (p166), except that the summation starts with k=0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We’ll take care of that in a second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752600" y="1676400"/>
          <a:ext cx="5864225" cy="2771775"/>
        </p:xfrm>
        <a:graphic>
          <a:graphicData uri="http://schemas.openxmlformats.org/presentationml/2006/ole">
            <p:oleObj spid="_x0000_s2050" name="Equation" r:id="rId3" imgW="2336760" imgH="11048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Quicksort: Average Case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solve this recurrence using the dreaded substitution method</a:t>
            </a:r>
          </a:p>
          <a:p>
            <a:pPr lvl="1"/>
            <a:r>
              <a:rPr lang="en-US" dirty="0"/>
              <a:t>Guess the answer</a:t>
            </a:r>
          </a:p>
          <a:p>
            <a:pPr lvl="1"/>
            <a:r>
              <a:rPr lang="en-US" dirty="0"/>
              <a:t>Assume that the inductive hypothesis holds</a:t>
            </a:r>
          </a:p>
          <a:p>
            <a:pPr lvl="1"/>
            <a:r>
              <a:rPr lang="en-US" dirty="0"/>
              <a:t>Substitute it in for some value &lt; n</a:t>
            </a:r>
          </a:p>
          <a:p>
            <a:pPr lvl="1"/>
            <a:r>
              <a:rPr lang="en-US" dirty="0"/>
              <a:t>Prove that it follows for 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12791-2DA7-4E89-9A5A-CE3F725E07C3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Quicksort: Average Case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solve this recurrence using the dreaded substitution method</a:t>
            </a:r>
          </a:p>
          <a:p>
            <a:pPr lvl="1"/>
            <a:r>
              <a:rPr lang="en-US"/>
              <a:t>Guess the answer</a:t>
            </a:r>
          </a:p>
          <a:p>
            <a:pPr lvl="2"/>
            <a:r>
              <a:rPr lang="en-US" i="1">
                <a:solidFill>
                  <a:schemeClr val="accent1"/>
                </a:solidFill>
              </a:rPr>
              <a:t>What’s the answer?</a:t>
            </a:r>
            <a:endParaRPr lang="en-US"/>
          </a:p>
          <a:p>
            <a:pPr lvl="1"/>
            <a:r>
              <a:rPr lang="en-US"/>
              <a:t>Assume that the inductive hypothesis holds</a:t>
            </a:r>
          </a:p>
          <a:p>
            <a:pPr lvl="1"/>
            <a:r>
              <a:rPr lang="en-US"/>
              <a:t>Substitute it in for some value &lt; n</a:t>
            </a:r>
          </a:p>
          <a:p>
            <a:pPr lvl="1"/>
            <a:r>
              <a:rPr lang="en-US"/>
              <a:t>Prove that it follows for 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D70C9B-EFDC-4D9F-8FFF-374BF8D22B03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CBDFD0-108A-4BB4-BB79-F910435C0308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/>
              <a:t>Heap Height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Definitions: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height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of a node in the tree = the number of edges on the longest downward path to a leaf 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height of a tree = the height of its root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What is the height of an n-element heap? Why?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This is nice: basic heap operations take at most time proportional to the height of the heap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Quicksort: Average Case</a:t>
            </a:r>
          </a:p>
        </p:txBody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solve this recurrence using the dreaded substitution method</a:t>
            </a:r>
          </a:p>
          <a:p>
            <a:pPr lvl="1"/>
            <a:r>
              <a:rPr lang="en-US"/>
              <a:t>Guess the answer</a:t>
            </a:r>
          </a:p>
          <a:p>
            <a:pPr lvl="2"/>
            <a:r>
              <a:rPr lang="en-US"/>
              <a:t>T(n) = O(n lg n)</a:t>
            </a:r>
          </a:p>
          <a:p>
            <a:pPr lvl="1"/>
            <a:r>
              <a:rPr lang="en-US"/>
              <a:t>Assume that the inductive hypothesis holds</a:t>
            </a:r>
          </a:p>
          <a:p>
            <a:pPr lvl="1"/>
            <a:r>
              <a:rPr lang="en-US"/>
              <a:t>Substitute it in for some value &lt; n</a:t>
            </a:r>
          </a:p>
          <a:p>
            <a:pPr lvl="1"/>
            <a:r>
              <a:rPr lang="en-US"/>
              <a:t>Prove that it follows for 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8D8AA-AF54-4E99-A011-B373859D21FA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Quicksort: Average Case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solve this recurrence using the dreaded substitution method</a:t>
            </a:r>
          </a:p>
          <a:p>
            <a:pPr lvl="1"/>
            <a:r>
              <a:rPr lang="en-US"/>
              <a:t>Guess the answer</a:t>
            </a:r>
          </a:p>
          <a:p>
            <a:pPr lvl="2"/>
            <a:r>
              <a:rPr lang="en-US"/>
              <a:t>T(n) = O(n lg n)</a:t>
            </a:r>
          </a:p>
          <a:p>
            <a:pPr lvl="1"/>
            <a:r>
              <a:rPr lang="en-US"/>
              <a:t>Assume that the inductive hypothesis holds</a:t>
            </a:r>
          </a:p>
          <a:p>
            <a:pPr lvl="2"/>
            <a:r>
              <a:rPr lang="en-US" i="1">
                <a:solidFill>
                  <a:schemeClr val="accent1"/>
                </a:solidFill>
              </a:rPr>
              <a:t>What’s the inductive hypothesis?</a:t>
            </a:r>
            <a:endParaRPr lang="en-US"/>
          </a:p>
          <a:p>
            <a:pPr lvl="1"/>
            <a:r>
              <a:rPr lang="en-US"/>
              <a:t>Substitute it in for some value &lt; n</a:t>
            </a:r>
          </a:p>
          <a:p>
            <a:pPr lvl="1"/>
            <a:r>
              <a:rPr lang="en-US"/>
              <a:t>Prove that it follows for 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FB60D6-E5C9-46D5-A409-9ABDF77F6671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Quicksort: Average Case</a:t>
            </a:r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solve this recurrence using the dreaded substitution method</a:t>
            </a:r>
          </a:p>
          <a:p>
            <a:pPr lvl="1"/>
            <a:r>
              <a:rPr lang="en-US"/>
              <a:t>Guess the answer</a:t>
            </a:r>
          </a:p>
          <a:p>
            <a:pPr lvl="2"/>
            <a:r>
              <a:rPr lang="en-US"/>
              <a:t>T(</a:t>
            </a:r>
            <a:r>
              <a:rPr lang="en-US" i="1"/>
              <a:t>n</a:t>
            </a:r>
            <a:r>
              <a:rPr lang="en-US"/>
              <a:t>) = O(</a:t>
            </a:r>
            <a:r>
              <a:rPr lang="en-US" i="1"/>
              <a:t>n</a:t>
            </a:r>
            <a:r>
              <a:rPr lang="en-US"/>
              <a:t> lg 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pPr lvl="1"/>
            <a:r>
              <a:rPr lang="en-US"/>
              <a:t>Assume that the inductive hypothesis holds</a:t>
            </a:r>
          </a:p>
          <a:p>
            <a:pPr lvl="2"/>
            <a:r>
              <a:rPr lang="en-US"/>
              <a:t>T(</a:t>
            </a:r>
            <a:r>
              <a:rPr lang="en-US" i="1"/>
              <a:t>n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 </a:t>
            </a:r>
            <a:r>
              <a:rPr lang="en-US" i="1">
                <a:sym typeface="Symbol" pitchFamily="18" charset="2"/>
              </a:rPr>
              <a:t>an</a:t>
            </a:r>
            <a:r>
              <a:rPr lang="en-US">
                <a:sym typeface="Symbol" pitchFamily="18" charset="2"/>
              </a:rPr>
              <a:t> lg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+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  for some constants </a:t>
            </a:r>
            <a:r>
              <a:rPr lang="en-US" i="1">
                <a:sym typeface="Symbol" pitchFamily="18" charset="2"/>
              </a:rPr>
              <a:t>a </a:t>
            </a:r>
            <a:r>
              <a:rPr lang="en-US">
                <a:sym typeface="Symbol" pitchFamily="18" charset="2"/>
              </a:rPr>
              <a:t>and </a:t>
            </a:r>
            <a:r>
              <a:rPr lang="en-US" i="1">
                <a:sym typeface="Symbol" pitchFamily="18" charset="2"/>
              </a:rPr>
              <a:t>b</a:t>
            </a:r>
            <a:endParaRPr lang="en-US"/>
          </a:p>
          <a:p>
            <a:pPr lvl="1"/>
            <a:r>
              <a:rPr lang="en-US"/>
              <a:t>Substitute it in for some value &lt; n</a:t>
            </a:r>
          </a:p>
          <a:p>
            <a:pPr lvl="1"/>
            <a:r>
              <a:rPr lang="en-US"/>
              <a:t>Prove that it follows for 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04A9B9-065F-4007-96BD-E08ED88A5226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Quicksort: Average Case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solve this recurrence using the dreaded substitution method</a:t>
            </a:r>
          </a:p>
          <a:p>
            <a:pPr lvl="1"/>
            <a:r>
              <a:rPr lang="en-US"/>
              <a:t>Guess the answer</a:t>
            </a:r>
          </a:p>
          <a:p>
            <a:pPr lvl="2"/>
            <a:r>
              <a:rPr lang="en-US"/>
              <a:t>T(</a:t>
            </a:r>
            <a:r>
              <a:rPr lang="en-US" i="1"/>
              <a:t>n</a:t>
            </a:r>
            <a:r>
              <a:rPr lang="en-US"/>
              <a:t>) = O(</a:t>
            </a:r>
            <a:r>
              <a:rPr lang="en-US" i="1"/>
              <a:t>n</a:t>
            </a:r>
            <a:r>
              <a:rPr lang="en-US"/>
              <a:t> lg 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pPr lvl="1"/>
            <a:r>
              <a:rPr lang="en-US"/>
              <a:t>Assume that the inductive hypothesis holds</a:t>
            </a:r>
          </a:p>
          <a:p>
            <a:pPr lvl="2"/>
            <a:r>
              <a:rPr lang="en-US"/>
              <a:t>T(</a:t>
            </a:r>
            <a:r>
              <a:rPr lang="en-US" i="1"/>
              <a:t>n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 </a:t>
            </a:r>
            <a:r>
              <a:rPr lang="en-US" i="1">
                <a:sym typeface="Symbol" pitchFamily="18" charset="2"/>
              </a:rPr>
              <a:t>an</a:t>
            </a:r>
            <a:r>
              <a:rPr lang="en-US">
                <a:sym typeface="Symbol" pitchFamily="18" charset="2"/>
              </a:rPr>
              <a:t> lg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+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  for some constants </a:t>
            </a:r>
            <a:r>
              <a:rPr lang="en-US" i="1">
                <a:sym typeface="Symbol" pitchFamily="18" charset="2"/>
              </a:rPr>
              <a:t>a </a:t>
            </a:r>
            <a:r>
              <a:rPr lang="en-US">
                <a:sym typeface="Symbol" pitchFamily="18" charset="2"/>
              </a:rPr>
              <a:t>and </a:t>
            </a:r>
            <a:r>
              <a:rPr lang="en-US" i="1">
                <a:sym typeface="Symbol" pitchFamily="18" charset="2"/>
              </a:rPr>
              <a:t>b</a:t>
            </a:r>
            <a:endParaRPr lang="en-US"/>
          </a:p>
          <a:p>
            <a:pPr lvl="1"/>
            <a:r>
              <a:rPr lang="en-US"/>
              <a:t>Substitute it in for some value &lt; n</a:t>
            </a:r>
          </a:p>
          <a:p>
            <a:pPr lvl="2"/>
            <a:r>
              <a:rPr lang="en-US" i="1">
                <a:solidFill>
                  <a:schemeClr val="accent1"/>
                </a:solidFill>
              </a:rPr>
              <a:t>What value?</a:t>
            </a:r>
            <a:endParaRPr lang="en-US"/>
          </a:p>
          <a:p>
            <a:pPr lvl="1"/>
            <a:r>
              <a:rPr lang="en-US"/>
              <a:t>Prove that it follows for 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40D123-C93B-455D-9856-03E3FF9C6363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Quicksort: Average Case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solve this recurrence using the dreaded substitution method</a:t>
            </a:r>
          </a:p>
          <a:p>
            <a:pPr lvl="1"/>
            <a:r>
              <a:rPr lang="en-US"/>
              <a:t>Guess the answer</a:t>
            </a:r>
          </a:p>
          <a:p>
            <a:pPr lvl="2"/>
            <a:r>
              <a:rPr lang="en-US"/>
              <a:t>T(</a:t>
            </a:r>
            <a:r>
              <a:rPr lang="en-US" i="1"/>
              <a:t>n</a:t>
            </a:r>
            <a:r>
              <a:rPr lang="en-US"/>
              <a:t>) = O(</a:t>
            </a:r>
            <a:r>
              <a:rPr lang="en-US" i="1"/>
              <a:t>n</a:t>
            </a:r>
            <a:r>
              <a:rPr lang="en-US"/>
              <a:t> lg 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pPr lvl="1"/>
            <a:r>
              <a:rPr lang="en-US"/>
              <a:t>Assume that the inductive hypothesis holds</a:t>
            </a:r>
          </a:p>
          <a:p>
            <a:pPr lvl="2"/>
            <a:r>
              <a:rPr lang="en-US"/>
              <a:t>T(</a:t>
            </a:r>
            <a:r>
              <a:rPr lang="en-US" i="1"/>
              <a:t>n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 </a:t>
            </a:r>
            <a:r>
              <a:rPr lang="en-US" i="1">
                <a:sym typeface="Symbol" pitchFamily="18" charset="2"/>
              </a:rPr>
              <a:t>an</a:t>
            </a:r>
            <a:r>
              <a:rPr lang="en-US">
                <a:sym typeface="Symbol" pitchFamily="18" charset="2"/>
              </a:rPr>
              <a:t> lg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+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  for some constants </a:t>
            </a:r>
            <a:r>
              <a:rPr lang="en-US" i="1">
                <a:sym typeface="Symbol" pitchFamily="18" charset="2"/>
              </a:rPr>
              <a:t>a </a:t>
            </a:r>
            <a:r>
              <a:rPr lang="en-US">
                <a:sym typeface="Symbol" pitchFamily="18" charset="2"/>
              </a:rPr>
              <a:t>and </a:t>
            </a:r>
            <a:r>
              <a:rPr lang="en-US" i="1">
                <a:sym typeface="Symbol" pitchFamily="18" charset="2"/>
              </a:rPr>
              <a:t>b</a:t>
            </a:r>
            <a:endParaRPr lang="en-US"/>
          </a:p>
          <a:p>
            <a:pPr lvl="1"/>
            <a:r>
              <a:rPr lang="en-US"/>
              <a:t>Substitute it in for some value &lt; n</a:t>
            </a:r>
          </a:p>
          <a:p>
            <a:pPr lvl="2"/>
            <a:r>
              <a:rPr lang="en-US"/>
              <a:t>The value </a:t>
            </a:r>
            <a:r>
              <a:rPr lang="en-US" i="1"/>
              <a:t>k </a:t>
            </a:r>
            <a:r>
              <a:rPr lang="en-US"/>
              <a:t>in the recurrence</a:t>
            </a:r>
          </a:p>
          <a:p>
            <a:pPr lvl="1"/>
            <a:r>
              <a:rPr lang="en-US"/>
              <a:t>Prove that it follows for 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BCA9F-CB61-4BEB-929B-BA73D1FEA48F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Quicksort: Average Case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solve this recurrence using the dreaded substitution method</a:t>
            </a:r>
          </a:p>
          <a:p>
            <a:pPr lvl="1"/>
            <a:r>
              <a:rPr lang="en-US"/>
              <a:t>Guess the answer</a:t>
            </a:r>
          </a:p>
          <a:p>
            <a:pPr lvl="2"/>
            <a:r>
              <a:rPr lang="en-US"/>
              <a:t>T(</a:t>
            </a:r>
            <a:r>
              <a:rPr lang="en-US" i="1"/>
              <a:t>n</a:t>
            </a:r>
            <a:r>
              <a:rPr lang="en-US"/>
              <a:t>) = O(</a:t>
            </a:r>
            <a:r>
              <a:rPr lang="en-US" i="1"/>
              <a:t>n</a:t>
            </a:r>
            <a:r>
              <a:rPr lang="en-US"/>
              <a:t> lg 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pPr lvl="1"/>
            <a:r>
              <a:rPr lang="en-US"/>
              <a:t>Assume that the inductive hypothesis holds</a:t>
            </a:r>
          </a:p>
          <a:p>
            <a:pPr lvl="2"/>
            <a:r>
              <a:rPr lang="en-US"/>
              <a:t>T(</a:t>
            </a:r>
            <a:r>
              <a:rPr lang="en-US" i="1"/>
              <a:t>n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 </a:t>
            </a:r>
            <a:r>
              <a:rPr lang="en-US" i="1">
                <a:sym typeface="Symbol" pitchFamily="18" charset="2"/>
              </a:rPr>
              <a:t>an</a:t>
            </a:r>
            <a:r>
              <a:rPr lang="en-US">
                <a:sym typeface="Symbol" pitchFamily="18" charset="2"/>
              </a:rPr>
              <a:t> lg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+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  for some constants </a:t>
            </a:r>
            <a:r>
              <a:rPr lang="en-US" i="1">
                <a:sym typeface="Symbol" pitchFamily="18" charset="2"/>
              </a:rPr>
              <a:t>a </a:t>
            </a:r>
            <a:r>
              <a:rPr lang="en-US">
                <a:sym typeface="Symbol" pitchFamily="18" charset="2"/>
              </a:rPr>
              <a:t>and </a:t>
            </a:r>
            <a:r>
              <a:rPr lang="en-US" i="1">
                <a:sym typeface="Symbol" pitchFamily="18" charset="2"/>
              </a:rPr>
              <a:t>b</a:t>
            </a:r>
            <a:endParaRPr lang="en-US"/>
          </a:p>
          <a:p>
            <a:pPr lvl="1"/>
            <a:r>
              <a:rPr lang="en-US"/>
              <a:t>Substitute it in for some value &lt; n</a:t>
            </a:r>
          </a:p>
          <a:p>
            <a:pPr lvl="2"/>
            <a:r>
              <a:rPr lang="en-US"/>
              <a:t>The value </a:t>
            </a:r>
            <a:r>
              <a:rPr lang="en-US" i="1"/>
              <a:t>k </a:t>
            </a:r>
            <a:r>
              <a:rPr lang="en-US"/>
              <a:t>in the recurrence</a:t>
            </a:r>
          </a:p>
          <a:p>
            <a:pPr lvl="1"/>
            <a:r>
              <a:rPr lang="en-US"/>
              <a:t>Prove that it follows for n</a:t>
            </a:r>
          </a:p>
          <a:p>
            <a:pPr lvl="2"/>
            <a:r>
              <a:rPr lang="en-US"/>
              <a:t>Grind through it…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9EC52-3AFD-4FAB-A249-7911CEED6B45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Text Box 2"/>
          <p:cNvSpPr txBox="1">
            <a:spLocks noChangeArrowheads="1"/>
          </p:cNvSpPr>
          <p:nvPr/>
        </p:nvSpPr>
        <p:spPr bwMode="auto">
          <a:xfrm>
            <a:off x="5867400" y="5743575"/>
            <a:ext cx="3216275" cy="7016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Note: leaving the same recurrence as the book</a:t>
            </a:r>
          </a:p>
        </p:txBody>
      </p:sp>
      <p:sp>
        <p:nvSpPr>
          <p:cNvPr id="872451" name="Text Box 3"/>
          <p:cNvSpPr txBox="1">
            <a:spLocks noChangeArrowheads="1"/>
          </p:cNvSpPr>
          <p:nvPr/>
        </p:nvSpPr>
        <p:spPr bwMode="auto">
          <a:xfrm>
            <a:off x="6172200" y="2438400"/>
            <a:ext cx="2895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What are we doing here?</a:t>
            </a:r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245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-152400"/>
            <a:ext cx="7772400" cy="1143000"/>
          </a:xfrm>
        </p:spPr>
        <p:txBody>
          <a:bodyPr/>
          <a:lstStyle/>
          <a:p>
            <a:r>
              <a:rPr lang="en-US" dirty="0"/>
              <a:t>Analyzing </a:t>
            </a:r>
            <a:r>
              <a:rPr lang="en-US" dirty="0" err="1"/>
              <a:t>Quicksort</a:t>
            </a:r>
            <a:r>
              <a:rPr lang="en-US" dirty="0"/>
              <a:t>: Average Case</a:t>
            </a:r>
          </a:p>
        </p:txBody>
      </p:sp>
      <p:graphicFrame>
        <p:nvGraphicFramePr>
          <p:cNvPr id="872453" name="Object 5"/>
          <p:cNvGraphicFramePr>
            <a:graphicFrameLocks noChangeAspect="1"/>
          </p:cNvGraphicFramePr>
          <p:nvPr/>
        </p:nvGraphicFramePr>
        <p:xfrm>
          <a:off x="258763" y="1066800"/>
          <a:ext cx="5608637" cy="5603875"/>
        </p:xfrm>
        <a:graphic>
          <a:graphicData uri="http://schemas.openxmlformats.org/presentationml/2006/ole">
            <p:oleObj spid="_x0000_s3074" name="Equation" r:id="rId3" imgW="2234880" imgH="2234880" progId="Equation.3">
              <p:embed/>
            </p:oleObj>
          </a:graphicData>
        </a:graphic>
      </p:graphicFrame>
      <p:sp>
        <p:nvSpPr>
          <p:cNvPr id="872454" name="Text Box 6"/>
          <p:cNvSpPr txBox="1">
            <a:spLocks noChangeArrowheads="1"/>
          </p:cNvSpPr>
          <p:nvPr/>
        </p:nvSpPr>
        <p:spPr bwMode="auto">
          <a:xfrm>
            <a:off x="5851525" y="1295400"/>
            <a:ext cx="3216275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The recurrence to be solved</a:t>
            </a:r>
          </a:p>
        </p:txBody>
      </p:sp>
      <p:sp>
        <p:nvSpPr>
          <p:cNvPr id="872455" name="Text Box 7"/>
          <p:cNvSpPr txBox="1">
            <a:spLocks noChangeArrowheads="1"/>
          </p:cNvSpPr>
          <p:nvPr/>
        </p:nvSpPr>
        <p:spPr bwMode="auto">
          <a:xfrm>
            <a:off x="6172200" y="3614738"/>
            <a:ext cx="2895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What are we doing here?</a:t>
            </a:r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2456" name="Text Box 8"/>
          <p:cNvSpPr txBox="1">
            <a:spLocks noChangeArrowheads="1"/>
          </p:cNvSpPr>
          <p:nvPr/>
        </p:nvSpPr>
        <p:spPr bwMode="auto">
          <a:xfrm>
            <a:off x="6172200" y="4791075"/>
            <a:ext cx="2895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What are we doing here?</a:t>
            </a:r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2457" name="Text Box 9"/>
          <p:cNvSpPr txBox="1">
            <a:spLocks noChangeArrowheads="1"/>
          </p:cNvSpPr>
          <p:nvPr/>
        </p:nvSpPr>
        <p:spPr bwMode="auto">
          <a:xfrm>
            <a:off x="5851525" y="2438400"/>
            <a:ext cx="3216275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Plug in inductive hypothesis</a:t>
            </a:r>
          </a:p>
        </p:txBody>
      </p:sp>
      <p:sp>
        <p:nvSpPr>
          <p:cNvPr id="872458" name="Text Box 10"/>
          <p:cNvSpPr txBox="1">
            <a:spLocks noChangeArrowheads="1"/>
          </p:cNvSpPr>
          <p:nvPr/>
        </p:nvSpPr>
        <p:spPr bwMode="auto">
          <a:xfrm>
            <a:off x="5851525" y="3613150"/>
            <a:ext cx="3216275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Expand out the k=0 case</a:t>
            </a:r>
          </a:p>
        </p:txBody>
      </p:sp>
      <p:sp>
        <p:nvSpPr>
          <p:cNvPr id="872459" name="Text Box 11"/>
          <p:cNvSpPr txBox="1">
            <a:spLocks noChangeArrowheads="1"/>
          </p:cNvSpPr>
          <p:nvPr/>
        </p:nvSpPr>
        <p:spPr bwMode="auto">
          <a:xfrm>
            <a:off x="5867400" y="4632325"/>
            <a:ext cx="3216275" cy="7016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2b/n is just a constant, </a:t>
            </a:r>
            <a:br>
              <a:rPr lang="en-US" b="1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so fold it into 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(n)</a:t>
            </a:r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C2676C-9C2C-4DFD-AF57-081E72D0249A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0" grpId="0" animBg="1" autoUpdateAnimBg="0"/>
      <p:bldP spid="872451" grpId="0" autoUpdateAnimBg="0"/>
      <p:bldP spid="872455" grpId="0" autoUpdateAnimBg="0"/>
      <p:bldP spid="872456" grpId="0" autoUpdateAnimBg="0"/>
      <p:bldP spid="872457" grpId="0" animBg="1" autoUpdateAnimBg="0"/>
      <p:bldP spid="872458" grpId="0" animBg="1" autoUpdateAnimBg="0"/>
      <p:bldP spid="872459" grpId="0" animBg="1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Text Box 2"/>
          <p:cNvSpPr txBox="1">
            <a:spLocks noChangeArrowheads="1"/>
          </p:cNvSpPr>
          <p:nvPr/>
        </p:nvSpPr>
        <p:spPr bwMode="auto">
          <a:xfrm>
            <a:off x="6172200" y="4257675"/>
            <a:ext cx="2895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What are we doing here?</a:t>
            </a:r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3475" name="Text Box 3"/>
          <p:cNvSpPr txBox="1">
            <a:spLocks noChangeArrowheads="1"/>
          </p:cNvSpPr>
          <p:nvPr/>
        </p:nvSpPr>
        <p:spPr bwMode="auto">
          <a:xfrm>
            <a:off x="6172200" y="5383213"/>
            <a:ext cx="2895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What are we doing here?</a:t>
            </a:r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5867400" y="4098925"/>
            <a:ext cx="3216275" cy="7016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Evaluate the summation: </a:t>
            </a:r>
            <a:br>
              <a:rPr lang="en-US" b="1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b+b+…+b = b (n-1)</a:t>
            </a:r>
          </a:p>
        </p:txBody>
      </p:sp>
      <p:sp>
        <p:nvSpPr>
          <p:cNvPr id="873477" name="Text Box 5"/>
          <p:cNvSpPr txBox="1">
            <a:spLocks noChangeArrowheads="1"/>
          </p:cNvSpPr>
          <p:nvPr/>
        </p:nvSpPr>
        <p:spPr bwMode="auto">
          <a:xfrm>
            <a:off x="5851525" y="1905000"/>
            <a:ext cx="3216275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The recurrence to be solved</a:t>
            </a:r>
          </a:p>
        </p:txBody>
      </p:sp>
      <p:sp>
        <p:nvSpPr>
          <p:cNvPr id="873478" name="Text Box 6"/>
          <p:cNvSpPr txBox="1">
            <a:spLocks noChangeArrowheads="1"/>
          </p:cNvSpPr>
          <p:nvPr/>
        </p:nvSpPr>
        <p:spPr bwMode="auto">
          <a:xfrm>
            <a:off x="5867400" y="5362575"/>
            <a:ext cx="3216275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Since n-1&lt;n, 2b(n-1)/n &lt; 2b</a:t>
            </a:r>
          </a:p>
        </p:txBody>
      </p:sp>
      <p:sp>
        <p:nvSpPr>
          <p:cNvPr id="8734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Quicksort: Average Case</a:t>
            </a:r>
          </a:p>
        </p:txBody>
      </p:sp>
      <p:graphicFrame>
        <p:nvGraphicFramePr>
          <p:cNvPr id="873480" name="Object 8"/>
          <p:cNvGraphicFramePr>
            <a:graphicFrameLocks noChangeAspect="1"/>
          </p:cNvGraphicFramePr>
          <p:nvPr/>
        </p:nvGraphicFramePr>
        <p:xfrm>
          <a:off x="177800" y="1638300"/>
          <a:ext cx="5768975" cy="4457700"/>
        </p:xfrm>
        <a:graphic>
          <a:graphicData uri="http://schemas.openxmlformats.org/presentationml/2006/ole">
            <p:oleObj spid="_x0000_s4098" name="Equation" r:id="rId3" imgW="2298600" imgH="1777680" progId="Equation.3">
              <p:embed/>
            </p:oleObj>
          </a:graphicData>
        </a:graphic>
      </p:graphicFrame>
      <p:sp>
        <p:nvSpPr>
          <p:cNvPr id="873481" name="Text Box 9"/>
          <p:cNvSpPr txBox="1">
            <a:spLocks noChangeArrowheads="1"/>
          </p:cNvSpPr>
          <p:nvPr/>
        </p:nvSpPr>
        <p:spPr bwMode="auto">
          <a:xfrm>
            <a:off x="6172200" y="3081338"/>
            <a:ext cx="2895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What are we doing here?</a:t>
            </a:r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3482" name="Text Box 10"/>
          <p:cNvSpPr txBox="1">
            <a:spLocks noChangeArrowheads="1"/>
          </p:cNvSpPr>
          <p:nvPr/>
        </p:nvSpPr>
        <p:spPr bwMode="auto">
          <a:xfrm>
            <a:off x="5851525" y="3079750"/>
            <a:ext cx="3216275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Distribute the summation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07950" y="5029200"/>
            <a:ext cx="4845050" cy="1447800"/>
            <a:chOff x="68" y="3168"/>
            <a:chExt cx="3052" cy="912"/>
          </a:xfrm>
        </p:grpSpPr>
        <p:sp>
          <p:nvSpPr>
            <p:cNvPr id="873484" name="Rectangle 12"/>
            <p:cNvSpPr>
              <a:spLocks noChangeArrowheads="1"/>
            </p:cNvSpPr>
            <p:nvPr/>
          </p:nvSpPr>
          <p:spPr bwMode="auto">
            <a:xfrm>
              <a:off x="1104" y="3168"/>
              <a:ext cx="864" cy="67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3485" name="Text Box 13"/>
            <p:cNvSpPr txBox="1">
              <a:spLocks noChangeArrowheads="1"/>
            </p:cNvSpPr>
            <p:nvPr/>
          </p:nvSpPr>
          <p:spPr bwMode="auto">
            <a:xfrm>
              <a:off x="68" y="3830"/>
              <a:ext cx="3052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This summation gets its own set of slides later</a:t>
              </a:r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15E1A5-160C-40AD-ACFD-FDA2D510568A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4" grpId="0" autoUpdateAnimBg="0"/>
      <p:bldP spid="873475" grpId="0" autoUpdateAnimBg="0"/>
      <p:bldP spid="873476" grpId="0" animBg="1" autoUpdateAnimBg="0"/>
      <p:bldP spid="873477" grpId="0" animBg="1" autoUpdateAnimBg="0"/>
      <p:bldP spid="873478" grpId="0" animBg="1" autoUpdateAnimBg="0"/>
      <p:bldP spid="873481" grpId="0" autoUpdateAnimBg="0"/>
      <p:bldP spid="873482" grpId="0" animBg="1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Text Box 2"/>
          <p:cNvSpPr txBox="1">
            <a:spLocks noChangeArrowheads="1"/>
          </p:cNvSpPr>
          <p:nvPr/>
        </p:nvSpPr>
        <p:spPr bwMode="auto">
          <a:xfrm>
            <a:off x="6172200" y="6172200"/>
            <a:ext cx="2895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How did we do this?</a:t>
            </a:r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4499" name="Text Box 3"/>
          <p:cNvSpPr txBox="1">
            <a:spLocks noChangeArrowheads="1"/>
          </p:cNvSpPr>
          <p:nvPr/>
        </p:nvSpPr>
        <p:spPr bwMode="auto">
          <a:xfrm>
            <a:off x="5867400" y="6003925"/>
            <a:ext cx="3216275" cy="7016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Pick a large enough that</a:t>
            </a:r>
            <a:br>
              <a:rPr lang="en-US" b="1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an/4 dominates 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(n)+b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74500" name="Text Box 4"/>
          <p:cNvSpPr txBox="1">
            <a:spLocks noChangeArrowheads="1"/>
          </p:cNvSpPr>
          <p:nvPr/>
        </p:nvSpPr>
        <p:spPr bwMode="auto">
          <a:xfrm>
            <a:off x="6172200" y="5383213"/>
            <a:ext cx="2895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What are we doing here?</a:t>
            </a:r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4501" name="Text Box 5"/>
          <p:cNvSpPr txBox="1">
            <a:spLocks noChangeArrowheads="1"/>
          </p:cNvSpPr>
          <p:nvPr/>
        </p:nvSpPr>
        <p:spPr bwMode="auto">
          <a:xfrm>
            <a:off x="5867400" y="5210175"/>
            <a:ext cx="3216275" cy="7016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Remember, our goal is to get T(n) 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 an </a:t>
            </a:r>
            <a:r>
              <a:rPr lang="en-US" b="1" i="0">
                <a:solidFill>
                  <a:schemeClr val="tx2"/>
                </a:solidFill>
                <a:latin typeface="Times New Roman" pitchFamily="18" charset="0"/>
              </a:rPr>
              <a:t>lg 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n + b</a:t>
            </a:r>
          </a:p>
        </p:txBody>
      </p:sp>
      <p:sp>
        <p:nvSpPr>
          <p:cNvPr id="874502" name="Text Box 6"/>
          <p:cNvSpPr txBox="1">
            <a:spLocks noChangeArrowheads="1"/>
          </p:cNvSpPr>
          <p:nvPr/>
        </p:nvSpPr>
        <p:spPr bwMode="auto">
          <a:xfrm>
            <a:off x="6172200" y="3081338"/>
            <a:ext cx="2895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What the hell?</a:t>
            </a:r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4503" name="Text Box 7"/>
          <p:cNvSpPr txBox="1">
            <a:spLocks noChangeArrowheads="1"/>
          </p:cNvSpPr>
          <p:nvPr/>
        </p:nvSpPr>
        <p:spPr bwMode="auto">
          <a:xfrm>
            <a:off x="6248400" y="3079750"/>
            <a:ext cx="2819400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We’ll prove this later</a:t>
            </a:r>
          </a:p>
        </p:txBody>
      </p:sp>
      <p:sp>
        <p:nvSpPr>
          <p:cNvPr id="874504" name="Text Box 8"/>
          <p:cNvSpPr txBox="1">
            <a:spLocks noChangeArrowheads="1"/>
          </p:cNvSpPr>
          <p:nvPr/>
        </p:nvSpPr>
        <p:spPr bwMode="auto">
          <a:xfrm>
            <a:off x="6172200" y="4257675"/>
            <a:ext cx="2895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What are we doing here?</a:t>
            </a:r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4505" name="Text Box 9"/>
          <p:cNvSpPr txBox="1">
            <a:spLocks noChangeArrowheads="1"/>
          </p:cNvSpPr>
          <p:nvPr/>
        </p:nvSpPr>
        <p:spPr bwMode="auto">
          <a:xfrm>
            <a:off x="5867400" y="4251325"/>
            <a:ext cx="3216275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Distribute the (2a/n) term</a:t>
            </a:r>
          </a:p>
        </p:txBody>
      </p:sp>
      <p:sp>
        <p:nvSpPr>
          <p:cNvPr id="874506" name="Text Box 10"/>
          <p:cNvSpPr txBox="1">
            <a:spLocks noChangeArrowheads="1"/>
          </p:cNvSpPr>
          <p:nvPr/>
        </p:nvSpPr>
        <p:spPr bwMode="auto">
          <a:xfrm>
            <a:off x="5851525" y="1905000"/>
            <a:ext cx="3216275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The recurrence to be solved</a:t>
            </a:r>
          </a:p>
        </p:txBody>
      </p:sp>
      <p:sp>
        <p:nvSpPr>
          <p:cNvPr id="87450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Quicksort: Average Case</a:t>
            </a:r>
          </a:p>
        </p:txBody>
      </p:sp>
      <p:graphicFrame>
        <p:nvGraphicFramePr>
          <p:cNvPr id="874508" name="Object 12"/>
          <p:cNvGraphicFramePr>
            <a:graphicFrameLocks noChangeAspect="1"/>
          </p:cNvGraphicFramePr>
          <p:nvPr/>
        </p:nvGraphicFramePr>
        <p:xfrm>
          <a:off x="0" y="1447800"/>
          <a:ext cx="6054725" cy="4933950"/>
        </p:xfrm>
        <a:graphic>
          <a:graphicData uri="http://schemas.openxmlformats.org/presentationml/2006/ole">
            <p:oleObj spid="_x0000_s5122" name="Equation" r:id="rId3" imgW="2412720" imgH="1968480" progId="Equation.3">
              <p:embed/>
            </p:oleObj>
          </a:graphicData>
        </a:graphic>
      </p:graphicFrame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477667-F07C-47FE-AB72-62205417E9CB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838200" y="64008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ALGORITHMS AND COMPLEXITY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498" grpId="0" autoUpdateAnimBg="0"/>
      <p:bldP spid="874499" grpId="0" animBg="1" autoUpdateAnimBg="0"/>
      <p:bldP spid="874500" grpId="0" autoUpdateAnimBg="0"/>
      <p:bldP spid="874501" grpId="0" animBg="1" autoUpdateAnimBg="0"/>
      <p:bldP spid="874502" grpId="0" autoUpdateAnimBg="0"/>
      <p:bldP spid="874503" grpId="0" animBg="1" autoUpdateAnimBg="0"/>
      <p:bldP spid="874504" grpId="0" autoUpdateAnimBg="0"/>
      <p:bldP spid="874505" grpId="0" animBg="1" autoUpdateAnimBg="0"/>
      <p:bldP spid="874506" grpId="0" animBg="1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Quicksort: Average Case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T(</a:t>
            </a:r>
            <a:r>
              <a:rPr lang="en-US" i="1"/>
              <a:t>n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 </a:t>
            </a:r>
            <a:r>
              <a:rPr lang="en-US" i="1">
                <a:sym typeface="Symbol" pitchFamily="18" charset="2"/>
              </a:rPr>
              <a:t>an</a:t>
            </a:r>
            <a:r>
              <a:rPr lang="en-US">
                <a:sym typeface="Symbol" pitchFamily="18" charset="2"/>
              </a:rPr>
              <a:t> lg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+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 for certain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and </a:t>
            </a:r>
            <a:r>
              <a:rPr lang="en-US" i="1">
                <a:sym typeface="Symbol" pitchFamily="18" charset="2"/>
              </a:rPr>
              <a:t>b</a:t>
            </a:r>
          </a:p>
          <a:p>
            <a:pPr lvl="1"/>
            <a:r>
              <a:rPr lang="en-US"/>
              <a:t>Thus the induction holds</a:t>
            </a:r>
          </a:p>
          <a:p>
            <a:pPr lvl="1"/>
            <a:r>
              <a:rPr lang="en-US"/>
              <a:t>Thus T(n) = O(n lg n)</a:t>
            </a:r>
          </a:p>
          <a:p>
            <a:pPr lvl="1"/>
            <a:r>
              <a:rPr lang="en-US"/>
              <a:t>Thus quicksort runs in O(n lg n) time on average (phew!)</a:t>
            </a:r>
          </a:p>
          <a:p>
            <a:r>
              <a:rPr lang="en-US"/>
              <a:t>Oh yeah, the summation…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F449CE-2712-42D8-B557-3BA458CD18D4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DA11CC-197F-4721-9BD7-37494886783A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Heap Operations: Heapify()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Heapify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maintain the heap property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Given: a node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 the heap with children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and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Given: two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subtrees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rooted at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and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assumed to be heaps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Problem: The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subtree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rooted at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may violate the heap property 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Action: let the value of the parent node “float down” so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subtree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at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satisfies the heap property </a:t>
            </a:r>
          </a:p>
          <a:p>
            <a:pPr marL="822325" marR="0" lvl="2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What do you suppose will be the basic operation between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l, and r?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Text Box 2"/>
          <p:cNvSpPr txBox="1">
            <a:spLocks noChangeArrowheads="1"/>
          </p:cNvSpPr>
          <p:nvPr/>
        </p:nvSpPr>
        <p:spPr bwMode="auto">
          <a:xfrm>
            <a:off x="6172200" y="3081338"/>
            <a:ext cx="2895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What are we doing here?</a:t>
            </a:r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6547" name="Text Box 3"/>
          <p:cNvSpPr txBox="1">
            <a:spLocks noChangeArrowheads="1"/>
          </p:cNvSpPr>
          <p:nvPr/>
        </p:nvSpPr>
        <p:spPr bwMode="auto">
          <a:xfrm>
            <a:off x="5851525" y="2927350"/>
            <a:ext cx="3216275" cy="7016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The </a:t>
            </a:r>
            <a:r>
              <a:rPr lang="en-US" b="1" i="0">
                <a:solidFill>
                  <a:schemeClr val="tx2"/>
                </a:solidFill>
                <a:latin typeface="Times New Roman" pitchFamily="18" charset="0"/>
              </a:rPr>
              <a:t>lg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 k in the second term is bounded by </a:t>
            </a:r>
            <a:r>
              <a:rPr lang="en-US" b="1" i="0">
                <a:solidFill>
                  <a:schemeClr val="tx2"/>
                </a:solidFill>
                <a:latin typeface="Times New Roman" pitchFamily="18" charset="0"/>
              </a:rPr>
              <a:t>lg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 n</a:t>
            </a:r>
          </a:p>
        </p:txBody>
      </p:sp>
      <p:sp>
        <p:nvSpPr>
          <p:cNvPr id="876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Tightly Bounding </a:t>
            </a:r>
            <a:br>
              <a:rPr lang="en-US"/>
            </a:br>
            <a:r>
              <a:rPr lang="en-US"/>
              <a:t>The Key Summation</a:t>
            </a:r>
          </a:p>
        </p:txBody>
      </p:sp>
      <p:graphicFrame>
        <p:nvGraphicFramePr>
          <p:cNvPr id="876549" name="Object 5"/>
          <p:cNvGraphicFramePr>
            <a:graphicFrameLocks noChangeAspect="1"/>
          </p:cNvGraphicFramePr>
          <p:nvPr/>
        </p:nvGraphicFramePr>
        <p:xfrm>
          <a:off x="177800" y="1638300"/>
          <a:ext cx="4962525" cy="3532188"/>
        </p:xfrm>
        <a:graphic>
          <a:graphicData uri="http://schemas.openxmlformats.org/presentationml/2006/ole">
            <p:oleObj spid="_x0000_s6146" name="Equation" r:id="rId3" imgW="1981080" imgH="1409400" progId="Equation.3">
              <p:embed/>
            </p:oleObj>
          </a:graphicData>
        </a:graphic>
      </p:graphicFrame>
      <p:sp>
        <p:nvSpPr>
          <p:cNvPr id="876550" name="Text Box 6"/>
          <p:cNvSpPr txBox="1">
            <a:spLocks noChangeArrowheads="1"/>
          </p:cNvSpPr>
          <p:nvPr/>
        </p:nvSpPr>
        <p:spPr bwMode="auto">
          <a:xfrm>
            <a:off x="6172200" y="4257675"/>
            <a:ext cx="2895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What are we doing here?</a:t>
            </a:r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6551" name="Text Box 7"/>
          <p:cNvSpPr txBox="1">
            <a:spLocks noChangeArrowheads="1"/>
          </p:cNvSpPr>
          <p:nvPr/>
        </p:nvSpPr>
        <p:spPr bwMode="auto">
          <a:xfrm>
            <a:off x="5867400" y="4098925"/>
            <a:ext cx="3216275" cy="7016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Move the </a:t>
            </a:r>
            <a:r>
              <a:rPr lang="en-US" b="1" i="0">
                <a:solidFill>
                  <a:schemeClr val="tx2"/>
                </a:solidFill>
                <a:latin typeface="Times New Roman" pitchFamily="18" charset="0"/>
              </a:rPr>
              <a:t>lg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 n outside the summation</a:t>
            </a:r>
          </a:p>
        </p:txBody>
      </p:sp>
      <p:sp>
        <p:nvSpPr>
          <p:cNvPr id="876552" name="Text Box 8"/>
          <p:cNvSpPr txBox="1">
            <a:spLocks noChangeArrowheads="1"/>
          </p:cNvSpPr>
          <p:nvPr/>
        </p:nvSpPr>
        <p:spPr bwMode="auto">
          <a:xfrm>
            <a:off x="6172200" y="1905000"/>
            <a:ext cx="2895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What are we doing here?</a:t>
            </a:r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6553" name="Text Box 9"/>
          <p:cNvSpPr txBox="1">
            <a:spLocks noChangeArrowheads="1"/>
          </p:cNvSpPr>
          <p:nvPr/>
        </p:nvSpPr>
        <p:spPr bwMode="auto">
          <a:xfrm>
            <a:off x="5851525" y="1752600"/>
            <a:ext cx="3216275" cy="7016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Split the summation for a tighter bound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E5F09A-6B65-4BEB-8059-9CF06D745C80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6" grpId="0" autoUpdateAnimBg="0"/>
      <p:bldP spid="876547" grpId="0" animBg="1" autoUpdateAnimBg="0"/>
      <p:bldP spid="876550" grpId="0" autoUpdateAnimBg="0"/>
      <p:bldP spid="876551" grpId="0" animBg="1" autoUpdateAnimBg="0"/>
      <p:bldP spid="876552" grpId="0" autoUpdateAnimBg="0"/>
      <p:bldP spid="876553" grpId="0" animBg="1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Text Box 2"/>
          <p:cNvSpPr txBox="1">
            <a:spLocks noChangeArrowheads="1"/>
          </p:cNvSpPr>
          <p:nvPr/>
        </p:nvSpPr>
        <p:spPr bwMode="auto">
          <a:xfrm>
            <a:off x="5851525" y="1905000"/>
            <a:ext cx="3216275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The summation bound so far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Tightly Bounding</a:t>
            </a:r>
            <a:br>
              <a:rPr lang="en-US"/>
            </a:br>
            <a:r>
              <a:rPr lang="en-US"/>
              <a:t>The Key Summation</a:t>
            </a:r>
          </a:p>
        </p:txBody>
      </p:sp>
      <p:graphicFrame>
        <p:nvGraphicFramePr>
          <p:cNvPr id="877572" name="Object 4"/>
          <p:cNvGraphicFramePr>
            <a:graphicFrameLocks noChangeAspect="1"/>
          </p:cNvGraphicFramePr>
          <p:nvPr/>
        </p:nvGraphicFramePr>
        <p:xfrm>
          <a:off x="177800" y="1638300"/>
          <a:ext cx="5535613" cy="4772025"/>
        </p:xfrm>
        <a:graphic>
          <a:graphicData uri="http://schemas.openxmlformats.org/presentationml/2006/ole">
            <p:oleObj spid="_x0000_s7170" name="Equation" r:id="rId3" imgW="2209680" imgH="1904760" progId="Equation.3">
              <p:embed/>
            </p:oleObj>
          </a:graphicData>
        </a:graphic>
      </p:graphicFrame>
      <p:sp>
        <p:nvSpPr>
          <p:cNvPr id="877573" name="Text Box 5"/>
          <p:cNvSpPr txBox="1">
            <a:spLocks noChangeArrowheads="1"/>
          </p:cNvSpPr>
          <p:nvPr/>
        </p:nvSpPr>
        <p:spPr bwMode="auto">
          <a:xfrm>
            <a:off x="6172200" y="3081338"/>
            <a:ext cx="2895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What are we doing here?</a:t>
            </a:r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7574" name="Text Box 6"/>
          <p:cNvSpPr txBox="1">
            <a:spLocks noChangeArrowheads="1"/>
          </p:cNvSpPr>
          <p:nvPr/>
        </p:nvSpPr>
        <p:spPr bwMode="auto">
          <a:xfrm>
            <a:off x="5851525" y="2927350"/>
            <a:ext cx="3216275" cy="7016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The </a:t>
            </a:r>
            <a:r>
              <a:rPr lang="en-US" b="1" i="0">
                <a:solidFill>
                  <a:schemeClr val="tx2"/>
                </a:solidFill>
                <a:latin typeface="Times New Roman" pitchFamily="18" charset="0"/>
              </a:rPr>
              <a:t>lg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 k in the first term is bounded by </a:t>
            </a:r>
            <a:r>
              <a:rPr lang="en-US" b="1" i="0">
                <a:solidFill>
                  <a:schemeClr val="tx2"/>
                </a:solidFill>
                <a:latin typeface="Times New Roman" pitchFamily="18" charset="0"/>
              </a:rPr>
              <a:t>lg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 n/2</a:t>
            </a:r>
          </a:p>
        </p:txBody>
      </p:sp>
      <p:sp>
        <p:nvSpPr>
          <p:cNvPr id="877575" name="Text Box 7"/>
          <p:cNvSpPr txBox="1">
            <a:spLocks noChangeArrowheads="1"/>
          </p:cNvSpPr>
          <p:nvPr/>
        </p:nvSpPr>
        <p:spPr bwMode="auto">
          <a:xfrm>
            <a:off x="6172200" y="4257675"/>
            <a:ext cx="2895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What are we doing here?</a:t>
            </a:r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7576" name="Text Box 8"/>
          <p:cNvSpPr txBox="1">
            <a:spLocks noChangeArrowheads="1"/>
          </p:cNvSpPr>
          <p:nvPr/>
        </p:nvSpPr>
        <p:spPr bwMode="auto">
          <a:xfrm>
            <a:off x="5867400" y="4251325"/>
            <a:ext cx="3216275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 i="0">
                <a:solidFill>
                  <a:schemeClr val="tx2"/>
                </a:solidFill>
                <a:latin typeface="Times New Roman" pitchFamily="18" charset="0"/>
              </a:rPr>
              <a:t>lg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 n/2 = </a:t>
            </a:r>
            <a:r>
              <a:rPr lang="en-US" b="1" i="0">
                <a:solidFill>
                  <a:schemeClr val="tx2"/>
                </a:solidFill>
                <a:latin typeface="Times New Roman" pitchFamily="18" charset="0"/>
              </a:rPr>
              <a:t>lg 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b="1" i="0">
                <a:solidFill>
                  <a:schemeClr val="tx2"/>
                </a:solidFill>
                <a:latin typeface="Times New Roman" pitchFamily="18" charset="0"/>
              </a:rPr>
              <a:t> - 1</a:t>
            </a:r>
          </a:p>
        </p:txBody>
      </p:sp>
      <p:sp>
        <p:nvSpPr>
          <p:cNvPr id="877577" name="Text Box 9"/>
          <p:cNvSpPr txBox="1">
            <a:spLocks noChangeArrowheads="1"/>
          </p:cNvSpPr>
          <p:nvPr/>
        </p:nvSpPr>
        <p:spPr bwMode="auto">
          <a:xfrm>
            <a:off x="6096000" y="5546725"/>
            <a:ext cx="2895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What are we doing here?</a:t>
            </a:r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7578" name="Text Box 10"/>
          <p:cNvSpPr txBox="1">
            <a:spLocks noChangeArrowheads="1"/>
          </p:cNvSpPr>
          <p:nvPr/>
        </p:nvSpPr>
        <p:spPr bwMode="auto">
          <a:xfrm>
            <a:off x="5791200" y="5387975"/>
            <a:ext cx="3216275" cy="7016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Move (</a:t>
            </a:r>
            <a:r>
              <a:rPr lang="en-US" b="1" i="0">
                <a:solidFill>
                  <a:schemeClr val="tx2"/>
                </a:solidFill>
                <a:latin typeface="Times New Roman" pitchFamily="18" charset="0"/>
              </a:rPr>
              <a:t>lg 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b="1" i="0">
                <a:solidFill>
                  <a:schemeClr val="tx2"/>
                </a:solidFill>
                <a:latin typeface="Times New Roman" pitchFamily="18" charset="0"/>
              </a:rPr>
              <a:t> - 1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) outside the summation</a:t>
            </a:r>
            <a:endParaRPr lang="en-US" b="1" i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2CB606-8D54-459D-A297-BDCB6203A9F0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0" grpId="0" animBg="1" autoUpdateAnimBg="0"/>
      <p:bldP spid="877573" grpId="0" autoUpdateAnimBg="0"/>
      <p:bldP spid="877574" grpId="0" animBg="1" autoUpdateAnimBg="0"/>
      <p:bldP spid="877575" grpId="0" autoUpdateAnimBg="0"/>
      <p:bldP spid="877576" grpId="0" animBg="1" autoUpdateAnimBg="0"/>
      <p:bldP spid="877577" grpId="0" autoUpdateAnimBg="0"/>
      <p:bldP spid="877578" grpId="0" animBg="1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Text Box 2"/>
          <p:cNvSpPr txBox="1">
            <a:spLocks noChangeArrowheads="1"/>
          </p:cNvSpPr>
          <p:nvPr/>
        </p:nvSpPr>
        <p:spPr bwMode="auto">
          <a:xfrm>
            <a:off x="5851525" y="1905000"/>
            <a:ext cx="3216275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The summation bound so far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Tightly Bounding</a:t>
            </a:r>
            <a:br>
              <a:rPr lang="en-US"/>
            </a:br>
            <a:r>
              <a:rPr lang="en-US"/>
              <a:t>The Key Summation</a:t>
            </a:r>
          </a:p>
        </p:txBody>
      </p:sp>
      <p:graphicFrame>
        <p:nvGraphicFramePr>
          <p:cNvPr id="878596" name="Object 4"/>
          <p:cNvGraphicFramePr>
            <a:graphicFrameLocks noChangeAspect="1"/>
          </p:cNvGraphicFramePr>
          <p:nvPr/>
        </p:nvGraphicFramePr>
        <p:xfrm>
          <a:off x="177800" y="1638300"/>
          <a:ext cx="6011863" cy="4645025"/>
        </p:xfrm>
        <a:graphic>
          <a:graphicData uri="http://schemas.openxmlformats.org/presentationml/2006/ole">
            <p:oleObj spid="_x0000_s8194" name="Equation" r:id="rId3" imgW="2400120" imgH="1854000" progId="Equation.3">
              <p:embed/>
            </p:oleObj>
          </a:graphicData>
        </a:graphic>
      </p:graphicFrame>
      <p:sp>
        <p:nvSpPr>
          <p:cNvPr id="878597" name="Text Box 5"/>
          <p:cNvSpPr txBox="1">
            <a:spLocks noChangeArrowheads="1"/>
          </p:cNvSpPr>
          <p:nvPr/>
        </p:nvSpPr>
        <p:spPr bwMode="auto">
          <a:xfrm>
            <a:off x="6172200" y="3081338"/>
            <a:ext cx="2895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What are we doing here?</a:t>
            </a:r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8598" name="Text Box 6"/>
          <p:cNvSpPr txBox="1">
            <a:spLocks noChangeArrowheads="1"/>
          </p:cNvSpPr>
          <p:nvPr/>
        </p:nvSpPr>
        <p:spPr bwMode="auto">
          <a:xfrm>
            <a:off x="6248400" y="3079750"/>
            <a:ext cx="2819400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Distribute the (</a:t>
            </a:r>
            <a:r>
              <a:rPr lang="en-US" b="1" i="0">
                <a:solidFill>
                  <a:schemeClr val="tx2"/>
                </a:solidFill>
                <a:latin typeface="Times New Roman" pitchFamily="18" charset="0"/>
              </a:rPr>
              <a:t>lg 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b="1" i="0">
                <a:solidFill>
                  <a:schemeClr val="tx2"/>
                </a:solidFill>
                <a:latin typeface="Times New Roman" pitchFamily="18" charset="0"/>
              </a:rPr>
              <a:t> - 1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878599" name="Text Box 7"/>
          <p:cNvSpPr txBox="1">
            <a:spLocks noChangeArrowheads="1"/>
          </p:cNvSpPr>
          <p:nvPr/>
        </p:nvSpPr>
        <p:spPr bwMode="auto">
          <a:xfrm>
            <a:off x="6172200" y="4257675"/>
            <a:ext cx="2895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What are we doing here?</a:t>
            </a:r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8600" name="Text Box 8"/>
          <p:cNvSpPr txBox="1">
            <a:spLocks noChangeArrowheads="1"/>
          </p:cNvSpPr>
          <p:nvPr/>
        </p:nvSpPr>
        <p:spPr bwMode="auto">
          <a:xfrm>
            <a:off x="5867400" y="4098925"/>
            <a:ext cx="3216275" cy="7016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The summations overlap in  range; combine them</a:t>
            </a:r>
          </a:p>
        </p:txBody>
      </p:sp>
      <p:sp>
        <p:nvSpPr>
          <p:cNvPr id="878601" name="Text Box 9"/>
          <p:cNvSpPr txBox="1">
            <a:spLocks noChangeArrowheads="1"/>
          </p:cNvSpPr>
          <p:nvPr/>
        </p:nvSpPr>
        <p:spPr bwMode="auto">
          <a:xfrm>
            <a:off x="6096000" y="5546725"/>
            <a:ext cx="2895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What are we doing here?</a:t>
            </a:r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8602" name="Text Box 10"/>
          <p:cNvSpPr txBox="1">
            <a:spLocks noChangeArrowheads="1"/>
          </p:cNvSpPr>
          <p:nvPr/>
        </p:nvSpPr>
        <p:spPr bwMode="auto">
          <a:xfrm>
            <a:off x="5791200" y="5540375"/>
            <a:ext cx="3216275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The Guassian series</a:t>
            </a:r>
            <a:endParaRPr lang="en-US" b="1" i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A98E36-9623-459B-8923-175EA8849CDE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70BA7-F599-410D-9628-18CB08BE57FC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4" grpId="0" animBg="1" autoUpdateAnimBg="0"/>
      <p:bldP spid="878597" grpId="0" autoUpdateAnimBg="0"/>
      <p:bldP spid="878598" grpId="0" animBg="1" autoUpdateAnimBg="0"/>
      <p:bldP spid="878599" grpId="0" autoUpdateAnimBg="0"/>
      <p:bldP spid="878600" grpId="0" animBg="1" autoUpdateAnimBg="0"/>
      <p:bldP spid="878601" grpId="0" autoUpdateAnimBg="0"/>
      <p:bldP spid="878602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Text Box 2"/>
          <p:cNvSpPr txBox="1">
            <a:spLocks noChangeArrowheads="1"/>
          </p:cNvSpPr>
          <p:nvPr/>
        </p:nvSpPr>
        <p:spPr bwMode="auto">
          <a:xfrm>
            <a:off x="5851525" y="1905000"/>
            <a:ext cx="3216275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The summation bound so far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Tightly Bounding </a:t>
            </a:r>
            <a:br>
              <a:rPr lang="en-US"/>
            </a:br>
            <a:r>
              <a:rPr lang="en-US"/>
              <a:t>The Key Summation</a:t>
            </a:r>
          </a:p>
        </p:txBody>
      </p:sp>
      <p:graphicFrame>
        <p:nvGraphicFramePr>
          <p:cNvPr id="879620" name="Object 4"/>
          <p:cNvGraphicFramePr>
            <a:graphicFrameLocks noChangeAspect="1"/>
          </p:cNvGraphicFramePr>
          <p:nvPr/>
        </p:nvGraphicFramePr>
        <p:xfrm>
          <a:off x="130175" y="1638300"/>
          <a:ext cx="6362700" cy="4391025"/>
        </p:xfrm>
        <a:graphic>
          <a:graphicData uri="http://schemas.openxmlformats.org/presentationml/2006/ole">
            <p:oleObj spid="_x0000_s9218" name="Equation" r:id="rId3" imgW="2539800" imgH="1752480" progId="Equation.3">
              <p:embed/>
            </p:oleObj>
          </a:graphicData>
        </a:graphic>
      </p:graphicFrame>
      <p:sp>
        <p:nvSpPr>
          <p:cNvPr id="879621" name="Text Box 5"/>
          <p:cNvSpPr txBox="1">
            <a:spLocks noChangeArrowheads="1"/>
          </p:cNvSpPr>
          <p:nvPr/>
        </p:nvSpPr>
        <p:spPr bwMode="auto">
          <a:xfrm>
            <a:off x="6172200" y="3081338"/>
            <a:ext cx="2895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What are we doing here?</a:t>
            </a:r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9622" name="Text Box 6"/>
          <p:cNvSpPr txBox="1">
            <a:spLocks noChangeArrowheads="1"/>
          </p:cNvSpPr>
          <p:nvPr/>
        </p:nvSpPr>
        <p:spPr bwMode="auto">
          <a:xfrm>
            <a:off x="5851525" y="2927350"/>
            <a:ext cx="3216275" cy="7016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Rearrange first term, place upper bound on second</a:t>
            </a:r>
          </a:p>
        </p:txBody>
      </p:sp>
      <p:sp>
        <p:nvSpPr>
          <p:cNvPr id="879623" name="Text Box 7"/>
          <p:cNvSpPr txBox="1">
            <a:spLocks noChangeArrowheads="1"/>
          </p:cNvSpPr>
          <p:nvPr/>
        </p:nvSpPr>
        <p:spPr bwMode="auto">
          <a:xfrm>
            <a:off x="6172200" y="4257675"/>
            <a:ext cx="2895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What are we doing?</a:t>
            </a:r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9624" name="Text Box 8"/>
          <p:cNvSpPr txBox="1">
            <a:spLocks noChangeArrowheads="1"/>
          </p:cNvSpPr>
          <p:nvPr/>
        </p:nvSpPr>
        <p:spPr bwMode="auto">
          <a:xfrm>
            <a:off x="6477000" y="4251325"/>
            <a:ext cx="2606675" cy="3968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X Guassian series</a:t>
            </a:r>
          </a:p>
        </p:txBody>
      </p:sp>
      <p:sp>
        <p:nvSpPr>
          <p:cNvPr id="879625" name="Text Box 9"/>
          <p:cNvSpPr txBox="1">
            <a:spLocks noChangeArrowheads="1"/>
          </p:cNvSpPr>
          <p:nvPr/>
        </p:nvSpPr>
        <p:spPr bwMode="auto">
          <a:xfrm>
            <a:off x="6096000" y="5546725"/>
            <a:ext cx="28956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What are we doing?</a:t>
            </a:r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9626" name="Text Box 10"/>
          <p:cNvSpPr txBox="1">
            <a:spLocks noChangeArrowheads="1"/>
          </p:cNvSpPr>
          <p:nvPr/>
        </p:nvSpPr>
        <p:spPr bwMode="auto">
          <a:xfrm>
            <a:off x="6629400" y="5387975"/>
            <a:ext cx="2378075" cy="7016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Multiply it </a:t>
            </a:r>
            <a:br>
              <a:rPr lang="en-US" b="1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all out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372E57-2014-4FD4-95A4-FD72B737DCCA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70BA7-F599-410D-9628-18CB08BE57FC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18" grpId="0" animBg="1" autoUpdateAnimBg="0"/>
      <p:bldP spid="879621" grpId="0" autoUpdateAnimBg="0"/>
      <p:bldP spid="879622" grpId="0" animBg="1" autoUpdateAnimBg="0"/>
      <p:bldP spid="879623" grpId="0" autoUpdateAnimBg="0"/>
      <p:bldP spid="879624" grpId="0" animBg="1" autoUpdateAnimBg="0"/>
      <p:bldP spid="879625" grpId="0" autoUpdateAnimBg="0"/>
      <p:bldP spid="879626" grpId="0" animBg="1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Tightly Bounding </a:t>
            </a:r>
            <a:br>
              <a:rPr lang="en-US"/>
            </a:br>
            <a:r>
              <a:rPr lang="en-US"/>
              <a:t>The Key Summation</a:t>
            </a:r>
          </a:p>
        </p:txBody>
      </p:sp>
      <p:graphicFrame>
        <p:nvGraphicFramePr>
          <p:cNvPr id="880643" name="Object 3"/>
          <p:cNvGraphicFramePr>
            <a:graphicFrameLocks noChangeAspect="1"/>
          </p:cNvGraphicFramePr>
          <p:nvPr/>
        </p:nvGraphicFramePr>
        <p:xfrm>
          <a:off x="177800" y="1638300"/>
          <a:ext cx="5916613" cy="3181350"/>
        </p:xfrm>
        <a:graphic>
          <a:graphicData uri="http://schemas.openxmlformats.org/presentationml/2006/ole">
            <p:oleObj spid="_x0000_s10242" name="Equation" r:id="rId3" imgW="2361960" imgH="1269720" progId="Equation.3">
              <p:embed/>
            </p:oleObj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25A682-3F13-4E25-80C0-D7275F84EBCD}" type="datetime3">
              <a:rPr lang="en-US" smtClean="0"/>
              <a:pPr>
                <a:defRPr/>
              </a:pPr>
              <a:t>7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70BA7-F599-410D-9628-18CB08BE57FC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1832</TotalTime>
  <Words>4737</Words>
  <Application>Microsoft PowerPoint</Application>
  <PresentationFormat>On-screen Show (4:3)</PresentationFormat>
  <Paragraphs>1519</Paragraphs>
  <Slides>94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6" baseType="lpstr">
      <vt:lpstr>Equity</vt:lpstr>
      <vt:lpstr>Equation</vt:lpstr>
      <vt:lpstr>Sorting and Searching</vt:lpstr>
      <vt:lpstr>Heaps</vt:lpstr>
      <vt:lpstr>Heaps</vt:lpstr>
      <vt:lpstr>Heaps</vt:lpstr>
      <vt:lpstr>Heaps</vt:lpstr>
      <vt:lpstr>Referencing Heap Elements</vt:lpstr>
      <vt:lpstr>The Heap Property</vt:lpstr>
      <vt:lpstr>Heap Height</vt:lpstr>
      <vt:lpstr>Heap Operations: Heapify()</vt:lpstr>
      <vt:lpstr>Heap Operations: Heapify()</vt:lpstr>
      <vt:lpstr>Heap Operations: Heapify()</vt:lpstr>
      <vt:lpstr>Heapify() Example</vt:lpstr>
      <vt:lpstr>Heapify() Example</vt:lpstr>
      <vt:lpstr>Heapify() Example</vt:lpstr>
      <vt:lpstr>Heapify() Example</vt:lpstr>
      <vt:lpstr>Heapify() Example</vt:lpstr>
      <vt:lpstr>Heapify() Example</vt:lpstr>
      <vt:lpstr>Heapify() Example</vt:lpstr>
      <vt:lpstr>Heapify() Example</vt:lpstr>
      <vt:lpstr>Heapify() Example</vt:lpstr>
      <vt:lpstr>Analyzing Heapify(): Informal</vt:lpstr>
      <vt:lpstr>Analyzing Heapify(): Formal</vt:lpstr>
      <vt:lpstr>Analyzing Heapify(): Formal</vt:lpstr>
      <vt:lpstr>Priority Queues</vt:lpstr>
      <vt:lpstr>Priority Queue Operations</vt:lpstr>
      <vt:lpstr>Implementing Priority Queues</vt:lpstr>
      <vt:lpstr>Implementing Priority Queues</vt:lpstr>
      <vt:lpstr>Implementing Priority Queues</vt:lpstr>
      <vt:lpstr>Using A Priority Queue  For Event Simulation</vt:lpstr>
      <vt:lpstr>Quicksort</vt:lpstr>
      <vt:lpstr>Quicksort Code</vt:lpstr>
      <vt:lpstr>Partition</vt:lpstr>
      <vt:lpstr>Partition In Words</vt:lpstr>
      <vt:lpstr>Partition Code</vt:lpstr>
      <vt:lpstr>Analyzing Quicksort</vt:lpstr>
      <vt:lpstr>Example</vt:lpstr>
      <vt:lpstr>Pick Pivot Element</vt:lpstr>
      <vt:lpstr>Partitioning Array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Partition Result</vt:lpstr>
      <vt:lpstr>Recursion: Quicksort Sub-arrays</vt:lpstr>
      <vt:lpstr>Analyzing Quicksort</vt:lpstr>
      <vt:lpstr>Analyzing Quicksort</vt:lpstr>
      <vt:lpstr> Analyzing Quicksort</vt:lpstr>
      <vt:lpstr> Improving Quicksort</vt:lpstr>
      <vt:lpstr>Analyzing Quicksort: Average Case</vt:lpstr>
      <vt:lpstr>Analyzing Quicksort: Average Case</vt:lpstr>
      <vt:lpstr>Analyzing Quicksort: Average Case</vt:lpstr>
      <vt:lpstr>Analyzing Quicksort: Average Case</vt:lpstr>
      <vt:lpstr>Analyzing Quicksort: Average Case</vt:lpstr>
      <vt:lpstr>Analyzing Quicksort: Average Case</vt:lpstr>
      <vt:lpstr>Analyzing Quicksort: Average Case</vt:lpstr>
      <vt:lpstr>Analyzing Quicksort: Average Case</vt:lpstr>
      <vt:lpstr>Analyzing Quicksort: Average Case</vt:lpstr>
      <vt:lpstr>Analyzing Quicksort: Average Case</vt:lpstr>
      <vt:lpstr>Analyzing Quicksort: Average Case</vt:lpstr>
      <vt:lpstr>Analyzing Quicksort: Average Case</vt:lpstr>
      <vt:lpstr>Analyzing Quicksort: Average Case</vt:lpstr>
      <vt:lpstr>Analyzing Quicksort: Average Case</vt:lpstr>
      <vt:lpstr>Analyzing Quicksort: Average Case</vt:lpstr>
      <vt:lpstr>Analyzing Quicksort: Average Case</vt:lpstr>
      <vt:lpstr>Analyzing Quicksort: Average Case</vt:lpstr>
      <vt:lpstr>Analyzing Quicksort: Average Case</vt:lpstr>
      <vt:lpstr>Analyzing Quicksort: Average Case</vt:lpstr>
      <vt:lpstr>Analyzing Quicksort: Average Case</vt:lpstr>
      <vt:lpstr>Tightly Bounding  The Key Summation</vt:lpstr>
      <vt:lpstr>Tightly Bounding The Key Summation</vt:lpstr>
      <vt:lpstr>Tightly Bounding The Key Summation</vt:lpstr>
      <vt:lpstr>Tightly Bounding  The Key Summation</vt:lpstr>
      <vt:lpstr>Tightly Bounding  The Key Summation</vt:lpstr>
    </vt:vector>
  </TitlesOfParts>
  <Company>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queueing models</dc:title>
  <dc:subject>Simulation Modeling</dc:subject>
  <dc:creator>Nikhilesh Joshi</dc:creator>
  <cp:keywords>SM</cp:keywords>
  <dc:description>For BE Students only</dc:description>
  <cp:lastModifiedBy>TSEC</cp:lastModifiedBy>
  <cp:revision>256</cp:revision>
  <dcterms:created xsi:type="dcterms:W3CDTF">2004-01-02T06:35:44Z</dcterms:created>
  <dcterms:modified xsi:type="dcterms:W3CDTF">2012-09-07T06:56:56Z</dcterms:modified>
  <cp:category>Graduation</cp:category>
</cp:coreProperties>
</file>