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8"/>
  </p:notesMasterIdLst>
  <p:handoutMasterIdLst>
    <p:handoutMasterId r:id="rId49"/>
  </p:handoutMasterIdLst>
  <p:sldIdLst>
    <p:sldId id="379" r:id="rId2"/>
    <p:sldId id="380" r:id="rId3"/>
    <p:sldId id="381" r:id="rId4"/>
    <p:sldId id="397" r:id="rId5"/>
    <p:sldId id="398" r:id="rId6"/>
    <p:sldId id="399" r:id="rId7"/>
    <p:sldId id="400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8" r:id="rId44"/>
    <p:sldId id="439" r:id="rId45"/>
    <p:sldId id="440" r:id="rId46"/>
    <p:sldId id="44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78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DE90-6B8A-4D43-A017-0BFA229F3688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407E7-375A-4D8A-A19D-82941225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6AF1BE2-7164-42AC-9104-14EA91252591}" type="datetimeFigureOut">
              <a:rPr lang="en-US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7971CBD-3338-4516-8996-5E4546CCE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6AF1BE2-7164-42AC-9104-14EA91252591}" type="datetimeFigureOut">
              <a:rPr lang="en-US" smtClean="0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971CBD-3338-4516-8996-5E4546CCEAB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6AF1BE2-7164-42AC-9104-14EA91252591}" type="datetimeFigureOut">
              <a:rPr lang="en-US" smtClean="0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971CBD-3338-4516-8996-5E4546CCEAB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34914-9412-4D46-B7E5-8738ACA7B735}" type="slidenum">
              <a:rPr lang="en-US"/>
              <a:pPr/>
              <a:t>21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6AF1BE2-7164-42AC-9104-14EA91252591}" type="datetimeFigureOut">
              <a:rPr lang="en-US" smtClean="0"/>
              <a:pPr>
                <a:defRPr/>
              </a:pPr>
              <a:t>9/10/2012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6B97F-4067-4C4E-8810-049C16FC249A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DE2FCEC-A0A3-4FF4-92B4-9F7E74C07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5973B-201F-4147-B2A0-9B7FE07841A4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94C2E-ACA3-45E9-BFB3-93865EE60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12C09-207B-400A-B647-2456D0778AE8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4C14-EA1F-4EFD-8013-89764AED0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511D7-E025-4D49-AA16-2401E84F5070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AFB5D-0062-414A-A2B8-5F6EDBCE5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A735A-50B6-4576-AE35-6F4C20D6EEA8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7D6CD-7043-4CEB-A192-C2A0CA343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912C0-3B29-4904-899F-9D2795C60072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2DFA1-E708-4482-BF90-01D1C417A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92F7F-53FA-48E3-AC79-1F9E78883B1B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EA350-2E47-4014-9959-9196E820F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426DF-60D2-44AC-A2AE-162885A225F3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70BA7-F599-410D-9628-18CB08BE5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EBD83-7447-4F89-802C-5160D795AA79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0EFCE-8473-4EE4-8CEE-6CDC859F6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4F7F7-E251-449A-9FD9-AF66399CE7B5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B9D82-16D7-4D6F-805C-B4002A046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D21AD-FCF3-40D5-91C7-A46BF66C372E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8F728-DC5F-452A-A414-26DA9D70C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6B4971D-3899-442F-9BA2-84C0917D3B6A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6A4FBB02-3638-4EA7-8522-33E9CED07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0" r:id="rId2"/>
    <p:sldLayoutId id="2147483828" r:id="rId3"/>
    <p:sldLayoutId id="2147483821" r:id="rId4"/>
    <p:sldLayoutId id="2147483822" r:id="rId5"/>
    <p:sldLayoutId id="2147483823" r:id="rId6"/>
    <p:sldLayoutId id="2147483824" r:id="rId7"/>
    <p:sldLayoutId id="2147483829" r:id="rId8"/>
    <p:sldLayoutId id="2147483830" r:id="rId9"/>
    <p:sldLayoutId id="2147483825" r:id="rId10"/>
    <p:sldLayoutId id="2147483826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905000"/>
            <a:ext cx="7315200" cy="1752600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Linear-Time Sorting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Order Statistics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4572000"/>
          </a:xfrm>
        </p:spPr>
        <p:txBody>
          <a:bodyPr/>
          <a:lstStyle/>
          <a:p>
            <a:pPr algn="just"/>
            <a:r>
              <a:rPr lang="en-US" sz="28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How many comparisons are needed to find the minimum element in a set?  The maximum?</a:t>
            </a:r>
          </a:p>
          <a:p>
            <a:pPr algn="just"/>
            <a:r>
              <a:rPr lang="en-US" sz="28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Can we find the minimum and maximum with less than twice the cost?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Yes: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Walk through elements by pairs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Compare each element in pair to the other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Compare the largest to maximum, smallest to minimum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Total cost: 3 comparisons per 2 elements = O(3n/2)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FB8320-E435-489F-90A5-CA55321F195F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  <a:cs typeface="Times New Roman" pitchFamily="18" charset="0"/>
              </a:rPr>
              <a:t>Finding Order Statistics: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  <a:cs typeface="Times New Roman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  <a:cs typeface="Times New Roman" pitchFamily="18" charset="0"/>
              </a:rPr>
              <a:t>The Selection Problem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more interesting problem is </a:t>
            </a:r>
            <a:r>
              <a:rPr lang="en-US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finding the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smallest element of a set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will show: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practical randomized algorithm with O(n) expected running time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cool algorithm of theoretical interest only with O(n) worst-case running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74B76A-E3C4-4173-94BF-D2628726B696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Randomized Selection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720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Key idea: use partition() from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quicksort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But, only need to examine one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subarray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savings shows up in running time: O(n)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We will again use a slightly different partition than the book:</a:t>
            </a:r>
          </a:p>
          <a:p>
            <a:pPr lvl="1" algn="just">
              <a:buFont typeface="Times New Roman" pitchFamily="18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RandomizedPartition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(A, p, r)</a:t>
            </a:r>
          </a:p>
        </p:txBody>
      </p:sp>
      <p:sp>
        <p:nvSpPr>
          <p:cNvPr id="925700" name="Rectangle 4"/>
          <p:cNvSpPr>
            <a:spLocks noChangeArrowheads="1"/>
          </p:cNvSpPr>
          <p:nvPr/>
        </p:nvSpPr>
        <p:spPr bwMode="auto">
          <a:xfrm>
            <a:off x="838200" y="5257800"/>
            <a:ext cx="33528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>
                <a:latin typeface="Times New Roman" pitchFamily="18" charset="0"/>
                <a:sym typeface="Symbol" pitchFamily="18" charset="2"/>
              </a:rPr>
              <a:t> A[q]</a:t>
            </a:r>
            <a:endParaRPr lang="en-US" i="0">
              <a:latin typeface="Times New Roman" pitchFamily="18" charset="0"/>
            </a:endParaRPr>
          </a:p>
        </p:txBody>
      </p:sp>
      <p:sp>
        <p:nvSpPr>
          <p:cNvPr id="925701" name="Rectangle 5"/>
          <p:cNvSpPr>
            <a:spLocks noChangeArrowheads="1"/>
          </p:cNvSpPr>
          <p:nvPr/>
        </p:nvSpPr>
        <p:spPr bwMode="auto">
          <a:xfrm>
            <a:off x="4191000" y="5257800"/>
            <a:ext cx="6096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925702" name="Rectangle 6"/>
          <p:cNvSpPr>
            <a:spLocks noChangeArrowheads="1"/>
          </p:cNvSpPr>
          <p:nvPr/>
        </p:nvSpPr>
        <p:spPr bwMode="auto">
          <a:xfrm>
            <a:off x="4800600" y="5257800"/>
            <a:ext cx="28956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>
                <a:latin typeface="Times New Roman" pitchFamily="18" charset="0"/>
                <a:sym typeface="Symbol" pitchFamily="18" charset="2"/>
              </a:rPr>
              <a:t> A[q]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25703" name="Text Box 7"/>
          <p:cNvSpPr txBox="1">
            <a:spLocks noChangeArrowheads="1"/>
          </p:cNvSpPr>
          <p:nvPr/>
        </p:nvSpPr>
        <p:spPr bwMode="auto">
          <a:xfrm>
            <a:off x="4337050" y="585152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q</a:t>
            </a:r>
          </a:p>
        </p:txBody>
      </p:sp>
      <p:sp>
        <p:nvSpPr>
          <p:cNvPr id="925704" name="Text Box 8"/>
          <p:cNvSpPr txBox="1">
            <a:spLocks noChangeArrowheads="1"/>
          </p:cNvSpPr>
          <p:nvPr/>
        </p:nvSpPr>
        <p:spPr bwMode="auto">
          <a:xfrm>
            <a:off x="838200" y="586740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p</a:t>
            </a:r>
          </a:p>
        </p:txBody>
      </p:sp>
      <p:sp>
        <p:nvSpPr>
          <p:cNvPr id="925705" name="Text Box 9"/>
          <p:cNvSpPr txBox="1">
            <a:spLocks noChangeArrowheads="1"/>
          </p:cNvSpPr>
          <p:nvPr/>
        </p:nvSpPr>
        <p:spPr bwMode="auto">
          <a:xfrm>
            <a:off x="7407275" y="5867400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0A4AE2-0F43-42C7-954E-2C94912903DD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Randomized Selection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572000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RandomizedSelect(A, p, r, i)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 if (p == r) then return A[p];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 q = RandomizedPartition(A, p,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 k = q - p + 1;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 if (i == k) then return A[q];  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// not in book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 if (i &lt; k) then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     return RandomizedSelect(A, p, q-1, i);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 else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     return RandomizedSelect(A, q+1, r, i-k);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926724" name="Rectangle 4"/>
          <p:cNvSpPr>
            <a:spLocks noChangeArrowheads="1"/>
          </p:cNvSpPr>
          <p:nvPr/>
        </p:nvSpPr>
        <p:spPr bwMode="auto">
          <a:xfrm>
            <a:off x="990600" y="5470525"/>
            <a:ext cx="33528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>
                <a:latin typeface="Times New Roman" pitchFamily="18" charset="0"/>
                <a:sym typeface="Symbol" pitchFamily="18" charset="2"/>
              </a:rPr>
              <a:t> A[q]</a:t>
            </a:r>
            <a:endParaRPr lang="en-US" i="0">
              <a:latin typeface="Times New Roman" pitchFamily="18" charset="0"/>
            </a:endParaRPr>
          </a:p>
        </p:txBody>
      </p:sp>
      <p:sp>
        <p:nvSpPr>
          <p:cNvPr id="926725" name="Rectangle 5"/>
          <p:cNvSpPr>
            <a:spLocks noChangeArrowheads="1"/>
          </p:cNvSpPr>
          <p:nvPr/>
        </p:nvSpPr>
        <p:spPr bwMode="auto">
          <a:xfrm>
            <a:off x="4343400" y="5470525"/>
            <a:ext cx="6096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926726" name="Rectangle 6"/>
          <p:cNvSpPr>
            <a:spLocks noChangeArrowheads="1"/>
          </p:cNvSpPr>
          <p:nvPr/>
        </p:nvSpPr>
        <p:spPr bwMode="auto">
          <a:xfrm>
            <a:off x="4953000" y="5470525"/>
            <a:ext cx="28956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>
                <a:latin typeface="Times New Roman" pitchFamily="18" charset="0"/>
                <a:sym typeface="Symbol" pitchFamily="18" charset="2"/>
              </a:rPr>
              <a:t> A[q]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26727" name="Text Box 7"/>
          <p:cNvSpPr txBox="1">
            <a:spLocks noChangeArrowheads="1"/>
          </p:cNvSpPr>
          <p:nvPr/>
        </p:nvSpPr>
        <p:spPr bwMode="auto">
          <a:xfrm>
            <a:off x="2435225" y="501332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k</a:t>
            </a:r>
          </a:p>
        </p:txBody>
      </p:sp>
      <p:sp>
        <p:nvSpPr>
          <p:cNvPr id="926728" name="Line 8"/>
          <p:cNvSpPr>
            <a:spLocks noChangeShapeType="1"/>
          </p:cNvSpPr>
          <p:nvPr/>
        </p:nvSpPr>
        <p:spPr bwMode="auto">
          <a:xfrm flipH="1">
            <a:off x="990600" y="5241925"/>
            <a:ext cx="1371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29" name="Line 9"/>
          <p:cNvSpPr>
            <a:spLocks noChangeShapeType="1"/>
          </p:cNvSpPr>
          <p:nvPr/>
        </p:nvSpPr>
        <p:spPr bwMode="auto">
          <a:xfrm>
            <a:off x="2819400" y="5241925"/>
            <a:ext cx="2133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30" name="Text Box 10"/>
          <p:cNvSpPr txBox="1">
            <a:spLocks noChangeArrowheads="1"/>
          </p:cNvSpPr>
          <p:nvPr/>
        </p:nvSpPr>
        <p:spPr bwMode="auto">
          <a:xfrm>
            <a:off x="4489450" y="6064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q</a:t>
            </a:r>
          </a:p>
        </p:txBody>
      </p:sp>
      <p:sp>
        <p:nvSpPr>
          <p:cNvPr id="926731" name="Text Box 11"/>
          <p:cNvSpPr txBox="1">
            <a:spLocks noChangeArrowheads="1"/>
          </p:cNvSpPr>
          <p:nvPr/>
        </p:nvSpPr>
        <p:spPr bwMode="auto">
          <a:xfrm>
            <a:off x="990600" y="608012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p</a:t>
            </a:r>
          </a:p>
        </p:txBody>
      </p:sp>
      <p:sp>
        <p:nvSpPr>
          <p:cNvPr id="926732" name="Text Box 12"/>
          <p:cNvSpPr txBox="1">
            <a:spLocks noChangeArrowheads="1"/>
          </p:cNvSpPr>
          <p:nvPr/>
        </p:nvSpPr>
        <p:spPr bwMode="auto">
          <a:xfrm>
            <a:off x="7559675" y="6080125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r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6172200" y="6238548"/>
            <a:ext cx="2476500" cy="476250"/>
          </a:xfrm>
        </p:spPr>
        <p:txBody>
          <a:bodyPr/>
          <a:lstStyle/>
          <a:p>
            <a:pPr>
              <a:defRPr/>
            </a:pPr>
            <a:fld id="{357F9CB9-3572-4D4C-8340-D3EE3ECF6502}" type="datetime3">
              <a:rPr lang="en-US" smtClean="0"/>
              <a:pPr>
                <a:defRPr/>
              </a:pPr>
              <a:t>10 September 2012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ALGORITHMS AND COMPLEXITY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Randomized Selection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Analyzing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RandomizedSelect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Worst case: partition always 0:n-1</a:t>
            </a:r>
          </a:p>
          <a:p>
            <a:pPr lvl="2" algn="just">
              <a:buFont typeface="Times New Roman" pitchFamily="18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T(n) 	= T(n-1) + O(n)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???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Times New Roman" pitchFamily="18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= O(n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	(arithmetic series)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 better than sorting!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“Best” case: suppose a 9:1 partition</a:t>
            </a:r>
          </a:p>
          <a:p>
            <a:pPr lvl="2" algn="just">
              <a:buFont typeface="Times New Roman" pitchFamily="18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T(n) 	= T(9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/10) + O(n) 	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???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Times New Roman" pitchFamily="18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= O(n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Master Theorem, case 3)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Better than sorting!</a:t>
            </a:r>
          </a:p>
          <a:p>
            <a:pPr lvl="2" algn="just"/>
            <a:r>
              <a:rPr lang="en-US" sz="28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if this had been a 99:1 split?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7B70FC-0ABB-4380-B2C3-5A445544B0EC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47" grpId="0" build="p" bldLvl="4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Randomized Selection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45720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Average case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upper bound, assume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element always falls in larger side of partition:</a:t>
            </a:r>
          </a:p>
          <a:p>
            <a:pPr lvl="1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Let’s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show that T(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O(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by substitution</a:t>
            </a:r>
          </a:p>
        </p:txBody>
      </p:sp>
      <p:graphicFrame>
        <p:nvGraphicFramePr>
          <p:cNvPr id="928772" name="Object 4"/>
          <p:cNvGraphicFramePr>
            <a:graphicFrameLocks noChangeAspect="1"/>
          </p:cNvGraphicFramePr>
          <p:nvPr/>
        </p:nvGraphicFramePr>
        <p:xfrm>
          <a:off x="1524000" y="2590800"/>
          <a:ext cx="5192712" cy="2214563"/>
        </p:xfrm>
        <a:graphic>
          <a:graphicData uri="http://schemas.openxmlformats.org/presentationml/2006/ole">
            <p:oleObj spid="_x0000_s152578" name="Equation" r:id="rId3" imgW="2590560" imgH="1104840" progId="Equation.3">
              <p:embed/>
            </p:oleObj>
          </a:graphicData>
        </a:graphic>
      </p:graphicFrame>
      <p:sp>
        <p:nvSpPr>
          <p:cNvPr id="928773" name="Text Box 5"/>
          <p:cNvSpPr txBox="1">
            <a:spLocks noChangeArrowheads="1"/>
          </p:cNvSpPr>
          <p:nvPr/>
        </p:nvSpPr>
        <p:spPr bwMode="auto">
          <a:xfrm>
            <a:off x="5613400" y="4541838"/>
            <a:ext cx="33020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Times New Roman" pitchFamily="18" charset="0"/>
              </a:rPr>
              <a:t>What happened here?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798B22-68FF-4087-BC4C-07314E5867DB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Text Box 2"/>
          <p:cNvSpPr txBox="1">
            <a:spLocks noChangeArrowheads="1"/>
          </p:cNvSpPr>
          <p:nvPr/>
        </p:nvSpPr>
        <p:spPr bwMode="auto">
          <a:xfrm>
            <a:off x="5638800" y="4059238"/>
            <a:ext cx="2482850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What happened here?</a:t>
            </a:r>
          </a:p>
        </p:txBody>
      </p:sp>
      <p:sp>
        <p:nvSpPr>
          <p:cNvPr id="929795" name="Text Box 3"/>
          <p:cNvSpPr txBox="1">
            <a:spLocks noChangeArrowheads="1"/>
          </p:cNvSpPr>
          <p:nvPr/>
        </p:nvSpPr>
        <p:spPr bwMode="auto">
          <a:xfrm>
            <a:off x="5638800" y="4008438"/>
            <a:ext cx="2508250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“Split” the recurrence</a:t>
            </a:r>
          </a:p>
        </p:txBody>
      </p:sp>
      <p:sp>
        <p:nvSpPr>
          <p:cNvPr id="929796" name="Text Box 4"/>
          <p:cNvSpPr txBox="1">
            <a:spLocks noChangeArrowheads="1"/>
          </p:cNvSpPr>
          <p:nvPr/>
        </p:nvSpPr>
        <p:spPr bwMode="auto">
          <a:xfrm>
            <a:off x="5638800" y="5997575"/>
            <a:ext cx="24828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What happened here?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6242050" y="5035550"/>
            <a:ext cx="24828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What happened here?</a:t>
            </a:r>
          </a:p>
        </p:txBody>
      </p:sp>
      <p:sp>
        <p:nvSpPr>
          <p:cNvPr id="929798" name="Text Box 6"/>
          <p:cNvSpPr txBox="1">
            <a:spLocks noChangeArrowheads="1"/>
          </p:cNvSpPr>
          <p:nvPr/>
        </p:nvSpPr>
        <p:spPr bwMode="auto">
          <a:xfrm>
            <a:off x="5638800" y="3124200"/>
            <a:ext cx="24828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What happened here?</a:t>
            </a:r>
          </a:p>
        </p:txBody>
      </p:sp>
      <p:sp>
        <p:nvSpPr>
          <p:cNvPr id="929799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Randomized Selection</a:t>
            </a:r>
          </a:p>
        </p:txBody>
      </p:sp>
      <p:sp>
        <p:nvSpPr>
          <p:cNvPr id="9298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r>
              <a:rPr lang="en-US" dirty="0"/>
              <a:t>Assume T(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 </a:t>
            </a:r>
            <a:r>
              <a:rPr lang="en-US" i="1" dirty="0" err="1">
                <a:sym typeface="Symbol" pitchFamily="18" charset="2"/>
              </a:rPr>
              <a:t>cn</a:t>
            </a:r>
            <a:r>
              <a:rPr lang="en-US" dirty="0">
                <a:sym typeface="Symbol" pitchFamily="18" charset="2"/>
              </a:rPr>
              <a:t> for sufficiently large </a:t>
            </a:r>
            <a:r>
              <a:rPr lang="en-US" i="1" dirty="0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:</a:t>
            </a:r>
            <a:endParaRPr lang="en-US" dirty="0"/>
          </a:p>
        </p:txBody>
      </p:sp>
      <p:graphicFrame>
        <p:nvGraphicFramePr>
          <p:cNvPr id="929801" name="Object 9"/>
          <p:cNvGraphicFramePr>
            <a:graphicFrameLocks noChangeAspect="1"/>
          </p:cNvGraphicFramePr>
          <p:nvPr/>
        </p:nvGraphicFramePr>
        <p:xfrm>
          <a:off x="485775" y="1676400"/>
          <a:ext cx="5686425" cy="4567237"/>
        </p:xfrm>
        <a:graphic>
          <a:graphicData uri="http://schemas.openxmlformats.org/presentationml/2006/ole">
            <p:oleObj spid="_x0000_s153602" name="Equation" r:id="rId3" imgW="2844720" imgH="2286000" progId="Equation.3">
              <p:embed/>
            </p:oleObj>
          </a:graphicData>
        </a:graphic>
      </p:graphicFrame>
      <p:sp>
        <p:nvSpPr>
          <p:cNvPr id="929802" name="Text Box 10"/>
          <p:cNvSpPr txBox="1">
            <a:spLocks noChangeArrowheads="1"/>
          </p:cNvSpPr>
          <p:nvPr/>
        </p:nvSpPr>
        <p:spPr bwMode="auto">
          <a:xfrm>
            <a:off x="5638800" y="2189163"/>
            <a:ext cx="342582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itchFamily="18" charset="0"/>
              </a:rPr>
              <a:t>The recurrence we started with</a:t>
            </a:r>
          </a:p>
        </p:txBody>
      </p:sp>
      <p:sp>
        <p:nvSpPr>
          <p:cNvPr id="929803" name="Text Box 11"/>
          <p:cNvSpPr txBox="1">
            <a:spLocks noChangeArrowheads="1"/>
          </p:cNvSpPr>
          <p:nvPr/>
        </p:nvSpPr>
        <p:spPr bwMode="auto">
          <a:xfrm>
            <a:off x="5638800" y="3073400"/>
            <a:ext cx="3289300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Substitute T(n) 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 cn  for T(k) </a:t>
            </a:r>
          </a:p>
        </p:txBody>
      </p:sp>
      <p:sp>
        <p:nvSpPr>
          <p:cNvPr id="929804" name="Text Box 12"/>
          <p:cNvSpPr txBox="1">
            <a:spLocks noChangeArrowheads="1"/>
          </p:cNvSpPr>
          <p:nvPr/>
        </p:nvSpPr>
        <p:spPr bwMode="auto">
          <a:xfrm>
            <a:off x="6202363" y="4978400"/>
            <a:ext cx="2789237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Expand arithmetic series</a:t>
            </a:r>
          </a:p>
        </p:txBody>
      </p:sp>
      <p:sp>
        <p:nvSpPr>
          <p:cNvPr id="929805" name="Text Box 13"/>
          <p:cNvSpPr txBox="1">
            <a:spLocks noChangeArrowheads="1"/>
          </p:cNvSpPr>
          <p:nvPr/>
        </p:nvSpPr>
        <p:spPr bwMode="auto">
          <a:xfrm>
            <a:off x="5638800" y="5927725"/>
            <a:ext cx="2590800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Multiply it out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FCACE2-8AA4-4B71-8AC4-1FA7DD3BD042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5" grpId="0" animBg="1" autoUpdateAnimBg="0"/>
      <p:bldP spid="929803" grpId="0" animBg="1" autoUpdateAnimBg="0"/>
      <p:bldP spid="929804" grpId="0" animBg="1" autoUpdateAnimBg="0"/>
      <p:bldP spid="92980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Text Box 2"/>
          <p:cNvSpPr txBox="1">
            <a:spLocks noChangeArrowheads="1"/>
          </p:cNvSpPr>
          <p:nvPr/>
        </p:nvSpPr>
        <p:spPr bwMode="auto">
          <a:xfrm>
            <a:off x="5638800" y="3921125"/>
            <a:ext cx="2482850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What happened here?</a:t>
            </a:r>
          </a:p>
        </p:txBody>
      </p:sp>
      <p:sp>
        <p:nvSpPr>
          <p:cNvPr id="930819" name="Text Box 3"/>
          <p:cNvSpPr txBox="1">
            <a:spLocks noChangeArrowheads="1"/>
          </p:cNvSpPr>
          <p:nvPr/>
        </p:nvSpPr>
        <p:spPr bwMode="auto">
          <a:xfrm>
            <a:off x="5638800" y="3921125"/>
            <a:ext cx="2927350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Subtract c/2		</a:t>
            </a:r>
          </a:p>
        </p:txBody>
      </p:sp>
      <p:sp>
        <p:nvSpPr>
          <p:cNvPr id="930820" name="Text Box 4"/>
          <p:cNvSpPr txBox="1">
            <a:spLocks noChangeArrowheads="1"/>
          </p:cNvSpPr>
          <p:nvPr/>
        </p:nvSpPr>
        <p:spPr bwMode="auto">
          <a:xfrm>
            <a:off x="5638800" y="5505450"/>
            <a:ext cx="24828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What happened here?</a:t>
            </a:r>
          </a:p>
        </p:txBody>
      </p:sp>
      <p:sp>
        <p:nvSpPr>
          <p:cNvPr id="930821" name="Text Box 5"/>
          <p:cNvSpPr txBox="1">
            <a:spLocks noChangeArrowheads="1"/>
          </p:cNvSpPr>
          <p:nvPr/>
        </p:nvSpPr>
        <p:spPr bwMode="auto">
          <a:xfrm>
            <a:off x="5638800" y="4794250"/>
            <a:ext cx="24828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What happened here?</a:t>
            </a:r>
          </a:p>
        </p:txBody>
      </p:sp>
      <p:sp>
        <p:nvSpPr>
          <p:cNvPr id="930822" name="Text Box 6"/>
          <p:cNvSpPr txBox="1">
            <a:spLocks noChangeArrowheads="1"/>
          </p:cNvSpPr>
          <p:nvPr/>
        </p:nvSpPr>
        <p:spPr bwMode="auto">
          <a:xfrm>
            <a:off x="5638800" y="3111500"/>
            <a:ext cx="24828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What happened here?</a:t>
            </a:r>
          </a:p>
        </p:txBody>
      </p:sp>
      <p:sp>
        <p:nvSpPr>
          <p:cNvPr id="930823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Randomized Selection</a:t>
            </a:r>
          </a:p>
        </p:txBody>
      </p:sp>
      <p:sp>
        <p:nvSpPr>
          <p:cNvPr id="9308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T(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cn</a:t>
            </a:r>
            <a:r>
              <a:rPr lang="en-US">
                <a:sym typeface="Symbol" pitchFamily="18" charset="2"/>
              </a:rPr>
              <a:t> for sufficiently large 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:</a:t>
            </a:r>
            <a:endParaRPr lang="en-US"/>
          </a:p>
        </p:txBody>
      </p:sp>
      <p:sp>
        <p:nvSpPr>
          <p:cNvPr id="930825" name="Text Box 9"/>
          <p:cNvSpPr txBox="1">
            <a:spLocks noChangeArrowheads="1"/>
          </p:cNvSpPr>
          <p:nvPr/>
        </p:nvSpPr>
        <p:spPr bwMode="auto">
          <a:xfrm>
            <a:off x="5638800" y="2239963"/>
            <a:ext cx="246062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The recurrence so far</a:t>
            </a:r>
          </a:p>
        </p:txBody>
      </p:sp>
      <p:sp>
        <p:nvSpPr>
          <p:cNvPr id="930826" name="Text Box 10"/>
          <p:cNvSpPr txBox="1">
            <a:spLocks noChangeArrowheads="1"/>
          </p:cNvSpPr>
          <p:nvPr/>
        </p:nvSpPr>
        <p:spPr bwMode="auto">
          <a:xfrm>
            <a:off x="5638800" y="3111500"/>
            <a:ext cx="2990850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Multiply it out		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930827" name="Text Box 11"/>
          <p:cNvSpPr txBox="1">
            <a:spLocks noChangeArrowheads="1"/>
          </p:cNvSpPr>
          <p:nvPr/>
        </p:nvSpPr>
        <p:spPr bwMode="auto">
          <a:xfrm>
            <a:off x="5638800" y="4787900"/>
            <a:ext cx="2927350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Rearrange the arithmetic	</a:t>
            </a:r>
          </a:p>
        </p:txBody>
      </p:sp>
      <p:sp>
        <p:nvSpPr>
          <p:cNvPr id="930828" name="Text Box 12"/>
          <p:cNvSpPr txBox="1">
            <a:spLocks noChangeArrowheads="1"/>
          </p:cNvSpPr>
          <p:nvPr/>
        </p:nvSpPr>
        <p:spPr bwMode="auto">
          <a:xfrm>
            <a:off x="5638800" y="5486400"/>
            <a:ext cx="2971800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What we set out to prove</a:t>
            </a:r>
          </a:p>
        </p:txBody>
      </p:sp>
      <p:graphicFrame>
        <p:nvGraphicFramePr>
          <p:cNvPr id="930829" name="Object 13"/>
          <p:cNvGraphicFramePr>
            <a:graphicFrameLocks noChangeAspect="1"/>
          </p:cNvGraphicFramePr>
          <p:nvPr/>
        </p:nvGraphicFramePr>
        <p:xfrm>
          <a:off x="485775" y="2062163"/>
          <a:ext cx="4519613" cy="3832225"/>
        </p:xfrm>
        <a:graphic>
          <a:graphicData uri="http://schemas.openxmlformats.org/presentationml/2006/ole">
            <p:oleObj spid="_x0000_s154626" name="Equation" r:id="rId3" imgW="2260440" imgH="1917360" progId="Equation.3">
              <p:embed/>
            </p:oleObj>
          </a:graphicData>
        </a:graphic>
      </p:graphicFrame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3A6DF1-D094-4B22-AD0B-948297E3D619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animBg="1" autoUpdateAnimBg="0"/>
      <p:bldP spid="930826" grpId="0" animBg="1" autoUpdateAnimBg="0"/>
      <p:bldP spid="930827" grpId="0" animBg="1" autoUpdateAnimBg="0"/>
      <p:bldP spid="93082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Worst-Case Linear-Time Selection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Randomized algorithm works well in practice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What follows is a worst-case linear time algorithm, really of theoretical interest only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Basic idea: 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Generate a good partitioning element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Call this element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2CAD76-9998-4BBB-9E1A-15FA984D5F77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Worst-Case Linear-Time Selection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57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algorithm in words: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		Divide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elements into groups of 5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		Find median of each group (</a:t>
            </a:r>
            <a:r>
              <a:rPr lang="en-US" sz="24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How?  How long?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		Use Select() recursively to find median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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n/5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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 	medians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4.		Partition 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 elements around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.  Let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k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= rank(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)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	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== k)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return x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 k)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use Select() recursively to find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smallest 		element in first partition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&gt; k) use Select() recursively to find 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-k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smallest 		element in last partition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C01BC-4F05-4F7F-876F-26019CB8B0FF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Sorting So Far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Insertion sort:</a:t>
            </a:r>
          </a:p>
          <a:p>
            <a:pPr lvl="1" algn="just"/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Easy to code</a:t>
            </a:r>
          </a:p>
          <a:p>
            <a:pPr lvl="1" algn="just"/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Fast on small inputs (less than ~50 elements)</a:t>
            </a:r>
          </a:p>
          <a:p>
            <a:pPr lvl="1" algn="just"/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Fast on nearly-sorted inputs</a:t>
            </a:r>
          </a:p>
          <a:p>
            <a:pPr lvl="1" algn="just"/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sz="28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worst case</a:t>
            </a:r>
          </a:p>
          <a:p>
            <a:pPr lvl="1" algn="just"/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sz="28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average (equally-likely inputs) case</a:t>
            </a:r>
          </a:p>
          <a:p>
            <a:pPr lvl="1" algn="just"/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sz="28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reverse-sorted case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BBD08-8D93-409F-A4CE-2718018755E8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Worst-Case Linear-Time Selection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sz="28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8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many of the 5-element medians are </a:t>
            </a:r>
            <a:r>
              <a:rPr lang="en-US" sz="28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x?</a:t>
            </a:r>
            <a:endParaRPr lang="en-US" sz="28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At least 1/2 of the medians = 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n/5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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/ 2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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 =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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n/10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</a:t>
            </a:r>
            <a:endParaRPr lang="en-US" sz="28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28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How many elements are  x?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At least 3 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n/10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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 elements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For large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,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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n/10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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n/4 	</a:t>
            </a:r>
            <a:r>
              <a:rPr lang="en-US" sz="28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Math B" pitchFamily="2" charset="2"/>
              </a:rPr>
              <a:t>How large?)</a:t>
            </a:r>
            <a:endParaRPr lang="en-US" sz="2800" i="1" dirty="0">
              <a:latin typeface="Times New Roman" pitchFamily="18" charset="0"/>
              <a:cs typeface="Times New Roman" pitchFamily="18" charset="0"/>
              <a:sym typeface="Math B" pitchFamily="2" charset="2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So at least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/4 elements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Similarly: at least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/4 elements 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1A361-13B1-44BE-A85B-813171321F5A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1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Worst-Case Linear-Time Selection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457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Thus after partitioning around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step 5 will call Select() on at most 3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/4 elements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recurrence is therefore: </a:t>
            </a:r>
          </a:p>
        </p:txBody>
      </p:sp>
      <p:graphicFrame>
        <p:nvGraphicFramePr>
          <p:cNvPr id="934916" name="Object 4"/>
          <p:cNvGraphicFramePr>
            <a:graphicFrameLocks noChangeAspect="1"/>
          </p:cNvGraphicFramePr>
          <p:nvPr/>
        </p:nvGraphicFramePr>
        <p:xfrm>
          <a:off x="838200" y="2895600"/>
          <a:ext cx="5119687" cy="3432175"/>
        </p:xfrm>
        <a:graphic>
          <a:graphicData uri="http://schemas.openxmlformats.org/presentationml/2006/ole">
            <p:oleObj spid="_x0000_s155650" name="Equation" r:id="rId4" imgW="2044440" imgH="1371600" progId="Equation.3">
              <p:embed/>
            </p:oleObj>
          </a:graphicData>
        </a:graphic>
      </p:graphicFrame>
      <p:sp>
        <p:nvSpPr>
          <p:cNvPr id="934917" name="Text Box 5"/>
          <p:cNvSpPr txBox="1">
            <a:spLocks noChangeArrowheads="1"/>
          </p:cNvSpPr>
          <p:nvPr/>
        </p:nvSpPr>
        <p:spPr bwMode="auto">
          <a:xfrm>
            <a:off x="8059738" y="2971800"/>
            <a:ext cx="6413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???</a:t>
            </a:r>
          </a:p>
        </p:txBody>
      </p:sp>
      <p:sp>
        <p:nvSpPr>
          <p:cNvPr id="934918" name="Text Box 6"/>
          <p:cNvSpPr txBox="1">
            <a:spLocks noChangeArrowheads="1"/>
          </p:cNvSpPr>
          <p:nvPr/>
        </p:nvSpPr>
        <p:spPr bwMode="auto">
          <a:xfrm>
            <a:off x="8059738" y="3581400"/>
            <a:ext cx="6413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???</a:t>
            </a:r>
          </a:p>
        </p:txBody>
      </p:sp>
      <p:sp>
        <p:nvSpPr>
          <p:cNvPr id="934919" name="Text Box 7"/>
          <p:cNvSpPr txBox="1">
            <a:spLocks noChangeArrowheads="1"/>
          </p:cNvSpPr>
          <p:nvPr/>
        </p:nvSpPr>
        <p:spPr bwMode="auto">
          <a:xfrm>
            <a:off x="8059738" y="4165600"/>
            <a:ext cx="6413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???</a:t>
            </a:r>
          </a:p>
        </p:txBody>
      </p:sp>
      <p:sp>
        <p:nvSpPr>
          <p:cNvPr id="934920" name="Text Box 8"/>
          <p:cNvSpPr txBox="1">
            <a:spLocks noChangeArrowheads="1"/>
          </p:cNvSpPr>
          <p:nvPr/>
        </p:nvSpPr>
        <p:spPr bwMode="auto">
          <a:xfrm>
            <a:off x="8059738" y="4686300"/>
            <a:ext cx="6413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???</a:t>
            </a:r>
          </a:p>
        </p:txBody>
      </p:sp>
      <p:sp>
        <p:nvSpPr>
          <p:cNvPr id="934921" name="Text Box 9"/>
          <p:cNvSpPr txBox="1">
            <a:spLocks noChangeArrowheads="1"/>
          </p:cNvSpPr>
          <p:nvPr/>
        </p:nvSpPr>
        <p:spPr bwMode="auto">
          <a:xfrm>
            <a:off x="8059738" y="5257800"/>
            <a:ext cx="6413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???</a:t>
            </a:r>
          </a:p>
        </p:txBody>
      </p:sp>
      <p:sp>
        <p:nvSpPr>
          <p:cNvPr id="934922" name="Text Box 10"/>
          <p:cNvSpPr txBox="1">
            <a:spLocks noChangeArrowheads="1"/>
          </p:cNvSpPr>
          <p:nvPr/>
        </p:nvSpPr>
        <p:spPr bwMode="auto">
          <a:xfrm>
            <a:off x="6248400" y="2895600"/>
            <a:ext cx="2590800" cy="4572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dirty="0">
                <a:sym typeface="Math B" pitchFamily="2" charset="2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sym typeface="Math B" pitchFamily="2" charset="2"/>
              </a:rPr>
              <a:t>n/5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dirty="0">
                <a:sym typeface="Math B" pitchFamily="2" charset="2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sym typeface="Math B" pitchFamily="2" charset="2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 n/5</a:t>
            </a:r>
          </a:p>
        </p:txBody>
      </p:sp>
      <p:sp>
        <p:nvSpPr>
          <p:cNvPr id="934923" name="Text Box 11"/>
          <p:cNvSpPr txBox="1">
            <a:spLocks noChangeArrowheads="1"/>
          </p:cNvSpPr>
          <p:nvPr/>
        </p:nvSpPr>
        <p:spPr bwMode="auto">
          <a:xfrm>
            <a:off x="5638800" y="3505200"/>
            <a:ext cx="3200400" cy="4572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sym typeface="Math B" pitchFamily="2" charset="2"/>
              </a:rPr>
              <a:t>Substitute T(n) =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  <a:sym typeface="Math B" pitchFamily="2" charset="2"/>
              </a:rPr>
              <a:t>cn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  <a:sym typeface="Math B" pitchFamily="2" charset="2"/>
            </a:endParaRPr>
          </a:p>
        </p:txBody>
      </p:sp>
      <p:sp>
        <p:nvSpPr>
          <p:cNvPr id="934924" name="Text Box 12"/>
          <p:cNvSpPr txBox="1">
            <a:spLocks noChangeArrowheads="1"/>
          </p:cNvSpPr>
          <p:nvPr/>
        </p:nvSpPr>
        <p:spPr bwMode="auto">
          <a:xfrm>
            <a:off x="6081712" y="4089400"/>
            <a:ext cx="2757488" cy="4572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2400" b="1">
                <a:solidFill>
                  <a:schemeClr val="tx2"/>
                </a:solidFill>
                <a:latin typeface="Times New Roman" pitchFamily="18" charset="0"/>
                <a:sym typeface="Math B" pitchFamily="2" charset="2"/>
              </a:rPr>
              <a:t>Combine fractions </a:t>
            </a:r>
          </a:p>
        </p:txBody>
      </p:sp>
      <p:sp>
        <p:nvSpPr>
          <p:cNvPr id="934925" name="Text Box 13"/>
          <p:cNvSpPr txBox="1">
            <a:spLocks noChangeArrowheads="1"/>
          </p:cNvSpPr>
          <p:nvPr/>
        </p:nvSpPr>
        <p:spPr bwMode="auto">
          <a:xfrm>
            <a:off x="5472112" y="4610100"/>
            <a:ext cx="3367088" cy="4572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2400" b="1">
                <a:solidFill>
                  <a:schemeClr val="tx2"/>
                </a:solidFill>
                <a:latin typeface="Times New Roman" pitchFamily="18" charset="0"/>
                <a:sym typeface="Math B" pitchFamily="2" charset="2"/>
              </a:rPr>
              <a:t>Express in desired form</a:t>
            </a:r>
          </a:p>
        </p:txBody>
      </p:sp>
      <p:sp>
        <p:nvSpPr>
          <p:cNvPr id="934926" name="Text Box 14"/>
          <p:cNvSpPr txBox="1">
            <a:spLocks noChangeArrowheads="1"/>
          </p:cNvSpPr>
          <p:nvPr/>
        </p:nvSpPr>
        <p:spPr bwMode="auto">
          <a:xfrm>
            <a:off x="5548312" y="5181600"/>
            <a:ext cx="3290888" cy="4572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sym typeface="Math B" pitchFamily="2" charset="2"/>
              </a:rPr>
              <a:t>What we set out to prove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6172200" y="6619875"/>
            <a:ext cx="2476500" cy="476250"/>
          </a:xfrm>
        </p:spPr>
        <p:txBody>
          <a:bodyPr/>
          <a:lstStyle/>
          <a:p>
            <a:pPr>
              <a:defRPr/>
            </a:pPr>
            <a:fld id="{45A35F62-F30C-4060-BCDE-4D183C8BE6B9}" type="datetime3">
              <a:rPr lang="en-US" smtClean="0"/>
              <a:pPr>
                <a:defRPr/>
              </a:pPr>
              <a:t>10 September 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22" grpId="0" animBg="1" autoUpdateAnimBg="0"/>
      <p:bldP spid="934923" grpId="0" animBg="1" autoUpdateAnimBg="0"/>
      <p:bldP spid="934924" grpId="0" animBg="1" autoUpdateAnimBg="0"/>
      <p:bldP spid="934925" grpId="0" animBg="1" autoUpdateAnimBg="0"/>
      <p:bldP spid="93492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Worst-Case Linear-Time Selection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Intuitively: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Work at each level is a constant fraction (19/20) smaller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Geometric progression!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Thus the O(n) work at the root dominates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899E8E-9D67-4C8A-B1D4-1A674DCAFC3D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Linear-Time Median Selection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a “black box” O(n) median algorithm, what can we do?</a:t>
            </a:r>
          </a:p>
          <a:p>
            <a:pPr lvl="1" algn="just"/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order statistic: 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Find median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Partition input around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(n+1)/2)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recursively find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element of first half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else find 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(n+1)/2)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element in second half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T(n) = T(n/2) + O(n) = O(n)</a:t>
            </a:r>
          </a:p>
          <a:p>
            <a:pPr lvl="1" algn="just"/>
            <a:r>
              <a:rPr lang="en-US" sz="28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Can you think of an application to sorting?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46FD0B-7E60-4BA1-BD2C-8C82E8010B52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  <a:cs typeface="Times New Roman" pitchFamily="18" charset="0"/>
                <a:sym typeface="Symbol" pitchFamily="18" charset="2"/>
              </a:rPr>
              <a:t>Linear-Time Median Selection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Worst-case O(n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Find median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partition around it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Recursively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two halves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T(n) = 2T(n/2) + O(n) = O(n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4963A8-14C5-494C-A5D7-D3EEB901D202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  <a:sym typeface="Symbol" pitchFamily="18" charset="2"/>
              </a:rPr>
              <a:t>Structures…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Done with sorting and order statistics for now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Ahead of schedule, so…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Next part of class will focus on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will get a couple in before the first exam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Yes, these will be on this exam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F41BC2-C580-40E2-853C-2B880AFE546C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  <a:cs typeface="Times New Roman" pitchFamily="18" charset="0"/>
              </a:rPr>
              <a:t>Dynamic Sets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Next few lectures will focus on data structures rather than straight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particular, structures for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dynamic sets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Elements have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satellite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Dynamic sets support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such as:</a:t>
            </a:r>
          </a:p>
          <a:p>
            <a:pPr lvl="2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Search(S, k), Minimum(S), Maximum(S), Successor(S, x), Predecessor(S, x)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may also support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modifying operations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like:</a:t>
            </a:r>
          </a:p>
          <a:p>
            <a:pPr lvl="2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Insert(S, x), Delete(S, x)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14E406-6B1B-462F-AB10-8E0E5993809E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Binary Search Trees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Binary Search Trees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(BSTs) are an important data structure for dynamic sets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addition to satellite data,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have:</a:t>
            </a:r>
          </a:p>
          <a:p>
            <a:pPr lvl="1"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an identifying field inducing a total ordering</a:t>
            </a:r>
          </a:p>
          <a:p>
            <a:pPr lvl="1"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pointer to a left child (may be NULL)</a:t>
            </a:r>
          </a:p>
          <a:p>
            <a:pPr lvl="1"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pointer to a right child (may be NULL)</a:t>
            </a:r>
          </a:p>
          <a:p>
            <a:pPr lvl="1"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pointer to a parent node (NULL for root)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C8AD81-8084-4503-BDA4-4D8B9603D686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Binary Search Trees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BST property: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key[left(x)]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key[x]  key[right(x)]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3429000"/>
            <a:ext cx="7467600" cy="2514600"/>
            <a:chOff x="528" y="2160"/>
            <a:chExt cx="4704" cy="1584"/>
          </a:xfrm>
        </p:grpSpPr>
        <p:sp>
          <p:nvSpPr>
            <p:cNvPr id="950277" name="Oval 5"/>
            <p:cNvSpPr>
              <a:spLocks noChangeArrowheads="1"/>
            </p:cNvSpPr>
            <p:nvPr/>
          </p:nvSpPr>
          <p:spPr bwMode="auto">
            <a:xfrm>
              <a:off x="2688" y="21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950278" name="Oval 6"/>
            <p:cNvSpPr>
              <a:spLocks noChangeArrowheads="1"/>
            </p:cNvSpPr>
            <p:nvPr/>
          </p:nvSpPr>
          <p:spPr bwMode="auto">
            <a:xfrm>
              <a:off x="1248" y="2736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B</a:t>
              </a:r>
            </a:p>
          </p:txBody>
        </p:sp>
        <p:sp>
          <p:nvSpPr>
            <p:cNvPr id="950279" name="Oval 7"/>
            <p:cNvSpPr>
              <a:spLocks noChangeArrowheads="1"/>
            </p:cNvSpPr>
            <p:nvPr/>
          </p:nvSpPr>
          <p:spPr bwMode="auto">
            <a:xfrm>
              <a:off x="4128" y="2736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950280" name="Oval 8"/>
            <p:cNvSpPr>
              <a:spLocks noChangeArrowheads="1"/>
            </p:cNvSpPr>
            <p:nvPr/>
          </p:nvSpPr>
          <p:spPr bwMode="auto">
            <a:xfrm>
              <a:off x="4848" y="33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K</a:t>
              </a:r>
            </a:p>
          </p:txBody>
        </p:sp>
        <p:sp>
          <p:nvSpPr>
            <p:cNvPr id="950281" name="Oval 9"/>
            <p:cNvSpPr>
              <a:spLocks noChangeArrowheads="1"/>
            </p:cNvSpPr>
            <p:nvPr/>
          </p:nvSpPr>
          <p:spPr bwMode="auto">
            <a:xfrm>
              <a:off x="1968" y="33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D</a:t>
              </a:r>
            </a:p>
          </p:txBody>
        </p:sp>
        <p:sp>
          <p:nvSpPr>
            <p:cNvPr id="950282" name="Oval 10"/>
            <p:cNvSpPr>
              <a:spLocks noChangeArrowheads="1"/>
            </p:cNvSpPr>
            <p:nvPr/>
          </p:nvSpPr>
          <p:spPr bwMode="auto">
            <a:xfrm>
              <a:off x="528" y="33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A</a:t>
              </a:r>
            </a:p>
          </p:txBody>
        </p:sp>
        <p:cxnSp>
          <p:nvCxnSpPr>
            <p:cNvPr id="950283" name="AutoShape 11"/>
            <p:cNvCxnSpPr>
              <a:cxnSpLocks noChangeShapeType="1"/>
              <a:stCxn id="950282" idx="7"/>
              <a:endCxn id="950278" idx="3"/>
            </p:cNvCxnSpPr>
            <p:nvPr/>
          </p:nvCxnSpPr>
          <p:spPr bwMode="auto">
            <a:xfrm flipV="1">
              <a:off x="856" y="3076"/>
              <a:ext cx="448" cy="3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950284" name="AutoShape 12"/>
            <p:cNvCxnSpPr>
              <a:cxnSpLocks noChangeShapeType="1"/>
              <a:stCxn id="950278" idx="5"/>
              <a:endCxn id="950281" idx="1"/>
            </p:cNvCxnSpPr>
            <p:nvPr/>
          </p:nvCxnSpPr>
          <p:spPr bwMode="auto">
            <a:xfrm>
              <a:off x="1576" y="3076"/>
              <a:ext cx="448" cy="3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950285" name="AutoShape 13"/>
            <p:cNvCxnSpPr>
              <a:cxnSpLocks noChangeShapeType="1"/>
              <a:stCxn id="950278" idx="7"/>
              <a:endCxn id="950277" idx="3"/>
            </p:cNvCxnSpPr>
            <p:nvPr/>
          </p:nvCxnSpPr>
          <p:spPr bwMode="auto">
            <a:xfrm flipV="1">
              <a:off x="1576" y="2500"/>
              <a:ext cx="1168" cy="28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950286" name="AutoShape 14"/>
            <p:cNvCxnSpPr>
              <a:cxnSpLocks noChangeShapeType="1"/>
              <a:stCxn id="950277" idx="5"/>
              <a:endCxn id="950279" idx="1"/>
            </p:cNvCxnSpPr>
            <p:nvPr/>
          </p:nvCxnSpPr>
          <p:spPr bwMode="auto">
            <a:xfrm>
              <a:off x="3016" y="2500"/>
              <a:ext cx="1168" cy="28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950287" name="AutoShape 15"/>
            <p:cNvCxnSpPr>
              <a:cxnSpLocks noChangeShapeType="1"/>
              <a:stCxn id="950279" idx="5"/>
              <a:endCxn id="950280" idx="1"/>
            </p:cNvCxnSpPr>
            <p:nvPr/>
          </p:nvCxnSpPr>
          <p:spPr bwMode="auto">
            <a:xfrm>
              <a:off x="4456" y="3076"/>
              <a:ext cx="448" cy="3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886E8A-2027-46EE-81D7-052877D70657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Inorder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 Tree Walk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 algn="just"/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does the following code do?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Times New Roman" charset="0"/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TreeWalk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(x)</a:t>
            </a:r>
          </a:p>
          <a:p>
            <a:pPr lvl="1" algn="just">
              <a:buFont typeface="Times New Roman" charset="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TreeWalk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(left[x]);</a:t>
            </a:r>
          </a:p>
          <a:p>
            <a:pPr lvl="1" algn="just">
              <a:buFont typeface="Times New Roman" charset="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print(x);</a:t>
            </a:r>
          </a:p>
          <a:p>
            <a:pPr lvl="1" algn="just">
              <a:buFont typeface="Times New Roman" charset="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TreeWalk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(right[x]);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A: prints elements in sorted (increasing) order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is called an </a:t>
            </a:r>
            <a:r>
              <a:rPr lang="en-US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tree walk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Preorder tree walk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print root, then left, then right</a:t>
            </a:r>
          </a:p>
          <a:p>
            <a:pPr lvl="1" algn="just"/>
            <a:r>
              <a:rPr lang="en-US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tree walk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print left, then right, then root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D0B3AA-A215-418A-8341-5E2D5F7B9D0D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Sorting So Far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Merge sort: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Divide-and-conquer:</a:t>
            </a:r>
          </a:p>
          <a:p>
            <a:pPr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Split array in half</a:t>
            </a:r>
          </a:p>
          <a:p>
            <a:pPr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Recursively sort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subarrays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Linear-time merge step</a:t>
            </a:r>
          </a:p>
          <a:p>
            <a:pPr lvl="1"/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O(n </a:t>
            </a:r>
            <a:r>
              <a:rPr lang="en-US" sz="28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n) worst case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Doesn’t sort in place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65EE20-4003-4CEA-9565-EEAA10727DED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Inorder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 Tree Walk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long will a tree walk take?</a:t>
            </a:r>
          </a:p>
          <a:p>
            <a:pPr algn="just"/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Prove that </a:t>
            </a:r>
            <a:r>
              <a:rPr lang="en-US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walk prints in monotonically increasing order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600200"/>
            <a:ext cx="7467600" cy="2514600"/>
            <a:chOff x="528" y="2160"/>
            <a:chExt cx="4704" cy="1584"/>
          </a:xfrm>
        </p:grpSpPr>
        <p:sp>
          <p:nvSpPr>
            <p:cNvPr id="952325" name="Oval 5"/>
            <p:cNvSpPr>
              <a:spLocks noChangeArrowheads="1"/>
            </p:cNvSpPr>
            <p:nvPr/>
          </p:nvSpPr>
          <p:spPr bwMode="auto">
            <a:xfrm>
              <a:off x="2688" y="21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952326" name="Oval 6"/>
            <p:cNvSpPr>
              <a:spLocks noChangeArrowheads="1"/>
            </p:cNvSpPr>
            <p:nvPr/>
          </p:nvSpPr>
          <p:spPr bwMode="auto">
            <a:xfrm>
              <a:off x="1248" y="2736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B</a:t>
              </a:r>
            </a:p>
          </p:txBody>
        </p:sp>
        <p:sp>
          <p:nvSpPr>
            <p:cNvPr id="952327" name="Oval 7"/>
            <p:cNvSpPr>
              <a:spLocks noChangeArrowheads="1"/>
            </p:cNvSpPr>
            <p:nvPr/>
          </p:nvSpPr>
          <p:spPr bwMode="auto">
            <a:xfrm>
              <a:off x="4128" y="2736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952328" name="Oval 8"/>
            <p:cNvSpPr>
              <a:spLocks noChangeArrowheads="1"/>
            </p:cNvSpPr>
            <p:nvPr/>
          </p:nvSpPr>
          <p:spPr bwMode="auto">
            <a:xfrm>
              <a:off x="4848" y="33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K</a:t>
              </a:r>
            </a:p>
          </p:txBody>
        </p:sp>
        <p:sp>
          <p:nvSpPr>
            <p:cNvPr id="952329" name="Oval 9"/>
            <p:cNvSpPr>
              <a:spLocks noChangeArrowheads="1"/>
            </p:cNvSpPr>
            <p:nvPr/>
          </p:nvSpPr>
          <p:spPr bwMode="auto">
            <a:xfrm>
              <a:off x="1968" y="33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D</a:t>
              </a:r>
            </a:p>
          </p:txBody>
        </p:sp>
        <p:sp>
          <p:nvSpPr>
            <p:cNvPr id="952330" name="Oval 10"/>
            <p:cNvSpPr>
              <a:spLocks noChangeArrowheads="1"/>
            </p:cNvSpPr>
            <p:nvPr/>
          </p:nvSpPr>
          <p:spPr bwMode="auto">
            <a:xfrm>
              <a:off x="528" y="33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A</a:t>
              </a:r>
            </a:p>
          </p:txBody>
        </p:sp>
        <p:cxnSp>
          <p:nvCxnSpPr>
            <p:cNvPr id="952331" name="AutoShape 11"/>
            <p:cNvCxnSpPr>
              <a:cxnSpLocks noChangeShapeType="1"/>
              <a:stCxn id="952330" idx="7"/>
              <a:endCxn id="952326" idx="3"/>
            </p:cNvCxnSpPr>
            <p:nvPr/>
          </p:nvCxnSpPr>
          <p:spPr bwMode="auto">
            <a:xfrm flipV="1">
              <a:off x="856" y="3076"/>
              <a:ext cx="448" cy="3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952332" name="AutoShape 12"/>
            <p:cNvCxnSpPr>
              <a:cxnSpLocks noChangeShapeType="1"/>
              <a:stCxn id="952326" idx="5"/>
              <a:endCxn id="952329" idx="1"/>
            </p:cNvCxnSpPr>
            <p:nvPr/>
          </p:nvCxnSpPr>
          <p:spPr bwMode="auto">
            <a:xfrm>
              <a:off x="1576" y="3076"/>
              <a:ext cx="448" cy="3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952333" name="AutoShape 13"/>
            <p:cNvCxnSpPr>
              <a:cxnSpLocks noChangeShapeType="1"/>
              <a:stCxn id="952326" idx="7"/>
              <a:endCxn id="952325" idx="3"/>
            </p:cNvCxnSpPr>
            <p:nvPr/>
          </p:nvCxnSpPr>
          <p:spPr bwMode="auto">
            <a:xfrm flipV="1">
              <a:off x="1576" y="2500"/>
              <a:ext cx="1168" cy="28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952334" name="AutoShape 14"/>
            <p:cNvCxnSpPr>
              <a:cxnSpLocks noChangeShapeType="1"/>
              <a:stCxn id="952325" idx="5"/>
              <a:endCxn id="952327" idx="1"/>
            </p:cNvCxnSpPr>
            <p:nvPr/>
          </p:nvCxnSpPr>
          <p:spPr bwMode="auto">
            <a:xfrm>
              <a:off x="3016" y="2500"/>
              <a:ext cx="1168" cy="28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952335" name="AutoShape 15"/>
            <p:cNvCxnSpPr>
              <a:cxnSpLocks noChangeShapeType="1"/>
              <a:stCxn id="952327" idx="5"/>
              <a:endCxn id="952328" idx="1"/>
            </p:cNvCxnSpPr>
            <p:nvPr/>
          </p:nvCxnSpPr>
          <p:spPr bwMode="auto">
            <a:xfrm>
              <a:off x="4456" y="3076"/>
              <a:ext cx="448" cy="3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AD8288-1499-4783-9819-44B9F17B074E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Operations on BSTs: Search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4800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Given a key and a pointer to a node, returns an element with that key or NULL: </a:t>
            </a:r>
          </a:p>
          <a:p>
            <a:pPr>
              <a:buFont typeface="Times New Roman" charset="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Times New Roman" charset="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(x, k)</a:t>
            </a:r>
          </a:p>
          <a:p>
            <a:pPr>
              <a:buFont typeface="Times New Roman" charset="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if (x = NULL  or  k = key[x])</a:t>
            </a:r>
          </a:p>
          <a:p>
            <a:pPr>
              <a:buFont typeface="Times New Roman" charset="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return x;</a:t>
            </a:r>
          </a:p>
          <a:p>
            <a:pPr>
              <a:buFont typeface="Times New Roman" charset="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if (k &lt; key[x]) </a:t>
            </a:r>
          </a:p>
          <a:p>
            <a:pPr>
              <a:buFont typeface="Times New Roman" charset="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return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(left[x], k);</a:t>
            </a:r>
          </a:p>
          <a:p>
            <a:pPr>
              <a:buFont typeface="Times New Roman" charset="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else</a:t>
            </a:r>
          </a:p>
          <a:p>
            <a:pPr>
              <a:buFont typeface="Times New Roman" charset="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return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(right[x], k);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581E13-E13C-485F-80BF-658BB90BAA3E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BST Search: Example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for </a:t>
            </a:r>
            <a:r>
              <a:rPr lang="en-US" i="1" dirty="0"/>
              <a:t>D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971800"/>
            <a:ext cx="7467600" cy="2514600"/>
            <a:chOff x="528" y="2160"/>
            <a:chExt cx="4704" cy="1584"/>
          </a:xfrm>
        </p:grpSpPr>
        <p:sp>
          <p:nvSpPr>
            <p:cNvPr id="954373" name="Oval 5"/>
            <p:cNvSpPr>
              <a:spLocks noChangeArrowheads="1"/>
            </p:cNvSpPr>
            <p:nvPr/>
          </p:nvSpPr>
          <p:spPr bwMode="auto">
            <a:xfrm>
              <a:off x="2688" y="21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954374" name="Oval 6"/>
            <p:cNvSpPr>
              <a:spLocks noChangeArrowheads="1"/>
            </p:cNvSpPr>
            <p:nvPr/>
          </p:nvSpPr>
          <p:spPr bwMode="auto">
            <a:xfrm>
              <a:off x="1248" y="2736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B</a:t>
              </a:r>
            </a:p>
          </p:txBody>
        </p:sp>
        <p:sp>
          <p:nvSpPr>
            <p:cNvPr id="954375" name="Oval 7"/>
            <p:cNvSpPr>
              <a:spLocks noChangeArrowheads="1"/>
            </p:cNvSpPr>
            <p:nvPr/>
          </p:nvSpPr>
          <p:spPr bwMode="auto">
            <a:xfrm>
              <a:off x="4128" y="2736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954376" name="Oval 8"/>
            <p:cNvSpPr>
              <a:spLocks noChangeArrowheads="1"/>
            </p:cNvSpPr>
            <p:nvPr/>
          </p:nvSpPr>
          <p:spPr bwMode="auto">
            <a:xfrm>
              <a:off x="4848" y="33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K</a:t>
              </a:r>
            </a:p>
          </p:txBody>
        </p:sp>
        <p:sp>
          <p:nvSpPr>
            <p:cNvPr id="954377" name="Oval 9"/>
            <p:cNvSpPr>
              <a:spLocks noChangeArrowheads="1"/>
            </p:cNvSpPr>
            <p:nvPr/>
          </p:nvSpPr>
          <p:spPr bwMode="auto">
            <a:xfrm>
              <a:off x="1968" y="33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D</a:t>
              </a:r>
            </a:p>
          </p:txBody>
        </p:sp>
        <p:sp>
          <p:nvSpPr>
            <p:cNvPr id="954378" name="Oval 10"/>
            <p:cNvSpPr>
              <a:spLocks noChangeArrowheads="1"/>
            </p:cNvSpPr>
            <p:nvPr/>
          </p:nvSpPr>
          <p:spPr bwMode="auto">
            <a:xfrm>
              <a:off x="528" y="33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A</a:t>
              </a:r>
            </a:p>
          </p:txBody>
        </p:sp>
        <p:cxnSp>
          <p:nvCxnSpPr>
            <p:cNvPr id="954379" name="AutoShape 11"/>
            <p:cNvCxnSpPr>
              <a:cxnSpLocks noChangeShapeType="1"/>
              <a:stCxn id="954378" idx="7"/>
              <a:endCxn id="954374" idx="3"/>
            </p:cNvCxnSpPr>
            <p:nvPr/>
          </p:nvCxnSpPr>
          <p:spPr bwMode="auto">
            <a:xfrm flipV="1">
              <a:off x="856" y="3076"/>
              <a:ext cx="448" cy="3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954380" name="AutoShape 12"/>
            <p:cNvCxnSpPr>
              <a:cxnSpLocks noChangeShapeType="1"/>
              <a:stCxn id="954374" idx="5"/>
              <a:endCxn id="954377" idx="1"/>
            </p:cNvCxnSpPr>
            <p:nvPr/>
          </p:nvCxnSpPr>
          <p:spPr bwMode="auto">
            <a:xfrm>
              <a:off x="1576" y="3076"/>
              <a:ext cx="448" cy="3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954381" name="AutoShape 13"/>
            <p:cNvCxnSpPr>
              <a:cxnSpLocks noChangeShapeType="1"/>
              <a:stCxn id="954374" idx="7"/>
              <a:endCxn id="954373" idx="3"/>
            </p:cNvCxnSpPr>
            <p:nvPr/>
          </p:nvCxnSpPr>
          <p:spPr bwMode="auto">
            <a:xfrm flipV="1">
              <a:off x="1576" y="2500"/>
              <a:ext cx="1168" cy="28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954382" name="AutoShape 14"/>
            <p:cNvCxnSpPr>
              <a:cxnSpLocks noChangeShapeType="1"/>
              <a:stCxn id="954373" idx="5"/>
              <a:endCxn id="954375" idx="1"/>
            </p:cNvCxnSpPr>
            <p:nvPr/>
          </p:nvCxnSpPr>
          <p:spPr bwMode="auto">
            <a:xfrm>
              <a:off x="3016" y="2500"/>
              <a:ext cx="1168" cy="28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954383" name="AutoShape 15"/>
            <p:cNvCxnSpPr>
              <a:cxnSpLocks noChangeShapeType="1"/>
              <a:stCxn id="954375" idx="5"/>
              <a:endCxn id="954376" idx="1"/>
            </p:cNvCxnSpPr>
            <p:nvPr/>
          </p:nvCxnSpPr>
          <p:spPr bwMode="auto">
            <a:xfrm>
              <a:off x="4456" y="3076"/>
              <a:ext cx="448" cy="3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A4509B-0048-4540-8624-052FE62C8782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Operations on BSTs: Search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Here’s another function that does the same: </a:t>
            </a:r>
          </a:p>
          <a:p>
            <a:pPr algn="just">
              <a:buFont typeface="Times New Roman" charset="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>
              <a:buFont typeface="Times New Roman" charset="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(x, k)</a:t>
            </a:r>
          </a:p>
          <a:p>
            <a:pPr algn="just">
              <a:buFont typeface="Times New Roman" charset="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while (x != NULL  and  k != key[x]) </a:t>
            </a:r>
          </a:p>
          <a:p>
            <a:pPr algn="just">
              <a:buFont typeface="Times New Roman" charset="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if (k &lt; key[x])</a:t>
            </a:r>
          </a:p>
          <a:p>
            <a:pPr algn="just">
              <a:buFont typeface="Times New Roman" charset="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x = left[x];</a:t>
            </a:r>
          </a:p>
          <a:p>
            <a:pPr algn="just">
              <a:buFont typeface="Times New Roman" charset="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else</a:t>
            </a:r>
          </a:p>
          <a:p>
            <a:pPr algn="just">
              <a:buFont typeface="Times New Roman" charset="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x = right[x];</a:t>
            </a:r>
          </a:p>
          <a:p>
            <a:pPr algn="just">
              <a:buFont typeface="Times New Roman" charset="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return x;</a:t>
            </a:r>
          </a:p>
          <a:p>
            <a:pPr algn="just"/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Which of these two functions is more efficient?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BE107-0152-498F-B586-9064F8AAE571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Operations of BSTs: Insert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Adds an element x to the tree so that the binary search tree property continues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hold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basic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Like the search procedure above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Insert x in place of NULL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Use a “trailing pointer” to keep track of where you came from (like inserting into singly linked list)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E67EEC-B537-4ED0-91E0-D658CA20F154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BST Insert: Example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 Insert </a:t>
            </a:r>
            <a:r>
              <a:rPr lang="en-US" i="1"/>
              <a:t>C</a:t>
            </a: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286000"/>
            <a:ext cx="7467600" cy="2514600"/>
            <a:chOff x="528" y="2160"/>
            <a:chExt cx="4704" cy="1584"/>
          </a:xfrm>
        </p:grpSpPr>
        <p:sp>
          <p:nvSpPr>
            <p:cNvPr id="957445" name="Oval 5"/>
            <p:cNvSpPr>
              <a:spLocks noChangeArrowheads="1"/>
            </p:cNvSpPr>
            <p:nvPr/>
          </p:nvSpPr>
          <p:spPr bwMode="auto">
            <a:xfrm>
              <a:off x="2688" y="21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957446" name="Oval 6"/>
            <p:cNvSpPr>
              <a:spLocks noChangeArrowheads="1"/>
            </p:cNvSpPr>
            <p:nvPr/>
          </p:nvSpPr>
          <p:spPr bwMode="auto">
            <a:xfrm>
              <a:off x="1248" y="2736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B</a:t>
              </a:r>
            </a:p>
          </p:txBody>
        </p:sp>
        <p:sp>
          <p:nvSpPr>
            <p:cNvPr id="957447" name="Oval 7"/>
            <p:cNvSpPr>
              <a:spLocks noChangeArrowheads="1"/>
            </p:cNvSpPr>
            <p:nvPr/>
          </p:nvSpPr>
          <p:spPr bwMode="auto">
            <a:xfrm>
              <a:off x="4128" y="2736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957448" name="Oval 8"/>
            <p:cNvSpPr>
              <a:spLocks noChangeArrowheads="1"/>
            </p:cNvSpPr>
            <p:nvPr/>
          </p:nvSpPr>
          <p:spPr bwMode="auto">
            <a:xfrm>
              <a:off x="4848" y="33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K</a:t>
              </a:r>
            </a:p>
          </p:txBody>
        </p:sp>
        <p:sp>
          <p:nvSpPr>
            <p:cNvPr id="957449" name="Oval 9"/>
            <p:cNvSpPr>
              <a:spLocks noChangeArrowheads="1"/>
            </p:cNvSpPr>
            <p:nvPr/>
          </p:nvSpPr>
          <p:spPr bwMode="auto">
            <a:xfrm>
              <a:off x="1968" y="33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D</a:t>
              </a:r>
            </a:p>
          </p:txBody>
        </p:sp>
        <p:sp>
          <p:nvSpPr>
            <p:cNvPr id="957450" name="Oval 10"/>
            <p:cNvSpPr>
              <a:spLocks noChangeArrowheads="1"/>
            </p:cNvSpPr>
            <p:nvPr/>
          </p:nvSpPr>
          <p:spPr bwMode="auto">
            <a:xfrm>
              <a:off x="528" y="3360"/>
              <a:ext cx="384" cy="3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A</a:t>
              </a:r>
            </a:p>
          </p:txBody>
        </p:sp>
        <p:cxnSp>
          <p:nvCxnSpPr>
            <p:cNvPr id="957451" name="AutoShape 11"/>
            <p:cNvCxnSpPr>
              <a:cxnSpLocks noChangeShapeType="1"/>
              <a:stCxn id="957450" idx="7"/>
              <a:endCxn id="957446" idx="3"/>
            </p:cNvCxnSpPr>
            <p:nvPr/>
          </p:nvCxnSpPr>
          <p:spPr bwMode="auto">
            <a:xfrm flipV="1">
              <a:off x="856" y="3076"/>
              <a:ext cx="448" cy="3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957452" name="AutoShape 12"/>
            <p:cNvCxnSpPr>
              <a:cxnSpLocks noChangeShapeType="1"/>
              <a:stCxn id="957446" idx="5"/>
              <a:endCxn id="957449" idx="1"/>
            </p:cNvCxnSpPr>
            <p:nvPr/>
          </p:nvCxnSpPr>
          <p:spPr bwMode="auto">
            <a:xfrm>
              <a:off x="1576" y="3076"/>
              <a:ext cx="448" cy="3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957453" name="AutoShape 13"/>
            <p:cNvCxnSpPr>
              <a:cxnSpLocks noChangeShapeType="1"/>
              <a:stCxn id="957446" idx="7"/>
              <a:endCxn id="957445" idx="3"/>
            </p:cNvCxnSpPr>
            <p:nvPr/>
          </p:nvCxnSpPr>
          <p:spPr bwMode="auto">
            <a:xfrm flipV="1">
              <a:off x="1576" y="2500"/>
              <a:ext cx="1168" cy="28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957454" name="AutoShape 14"/>
            <p:cNvCxnSpPr>
              <a:cxnSpLocks noChangeShapeType="1"/>
              <a:stCxn id="957445" idx="5"/>
              <a:endCxn id="957447" idx="1"/>
            </p:cNvCxnSpPr>
            <p:nvPr/>
          </p:nvCxnSpPr>
          <p:spPr bwMode="auto">
            <a:xfrm>
              <a:off x="3016" y="2500"/>
              <a:ext cx="1168" cy="28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957455" name="AutoShape 15"/>
            <p:cNvCxnSpPr>
              <a:cxnSpLocks noChangeShapeType="1"/>
              <a:stCxn id="957447" idx="5"/>
              <a:endCxn id="957448" idx="1"/>
            </p:cNvCxnSpPr>
            <p:nvPr/>
          </p:nvCxnSpPr>
          <p:spPr bwMode="auto">
            <a:xfrm>
              <a:off x="4456" y="3076"/>
              <a:ext cx="448" cy="3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cxnSp>
        <p:nvCxnSpPr>
          <p:cNvPr id="957456" name="AutoShape 16"/>
          <p:cNvCxnSpPr>
            <a:cxnSpLocks noChangeShapeType="1"/>
            <a:stCxn id="957445" idx="3"/>
            <a:endCxn id="957446" idx="7"/>
          </p:cNvCxnSpPr>
          <p:nvPr/>
        </p:nvCxnSpPr>
        <p:spPr bwMode="auto">
          <a:xfrm flipH="1">
            <a:off x="2501900" y="2825750"/>
            <a:ext cx="185420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957457" name="AutoShape 17"/>
          <p:cNvCxnSpPr>
            <a:cxnSpLocks noChangeShapeType="1"/>
            <a:stCxn id="957446" idx="5"/>
            <a:endCxn id="957449" idx="1"/>
          </p:cNvCxnSpPr>
          <p:nvPr/>
        </p:nvCxnSpPr>
        <p:spPr bwMode="auto">
          <a:xfrm>
            <a:off x="2501900" y="3740150"/>
            <a:ext cx="711200" cy="5207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57458" name="Oval 18"/>
          <p:cNvSpPr>
            <a:spLocks noChangeArrowheads="1"/>
          </p:cNvSpPr>
          <p:nvPr/>
        </p:nvSpPr>
        <p:spPr bwMode="auto">
          <a:xfrm>
            <a:off x="2514600" y="5257800"/>
            <a:ext cx="609600" cy="6096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Courier New" pitchFamily="49" charset="0"/>
              </a:rPr>
              <a:t>C</a:t>
            </a:r>
          </a:p>
        </p:txBody>
      </p:sp>
      <p:cxnSp>
        <p:nvCxnSpPr>
          <p:cNvPr id="957459" name="AutoShape 19"/>
          <p:cNvCxnSpPr>
            <a:cxnSpLocks noChangeShapeType="1"/>
            <a:stCxn id="957449" idx="3"/>
            <a:endCxn id="957458" idx="0"/>
          </p:cNvCxnSpPr>
          <p:nvPr/>
        </p:nvCxnSpPr>
        <p:spPr bwMode="auto">
          <a:xfrm flipH="1">
            <a:off x="2819400" y="4730750"/>
            <a:ext cx="393700" cy="508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1305B-DC0B-4086-B08B-11E7F801D0FE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58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BST Search/Insert: Running Time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 the running time of </a:t>
            </a:r>
            <a:r>
              <a:rPr lang="en-US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() or </a:t>
            </a:r>
            <a:r>
              <a:rPr lang="en-US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TreeInsert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()?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A: O(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where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height of tree</a:t>
            </a:r>
          </a:p>
          <a:p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 the height of a binary search tree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A: worst case: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O(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 when tree is just a linear string of left or right children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We’ll keep all analysis in terms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now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Later we’ll see how to maintain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O(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0E660A-C120-436E-A45C-5D826B4EA65A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6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Sorting With Binary Search Trees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Informal code for sorting array A of length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buFont typeface="Times New Roman" charset="0"/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BSTSort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lvl="1" algn="just">
              <a:buFont typeface="Times New Roman" charset="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for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=1 to n</a:t>
            </a:r>
          </a:p>
          <a:p>
            <a:pPr lvl="1" algn="just">
              <a:buFont typeface="Times New Roman" charset="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TreeInsert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(A[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 lvl="1" algn="just">
              <a:buFont typeface="Times New Roman" charset="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InorderTreeWalk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(root);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Argue that this is 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(n </a:t>
            </a:r>
            <a:r>
              <a:rPr lang="en-US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will be the running time in the </a:t>
            </a:r>
          </a:p>
          <a:p>
            <a:pPr lvl="1" algn="just"/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Worst case?  </a:t>
            </a:r>
          </a:p>
          <a:p>
            <a:pPr lvl="1" algn="just"/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Average case? (hint: remind you of anything?)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23D79A-CBB4-4090-A457-932B42D3901E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Sorting With BSTs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Average case analysis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It’s a form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5187950" y="1600200"/>
            <a:ext cx="3575050" cy="104457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i="0">
                <a:solidFill>
                  <a:schemeClr val="tx2"/>
                </a:solidFill>
                <a:latin typeface="Courier New" pitchFamily="49" charset="0"/>
              </a:rPr>
              <a:t>for i=1 to n</a:t>
            </a:r>
          </a:p>
          <a:p>
            <a:r>
              <a:rPr lang="en-US" b="1" i="0">
                <a:solidFill>
                  <a:schemeClr val="tx2"/>
                </a:solidFill>
                <a:latin typeface="Courier New" pitchFamily="49" charset="0"/>
              </a:rPr>
              <a:t>    TreeInsert(A[i]);</a:t>
            </a:r>
          </a:p>
          <a:p>
            <a:r>
              <a:rPr lang="en-US" b="1" i="0">
                <a:solidFill>
                  <a:schemeClr val="tx2"/>
                </a:solidFill>
                <a:latin typeface="Courier New" pitchFamily="49" charset="0"/>
              </a:rPr>
              <a:t>InorderTreeWalk(root);</a:t>
            </a:r>
          </a:p>
        </p:txBody>
      </p:sp>
      <p:sp>
        <p:nvSpPr>
          <p:cNvPr id="960517" name="Text Box 5"/>
          <p:cNvSpPr txBox="1">
            <a:spLocks noChangeArrowheads="1"/>
          </p:cNvSpPr>
          <p:nvPr/>
        </p:nvSpPr>
        <p:spPr bwMode="auto">
          <a:xfrm>
            <a:off x="1127125" y="3078163"/>
            <a:ext cx="25574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3 1 8 2 6 7 5</a:t>
            </a:r>
          </a:p>
        </p:txBody>
      </p:sp>
      <p:sp>
        <p:nvSpPr>
          <p:cNvPr id="960518" name="Text Box 6"/>
          <p:cNvSpPr txBox="1">
            <a:spLocks noChangeArrowheads="1"/>
          </p:cNvSpPr>
          <p:nvPr/>
        </p:nvSpPr>
        <p:spPr bwMode="auto">
          <a:xfrm>
            <a:off x="2209800" y="5791200"/>
            <a:ext cx="3667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960519" name="Text Box 7"/>
          <p:cNvSpPr txBox="1">
            <a:spLocks noChangeArrowheads="1"/>
          </p:cNvSpPr>
          <p:nvPr/>
        </p:nvSpPr>
        <p:spPr bwMode="auto">
          <a:xfrm>
            <a:off x="3506788" y="5791200"/>
            <a:ext cx="36671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960520" name="Line 8"/>
          <p:cNvSpPr>
            <a:spLocks noChangeShapeType="1"/>
          </p:cNvSpPr>
          <p:nvPr/>
        </p:nvSpPr>
        <p:spPr bwMode="auto">
          <a:xfrm flipH="1">
            <a:off x="609600" y="3429000"/>
            <a:ext cx="1524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0521" name="Text Box 9"/>
          <p:cNvSpPr txBox="1">
            <a:spLocks noChangeArrowheads="1"/>
          </p:cNvSpPr>
          <p:nvPr/>
        </p:nvSpPr>
        <p:spPr bwMode="auto">
          <a:xfrm>
            <a:off x="152400" y="3962400"/>
            <a:ext cx="73183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1 2</a:t>
            </a:r>
          </a:p>
        </p:txBody>
      </p:sp>
      <p:sp>
        <p:nvSpPr>
          <p:cNvPr id="960522" name="Text Box 10"/>
          <p:cNvSpPr txBox="1">
            <a:spLocks noChangeArrowheads="1"/>
          </p:cNvSpPr>
          <p:nvPr/>
        </p:nvSpPr>
        <p:spPr bwMode="auto">
          <a:xfrm>
            <a:off x="3200400" y="3962400"/>
            <a:ext cx="14620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8 6 7 5</a:t>
            </a:r>
          </a:p>
        </p:txBody>
      </p:sp>
      <p:sp>
        <p:nvSpPr>
          <p:cNvPr id="960523" name="Line 11"/>
          <p:cNvSpPr>
            <a:spLocks noChangeShapeType="1"/>
          </p:cNvSpPr>
          <p:nvPr/>
        </p:nvSpPr>
        <p:spPr bwMode="auto">
          <a:xfrm>
            <a:off x="2514600" y="3429000"/>
            <a:ext cx="1524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0524" name="Text Box 12"/>
          <p:cNvSpPr txBox="1">
            <a:spLocks noChangeArrowheads="1"/>
          </p:cNvSpPr>
          <p:nvPr/>
        </p:nvSpPr>
        <p:spPr bwMode="auto">
          <a:xfrm>
            <a:off x="852488" y="4876800"/>
            <a:ext cx="36671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960525" name="Text Box 13"/>
          <p:cNvSpPr txBox="1">
            <a:spLocks noChangeArrowheads="1"/>
          </p:cNvSpPr>
          <p:nvPr/>
        </p:nvSpPr>
        <p:spPr bwMode="auto">
          <a:xfrm>
            <a:off x="2514600" y="4876800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6 7 5</a:t>
            </a:r>
          </a:p>
        </p:txBody>
      </p:sp>
      <p:sp>
        <p:nvSpPr>
          <p:cNvPr id="960526" name="Line 14"/>
          <p:cNvSpPr>
            <a:spLocks noChangeShapeType="1"/>
          </p:cNvSpPr>
          <p:nvPr/>
        </p:nvSpPr>
        <p:spPr bwMode="auto">
          <a:xfrm>
            <a:off x="533400" y="4343400"/>
            <a:ext cx="381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0527" name="Line 15"/>
          <p:cNvSpPr>
            <a:spLocks noChangeShapeType="1"/>
          </p:cNvSpPr>
          <p:nvPr/>
        </p:nvSpPr>
        <p:spPr bwMode="auto">
          <a:xfrm flipH="1">
            <a:off x="3124200" y="4343400"/>
            <a:ext cx="762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17600" y="3111500"/>
            <a:ext cx="6502400" cy="393700"/>
            <a:chOff x="704" y="1960"/>
            <a:chExt cx="4096" cy="248"/>
          </a:xfrm>
        </p:grpSpPr>
        <p:sp>
          <p:nvSpPr>
            <p:cNvPr id="960529" name="Oval 17"/>
            <p:cNvSpPr>
              <a:spLocks noChangeArrowheads="1"/>
            </p:cNvSpPr>
            <p:nvPr/>
          </p:nvSpPr>
          <p:spPr bwMode="auto">
            <a:xfrm>
              <a:off x="704" y="1960"/>
              <a:ext cx="240" cy="24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0" name="Oval 18"/>
            <p:cNvSpPr>
              <a:spLocks noChangeArrowheads="1"/>
            </p:cNvSpPr>
            <p:nvPr/>
          </p:nvSpPr>
          <p:spPr bwMode="auto">
            <a:xfrm>
              <a:off x="4560" y="1968"/>
              <a:ext cx="240" cy="24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3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52400" y="3463925"/>
            <a:ext cx="7142163" cy="917575"/>
            <a:chOff x="96" y="2182"/>
            <a:chExt cx="4499" cy="578"/>
          </a:xfrm>
        </p:grpSpPr>
        <p:sp>
          <p:nvSpPr>
            <p:cNvPr id="960532" name="Oval 20"/>
            <p:cNvSpPr>
              <a:spLocks noChangeArrowheads="1"/>
            </p:cNvSpPr>
            <p:nvPr/>
          </p:nvSpPr>
          <p:spPr bwMode="auto">
            <a:xfrm>
              <a:off x="96" y="2520"/>
              <a:ext cx="240" cy="24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3" name="Oval 21"/>
            <p:cNvSpPr>
              <a:spLocks noChangeArrowheads="1"/>
            </p:cNvSpPr>
            <p:nvPr/>
          </p:nvSpPr>
          <p:spPr bwMode="auto">
            <a:xfrm>
              <a:off x="3888" y="2496"/>
              <a:ext cx="240" cy="24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cxnSp>
          <p:nvCxnSpPr>
            <p:cNvPr id="960534" name="AutoShape 22"/>
            <p:cNvCxnSpPr>
              <a:cxnSpLocks noChangeShapeType="1"/>
              <a:stCxn id="960530" idx="3"/>
              <a:endCxn id="960533" idx="7"/>
            </p:cNvCxnSpPr>
            <p:nvPr/>
          </p:nvCxnSpPr>
          <p:spPr bwMode="auto">
            <a:xfrm flipH="1">
              <a:off x="4093" y="2182"/>
              <a:ext cx="502" cy="34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200400" y="3463925"/>
            <a:ext cx="5486400" cy="917575"/>
            <a:chOff x="2016" y="2182"/>
            <a:chExt cx="3456" cy="578"/>
          </a:xfrm>
        </p:grpSpPr>
        <p:sp>
          <p:nvSpPr>
            <p:cNvPr id="960536" name="Oval 24"/>
            <p:cNvSpPr>
              <a:spLocks noChangeArrowheads="1"/>
            </p:cNvSpPr>
            <p:nvPr/>
          </p:nvSpPr>
          <p:spPr bwMode="auto">
            <a:xfrm>
              <a:off x="5232" y="2496"/>
              <a:ext cx="240" cy="24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8</a:t>
              </a:r>
            </a:p>
          </p:txBody>
        </p:sp>
        <p:sp>
          <p:nvSpPr>
            <p:cNvPr id="960537" name="Oval 25"/>
            <p:cNvSpPr>
              <a:spLocks noChangeArrowheads="1"/>
            </p:cNvSpPr>
            <p:nvPr/>
          </p:nvSpPr>
          <p:spPr bwMode="auto">
            <a:xfrm>
              <a:off x="2016" y="2520"/>
              <a:ext cx="240" cy="24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60538" name="AutoShape 26"/>
            <p:cNvCxnSpPr>
              <a:cxnSpLocks noChangeShapeType="1"/>
              <a:stCxn id="960530" idx="5"/>
              <a:endCxn id="960536" idx="1"/>
            </p:cNvCxnSpPr>
            <p:nvPr/>
          </p:nvCxnSpPr>
          <p:spPr bwMode="auto">
            <a:xfrm>
              <a:off x="4765" y="2182"/>
              <a:ext cx="502" cy="34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850900" y="4302125"/>
            <a:ext cx="6235700" cy="1031875"/>
            <a:chOff x="536" y="2710"/>
            <a:chExt cx="3928" cy="650"/>
          </a:xfrm>
        </p:grpSpPr>
        <p:sp>
          <p:nvSpPr>
            <p:cNvPr id="960540" name="Oval 28"/>
            <p:cNvSpPr>
              <a:spLocks noChangeArrowheads="1"/>
            </p:cNvSpPr>
            <p:nvPr/>
          </p:nvSpPr>
          <p:spPr bwMode="auto">
            <a:xfrm>
              <a:off x="536" y="3088"/>
              <a:ext cx="240" cy="24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1" name="Oval 29"/>
            <p:cNvSpPr>
              <a:spLocks noChangeArrowheads="1"/>
            </p:cNvSpPr>
            <p:nvPr/>
          </p:nvSpPr>
          <p:spPr bwMode="auto">
            <a:xfrm>
              <a:off x="4224" y="3120"/>
              <a:ext cx="240" cy="24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2</a:t>
              </a:r>
            </a:p>
          </p:txBody>
        </p:sp>
        <p:cxnSp>
          <p:nvCxnSpPr>
            <p:cNvPr id="960542" name="AutoShape 30"/>
            <p:cNvCxnSpPr>
              <a:cxnSpLocks noChangeShapeType="1"/>
              <a:stCxn id="960533" idx="5"/>
              <a:endCxn id="960541" idx="0"/>
            </p:cNvCxnSpPr>
            <p:nvPr/>
          </p:nvCxnSpPr>
          <p:spPr bwMode="auto">
            <a:xfrm>
              <a:off x="4093" y="2710"/>
              <a:ext cx="251" cy="401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527300" y="4302125"/>
            <a:ext cx="5834063" cy="1031875"/>
            <a:chOff x="1592" y="2710"/>
            <a:chExt cx="3675" cy="650"/>
          </a:xfrm>
        </p:grpSpPr>
        <p:cxnSp>
          <p:nvCxnSpPr>
            <p:cNvPr id="960544" name="AutoShape 32"/>
            <p:cNvCxnSpPr>
              <a:cxnSpLocks noChangeShapeType="1"/>
            </p:cNvCxnSpPr>
            <p:nvPr/>
          </p:nvCxnSpPr>
          <p:spPr bwMode="auto">
            <a:xfrm flipH="1">
              <a:off x="5016" y="2710"/>
              <a:ext cx="251" cy="401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960545" name="Oval 33"/>
            <p:cNvSpPr>
              <a:spLocks noChangeArrowheads="1"/>
            </p:cNvSpPr>
            <p:nvPr/>
          </p:nvSpPr>
          <p:spPr bwMode="auto">
            <a:xfrm>
              <a:off x="4896" y="3120"/>
              <a:ext cx="240" cy="24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6</a:t>
              </a:r>
            </a:p>
          </p:txBody>
        </p:sp>
        <p:sp>
          <p:nvSpPr>
            <p:cNvPr id="960546" name="Oval 34"/>
            <p:cNvSpPr>
              <a:spLocks noChangeArrowheads="1"/>
            </p:cNvSpPr>
            <p:nvPr/>
          </p:nvSpPr>
          <p:spPr bwMode="auto">
            <a:xfrm>
              <a:off x="1592" y="3088"/>
              <a:ext cx="240" cy="24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0547" name="Line 35"/>
          <p:cNvSpPr>
            <a:spLocks noChangeShapeType="1"/>
          </p:cNvSpPr>
          <p:nvPr/>
        </p:nvSpPr>
        <p:spPr bwMode="auto">
          <a:xfrm flipH="1">
            <a:off x="2514600" y="5257800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0548" name="Line 36"/>
          <p:cNvSpPr>
            <a:spLocks noChangeShapeType="1"/>
          </p:cNvSpPr>
          <p:nvPr/>
        </p:nvSpPr>
        <p:spPr bwMode="auto">
          <a:xfrm>
            <a:off x="3124200" y="5257800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2209800" y="5292725"/>
            <a:ext cx="5618163" cy="904875"/>
            <a:chOff x="1392" y="3334"/>
            <a:chExt cx="3539" cy="570"/>
          </a:xfrm>
        </p:grpSpPr>
        <p:cxnSp>
          <p:nvCxnSpPr>
            <p:cNvPr id="960550" name="AutoShape 38"/>
            <p:cNvCxnSpPr>
              <a:cxnSpLocks noChangeShapeType="1"/>
              <a:stCxn id="960545" idx="3"/>
              <a:endCxn id="960551" idx="7"/>
            </p:cNvCxnSpPr>
            <p:nvPr/>
          </p:nvCxnSpPr>
          <p:spPr bwMode="auto">
            <a:xfrm flipH="1">
              <a:off x="4765" y="3334"/>
              <a:ext cx="166" cy="34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960551" name="Oval 39"/>
            <p:cNvSpPr>
              <a:spLocks noChangeArrowheads="1"/>
            </p:cNvSpPr>
            <p:nvPr/>
          </p:nvSpPr>
          <p:spPr bwMode="auto">
            <a:xfrm>
              <a:off x="4560" y="3648"/>
              <a:ext cx="240" cy="24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5</a:t>
              </a:r>
            </a:p>
          </p:txBody>
        </p:sp>
        <p:sp>
          <p:nvSpPr>
            <p:cNvPr id="960552" name="Oval 40"/>
            <p:cNvSpPr>
              <a:spLocks noChangeArrowheads="1"/>
            </p:cNvSpPr>
            <p:nvPr/>
          </p:nvSpPr>
          <p:spPr bwMode="auto">
            <a:xfrm>
              <a:off x="1392" y="3664"/>
              <a:ext cx="240" cy="24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505200" y="5292725"/>
            <a:ext cx="5181600" cy="904875"/>
            <a:chOff x="2208" y="3334"/>
            <a:chExt cx="3264" cy="570"/>
          </a:xfrm>
        </p:grpSpPr>
        <p:cxnSp>
          <p:nvCxnSpPr>
            <p:cNvPr id="960554" name="AutoShape 42"/>
            <p:cNvCxnSpPr>
              <a:cxnSpLocks noChangeShapeType="1"/>
              <a:stCxn id="960545" idx="5"/>
              <a:endCxn id="960555" idx="1"/>
            </p:cNvCxnSpPr>
            <p:nvPr/>
          </p:nvCxnSpPr>
          <p:spPr bwMode="auto">
            <a:xfrm>
              <a:off x="5101" y="3334"/>
              <a:ext cx="166" cy="34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960555" name="Oval 43"/>
            <p:cNvSpPr>
              <a:spLocks noChangeArrowheads="1"/>
            </p:cNvSpPr>
            <p:nvPr/>
          </p:nvSpPr>
          <p:spPr bwMode="auto">
            <a:xfrm>
              <a:off x="5232" y="3648"/>
              <a:ext cx="240" cy="24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7</a:t>
              </a:r>
            </a:p>
          </p:txBody>
        </p:sp>
        <p:sp>
          <p:nvSpPr>
            <p:cNvPr id="960556" name="Oval 44"/>
            <p:cNvSpPr>
              <a:spLocks noChangeArrowheads="1"/>
            </p:cNvSpPr>
            <p:nvPr/>
          </p:nvSpPr>
          <p:spPr bwMode="auto">
            <a:xfrm>
              <a:off x="2208" y="3664"/>
              <a:ext cx="240" cy="24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34F5EC-C2A4-4294-8E7D-88ECD3CF43BB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Sorting with BSTs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Same partitions are done as with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but in a different order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previous example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Everything was compared to 3 once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Then those items &lt; 3 were compared to 1 once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Same comparisons as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different order!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Example: consider inserting 5</a:t>
            </a:r>
          </a:p>
          <a:p>
            <a:pPr lvl="1"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44BC0C-3D97-4AAE-A36F-1CCC089835FA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Radix Sort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ntuitively, you might sort on the most significant digit, then the second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msd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Problem: lots of intermediate piles of cards (read: scratch arrays) to keep track of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idea: sort the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significant digit first</a:t>
            </a:r>
          </a:p>
          <a:p>
            <a:pPr lvl="1" algn="just">
              <a:buFont typeface="Monotype Sorts" pitchFamily="2" charset="2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RadixSort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(A, d)</a:t>
            </a:r>
          </a:p>
          <a:p>
            <a:pPr lvl="1" algn="just">
              <a:buFont typeface="Monotype Sorts" pitchFamily="2" charset="2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  for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=1 to d</a:t>
            </a:r>
          </a:p>
          <a:p>
            <a:pPr lvl="1" algn="just">
              <a:buFont typeface="Monotype Sorts" pitchFamily="2" charset="2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StableSort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(A) on digit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758411-9124-420D-971B-0390753656BF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ALGORITHMS AND COMPLEXITY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Sorting with BSTs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Since run time is proportional to the number of comparisons, same time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O(n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 algn="just"/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Which do you think is better, </a:t>
            </a:r>
            <a:r>
              <a:rPr lang="en-US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BSTsort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?  Why?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FB6A47-3C6B-4FD6-B159-BF9D4DB6A918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Sorting with BSTs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Since run time is proportional to the number of comparisons, same time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O(n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 algn="just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 you think is better, </a:t>
            </a:r>
            <a:r>
              <a:rPr lang="en-US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BSTSort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?  Why?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quicksort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Better constants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Sorts in place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Doesn’t need to build data structure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93717-16F5-4D45-9E16-1616EF1073BE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More BST Operations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BSTs are good for more than sorting.  For example, can implement a priority queue</a:t>
            </a:r>
          </a:p>
          <a:p>
            <a:pPr algn="just"/>
            <a:r>
              <a:rPr lang="en-US" sz="32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operations must a priority queue have?</a:t>
            </a:r>
            <a:endParaRPr lang="en-US" sz="32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3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</a:p>
          <a:p>
            <a:pPr lvl="1" algn="just"/>
            <a:r>
              <a:rPr lang="en-US" sz="3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Minimum</a:t>
            </a:r>
          </a:p>
          <a:p>
            <a:pPr lvl="1" algn="just"/>
            <a:r>
              <a:rPr lang="en-US" sz="3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Extract-Min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28604F-8920-419E-A3ED-0E720C696E7D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1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BST Operations: Successor</a:t>
            </a: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 deletion, we will need a Successor() operation</a:t>
            </a: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Draw Fig 13.2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 the successor of node 3?  Node 15?  Node 13?</a:t>
            </a:r>
          </a:p>
          <a:p>
            <a:pPr algn="just"/>
            <a:r>
              <a:rPr lang="en-US" sz="32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are the general rules for finding the successor of node x?  (hint: two cases) </a:t>
            </a:r>
            <a:endParaRPr lang="en-US" sz="32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D64EC3-D8E1-4740-990F-867C9F259BA4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ALGORITHMS AND COMPLEXITY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BST Operations: Successor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Two cases: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 has a right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successor is minimum node in right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subtree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 has no right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successor is first ancestor of x whose left child is also ancestor of x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Intuition: As long as you move to the left up the tree, you’re visiting smaller nodes. 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Predecessor: similar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AAC1D8-6A52-49C5-993D-E246D48B0406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BST Operations: Delete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Deletion is a bit tricky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 cases: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x has no children: 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Remove x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x has one child: 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Splice out x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x has two children: 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Swap x with successor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Perform case 1 or 2 to delete it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1400" y="1981200"/>
            <a:ext cx="5334000" cy="2636838"/>
            <a:chOff x="2256" y="1248"/>
            <a:chExt cx="3360" cy="16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256" y="1248"/>
              <a:ext cx="3360" cy="1611"/>
              <a:chOff x="528" y="1440"/>
              <a:chExt cx="4704" cy="2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528" y="1440"/>
                <a:ext cx="4704" cy="1584"/>
                <a:chOff x="528" y="2160"/>
                <a:chExt cx="4704" cy="1584"/>
              </a:xfrm>
            </p:grpSpPr>
            <p:sp>
              <p:nvSpPr>
                <p:cNvPr id="968711" name="Oval 7"/>
                <p:cNvSpPr>
                  <a:spLocks noChangeArrowheads="1"/>
                </p:cNvSpPr>
                <p:nvPr/>
              </p:nvSpPr>
              <p:spPr bwMode="auto">
                <a:xfrm>
                  <a:off x="2688" y="2160"/>
                  <a:ext cx="384" cy="38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400" b="1">
                      <a:latin typeface="Courier New" pitchFamily="49" charset="0"/>
                    </a:rPr>
                    <a:t>F</a:t>
                  </a:r>
                </a:p>
              </p:txBody>
            </p:sp>
            <p:sp>
              <p:nvSpPr>
                <p:cNvPr id="968712" name="Oval 8"/>
                <p:cNvSpPr>
                  <a:spLocks noChangeArrowheads="1"/>
                </p:cNvSpPr>
                <p:nvPr/>
              </p:nvSpPr>
              <p:spPr bwMode="auto">
                <a:xfrm>
                  <a:off x="1248" y="2736"/>
                  <a:ext cx="384" cy="38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400" b="1">
                      <a:latin typeface="Courier New" pitchFamily="49" charset="0"/>
                    </a:rPr>
                    <a:t>B</a:t>
                  </a:r>
                </a:p>
              </p:txBody>
            </p:sp>
            <p:sp>
              <p:nvSpPr>
                <p:cNvPr id="968713" name="Oval 9"/>
                <p:cNvSpPr>
                  <a:spLocks noChangeArrowheads="1"/>
                </p:cNvSpPr>
                <p:nvPr/>
              </p:nvSpPr>
              <p:spPr bwMode="auto">
                <a:xfrm>
                  <a:off x="4128" y="2736"/>
                  <a:ext cx="384" cy="38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400" b="1">
                      <a:latin typeface="Courier New" pitchFamily="49" charset="0"/>
                    </a:rPr>
                    <a:t>H</a:t>
                  </a:r>
                </a:p>
              </p:txBody>
            </p:sp>
            <p:sp>
              <p:nvSpPr>
                <p:cNvPr id="968714" name="Oval 10"/>
                <p:cNvSpPr>
                  <a:spLocks noChangeArrowheads="1"/>
                </p:cNvSpPr>
                <p:nvPr/>
              </p:nvSpPr>
              <p:spPr bwMode="auto">
                <a:xfrm>
                  <a:off x="4848" y="3360"/>
                  <a:ext cx="384" cy="38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400" b="1">
                      <a:latin typeface="Courier New" pitchFamily="49" charset="0"/>
                    </a:rPr>
                    <a:t>K</a:t>
                  </a:r>
                </a:p>
              </p:txBody>
            </p:sp>
            <p:sp>
              <p:nvSpPr>
                <p:cNvPr id="968715" name="Oval 11"/>
                <p:cNvSpPr>
                  <a:spLocks noChangeArrowheads="1"/>
                </p:cNvSpPr>
                <p:nvPr/>
              </p:nvSpPr>
              <p:spPr bwMode="auto">
                <a:xfrm>
                  <a:off x="1968" y="3360"/>
                  <a:ext cx="384" cy="38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400" b="1">
                      <a:latin typeface="Courier New" pitchFamily="49" charset="0"/>
                    </a:rPr>
                    <a:t>D</a:t>
                  </a:r>
                </a:p>
              </p:txBody>
            </p:sp>
            <p:sp>
              <p:nvSpPr>
                <p:cNvPr id="968716" name="Oval 12"/>
                <p:cNvSpPr>
                  <a:spLocks noChangeArrowheads="1"/>
                </p:cNvSpPr>
                <p:nvPr/>
              </p:nvSpPr>
              <p:spPr bwMode="auto">
                <a:xfrm>
                  <a:off x="528" y="3360"/>
                  <a:ext cx="384" cy="38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400" b="1">
                      <a:latin typeface="Courier New" pitchFamily="49" charset="0"/>
                    </a:rPr>
                    <a:t>A</a:t>
                  </a:r>
                </a:p>
              </p:txBody>
            </p:sp>
            <p:cxnSp>
              <p:nvCxnSpPr>
                <p:cNvPr id="968717" name="AutoShape 13"/>
                <p:cNvCxnSpPr>
                  <a:cxnSpLocks noChangeShapeType="1"/>
                  <a:stCxn id="968716" idx="7"/>
                  <a:endCxn id="968712" idx="3"/>
                </p:cNvCxnSpPr>
                <p:nvPr/>
              </p:nvCxnSpPr>
              <p:spPr bwMode="auto">
                <a:xfrm flipV="1">
                  <a:off x="856" y="3076"/>
                  <a:ext cx="448" cy="328"/>
                </a:xfrm>
                <a:prstGeom prst="straightConnector1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968718" name="AutoShape 14"/>
                <p:cNvCxnSpPr>
                  <a:cxnSpLocks noChangeShapeType="1"/>
                  <a:stCxn id="968712" idx="5"/>
                  <a:endCxn id="968715" idx="1"/>
                </p:cNvCxnSpPr>
                <p:nvPr/>
              </p:nvCxnSpPr>
              <p:spPr bwMode="auto">
                <a:xfrm>
                  <a:off x="1576" y="3076"/>
                  <a:ext cx="448" cy="328"/>
                </a:xfrm>
                <a:prstGeom prst="straightConnector1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968719" name="AutoShape 15"/>
                <p:cNvCxnSpPr>
                  <a:cxnSpLocks noChangeShapeType="1"/>
                  <a:stCxn id="968712" idx="7"/>
                  <a:endCxn id="968711" idx="3"/>
                </p:cNvCxnSpPr>
                <p:nvPr/>
              </p:nvCxnSpPr>
              <p:spPr bwMode="auto">
                <a:xfrm flipV="1">
                  <a:off x="1576" y="2500"/>
                  <a:ext cx="1168" cy="280"/>
                </a:xfrm>
                <a:prstGeom prst="straightConnector1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968720" name="AutoShape 16"/>
                <p:cNvCxnSpPr>
                  <a:cxnSpLocks noChangeShapeType="1"/>
                  <a:stCxn id="968711" idx="5"/>
                  <a:endCxn id="968713" idx="1"/>
                </p:cNvCxnSpPr>
                <p:nvPr/>
              </p:nvCxnSpPr>
              <p:spPr bwMode="auto">
                <a:xfrm>
                  <a:off x="3016" y="2500"/>
                  <a:ext cx="1168" cy="280"/>
                </a:xfrm>
                <a:prstGeom prst="straightConnector1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968721" name="AutoShape 17"/>
                <p:cNvCxnSpPr>
                  <a:cxnSpLocks noChangeShapeType="1"/>
                  <a:stCxn id="968713" idx="5"/>
                  <a:endCxn id="968714" idx="1"/>
                </p:cNvCxnSpPr>
                <p:nvPr/>
              </p:nvCxnSpPr>
              <p:spPr bwMode="auto">
                <a:xfrm>
                  <a:off x="4456" y="3076"/>
                  <a:ext cx="448" cy="328"/>
                </a:xfrm>
                <a:prstGeom prst="straightConnector1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</p:cxnSp>
          </p:grpSp>
          <p:cxnSp>
            <p:nvCxnSpPr>
              <p:cNvPr id="968722" name="AutoShape 18"/>
              <p:cNvCxnSpPr>
                <a:cxnSpLocks noChangeShapeType="1"/>
                <a:stCxn id="968711" idx="3"/>
                <a:endCxn id="968712" idx="7"/>
              </p:cNvCxnSpPr>
              <p:nvPr/>
            </p:nvCxnSpPr>
            <p:spPr bwMode="auto">
              <a:xfrm flipH="1">
                <a:off x="1576" y="1780"/>
                <a:ext cx="1168" cy="280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68723" name="AutoShape 19"/>
              <p:cNvCxnSpPr>
                <a:cxnSpLocks noChangeShapeType="1"/>
                <a:stCxn id="968712" idx="5"/>
                <a:endCxn id="968715" idx="1"/>
              </p:cNvCxnSpPr>
              <p:nvPr/>
            </p:nvCxnSpPr>
            <p:spPr bwMode="auto">
              <a:xfrm>
                <a:off x="1576" y="2356"/>
                <a:ext cx="448" cy="328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968724" name="Oval 20"/>
              <p:cNvSpPr>
                <a:spLocks noChangeArrowheads="1"/>
              </p:cNvSpPr>
              <p:nvPr/>
            </p:nvSpPr>
            <p:spPr bwMode="auto">
              <a:xfrm>
                <a:off x="1584" y="3312"/>
                <a:ext cx="384" cy="38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latin typeface="Courier New" pitchFamily="49" charset="0"/>
                  </a:rPr>
                  <a:t>C</a:t>
                </a:r>
              </a:p>
            </p:txBody>
          </p:sp>
          <p:cxnSp>
            <p:nvCxnSpPr>
              <p:cNvPr id="968725" name="AutoShape 21"/>
              <p:cNvCxnSpPr>
                <a:cxnSpLocks noChangeShapeType="1"/>
                <a:stCxn id="968715" idx="3"/>
                <a:endCxn id="968724" idx="0"/>
              </p:cNvCxnSpPr>
              <p:nvPr/>
            </p:nvCxnSpPr>
            <p:spPr bwMode="auto">
              <a:xfrm flipH="1">
                <a:off x="1776" y="2980"/>
                <a:ext cx="248" cy="320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968726" name="Text Box 22"/>
            <p:cNvSpPr txBox="1">
              <a:spLocks noChangeArrowheads="1"/>
            </p:cNvSpPr>
            <p:nvPr/>
          </p:nvSpPr>
          <p:spPr bwMode="auto">
            <a:xfrm>
              <a:off x="3590" y="2467"/>
              <a:ext cx="1748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Example: delete K</a:t>
              </a:r>
              <a:br>
                <a:rPr lang="en-US" b="1">
                  <a:latin typeface="Courier New" pitchFamily="49" charset="0"/>
                </a:rPr>
              </a:br>
              <a:r>
                <a:rPr lang="en-US" b="1">
                  <a:latin typeface="Courier New" pitchFamily="49" charset="0"/>
                </a:rPr>
                <a:t>or H or B</a:t>
              </a:r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AF6D7C-EC38-47A7-BA8F-770CCF591072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BST Operations: Delete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Why will case 2 always go to case 0 or case 1?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A: because when x has 2 children, its successor is the minimum in its right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Could we swap x with predecessor instead of successor?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yes.  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Would it be a good idea?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A: might be good to alternate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FA6F-BB33-4119-AC47-AB0791B2AD13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286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Radix Sort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05800" cy="4876800"/>
          </a:xfrm>
        </p:spPr>
        <p:txBody>
          <a:bodyPr/>
          <a:lstStyle/>
          <a:p>
            <a:pPr algn="just"/>
            <a:r>
              <a:rPr lang="en-US" sz="28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Can we prove it will work?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Sketch of an inductive argument (induction on the number of passes):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Assume lower-order digits {j: j&lt;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}are sorted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Show that sorting next digit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leaves array correctly sorted 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two digits at position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are different, ordering numbers by that digit is correct (lower-order digits irrelevant)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they are the same, numbers are already sorted on the lower-order digits.  Since we use a stable sort, the numbers stay in the right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E831CF-57F2-45FE-B443-E03AF93C150F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Radix Sort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572000"/>
          </a:xfrm>
        </p:spPr>
        <p:txBody>
          <a:bodyPr/>
          <a:lstStyle/>
          <a:p>
            <a:pPr algn="just"/>
            <a:r>
              <a:rPr lang="en-US" sz="32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sort will we use to sort on digits?</a:t>
            </a: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Counting sort is obvious choice: </a:t>
            </a:r>
          </a:p>
          <a:p>
            <a:pPr lvl="1"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Sort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numbers on digits that range from 1..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1"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Time: O(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Each pass over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numbers with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digits takes time O(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n+k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), so total time O(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dn+dk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constant and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k=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), takes O(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 time</a:t>
            </a:r>
          </a:p>
          <a:p>
            <a:pPr algn="just"/>
            <a:r>
              <a:rPr lang="en-US" sz="32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How many bits in a computer word?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651F23-AFEE-43AB-A8EC-A38307FA8CD8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Radix Sort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Problem: sort 1 million 64-bit numbers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Treat as four-digit radix 2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numbers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sort in just four passes with radix sort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lvl="1"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Compares well with typical O(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comparison sort 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Requires approx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20 operations per number being sorted</a:t>
            </a:r>
          </a:p>
          <a:p>
            <a:pPr algn="just"/>
            <a:endParaRPr lang="en-US" sz="2800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8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why would we ever use anything but radix sort?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8DB827-34A2-4CB2-BE3D-8966F5411E94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Bucket Sort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45720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Bucket sort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Assumption: input is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reals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from [0, 1)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Basic idea: 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linked lists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buckets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to divide interval [0,1) into subintervals of size 1/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Add each input element to appropriate bucket and sort buckets with insertion sort</a:t>
            </a:r>
          </a:p>
          <a:p>
            <a:pPr lvl="1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Uniform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input distribution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Monotype Sorts" pitchFamily="2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Monotype Sorts" pitchFamily="2" charset="2"/>
              </a:rPr>
              <a:t>O(1) bucket size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  <a:sym typeface="Monotype Sorts" pitchFamily="2" charset="2"/>
              </a:rPr>
              <a:t>Therefore the expected total time is O(n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Monotype Sorts" pitchFamily="2" charset="2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  <a:sym typeface="Monotype Sort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CFF099-019E-4855-A5C9-E3B9DFC93427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dirty="0">
                <a:solidFill>
                  <a:srgbClr val="FF0000"/>
                </a:solidFill>
              </a:rPr>
              <a:t> Statistics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5720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order statistic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a set of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elements is the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smallest element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thus the 1st order statistic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maximum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(duh)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 order statistic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median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/2 order statistic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even, there are 2 medians</a:t>
            </a:r>
          </a:p>
          <a:p>
            <a:pPr algn="just"/>
            <a:r>
              <a:rPr lang="en-US" sz="28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How can we calculate order statistics?</a:t>
            </a:r>
          </a:p>
          <a:p>
            <a:pPr algn="just"/>
            <a:r>
              <a:rPr lang="en-US" sz="28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 the running time?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05A29-1FB4-4C92-BA7B-91981F9ECFDD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1957</TotalTime>
  <Words>2497</Words>
  <Application>Microsoft PowerPoint</Application>
  <PresentationFormat>On-screen Show (4:3)</PresentationFormat>
  <Paragraphs>549</Paragraphs>
  <Slides>46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Equity</vt:lpstr>
      <vt:lpstr>Equation</vt:lpstr>
      <vt:lpstr>Slide 1</vt:lpstr>
      <vt:lpstr>Sorting So Far</vt:lpstr>
      <vt:lpstr>Sorting So Far</vt:lpstr>
      <vt:lpstr>Radix Sort</vt:lpstr>
      <vt:lpstr>Radix Sort</vt:lpstr>
      <vt:lpstr>Radix Sort</vt:lpstr>
      <vt:lpstr>Radix Sort</vt:lpstr>
      <vt:lpstr>Bucket Sort</vt:lpstr>
      <vt:lpstr>Order Statistics</vt:lpstr>
      <vt:lpstr>Order Statistics</vt:lpstr>
      <vt:lpstr>Finding Order Statistics:  The Selection Problem</vt:lpstr>
      <vt:lpstr>Randomized Selection</vt:lpstr>
      <vt:lpstr>Randomized Selection</vt:lpstr>
      <vt:lpstr>Randomized Selection</vt:lpstr>
      <vt:lpstr>Randomized Selection</vt:lpstr>
      <vt:lpstr>Randomized Selection</vt:lpstr>
      <vt:lpstr>Randomized Selection</vt:lpstr>
      <vt:lpstr>Worst-Case Linear-Time Selection</vt:lpstr>
      <vt:lpstr>Worst-Case Linear-Time Selection</vt:lpstr>
      <vt:lpstr>Worst-Case Linear-Time Selection</vt:lpstr>
      <vt:lpstr>Worst-Case Linear-Time Selection</vt:lpstr>
      <vt:lpstr>Worst-Case Linear-Time Selection</vt:lpstr>
      <vt:lpstr>Linear-Time Median Selection</vt:lpstr>
      <vt:lpstr>Linear-Time Median Selection</vt:lpstr>
      <vt:lpstr>Structures…</vt:lpstr>
      <vt:lpstr>Dynamic Sets</vt:lpstr>
      <vt:lpstr>Binary Search Trees</vt:lpstr>
      <vt:lpstr>Binary Search Trees</vt:lpstr>
      <vt:lpstr>Inorder Tree Walk</vt:lpstr>
      <vt:lpstr>Inorder Tree Walk</vt:lpstr>
      <vt:lpstr>Operations on BSTs: Search</vt:lpstr>
      <vt:lpstr>BST Search: Example</vt:lpstr>
      <vt:lpstr>Operations on BSTs: Search</vt:lpstr>
      <vt:lpstr>Operations of BSTs: Insert</vt:lpstr>
      <vt:lpstr>BST Insert: Example</vt:lpstr>
      <vt:lpstr>BST Search/Insert: Running Time</vt:lpstr>
      <vt:lpstr>Sorting With Binary Search Trees</vt:lpstr>
      <vt:lpstr>Sorting With BSTs</vt:lpstr>
      <vt:lpstr>Sorting with BSTs</vt:lpstr>
      <vt:lpstr>Sorting with BSTs</vt:lpstr>
      <vt:lpstr>Sorting with BSTs</vt:lpstr>
      <vt:lpstr>More BST Operations</vt:lpstr>
      <vt:lpstr>BST Operations: Successor</vt:lpstr>
      <vt:lpstr>BST Operations: Successor</vt:lpstr>
      <vt:lpstr>BST Operations: Delete</vt:lpstr>
      <vt:lpstr>BST Operations: Delete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queueing models</dc:title>
  <dc:subject>Simulation Modeling</dc:subject>
  <dc:creator>Nikhilesh Joshi</dc:creator>
  <cp:keywords>SM</cp:keywords>
  <dc:description>For BE Students only</dc:description>
  <cp:lastModifiedBy>Nikhilesh Joshi</cp:lastModifiedBy>
  <cp:revision>291</cp:revision>
  <dcterms:created xsi:type="dcterms:W3CDTF">2004-01-02T06:35:44Z</dcterms:created>
  <dcterms:modified xsi:type="dcterms:W3CDTF">2012-09-10T06:46:32Z</dcterms:modified>
  <cp:category>Graduation</cp:category>
</cp:coreProperties>
</file>