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4" r:id="rId3"/>
    <p:sldId id="258" r:id="rId4"/>
    <p:sldId id="274" r:id="rId5"/>
    <p:sldId id="265" r:id="rId6"/>
    <p:sldId id="266"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67" r:id="rId26"/>
    <p:sldId id="257" r:id="rId27"/>
    <p:sldId id="260" r:id="rId28"/>
    <p:sldId id="261" r:id="rId29"/>
    <p:sldId id="262" r:id="rId30"/>
    <p:sldId id="269" r:id="rId31"/>
    <p:sldId id="270" r:id="rId32"/>
    <p:sldId id="272" r:id="rId33"/>
    <p:sldId id="268" r:id="rId34"/>
    <p:sldId id="27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E70C0-C759-4D0B-A018-2DA768E46600}" type="datetimeFigureOut">
              <a:rPr lang="en-IN" smtClean="0"/>
              <a:t>17-02-2023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A1936-F6DE-4047-9393-907D3B7A8668}" type="slidenum">
              <a:rPr lang="en-IN" smtClean="0"/>
              <a:t>‹#›</a:t>
            </a:fld>
            <a:endParaRPr lang="en-IN"/>
          </a:p>
        </p:txBody>
      </p:sp>
    </p:spTree>
    <p:extLst>
      <p:ext uri="{BB962C8B-B14F-4D97-AF65-F5344CB8AC3E}">
        <p14:creationId xmlns:p14="http://schemas.microsoft.com/office/powerpoint/2010/main" val="168124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11319-80F4-48C0-9F79-B08D8B43EBDB}" type="slidenum">
              <a:rPr lang="en-US"/>
              <a:pPr/>
              <a:t>3</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BB94D172-AAF6-43D9-B580-7FF0495E4B97}" type="slidenum">
              <a:rPr lang="en-US" altLang="en-US" sz="1200"/>
              <a:pPr/>
              <a:t>15</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38F2EE49-5065-413C-B3E0-300B9E4879F9}" type="slidenum">
              <a:rPr lang="en-US" altLang="en-US" sz="1200"/>
              <a:pPr/>
              <a:t>16</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CF091EDA-9403-463C-9843-EF2CD2E518AA}" type="slidenum">
              <a:rPr lang="en-US" altLang="en-US" sz="1200"/>
              <a:pPr/>
              <a:t>17</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4B2D2CF1-B42E-444A-9177-8867A13556C3}" type="slidenum">
              <a:rPr lang="en-US" altLang="en-US" sz="1200"/>
              <a:pPr/>
              <a:t>18</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4D72C7FA-CEBD-4C8B-AADA-30DA1EF66C7B}" type="slidenum">
              <a:rPr lang="en-US" altLang="en-US" sz="1200"/>
              <a:pPr/>
              <a:t>19</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1167905F-FB95-4E33-ACE4-0471C4D50EFD}" type="slidenum">
              <a:rPr lang="en-US" altLang="en-US" sz="1200"/>
              <a:pPr/>
              <a:t>20</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ED430564-C819-4F4F-9AB5-4B4B12593486}" type="slidenum">
              <a:rPr lang="en-US" altLang="en-US" sz="1200"/>
              <a:pPr/>
              <a:t>21</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DF99B768-4652-447D-945F-BC374D318688}" type="slidenum">
              <a:rPr lang="en-US" altLang="en-US" sz="1200"/>
              <a:pPr/>
              <a:t>22</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01AAF9CF-139B-4AF7-BD3B-33491F94A757}" type="slidenum">
              <a:rPr lang="en-US" altLang="en-US" sz="1200"/>
              <a:pPr/>
              <a:t>23</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64BF8106-0398-4493-8165-32EA532B74A0}" type="slidenum">
              <a:rPr lang="en-US" altLang="en-US" sz="1200"/>
              <a:pPr/>
              <a:t>24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30EA0592-9CC0-469F-831E-4B6AE5C347A8}" type="slidenum">
              <a:rPr lang="en-US" altLang="en-US" sz="1200"/>
              <a:pPr/>
              <a:t>7</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17CC7-A06C-409A-9A02-86602B1F3852}" type="slidenum">
              <a:rPr lang="en-US"/>
              <a:pPr/>
              <a:t>27</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C6E3C-2F42-402F-AD6B-8F5966674D5E}" type="slidenum">
              <a:rPr lang="en-US"/>
              <a:pPr/>
              <a:t>28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F20DC-1CC6-4C49-9F2C-A88210FFE6F9}" type="slidenum">
              <a:rPr lang="en-US"/>
              <a:pPr/>
              <a:t>29</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052949AD-0015-4C7E-ABD5-7DA70AFB0A7F}" type="slidenum">
              <a:rPr lang="en-US" altLang="en-US" sz="1200"/>
              <a:pPr/>
              <a:t>8</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83A99CF7-0923-43E4-8FB2-41FAAEC3FFA6}" type="slidenum">
              <a:rPr lang="en-US" altLang="en-US" sz="1200"/>
              <a:pPr/>
              <a:t>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7F65AD01-EB06-4ADE-ACFF-A515C3617484}" type="slidenum">
              <a:rPr lang="en-US" altLang="en-US" sz="1200"/>
              <a:pPr/>
              <a:t>10</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9BCAA5D1-E66D-4186-8123-5F113CA3A55F}" type="slidenum">
              <a:rPr lang="en-US" altLang="en-US" sz="1200"/>
              <a:pPr/>
              <a:t>11</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0F1D4041-DF12-408A-B5DD-DFAE289886D2}" type="slidenum">
              <a:rPr lang="en-US" altLang="en-US" sz="1200"/>
              <a:pPr/>
              <a:t>12</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074F6611-22E4-4B43-8648-CB5E2A9F7E98}" type="slidenum">
              <a:rPr lang="en-US" altLang="en-US" sz="1200"/>
              <a:pPr/>
              <a:t>13</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fld id="{773F49B2-A370-4194-BA6C-31D5CEF5C845}" type="slidenum">
              <a:rPr lang="en-US" altLang="en-US" sz="1200"/>
              <a:pPr/>
              <a:t>14</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a typeface="ＭＳ Ｐゴシック" pitchFamily="-106"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F8863D9-CB5B-4FBB-99F5-89A0F8B9C5AC}" type="datetimeFigureOut">
              <a:rPr lang="en-IN" smtClean="0"/>
              <a:t>17-02-2023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195553-AF9B-48BD-8FFE-5FBE59EEA82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9195553-AF9B-48BD-8FFE-5FBE59EEA8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9195553-AF9B-48BD-8FFE-5FBE59EEA82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
            <a:ext cx="7772400" cy="7493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5"/>
          <p:cNvSpPr>
            <a:spLocks noGrp="1" noChangeArrowheads="1"/>
          </p:cNvSpPr>
          <p:nvPr>
            <p:ph type="dt" sz="half" idx="10"/>
          </p:nvPr>
        </p:nvSpPr>
        <p:spPr>
          <a:ln/>
        </p:spPr>
        <p:txBody>
          <a:bodyPr/>
          <a:lstStyle>
            <a:lvl1pPr>
              <a:defRPr/>
            </a:lvl1pPr>
          </a:lstStyle>
          <a:p>
            <a:pPr>
              <a:defRPr/>
            </a:pPr>
            <a:endParaRPr lang="en-US"/>
          </a:p>
        </p:txBody>
      </p:sp>
      <p:sp>
        <p:nvSpPr>
          <p:cNvPr id="6" name="Rectangle 26"/>
          <p:cNvSpPr>
            <a:spLocks noGrp="1" noChangeArrowheads="1"/>
          </p:cNvSpPr>
          <p:nvPr>
            <p:ph type="ftr" sz="quarter" idx="11"/>
          </p:nvPr>
        </p:nvSpPr>
        <p:spPr>
          <a:ln/>
        </p:spPr>
        <p:txBody>
          <a:bodyPr/>
          <a:lstStyle>
            <a:lvl1pPr>
              <a:defRPr/>
            </a:lvl1pPr>
          </a:lstStyle>
          <a:p>
            <a:pPr>
              <a:defRPr/>
            </a:pPr>
            <a:endParaRPr lang="en-US"/>
          </a:p>
        </p:txBody>
      </p:sp>
      <p:sp>
        <p:nvSpPr>
          <p:cNvPr id="7" name="Rectangle 27"/>
          <p:cNvSpPr>
            <a:spLocks noGrp="1" noChangeArrowheads="1"/>
          </p:cNvSpPr>
          <p:nvPr>
            <p:ph type="sldNum" sz="quarter" idx="12"/>
          </p:nvPr>
        </p:nvSpPr>
        <p:spPr>
          <a:ln/>
        </p:spPr>
        <p:txBody>
          <a:bodyPr/>
          <a:lstStyle>
            <a:lvl1pPr>
              <a:defRPr/>
            </a:lvl1pPr>
          </a:lstStyle>
          <a:p>
            <a:fld id="{4DD8BC90-BED5-4D4D-B1EC-B292D2CA029A}" type="slidenum">
              <a:rPr lang="en-US" altLang="en-US"/>
              <a:pPr/>
              <a:t>‹#›</a:t>
            </a:fld>
            <a:endParaRPr lang="en-US" altLang="en-US"/>
          </a:p>
        </p:txBody>
      </p:sp>
    </p:spTree>
    <p:extLst>
      <p:ext uri="{BB962C8B-B14F-4D97-AF65-F5344CB8AC3E}">
        <p14:creationId xmlns:p14="http://schemas.microsoft.com/office/powerpoint/2010/main" val="263100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9195553-AF9B-48BD-8FFE-5FBE59EEA82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9195553-AF9B-48BD-8FFE-5FBE59EEA82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9195553-AF9B-48BD-8FFE-5FBE59EEA82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9195553-AF9B-48BD-8FFE-5FBE59EEA82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9195553-AF9B-48BD-8FFE-5FBE59EEA82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F8863D9-CB5B-4FBB-99F5-89A0F8B9C5AC}" type="datetimeFigureOut">
              <a:rPr lang="en-IN" smtClean="0"/>
              <a:t>17-02-2023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9195553-AF9B-48BD-8FFE-5FBE59EEA8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F8863D9-CB5B-4FBB-99F5-89A0F8B9C5AC}" type="datetimeFigureOut">
              <a:rPr lang="en-IN" smtClean="0"/>
              <a:t>17-02-2023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9195553-AF9B-48BD-8FFE-5FBE59EEA82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F8863D9-CB5B-4FBB-99F5-89A0F8B9C5AC}" type="datetimeFigureOut">
              <a:rPr lang="en-IN" smtClean="0"/>
              <a:t>17-02-2023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195553-AF9B-48BD-8FFE-5FBE59EEA82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F8863D9-CB5B-4FBB-99F5-89A0F8B9C5AC}" type="datetimeFigureOut">
              <a:rPr lang="en-IN" smtClean="0"/>
              <a:t>17-02-2023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195553-AF9B-48BD-8FFE-5FBE59EEA82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smtClean="0"/>
              <a:t>Spatial Databases</a:t>
            </a:r>
            <a:endParaRPr lang="en-IN" i="1" dirty="0"/>
          </a:p>
        </p:txBody>
      </p:sp>
      <p:sp>
        <p:nvSpPr>
          <p:cNvPr id="3" name="Subtitle 2"/>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1225793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27000"/>
            <a:ext cx="7772400" cy="749300"/>
          </a:xfrm>
        </p:spPr>
        <p:txBody>
          <a:bodyPr/>
          <a:lstStyle/>
          <a:p>
            <a:pPr eaLnBrk="1" hangingPunct="1"/>
            <a:r>
              <a:rPr lang="en-US" altLang="en-US" smtClean="0">
                <a:ea typeface="ＭＳ Ｐゴシック" pitchFamily="-106" charset="-128"/>
              </a:rPr>
              <a:t>Vector Data Model</a:t>
            </a:r>
          </a:p>
        </p:txBody>
      </p:sp>
      <p:sp>
        <p:nvSpPr>
          <p:cNvPr id="21507" name="Text Box 3"/>
          <p:cNvSpPr txBox="1">
            <a:spLocks noChangeArrowheads="1"/>
          </p:cNvSpPr>
          <p:nvPr/>
        </p:nvSpPr>
        <p:spPr bwMode="auto">
          <a:xfrm>
            <a:off x="457200" y="1066800"/>
            <a:ext cx="6122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3200" b="1"/>
              <a:t>Lines</a:t>
            </a:r>
            <a:r>
              <a:rPr lang="en-US" altLang="en-US" sz="3200"/>
              <a:t>: represent linear features</a:t>
            </a:r>
          </a:p>
        </p:txBody>
      </p:sp>
      <p:pic>
        <p:nvPicPr>
          <p:cNvPr id="21508" name="Picture 25" descr="roa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8975" y="2301875"/>
            <a:ext cx="4922838" cy="3462338"/>
          </a:xfrm>
          <a:noFill/>
        </p:spPr>
      </p:pic>
      <p:grpSp>
        <p:nvGrpSpPr>
          <p:cNvPr id="21509" name="Group 40"/>
          <p:cNvGrpSpPr>
            <a:grpSpLocks/>
          </p:cNvGrpSpPr>
          <p:nvPr/>
        </p:nvGrpSpPr>
        <p:grpSpPr bwMode="auto">
          <a:xfrm>
            <a:off x="676275" y="4267200"/>
            <a:ext cx="4300538" cy="2228850"/>
            <a:chOff x="288" y="2592"/>
            <a:chExt cx="2709" cy="1404"/>
          </a:xfrm>
        </p:grpSpPr>
        <p:sp>
          <p:nvSpPr>
            <p:cNvPr id="21513" name="Oval 10"/>
            <p:cNvSpPr>
              <a:spLocks noChangeArrowheads="1"/>
            </p:cNvSpPr>
            <p:nvPr/>
          </p:nvSpPr>
          <p:spPr bwMode="auto">
            <a:xfrm>
              <a:off x="288" y="2592"/>
              <a:ext cx="624" cy="336"/>
            </a:xfrm>
            <a:prstGeom prst="ellipse">
              <a:avLst/>
            </a:prstGeom>
            <a:noFill/>
            <a:ln w="28575">
              <a:solidFill>
                <a:srgbClr val="FF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1514" name="Line 11"/>
            <p:cNvSpPr>
              <a:spLocks noChangeShapeType="1"/>
            </p:cNvSpPr>
            <p:nvPr/>
          </p:nvSpPr>
          <p:spPr bwMode="auto">
            <a:xfrm flipH="1" flipV="1">
              <a:off x="864" y="2880"/>
              <a:ext cx="624" cy="864"/>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1515" name="Text Box 13"/>
            <p:cNvSpPr txBox="1">
              <a:spLocks noChangeArrowheads="1"/>
            </p:cNvSpPr>
            <p:nvPr/>
          </p:nvSpPr>
          <p:spPr bwMode="auto">
            <a:xfrm>
              <a:off x="624" y="3708"/>
              <a:ext cx="23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roads are linear features</a:t>
              </a:r>
            </a:p>
          </p:txBody>
        </p:sp>
        <p:sp>
          <p:nvSpPr>
            <p:cNvPr id="21516" name="Line 14"/>
            <p:cNvSpPr>
              <a:spLocks noChangeShapeType="1"/>
            </p:cNvSpPr>
            <p:nvPr/>
          </p:nvSpPr>
          <p:spPr bwMode="auto">
            <a:xfrm flipV="1">
              <a:off x="1488" y="2880"/>
              <a:ext cx="624" cy="864"/>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grpSp>
      <p:pic>
        <p:nvPicPr>
          <p:cNvPr id="21510" name="Picture 37" descr="roads_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76600"/>
            <a:ext cx="45243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16"/>
          <p:cNvSpPr txBox="1">
            <a:spLocks noChangeArrowheads="1"/>
          </p:cNvSpPr>
          <p:nvPr/>
        </p:nvSpPr>
        <p:spPr bwMode="auto">
          <a:xfrm>
            <a:off x="6096000" y="1814513"/>
            <a:ext cx="3144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each road segment</a:t>
            </a:r>
            <a:br>
              <a:rPr lang="en-US" altLang="en-US"/>
            </a:br>
            <a:r>
              <a:rPr lang="en-US" altLang="en-US"/>
              <a:t>has a record in the</a:t>
            </a:r>
            <a:br>
              <a:rPr lang="en-US" altLang="en-US"/>
            </a:br>
            <a:r>
              <a:rPr lang="en-US" altLang="en-US"/>
              <a:t>table</a:t>
            </a:r>
          </a:p>
        </p:txBody>
      </p:sp>
      <p:sp>
        <p:nvSpPr>
          <p:cNvPr id="21512" name="Rectangle 39"/>
          <p:cNvSpPr>
            <a:spLocks noChangeArrowheads="1"/>
          </p:cNvSpPr>
          <p:nvPr/>
        </p:nvSpPr>
        <p:spPr bwMode="auto">
          <a:xfrm>
            <a:off x="4572000" y="4151313"/>
            <a:ext cx="4191000" cy="228600"/>
          </a:xfrm>
          <a:prstGeom prst="rect">
            <a:avLst/>
          </a:prstGeom>
          <a:noFill/>
          <a:ln w="28575">
            <a:solidFill>
              <a:srgbClr val="FF3300"/>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Tree>
    <p:extLst>
      <p:ext uri="{BB962C8B-B14F-4D97-AF65-F5344CB8AC3E}">
        <p14:creationId xmlns:p14="http://schemas.microsoft.com/office/powerpoint/2010/main" val="3780427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ea typeface="ＭＳ Ｐゴシック" pitchFamily="-106" charset="-128"/>
              </a:rPr>
              <a:t>Vector Data Model</a:t>
            </a:r>
          </a:p>
        </p:txBody>
      </p:sp>
      <p:sp>
        <p:nvSpPr>
          <p:cNvPr id="23555" name="Text Box 7"/>
          <p:cNvSpPr txBox="1">
            <a:spLocks noChangeArrowheads="1"/>
          </p:cNvSpPr>
          <p:nvPr/>
        </p:nvSpPr>
        <p:spPr bwMode="auto">
          <a:xfrm>
            <a:off x="614363" y="4114800"/>
            <a:ext cx="8229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sz="2400">
                <a:solidFill>
                  <a:schemeClr val="tx1"/>
                </a:solidFill>
                <a:latin typeface="Arial" charset="0"/>
                <a:ea typeface="ＭＳ Ｐゴシック" pitchFamily="-106" charset="-128"/>
              </a:defRPr>
            </a:lvl1pPr>
            <a:lvl2pPr marL="569913" indent="-230188">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buFontTx/>
              <a:buChar char="•"/>
            </a:pPr>
            <a:r>
              <a:rPr lang="en-US" altLang="en-US" sz="2800"/>
              <a:t>Lines start </a:t>
            </a:r>
            <a:r>
              <a:rPr lang="en-US" altLang="en-US" sz="2800" i="1"/>
              <a:t>and</a:t>
            </a:r>
            <a:r>
              <a:rPr lang="en-US" altLang="en-US" sz="2800"/>
              <a:t> end at nodes</a:t>
            </a:r>
          </a:p>
          <a:p>
            <a:pPr lvl="1" algn="l">
              <a:buFontTx/>
              <a:buChar char="•"/>
            </a:pPr>
            <a:r>
              <a:rPr lang="en-US" altLang="en-US" sz="2800"/>
              <a:t>line #1 goes from node #2 to node #1</a:t>
            </a:r>
          </a:p>
          <a:p>
            <a:pPr algn="l">
              <a:buFontTx/>
              <a:buChar char="•"/>
            </a:pPr>
            <a:r>
              <a:rPr lang="en-US" altLang="en-US" sz="2800"/>
              <a:t>Vertices determine shape of line</a:t>
            </a:r>
          </a:p>
          <a:p>
            <a:pPr algn="l">
              <a:buFontTx/>
              <a:buChar char="•"/>
            </a:pPr>
            <a:r>
              <a:rPr lang="en-US" altLang="en-US" sz="2800"/>
              <a:t>Nodes and vertices are stored as coordinate pairs</a:t>
            </a:r>
          </a:p>
        </p:txBody>
      </p:sp>
      <p:pic>
        <p:nvPicPr>
          <p:cNvPr id="23556" name="Picture 8" descr="poly_structure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6625" y="1638300"/>
            <a:ext cx="4730750" cy="1873250"/>
          </a:xfrm>
          <a:noFill/>
        </p:spPr>
      </p:pic>
      <p:sp>
        <p:nvSpPr>
          <p:cNvPr id="23557" name="Oval 11"/>
          <p:cNvSpPr>
            <a:spLocks noChangeArrowheads="1"/>
          </p:cNvSpPr>
          <p:nvPr/>
        </p:nvSpPr>
        <p:spPr bwMode="auto">
          <a:xfrm>
            <a:off x="6142038" y="1644650"/>
            <a:ext cx="957262" cy="838200"/>
          </a:xfrm>
          <a:prstGeom prst="ellipse">
            <a:avLst/>
          </a:prstGeom>
          <a:noFill/>
          <a:ln w="28575">
            <a:solidFill>
              <a:srgbClr val="FF33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58" name="Oval 10"/>
          <p:cNvSpPr>
            <a:spLocks noChangeArrowheads="1"/>
          </p:cNvSpPr>
          <p:nvPr/>
        </p:nvSpPr>
        <p:spPr bwMode="auto">
          <a:xfrm>
            <a:off x="1925638" y="2514600"/>
            <a:ext cx="957262" cy="838200"/>
          </a:xfrm>
          <a:prstGeom prst="ellipse">
            <a:avLst/>
          </a:prstGeom>
          <a:noFill/>
          <a:ln w="28575">
            <a:solidFill>
              <a:srgbClr val="FF33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59" name="Text Box 12"/>
          <p:cNvSpPr txBox="1">
            <a:spLocks noChangeArrowheads="1"/>
          </p:cNvSpPr>
          <p:nvPr/>
        </p:nvSpPr>
        <p:spPr bwMode="auto">
          <a:xfrm>
            <a:off x="1235075" y="3032125"/>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2000">
                <a:solidFill>
                  <a:srgbClr val="FF3300"/>
                </a:solidFill>
              </a:rPr>
              <a:t>node</a:t>
            </a:r>
          </a:p>
        </p:txBody>
      </p:sp>
      <p:sp>
        <p:nvSpPr>
          <p:cNvPr id="23560" name="Text Box 13"/>
          <p:cNvSpPr txBox="1">
            <a:spLocks noChangeArrowheads="1"/>
          </p:cNvSpPr>
          <p:nvPr/>
        </p:nvSpPr>
        <p:spPr bwMode="auto">
          <a:xfrm>
            <a:off x="6978650" y="1465263"/>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2000">
                <a:solidFill>
                  <a:srgbClr val="FF3300"/>
                </a:solidFill>
              </a:rPr>
              <a:t>node</a:t>
            </a:r>
          </a:p>
        </p:txBody>
      </p:sp>
      <p:grpSp>
        <p:nvGrpSpPr>
          <p:cNvPr id="23561" name="Group 27"/>
          <p:cNvGrpSpPr>
            <a:grpSpLocks/>
          </p:cNvGrpSpPr>
          <p:nvPr/>
        </p:nvGrpSpPr>
        <p:grpSpPr bwMode="auto">
          <a:xfrm>
            <a:off x="2633663" y="1774825"/>
            <a:ext cx="4321175" cy="1676400"/>
            <a:chOff x="1661" y="1430"/>
            <a:chExt cx="2722" cy="1056"/>
          </a:xfrm>
        </p:grpSpPr>
        <p:grpSp>
          <p:nvGrpSpPr>
            <p:cNvPr id="23562" name="Group 20"/>
            <p:cNvGrpSpPr>
              <a:grpSpLocks/>
            </p:cNvGrpSpPr>
            <p:nvPr/>
          </p:nvGrpSpPr>
          <p:grpSpPr bwMode="auto">
            <a:xfrm>
              <a:off x="1661" y="1478"/>
              <a:ext cx="687" cy="538"/>
              <a:chOff x="4358" y="2870"/>
              <a:chExt cx="687" cy="538"/>
            </a:xfrm>
          </p:grpSpPr>
          <p:sp>
            <p:nvSpPr>
              <p:cNvPr id="23572" name="Oval 15"/>
              <p:cNvSpPr>
                <a:spLocks noChangeArrowheads="1"/>
              </p:cNvSpPr>
              <p:nvPr/>
            </p:nvSpPr>
            <p:spPr bwMode="auto">
              <a:xfrm>
                <a:off x="4464" y="3168"/>
                <a:ext cx="432" cy="240"/>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73" name="Text Box 16"/>
              <p:cNvSpPr txBox="1">
                <a:spLocks noChangeArrowheads="1"/>
              </p:cNvSpPr>
              <p:nvPr/>
            </p:nvSpPr>
            <p:spPr bwMode="auto">
              <a:xfrm>
                <a:off x="4358" y="2870"/>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solidFill>
                      <a:srgbClr val="33CC33"/>
                    </a:solidFill>
                  </a:rPr>
                  <a:t>vertex</a:t>
                </a:r>
              </a:p>
            </p:txBody>
          </p:sp>
        </p:grpSp>
        <p:grpSp>
          <p:nvGrpSpPr>
            <p:cNvPr id="23563" name="Group 19"/>
            <p:cNvGrpSpPr>
              <a:grpSpLocks/>
            </p:cNvGrpSpPr>
            <p:nvPr/>
          </p:nvGrpSpPr>
          <p:grpSpPr bwMode="auto">
            <a:xfrm>
              <a:off x="3696" y="1968"/>
              <a:ext cx="687" cy="422"/>
              <a:chOff x="4925" y="2326"/>
              <a:chExt cx="687" cy="422"/>
            </a:xfrm>
          </p:grpSpPr>
          <p:sp>
            <p:nvSpPr>
              <p:cNvPr id="23570" name="Oval 17"/>
              <p:cNvSpPr>
                <a:spLocks noChangeArrowheads="1"/>
              </p:cNvSpPr>
              <p:nvPr/>
            </p:nvSpPr>
            <p:spPr bwMode="auto">
              <a:xfrm>
                <a:off x="4983" y="2326"/>
                <a:ext cx="432" cy="240"/>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71" name="Text Box 18"/>
              <p:cNvSpPr txBox="1">
                <a:spLocks noChangeArrowheads="1"/>
              </p:cNvSpPr>
              <p:nvPr/>
            </p:nvSpPr>
            <p:spPr bwMode="auto">
              <a:xfrm>
                <a:off x="4925" y="2460"/>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solidFill>
                      <a:srgbClr val="33CC33"/>
                    </a:solidFill>
                  </a:rPr>
                  <a:t>vertex</a:t>
                </a:r>
              </a:p>
            </p:txBody>
          </p:sp>
        </p:grpSp>
        <p:grpSp>
          <p:nvGrpSpPr>
            <p:cNvPr id="23564" name="Group 21"/>
            <p:cNvGrpSpPr>
              <a:grpSpLocks/>
            </p:cNvGrpSpPr>
            <p:nvPr/>
          </p:nvGrpSpPr>
          <p:grpSpPr bwMode="auto">
            <a:xfrm>
              <a:off x="2352" y="1430"/>
              <a:ext cx="687" cy="538"/>
              <a:chOff x="4358" y="2870"/>
              <a:chExt cx="687" cy="538"/>
            </a:xfrm>
          </p:grpSpPr>
          <p:sp>
            <p:nvSpPr>
              <p:cNvPr id="23568" name="Oval 22"/>
              <p:cNvSpPr>
                <a:spLocks noChangeArrowheads="1"/>
              </p:cNvSpPr>
              <p:nvPr/>
            </p:nvSpPr>
            <p:spPr bwMode="auto">
              <a:xfrm>
                <a:off x="4464" y="3168"/>
                <a:ext cx="432" cy="240"/>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69" name="Text Box 23"/>
              <p:cNvSpPr txBox="1">
                <a:spLocks noChangeArrowheads="1"/>
              </p:cNvSpPr>
              <p:nvPr/>
            </p:nvSpPr>
            <p:spPr bwMode="auto">
              <a:xfrm>
                <a:off x="4358" y="2870"/>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solidFill>
                      <a:srgbClr val="33CC33"/>
                    </a:solidFill>
                  </a:rPr>
                  <a:t>vertex</a:t>
                </a:r>
              </a:p>
            </p:txBody>
          </p:sp>
        </p:grpSp>
        <p:grpSp>
          <p:nvGrpSpPr>
            <p:cNvPr id="23565" name="Group 24"/>
            <p:cNvGrpSpPr>
              <a:grpSpLocks/>
            </p:cNvGrpSpPr>
            <p:nvPr/>
          </p:nvGrpSpPr>
          <p:grpSpPr bwMode="auto">
            <a:xfrm>
              <a:off x="3034" y="2064"/>
              <a:ext cx="687" cy="422"/>
              <a:chOff x="4925" y="2326"/>
              <a:chExt cx="687" cy="422"/>
            </a:xfrm>
          </p:grpSpPr>
          <p:sp>
            <p:nvSpPr>
              <p:cNvPr id="23566" name="Oval 25"/>
              <p:cNvSpPr>
                <a:spLocks noChangeArrowheads="1"/>
              </p:cNvSpPr>
              <p:nvPr/>
            </p:nvSpPr>
            <p:spPr bwMode="auto">
              <a:xfrm>
                <a:off x="4983" y="2326"/>
                <a:ext cx="432" cy="240"/>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3567" name="Text Box 26"/>
              <p:cNvSpPr txBox="1">
                <a:spLocks noChangeArrowheads="1"/>
              </p:cNvSpPr>
              <p:nvPr/>
            </p:nvSpPr>
            <p:spPr bwMode="auto">
              <a:xfrm>
                <a:off x="4925" y="2460"/>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solidFill>
                      <a:srgbClr val="33CC33"/>
                    </a:solidFill>
                  </a:rPr>
                  <a:t>vertex</a:t>
                </a:r>
              </a:p>
            </p:txBody>
          </p:sp>
        </p:grpSp>
      </p:grpSp>
    </p:spTree>
    <p:extLst>
      <p:ext uri="{BB962C8B-B14F-4D97-AF65-F5344CB8AC3E}">
        <p14:creationId xmlns:p14="http://schemas.microsoft.com/office/powerpoint/2010/main" val="1047415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19063"/>
            <a:ext cx="7772400" cy="749300"/>
          </a:xfrm>
        </p:spPr>
        <p:txBody>
          <a:bodyPr/>
          <a:lstStyle/>
          <a:p>
            <a:pPr eaLnBrk="1" hangingPunct="1"/>
            <a:r>
              <a:rPr lang="en-US" altLang="en-US" smtClean="0">
                <a:ea typeface="ＭＳ Ｐゴシック" pitchFamily="-106" charset="-128"/>
              </a:rPr>
              <a:t>Vector Data Model</a:t>
            </a:r>
          </a:p>
        </p:txBody>
      </p:sp>
      <p:sp>
        <p:nvSpPr>
          <p:cNvPr id="25603" name="Text Box 3"/>
          <p:cNvSpPr txBox="1">
            <a:spLocks noChangeArrowheads="1"/>
          </p:cNvSpPr>
          <p:nvPr/>
        </p:nvSpPr>
        <p:spPr bwMode="auto">
          <a:xfrm>
            <a:off x="457200" y="1122363"/>
            <a:ext cx="722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3200" b="1"/>
              <a:t>Polygons</a:t>
            </a:r>
            <a:r>
              <a:rPr lang="en-US" altLang="en-US" sz="3200"/>
              <a:t>: represent bounded areas</a:t>
            </a:r>
          </a:p>
        </p:txBody>
      </p:sp>
      <p:sp>
        <p:nvSpPr>
          <p:cNvPr id="25604" name="Text Box 24"/>
          <p:cNvSpPr txBox="1">
            <a:spLocks noChangeArrowheads="1"/>
          </p:cNvSpPr>
          <p:nvPr/>
        </p:nvSpPr>
        <p:spPr bwMode="auto">
          <a:xfrm>
            <a:off x="5562600" y="1814513"/>
            <a:ext cx="375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each bounded polygon</a:t>
            </a:r>
            <a:br>
              <a:rPr lang="en-US" altLang="en-US"/>
            </a:br>
            <a:r>
              <a:rPr lang="en-US" altLang="en-US"/>
              <a:t>has a record in the</a:t>
            </a:r>
            <a:br>
              <a:rPr lang="en-US" altLang="en-US"/>
            </a:br>
            <a:r>
              <a:rPr lang="en-US" altLang="en-US"/>
              <a:t>table</a:t>
            </a:r>
          </a:p>
        </p:txBody>
      </p:sp>
      <p:pic>
        <p:nvPicPr>
          <p:cNvPr id="25605" name="Picture 29" descr="lan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8975" y="2120900"/>
            <a:ext cx="4714875" cy="3316288"/>
          </a:xfrm>
          <a:noFill/>
        </p:spPr>
      </p:pic>
      <p:sp>
        <p:nvSpPr>
          <p:cNvPr id="25606" name="Oval 13"/>
          <p:cNvSpPr>
            <a:spLocks noChangeArrowheads="1"/>
          </p:cNvSpPr>
          <p:nvPr/>
        </p:nvSpPr>
        <p:spPr bwMode="auto">
          <a:xfrm>
            <a:off x="766763" y="4354513"/>
            <a:ext cx="990600" cy="533400"/>
          </a:xfrm>
          <a:prstGeom prst="ellipse">
            <a:avLst/>
          </a:prstGeom>
          <a:noFill/>
          <a:ln w="28575">
            <a:solidFill>
              <a:srgbClr val="FF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25607" name="Line 14"/>
          <p:cNvSpPr>
            <a:spLocks noChangeShapeType="1"/>
          </p:cNvSpPr>
          <p:nvPr/>
        </p:nvSpPr>
        <p:spPr bwMode="auto">
          <a:xfrm flipH="1" flipV="1">
            <a:off x="1447800" y="4800600"/>
            <a:ext cx="990600" cy="838200"/>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5608" name="Text Box 15"/>
          <p:cNvSpPr txBox="1">
            <a:spLocks noChangeArrowheads="1"/>
          </p:cNvSpPr>
          <p:nvPr/>
        </p:nvSpPr>
        <p:spPr bwMode="auto">
          <a:xfrm>
            <a:off x="942975" y="5727700"/>
            <a:ext cx="358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landforms and water are polygonal features</a:t>
            </a:r>
          </a:p>
        </p:txBody>
      </p:sp>
      <p:sp>
        <p:nvSpPr>
          <p:cNvPr id="25609" name="Line 16"/>
          <p:cNvSpPr>
            <a:spLocks noChangeShapeType="1"/>
          </p:cNvSpPr>
          <p:nvPr/>
        </p:nvSpPr>
        <p:spPr bwMode="auto">
          <a:xfrm flipV="1">
            <a:off x="2438400" y="4648200"/>
            <a:ext cx="1600200" cy="990600"/>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5610" name="Line 26"/>
          <p:cNvSpPr>
            <a:spLocks noChangeShapeType="1"/>
          </p:cNvSpPr>
          <p:nvPr/>
        </p:nvSpPr>
        <p:spPr bwMode="auto">
          <a:xfrm flipV="1">
            <a:off x="2436813" y="3486150"/>
            <a:ext cx="381000" cy="2133600"/>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pic>
        <p:nvPicPr>
          <p:cNvPr id="25611" name="Picture 32" descr="land_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346450"/>
            <a:ext cx="47720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Rectangle 34"/>
          <p:cNvSpPr>
            <a:spLocks noChangeArrowheads="1"/>
          </p:cNvSpPr>
          <p:nvPr/>
        </p:nvSpPr>
        <p:spPr bwMode="auto">
          <a:xfrm>
            <a:off x="4419600" y="3940175"/>
            <a:ext cx="4191000" cy="228600"/>
          </a:xfrm>
          <a:prstGeom prst="rect">
            <a:avLst/>
          </a:prstGeom>
          <a:noFill/>
          <a:ln w="28575">
            <a:solidFill>
              <a:srgbClr val="FF3300"/>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Tree>
    <p:extLst>
      <p:ext uri="{BB962C8B-B14F-4D97-AF65-F5344CB8AC3E}">
        <p14:creationId xmlns:p14="http://schemas.microsoft.com/office/powerpoint/2010/main" val="64118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altLang="en-US" smtClean="0">
                <a:ea typeface="ＭＳ Ｐゴシック" pitchFamily="-106" charset="-128"/>
              </a:rPr>
              <a:t>Vector Data Model</a:t>
            </a:r>
          </a:p>
        </p:txBody>
      </p:sp>
      <p:sp>
        <p:nvSpPr>
          <p:cNvPr id="27651" name="Rectangle 3"/>
          <p:cNvSpPr>
            <a:spLocks noGrp="1" noChangeArrowheads="1"/>
          </p:cNvSpPr>
          <p:nvPr>
            <p:ph type="body" idx="1"/>
          </p:nvPr>
        </p:nvSpPr>
        <p:spPr>
          <a:xfrm>
            <a:off x="1035050" y="2051050"/>
            <a:ext cx="7073900" cy="4413250"/>
          </a:xfrm>
        </p:spPr>
        <p:txBody>
          <a:bodyPr/>
          <a:lstStyle/>
          <a:p>
            <a:pPr eaLnBrk="1" hangingPunct="1">
              <a:lnSpc>
                <a:spcPct val="90000"/>
              </a:lnSpc>
              <a:spcBef>
                <a:spcPct val="50000"/>
              </a:spcBef>
              <a:buFont typeface="Wingdings" pitchFamily="-106" charset="2"/>
              <a:buNone/>
            </a:pPr>
            <a:r>
              <a:rPr lang="en-US" altLang="en-US" sz="2800" smtClean="0">
                <a:ea typeface="ＭＳ Ｐゴシック" pitchFamily="-106" charset="-128"/>
              </a:rPr>
              <a:t>Points are discreet</a:t>
            </a:r>
          </a:p>
          <a:p>
            <a:pPr lvl="1" eaLnBrk="1" hangingPunct="1">
              <a:lnSpc>
                <a:spcPct val="90000"/>
              </a:lnSpc>
              <a:spcBef>
                <a:spcPct val="50000"/>
              </a:spcBef>
              <a:buFont typeface="Wingdings" pitchFamily="-106" charset="2"/>
              <a:buNone/>
            </a:pPr>
            <a:r>
              <a:rPr lang="en-US" altLang="en-US" sz="2400" smtClean="0">
                <a:ea typeface="ＭＳ Ｐゴシック" pitchFamily="-106" charset="-128"/>
              </a:rPr>
              <a:t>Nodes</a:t>
            </a:r>
          </a:p>
          <a:p>
            <a:pPr lvl="1" eaLnBrk="1" hangingPunct="1">
              <a:lnSpc>
                <a:spcPct val="90000"/>
              </a:lnSpc>
              <a:spcBef>
                <a:spcPct val="50000"/>
              </a:spcBef>
              <a:buFont typeface="Wingdings" pitchFamily="-106" charset="2"/>
              <a:buNone/>
            </a:pPr>
            <a:r>
              <a:rPr lang="en-US" altLang="en-US" sz="2400" smtClean="0">
                <a:ea typeface="ＭＳ Ｐゴシック" pitchFamily="-106" charset="-128"/>
              </a:rPr>
              <a:t>Vertices</a:t>
            </a:r>
          </a:p>
          <a:p>
            <a:pPr eaLnBrk="1" hangingPunct="1">
              <a:lnSpc>
                <a:spcPct val="90000"/>
              </a:lnSpc>
              <a:spcBef>
                <a:spcPct val="50000"/>
              </a:spcBef>
              <a:buFont typeface="Wingdings" pitchFamily="-106" charset="2"/>
              <a:buNone/>
            </a:pPr>
            <a:r>
              <a:rPr lang="en-US" altLang="en-US" sz="2800" smtClean="0">
                <a:ea typeface="ＭＳ Ｐゴシック" pitchFamily="-106" charset="-128"/>
              </a:rPr>
              <a:t>Lines </a:t>
            </a:r>
          </a:p>
          <a:p>
            <a:pPr lvl="1" eaLnBrk="1" hangingPunct="1">
              <a:lnSpc>
                <a:spcPct val="90000"/>
              </a:lnSpc>
              <a:spcBef>
                <a:spcPct val="50000"/>
              </a:spcBef>
              <a:buFont typeface="Wingdings" pitchFamily="-106" charset="2"/>
              <a:buNone/>
            </a:pPr>
            <a:r>
              <a:rPr lang="en-US" altLang="en-US" sz="2400" smtClean="0">
                <a:ea typeface="ＭＳ Ｐゴシック" pitchFamily="-106" charset="-128"/>
              </a:rPr>
              <a:t>Nodes</a:t>
            </a:r>
          </a:p>
          <a:p>
            <a:pPr lvl="1" eaLnBrk="1" hangingPunct="1">
              <a:lnSpc>
                <a:spcPct val="90000"/>
              </a:lnSpc>
              <a:spcBef>
                <a:spcPct val="50000"/>
              </a:spcBef>
              <a:buFont typeface="Wingdings" pitchFamily="-106" charset="2"/>
              <a:buNone/>
            </a:pPr>
            <a:r>
              <a:rPr lang="en-US" altLang="en-US" sz="2400" smtClean="0">
                <a:ea typeface="ＭＳ Ｐゴシック" pitchFamily="-106" charset="-128"/>
              </a:rPr>
              <a:t>Vertices </a:t>
            </a:r>
          </a:p>
          <a:p>
            <a:pPr lvl="1" eaLnBrk="1" hangingPunct="1">
              <a:lnSpc>
                <a:spcPct val="90000"/>
              </a:lnSpc>
              <a:spcBef>
                <a:spcPct val="50000"/>
              </a:spcBef>
              <a:buFont typeface="Wingdings" pitchFamily="-106" charset="2"/>
              <a:buNone/>
            </a:pPr>
            <a:r>
              <a:rPr lang="en-US" altLang="en-US" sz="2400" smtClean="0">
                <a:ea typeface="ＭＳ Ｐゴシック" pitchFamily="-106" charset="-128"/>
              </a:rPr>
              <a:t>Arcs</a:t>
            </a:r>
          </a:p>
          <a:p>
            <a:pPr eaLnBrk="1" hangingPunct="1">
              <a:lnSpc>
                <a:spcPct val="90000"/>
              </a:lnSpc>
              <a:spcBef>
                <a:spcPct val="50000"/>
              </a:spcBef>
              <a:buFont typeface="Wingdings" pitchFamily="-106" charset="2"/>
              <a:buNone/>
            </a:pPr>
            <a:r>
              <a:rPr lang="en-US" altLang="en-US" sz="2800" smtClean="0">
                <a:ea typeface="ＭＳ Ｐゴシック" pitchFamily="-106" charset="-128"/>
              </a:rPr>
              <a:t>Closed area (Lines + points ) = polygons</a:t>
            </a:r>
          </a:p>
        </p:txBody>
      </p:sp>
    </p:spTree>
    <p:extLst>
      <p:ext uri="{BB962C8B-B14F-4D97-AF65-F5344CB8AC3E}">
        <p14:creationId xmlns:p14="http://schemas.microsoft.com/office/powerpoint/2010/main" val="2404603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95250"/>
            <a:ext cx="7772400" cy="749300"/>
          </a:xfrm>
        </p:spPr>
        <p:txBody>
          <a:bodyPr/>
          <a:lstStyle/>
          <a:p>
            <a:pPr eaLnBrk="1" hangingPunct="1"/>
            <a:r>
              <a:rPr lang="en-US" altLang="en-US" smtClean="0">
                <a:ea typeface="ＭＳ Ｐゴシック" pitchFamily="-106" charset="-128"/>
              </a:rPr>
              <a:t>Vector Data Model</a:t>
            </a:r>
          </a:p>
        </p:txBody>
      </p:sp>
      <p:sp>
        <p:nvSpPr>
          <p:cNvPr id="29699" name="Rectangle 5"/>
          <p:cNvSpPr>
            <a:spLocks noChangeArrowheads="1"/>
          </p:cNvSpPr>
          <p:nvPr/>
        </p:nvSpPr>
        <p:spPr bwMode="auto">
          <a:xfrm>
            <a:off x="354013" y="1347788"/>
            <a:ext cx="8332787"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20000"/>
              </a:spcBef>
              <a:buClr>
                <a:schemeClr val="accent2"/>
              </a:buClr>
              <a:buSzPct val="80000"/>
              <a:buFont typeface="Wingdings" pitchFamily="-106" charset="2"/>
              <a:buNone/>
            </a:pPr>
            <a:r>
              <a:rPr lang="en-US" altLang="en-US" sz="3200"/>
              <a:t>Vector data formats available in ArcGIS</a:t>
            </a:r>
          </a:p>
          <a:p>
            <a:pPr algn="l" eaLnBrk="1" hangingPunct="1">
              <a:lnSpc>
                <a:spcPct val="90000"/>
              </a:lnSpc>
              <a:spcBef>
                <a:spcPct val="20000"/>
              </a:spcBef>
              <a:buClr>
                <a:schemeClr val="accent2"/>
              </a:buClr>
              <a:buSzPct val="80000"/>
              <a:buFont typeface="Wingdings" pitchFamily="-106" charset="2"/>
              <a:buNone/>
            </a:pPr>
            <a:endParaRPr lang="en-US" altLang="en-US" sz="3200"/>
          </a:p>
          <a:p>
            <a:pPr lvl="1" algn="l" eaLnBrk="1" hangingPunct="1">
              <a:lnSpc>
                <a:spcPct val="90000"/>
              </a:lnSpc>
              <a:spcBef>
                <a:spcPct val="20000"/>
              </a:spcBef>
              <a:buClr>
                <a:schemeClr val="accent1"/>
              </a:buClr>
              <a:buSzPct val="75000"/>
              <a:buFont typeface="Wingdings" pitchFamily="-106" charset="2"/>
              <a:buNone/>
            </a:pPr>
            <a:r>
              <a:rPr lang="en-US" altLang="en-US" sz="2800">
                <a:solidFill>
                  <a:srgbClr val="33CC33"/>
                </a:solidFill>
              </a:rPr>
              <a:t>ESRI GeoDatabases</a:t>
            </a:r>
          </a:p>
          <a:p>
            <a:pPr lvl="1" algn="l" eaLnBrk="1" hangingPunct="1">
              <a:lnSpc>
                <a:spcPct val="90000"/>
              </a:lnSpc>
              <a:spcBef>
                <a:spcPct val="20000"/>
              </a:spcBef>
              <a:buClr>
                <a:schemeClr val="accent1"/>
              </a:buClr>
              <a:buSzPct val="75000"/>
              <a:buFont typeface="Wingdings" pitchFamily="-106" charset="2"/>
              <a:buNone/>
            </a:pPr>
            <a:r>
              <a:rPr lang="en-US" altLang="en-US" sz="2800">
                <a:solidFill>
                  <a:srgbClr val="33CC33"/>
                </a:solidFill>
              </a:rPr>
              <a:t>ESRI shapefiles</a:t>
            </a:r>
          </a:p>
          <a:p>
            <a:pPr lvl="1" algn="l" eaLnBrk="1" hangingPunct="1">
              <a:lnSpc>
                <a:spcPct val="90000"/>
              </a:lnSpc>
              <a:spcBef>
                <a:spcPct val="20000"/>
              </a:spcBef>
              <a:buClr>
                <a:schemeClr val="accent1"/>
              </a:buClr>
              <a:buSzPct val="75000"/>
              <a:buFont typeface="Wingdings" pitchFamily="-106" charset="2"/>
              <a:buNone/>
            </a:pPr>
            <a:r>
              <a:rPr lang="en-US" altLang="en-US" sz="2800">
                <a:solidFill>
                  <a:srgbClr val="33CC33"/>
                </a:solidFill>
              </a:rPr>
              <a:t>ArcInfo coverages and libraries</a:t>
            </a:r>
            <a:endParaRPr lang="en-US" altLang="en-US" sz="2800"/>
          </a:p>
          <a:p>
            <a:pPr lvl="1" algn="l" eaLnBrk="1" hangingPunct="1">
              <a:lnSpc>
                <a:spcPct val="90000"/>
              </a:lnSpc>
              <a:spcBef>
                <a:spcPct val="20000"/>
              </a:spcBef>
              <a:buClr>
                <a:schemeClr val="accent1"/>
              </a:buClr>
              <a:buSzPct val="75000"/>
              <a:buFont typeface="Wingdings" pitchFamily="-106" charset="2"/>
              <a:buNone/>
            </a:pPr>
            <a:r>
              <a:rPr lang="en-US" altLang="en-US" sz="2800"/>
              <a:t>CAD files (AutoCAD DWG, DXF; microstation DGN)</a:t>
            </a:r>
          </a:p>
          <a:p>
            <a:pPr lvl="1" algn="l" eaLnBrk="1" hangingPunct="1">
              <a:lnSpc>
                <a:spcPct val="90000"/>
              </a:lnSpc>
              <a:spcBef>
                <a:spcPct val="20000"/>
              </a:spcBef>
              <a:buClr>
                <a:schemeClr val="accent1"/>
              </a:buClr>
              <a:buSzPct val="75000"/>
              <a:buFont typeface="Wingdings" pitchFamily="-106" charset="2"/>
              <a:buNone/>
            </a:pPr>
            <a:r>
              <a:rPr lang="en-US" altLang="en-US" sz="2800"/>
              <a:t>StreetMap files</a:t>
            </a:r>
          </a:p>
          <a:p>
            <a:pPr lvl="1" algn="l" eaLnBrk="1" hangingPunct="1">
              <a:lnSpc>
                <a:spcPct val="90000"/>
              </a:lnSpc>
              <a:spcBef>
                <a:spcPct val="20000"/>
              </a:spcBef>
              <a:buClr>
                <a:schemeClr val="accent1"/>
              </a:buClr>
              <a:buSzPct val="75000"/>
              <a:buFont typeface="Wingdings" pitchFamily="-106" charset="2"/>
              <a:buNone/>
            </a:pPr>
            <a:r>
              <a:rPr lang="en-US" altLang="en-US" sz="2800"/>
              <a:t>Spatial Database Engine (SDE) data</a:t>
            </a:r>
          </a:p>
          <a:p>
            <a:pPr lvl="1" algn="l" eaLnBrk="1" hangingPunct="1">
              <a:lnSpc>
                <a:spcPct val="90000"/>
              </a:lnSpc>
              <a:spcBef>
                <a:spcPct val="20000"/>
              </a:spcBef>
              <a:buClr>
                <a:schemeClr val="accent1"/>
              </a:buClr>
              <a:buSzPct val="75000"/>
              <a:buFont typeface="Wingdings" pitchFamily="-106" charset="2"/>
              <a:buNone/>
            </a:pPr>
            <a:r>
              <a:rPr lang="en-US" altLang="en-US" sz="2800">
                <a:solidFill>
                  <a:srgbClr val="33CC33"/>
                </a:solidFill>
              </a:rPr>
              <a:t>ASCII point coordinate data</a:t>
            </a:r>
          </a:p>
          <a:p>
            <a:pPr lvl="1" algn="l" eaLnBrk="1" hangingPunct="1">
              <a:lnSpc>
                <a:spcPct val="90000"/>
              </a:lnSpc>
              <a:spcBef>
                <a:spcPct val="20000"/>
              </a:spcBef>
              <a:buClr>
                <a:schemeClr val="accent1"/>
              </a:buClr>
              <a:buSzPct val="75000"/>
              <a:buFont typeface="Wingdings" pitchFamily="-106" charset="2"/>
              <a:buNone/>
            </a:pPr>
            <a:r>
              <a:rPr lang="en-US" altLang="en-US" sz="2800"/>
              <a:t>Linear measure (route) data</a:t>
            </a:r>
          </a:p>
        </p:txBody>
      </p:sp>
    </p:spTree>
    <p:extLst>
      <p:ext uri="{BB962C8B-B14F-4D97-AF65-F5344CB8AC3E}">
        <p14:creationId xmlns:p14="http://schemas.microsoft.com/office/powerpoint/2010/main" val="1229077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95250"/>
            <a:ext cx="7772400" cy="749300"/>
          </a:xfrm>
        </p:spPr>
        <p:txBody>
          <a:bodyPr/>
          <a:lstStyle/>
          <a:p>
            <a:pPr eaLnBrk="1" hangingPunct="1"/>
            <a:r>
              <a:rPr lang="en-US" altLang="en-US" smtClean="0">
                <a:ea typeface="ＭＳ Ｐゴシック" pitchFamily="-106" charset="-128"/>
              </a:rPr>
              <a:t>Vector Data Model</a:t>
            </a:r>
          </a:p>
        </p:txBody>
      </p:sp>
      <p:sp>
        <p:nvSpPr>
          <p:cNvPr id="31747" name="Rectangle 5"/>
          <p:cNvSpPr>
            <a:spLocks noChangeArrowheads="1"/>
          </p:cNvSpPr>
          <p:nvPr/>
        </p:nvSpPr>
        <p:spPr bwMode="auto">
          <a:xfrm>
            <a:off x="273050" y="1298575"/>
            <a:ext cx="8596313"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spcBef>
                <a:spcPct val="20000"/>
              </a:spcBef>
              <a:buClr>
                <a:schemeClr val="accent2"/>
              </a:buClr>
              <a:buSzPct val="80000"/>
              <a:buFont typeface="Wingdings" pitchFamily="-106" charset="2"/>
              <a:buNone/>
            </a:pPr>
            <a:r>
              <a:rPr lang="en-US" altLang="en-US" sz="3200">
                <a:solidFill>
                  <a:srgbClr val="FF9900"/>
                </a:solidFill>
              </a:rPr>
              <a:t>ESRI Geodatabases</a:t>
            </a:r>
            <a:endParaRPr lang="en-US" altLang="en-US" sz="3200"/>
          </a:p>
          <a:p>
            <a:pPr lvl="1" algn="l" eaLnBrk="1" hangingPunct="1">
              <a:spcBef>
                <a:spcPct val="75000"/>
              </a:spcBef>
              <a:buClr>
                <a:schemeClr val="accent1"/>
              </a:buClr>
              <a:buSzPct val="75000"/>
              <a:buFont typeface="Wingdings" pitchFamily="-106" charset="2"/>
              <a:buNone/>
            </a:pPr>
            <a:r>
              <a:rPr lang="en-US" altLang="en-US"/>
              <a:t>Geodatabase can store many files from many source formats</a:t>
            </a:r>
          </a:p>
          <a:p>
            <a:pPr lvl="1" algn="l" eaLnBrk="1" hangingPunct="1">
              <a:spcBef>
                <a:spcPct val="75000"/>
              </a:spcBef>
              <a:buClr>
                <a:schemeClr val="accent1"/>
              </a:buClr>
              <a:buSzPct val="75000"/>
              <a:buFont typeface="Wingdings" pitchFamily="-106" charset="2"/>
              <a:buNone/>
            </a:pPr>
            <a:r>
              <a:rPr lang="en-US" altLang="en-US"/>
              <a:t>1</a:t>
            </a:r>
            <a:r>
              <a:rPr lang="en-US" altLang="en-US" baseline="30000"/>
              <a:t>st</a:t>
            </a:r>
            <a:r>
              <a:rPr lang="en-US" altLang="en-US"/>
              <a:t> preferred vector format in ArcGIS</a:t>
            </a:r>
          </a:p>
          <a:p>
            <a:pPr lvl="1" algn="l" eaLnBrk="1" hangingPunct="1">
              <a:spcBef>
                <a:spcPct val="75000"/>
              </a:spcBef>
              <a:buClr>
                <a:schemeClr val="accent1"/>
              </a:buClr>
              <a:buSzPct val="75000"/>
              <a:buFont typeface="Wingdings" pitchFamily="-106" charset="2"/>
              <a:buNone/>
            </a:pPr>
            <a:r>
              <a:rPr lang="en-US" altLang="en-US"/>
              <a:t>Rapid display</a:t>
            </a:r>
          </a:p>
          <a:p>
            <a:pPr lvl="1" algn="l" eaLnBrk="1" hangingPunct="1">
              <a:spcBef>
                <a:spcPct val="75000"/>
              </a:spcBef>
              <a:buClr>
                <a:schemeClr val="accent1"/>
              </a:buClr>
              <a:buSzPct val="75000"/>
              <a:buFont typeface="Wingdings" pitchFamily="-106" charset="2"/>
              <a:buNone/>
            </a:pPr>
            <a:r>
              <a:rPr lang="en-US" altLang="en-US"/>
              <a:t>Fully editable (coordinate and tabular) in ArcGIS</a:t>
            </a:r>
          </a:p>
          <a:p>
            <a:pPr lvl="1" algn="l" eaLnBrk="1" hangingPunct="1">
              <a:spcBef>
                <a:spcPct val="75000"/>
              </a:spcBef>
              <a:buClr>
                <a:schemeClr val="accent1"/>
              </a:buClr>
              <a:buSzPct val="75000"/>
              <a:buFont typeface="Wingdings" pitchFamily="-106" charset="2"/>
              <a:buNone/>
            </a:pPr>
            <a:r>
              <a:rPr lang="en-US" altLang="en-US"/>
              <a:t>Convenient storage format</a:t>
            </a:r>
          </a:p>
          <a:p>
            <a:pPr lvl="1" algn="l" eaLnBrk="1" hangingPunct="1">
              <a:spcBef>
                <a:spcPct val="75000"/>
              </a:spcBef>
              <a:buClr>
                <a:schemeClr val="accent1"/>
              </a:buClr>
              <a:buSzPct val="75000"/>
              <a:buFont typeface="Wingdings" pitchFamily="-106" charset="2"/>
              <a:buNone/>
            </a:pPr>
            <a:r>
              <a:rPr lang="en-US" altLang="en-US"/>
              <a:t>Data sets are </a:t>
            </a:r>
            <a:r>
              <a:rPr lang="en-US" altLang="en-US" i="1"/>
              <a:t>either</a:t>
            </a:r>
            <a:r>
              <a:rPr lang="en-US" altLang="en-US"/>
              <a:t> point </a:t>
            </a:r>
            <a:r>
              <a:rPr lang="en-US" altLang="en-US" i="1"/>
              <a:t>or</a:t>
            </a:r>
            <a:r>
              <a:rPr lang="en-US" altLang="en-US"/>
              <a:t> line </a:t>
            </a:r>
            <a:r>
              <a:rPr lang="en-US" altLang="en-US" i="1"/>
              <a:t>or</a:t>
            </a:r>
            <a:r>
              <a:rPr lang="en-US" altLang="en-US"/>
              <a:t> polygon</a:t>
            </a:r>
            <a:endParaRPr lang="en-US" altLang="en-US" sz="2800"/>
          </a:p>
        </p:txBody>
      </p:sp>
    </p:spTree>
    <p:extLst>
      <p:ext uri="{BB962C8B-B14F-4D97-AF65-F5344CB8AC3E}">
        <p14:creationId xmlns:p14="http://schemas.microsoft.com/office/powerpoint/2010/main" val="1855468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79388"/>
            <a:ext cx="7772400" cy="749300"/>
          </a:xfrm>
        </p:spPr>
        <p:txBody>
          <a:bodyPr/>
          <a:lstStyle/>
          <a:p>
            <a:pPr eaLnBrk="1" hangingPunct="1"/>
            <a:r>
              <a:rPr lang="en-US" altLang="en-US" smtClean="0">
                <a:ea typeface="ＭＳ Ｐゴシック" pitchFamily="-106" charset="-128"/>
              </a:rPr>
              <a:t>Vector Data Model</a:t>
            </a:r>
          </a:p>
        </p:txBody>
      </p:sp>
      <p:sp>
        <p:nvSpPr>
          <p:cNvPr id="33795" name="Rectangle 5"/>
          <p:cNvSpPr>
            <a:spLocks noChangeArrowheads="1"/>
          </p:cNvSpPr>
          <p:nvPr/>
        </p:nvSpPr>
        <p:spPr bwMode="auto">
          <a:xfrm>
            <a:off x="312738" y="1473200"/>
            <a:ext cx="8516937"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20000"/>
              </a:spcBef>
              <a:buClr>
                <a:schemeClr val="accent2"/>
              </a:buClr>
              <a:buSzPct val="80000"/>
              <a:buFont typeface="Wingdings" pitchFamily="-106" charset="2"/>
              <a:buNone/>
            </a:pPr>
            <a:r>
              <a:rPr lang="en-US" altLang="en-US" sz="3200">
                <a:solidFill>
                  <a:srgbClr val="00FFFF"/>
                </a:solidFill>
              </a:rPr>
              <a:t>ESRI shapefiles</a:t>
            </a:r>
            <a:endParaRPr lang="en-US" altLang="en-US" sz="3200"/>
          </a:p>
          <a:p>
            <a:pPr algn="l" eaLnBrk="1" hangingPunct="1">
              <a:lnSpc>
                <a:spcPct val="90000"/>
              </a:lnSpc>
              <a:spcBef>
                <a:spcPct val="20000"/>
              </a:spcBef>
              <a:buClr>
                <a:schemeClr val="accent2"/>
              </a:buClr>
              <a:buSzPct val="80000"/>
              <a:buFont typeface="Wingdings" pitchFamily="-106" charset="2"/>
              <a:buNone/>
            </a:pPr>
            <a:endParaRPr lang="en-US" altLang="en-US" sz="3200"/>
          </a:p>
          <a:p>
            <a:pPr lvl="1" algn="l" eaLnBrk="1" hangingPunct="1">
              <a:lnSpc>
                <a:spcPct val="90000"/>
              </a:lnSpc>
              <a:spcBef>
                <a:spcPct val="20000"/>
              </a:spcBef>
              <a:buClr>
                <a:schemeClr val="accent1"/>
              </a:buClr>
              <a:buSzPct val="75000"/>
              <a:buFont typeface="Wingdings" pitchFamily="-106" charset="2"/>
              <a:buNone/>
            </a:pPr>
            <a:r>
              <a:rPr lang="en-US" altLang="en-US"/>
              <a:t>2</a:t>
            </a:r>
            <a:r>
              <a:rPr lang="en-US" altLang="en-US" baseline="30000"/>
              <a:t>nd</a:t>
            </a:r>
            <a:r>
              <a:rPr lang="en-US" altLang="en-US"/>
              <a:t> preferred vector format in ArcGIS</a:t>
            </a:r>
          </a:p>
          <a:p>
            <a:pPr lvl="1" algn="l" eaLnBrk="1" hangingPunct="1">
              <a:lnSpc>
                <a:spcPct val="90000"/>
              </a:lnSpc>
              <a:spcBef>
                <a:spcPct val="20000"/>
              </a:spcBef>
              <a:buClr>
                <a:schemeClr val="accent1"/>
              </a:buClr>
              <a:buSzPct val="75000"/>
              <a:buFont typeface="Wingdings" pitchFamily="-106" charset="2"/>
              <a:buNone/>
            </a:pPr>
            <a:r>
              <a:rPr lang="en-US" altLang="en-US"/>
              <a:t>Rapid display</a:t>
            </a:r>
          </a:p>
          <a:p>
            <a:pPr lvl="1" algn="l" eaLnBrk="1" hangingPunct="1">
              <a:lnSpc>
                <a:spcPct val="90000"/>
              </a:lnSpc>
              <a:spcBef>
                <a:spcPct val="20000"/>
              </a:spcBef>
              <a:buClr>
                <a:schemeClr val="accent1"/>
              </a:buClr>
              <a:buSzPct val="75000"/>
              <a:buFont typeface="Wingdings" pitchFamily="-106" charset="2"/>
              <a:buNone/>
            </a:pPr>
            <a:r>
              <a:rPr lang="en-US" altLang="en-US"/>
              <a:t>Fully editable (coordinate and tabular) in ArcGIS</a:t>
            </a:r>
          </a:p>
          <a:p>
            <a:pPr lvl="1" algn="l" eaLnBrk="1" hangingPunct="1">
              <a:lnSpc>
                <a:spcPct val="90000"/>
              </a:lnSpc>
              <a:spcBef>
                <a:spcPct val="20000"/>
              </a:spcBef>
              <a:buClr>
                <a:schemeClr val="accent1"/>
              </a:buClr>
              <a:buSzPct val="75000"/>
              <a:buFont typeface="Wingdings" pitchFamily="-106" charset="2"/>
              <a:buNone/>
            </a:pPr>
            <a:r>
              <a:rPr lang="en-US" altLang="en-US"/>
              <a:t>Simple in structure</a:t>
            </a:r>
          </a:p>
          <a:p>
            <a:pPr lvl="2" algn="l" eaLnBrk="1" hangingPunct="1">
              <a:lnSpc>
                <a:spcPct val="90000"/>
              </a:lnSpc>
              <a:spcBef>
                <a:spcPct val="20000"/>
              </a:spcBef>
              <a:buClr>
                <a:schemeClr val="hlink"/>
              </a:buClr>
              <a:buSzPct val="60000"/>
              <a:buFont typeface="Wingdings" pitchFamily="-106" charset="2"/>
              <a:buChar char="l"/>
            </a:pPr>
            <a:r>
              <a:rPr lang="en-US" altLang="en-US"/>
              <a:t>Do not use arc-node topology</a:t>
            </a:r>
          </a:p>
          <a:p>
            <a:pPr lvl="2" algn="l" eaLnBrk="1" hangingPunct="1">
              <a:lnSpc>
                <a:spcPct val="90000"/>
              </a:lnSpc>
              <a:spcBef>
                <a:spcPct val="20000"/>
              </a:spcBef>
              <a:buClr>
                <a:schemeClr val="hlink"/>
              </a:buClr>
              <a:buSzPct val="60000"/>
              <a:buFont typeface="Wingdings" pitchFamily="-106" charset="2"/>
              <a:buChar char="l"/>
            </a:pPr>
            <a:r>
              <a:rPr lang="en-US" altLang="en-US"/>
              <a:t>“Connected” lines do not necessarily share a common node</a:t>
            </a:r>
          </a:p>
          <a:p>
            <a:pPr lvl="2" algn="l" eaLnBrk="1" hangingPunct="1">
              <a:lnSpc>
                <a:spcPct val="90000"/>
              </a:lnSpc>
              <a:spcBef>
                <a:spcPct val="20000"/>
              </a:spcBef>
              <a:buClr>
                <a:schemeClr val="hlink"/>
              </a:buClr>
              <a:buSzPct val="60000"/>
              <a:buFont typeface="Wingdings" pitchFamily="-106" charset="2"/>
              <a:buChar char="l"/>
            </a:pPr>
            <a:r>
              <a:rPr lang="en-US" altLang="en-US"/>
              <a:t>Adjacent polygons do not share common bounding arcs</a:t>
            </a:r>
          </a:p>
          <a:p>
            <a:pPr lvl="1" algn="l" eaLnBrk="1" hangingPunct="1">
              <a:lnSpc>
                <a:spcPct val="90000"/>
              </a:lnSpc>
              <a:spcBef>
                <a:spcPct val="20000"/>
              </a:spcBef>
              <a:buClr>
                <a:schemeClr val="accent1"/>
              </a:buClr>
              <a:buSzPct val="75000"/>
              <a:buFont typeface="Wingdings" pitchFamily="-106" charset="2"/>
              <a:buNone/>
            </a:pPr>
            <a:r>
              <a:rPr lang="en-US" altLang="en-US"/>
              <a:t>Data sets are </a:t>
            </a:r>
            <a:r>
              <a:rPr lang="en-US" altLang="en-US" i="1"/>
              <a:t>either</a:t>
            </a:r>
            <a:r>
              <a:rPr lang="en-US" altLang="en-US"/>
              <a:t> point </a:t>
            </a:r>
            <a:r>
              <a:rPr lang="en-US" altLang="en-US" i="1"/>
              <a:t>or</a:t>
            </a:r>
            <a:r>
              <a:rPr lang="en-US" altLang="en-US"/>
              <a:t> line </a:t>
            </a:r>
            <a:r>
              <a:rPr lang="en-US" altLang="en-US" i="1"/>
              <a:t>or</a:t>
            </a:r>
            <a:r>
              <a:rPr lang="en-US" altLang="en-US"/>
              <a:t> polygon</a:t>
            </a:r>
            <a:endParaRPr lang="en-US" altLang="en-US" sz="2800"/>
          </a:p>
        </p:txBody>
      </p:sp>
    </p:spTree>
    <p:extLst>
      <p:ext uri="{BB962C8B-B14F-4D97-AF65-F5344CB8AC3E}">
        <p14:creationId xmlns:p14="http://schemas.microsoft.com/office/powerpoint/2010/main" val="521318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ea typeface="ＭＳ Ｐゴシック" pitchFamily="-106" charset="-128"/>
              </a:rPr>
              <a:t>Vector Data Model</a:t>
            </a:r>
          </a:p>
        </p:txBody>
      </p:sp>
      <p:sp>
        <p:nvSpPr>
          <p:cNvPr id="35843" name="Text Box 3"/>
          <p:cNvSpPr txBox="1">
            <a:spLocks noChangeArrowheads="1"/>
          </p:cNvSpPr>
          <p:nvPr/>
        </p:nvSpPr>
        <p:spPr bwMode="auto">
          <a:xfrm>
            <a:off x="457200" y="5470525"/>
            <a:ext cx="6781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buFontTx/>
              <a:buChar char="•"/>
            </a:pPr>
            <a:r>
              <a:rPr lang="en-US" altLang="en-US" sz="2800"/>
              <a:t>less complex data model</a:t>
            </a:r>
          </a:p>
          <a:p>
            <a:pPr algn="l">
              <a:buFontTx/>
              <a:buChar char="•"/>
            </a:pPr>
            <a:r>
              <a:rPr lang="en-US" altLang="en-US" sz="2800"/>
              <a:t>polygons do not share bounding lines</a:t>
            </a:r>
          </a:p>
        </p:txBody>
      </p:sp>
      <p:sp>
        <p:nvSpPr>
          <p:cNvPr id="35844" name="Text Box 4"/>
          <p:cNvSpPr txBox="1">
            <a:spLocks noChangeArrowheads="1"/>
          </p:cNvSpPr>
          <p:nvPr/>
        </p:nvSpPr>
        <p:spPr bwMode="auto">
          <a:xfrm>
            <a:off x="457200" y="1122363"/>
            <a:ext cx="7621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3200"/>
              <a:t>Shapefile polygon spatial data model</a:t>
            </a:r>
          </a:p>
        </p:txBody>
      </p:sp>
      <p:pic>
        <p:nvPicPr>
          <p:cNvPr id="35845" name="Picture 8" descr="shapefile_poly_mode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45529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shapefile_poly_model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157663" y="3192463"/>
            <a:ext cx="4300537" cy="2190750"/>
          </a:xfrm>
          <a:noFill/>
        </p:spPr>
      </p:pic>
    </p:spTree>
    <p:extLst>
      <p:ext uri="{BB962C8B-B14F-4D97-AF65-F5344CB8AC3E}">
        <p14:creationId xmlns:p14="http://schemas.microsoft.com/office/powerpoint/2010/main" val="3894466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5575"/>
            <a:ext cx="7772400" cy="749300"/>
          </a:xfrm>
        </p:spPr>
        <p:txBody>
          <a:bodyPr/>
          <a:lstStyle/>
          <a:p>
            <a:pPr eaLnBrk="1" hangingPunct="1"/>
            <a:r>
              <a:rPr lang="en-US" altLang="en-US" smtClean="0">
                <a:ea typeface="ＭＳ Ｐゴシック" pitchFamily="-106" charset="-128"/>
              </a:rPr>
              <a:t>Vector Data Model</a:t>
            </a:r>
          </a:p>
        </p:txBody>
      </p:sp>
      <p:sp>
        <p:nvSpPr>
          <p:cNvPr id="37891" name="Rectangle 5"/>
          <p:cNvSpPr>
            <a:spLocks noChangeArrowheads="1"/>
          </p:cNvSpPr>
          <p:nvPr/>
        </p:nvSpPr>
        <p:spPr bwMode="auto">
          <a:xfrm>
            <a:off x="285750" y="1379538"/>
            <a:ext cx="8570913"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50000"/>
              </a:spcBef>
              <a:buClr>
                <a:schemeClr val="accent2"/>
              </a:buClr>
              <a:buSzPct val="80000"/>
              <a:buFont typeface="Wingdings" pitchFamily="-106" charset="2"/>
              <a:buNone/>
            </a:pPr>
            <a:r>
              <a:rPr lang="en-US" altLang="en-US" sz="3200">
                <a:solidFill>
                  <a:srgbClr val="FF3300"/>
                </a:solidFill>
              </a:rPr>
              <a:t>ArcInfo coverages</a:t>
            </a:r>
            <a:endParaRPr lang="en-US" altLang="en-US" sz="3200"/>
          </a:p>
          <a:p>
            <a:pPr lvl="1" algn="l" eaLnBrk="1" hangingPunct="1">
              <a:lnSpc>
                <a:spcPct val="90000"/>
              </a:lnSpc>
              <a:spcBef>
                <a:spcPct val="50000"/>
              </a:spcBef>
              <a:buClr>
                <a:schemeClr val="accent1"/>
              </a:buClr>
              <a:buSzPct val="75000"/>
              <a:buFont typeface="Wingdings" pitchFamily="-106" charset="2"/>
              <a:buNone/>
            </a:pPr>
            <a:r>
              <a:rPr lang="en-US" altLang="en-US" sz="2800"/>
              <a:t>Commonly found format (due to ArcInfo market dominance)</a:t>
            </a:r>
          </a:p>
          <a:p>
            <a:pPr lvl="1" algn="l" eaLnBrk="1" hangingPunct="1">
              <a:lnSpc>
                <a:spcPct val="90000"/>
              </a:lnSpc>
              <a:spcBef>
                <a:spcPct val="50000"/>
              </a:spcBef>
              <a:buClr>
                <a:schemeClr val="accent1"/>
              </a:buClr>
              <a:buSzPct val="75000"/>
              <a:buFont typeface="Wingdings" pitchFamily="-106" charset="2"/>
              <a:buNone/>
            </a:pPr>
            <a:r>
              <a:rPr lang="en-US" altLang="en-US" sz="2800"/>
              <a:t>Data model more complex</a:t>
            </a:r>
          </a:p>
          <a:p>
            <a:pPr lvl="1" algn="l" eaLnBrk="1" hangingPunct="1">
              <a:lnSpc>
                <a:spcPct val="90000"/>
              </a:lnSpc>
              <a:spcBef>
                <a:spcPct val="50000"/>
              </a:spcBef>
              <a:buClr>
                <a:schemeClr val="accent1"/>
              </a:buClr>
              <a:buSzPct val="75000"/>
              <a:buFont typeface="Wingdings" pitchFamily="-106" charset="2"/>
              <a:buNone/>
            </a:pPr>
            <a:r>
              <a:rPr lang="en-US" altLang="en-US" sz="2800"/>
              <a:t>Display more slowly in ArcGIS </a:t>
            </a:r>
          </a:p>
          <a:p>
            <a:pPr lvl="1" algn="l" eaLnBrk="1" hangingPunct="1">
              <a:lnSpc>
                <a:spcPct val="90000"/>
              </a:lnSpc>
              <a:spcBef>
                <a:spcPct val="50000"/>
              </a:spcBef>
              <a:buClr>
                <a:schemeClr val="accent1"/>
              </a:buClr>
              <a:buSzPct val="75000"/>
              <a:buFont typeface="Wingdings" pitchFamily="-106" charset="2"/>
              <a:buNone/>
            </a:pPr>
            <a:r>
              <a:rPr lang="en-US" altLang="en-US" sz="2800"/>
              <a:t>Coordinate data not editable in ArcGIS</a:t>
            </a:r>
          </a:p>
          <a:p>
            <a:pPr lvl="1" algn="l" eaLnBrk="1" hangingPunct="1">
              <a:lnSpc>
                <a:spcPct val="90000"/>
              </a:lnSpc>
              <a:spcBef>
                <a:spcPct val="50000"/>
              </a:spcBef>
              <a:buClr>
                <a:schemeClr val="accent1"/>
              </a:buClr>
              <a:buSzPct val="75000"/>
              <a:buFont typeface="Wingdings" pitchFamily="-106" charset="2"/>
              <a:buNone/>
            </a:pPr>
            <a:r>
              <a:rPr lang="en-US" altLang="en-US" sz="2800"/>
              <a:t>Polymorphic (point/line/polygon/route/annotation/…)</a:t>
            </a:r>
          </a:p>
          <a:p>
            <a:pPr lvl="1" algn="l" eaLnBrk="1" hangingPunct="1">
              <a:lnSpc>
                <a:spcPct val="90000"/>
              </a:lnSpc>
              <a:spcBef>
                <a:spcPct val="50000"/>
              </a:spcBef>
              <a:buClr>
                <a:schemeClr val="accent1"/>
              </a:buClr>
              <a:buSzPct val="75000"/>
              <a:buFont typeface="Wingdings" pitchFamily="-106" charset="2"/>
              <a:buNone/>
            </a:pPr>
            <a:r>
              <a:rPr lang="en-US" altLang="en-US" sz="2800">
                <a:solidFill>
                  <a:srgbClr val="FFFF00"/>
                </a:solidFill>
              </a:rPr>
              <a:t>Problematic OS file structure</a:t>
            </a:r>
            <a:endParaRPr lang="en-US" altLang="en-US" sz="2800"/>
          </a:p>
        </p:txBody>
      </p:sp>
    </p:spTree>
    <p:extLst>
      <p:ext uri="{BB962C8B-B14F-4D97-AF65-F5344CB8AC3E}">
        <p14:creationId xmlns:p14="http://schemas.microsoft.com/office/powerpoint/2010/main" val="213202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ea typeface="ＭＳ Ｐゴシック" pitchFamily="-106" charset="-128"/>
              </a:rPr>
              <a:t>Vector Data Model</a:t>
            </a:r>
          </a:p>
        </p:txBody>
      </p:sp>
      <p:sp>
        <p:nvSpPr>
          <p:cNvPr id="39939" name="Text Box 3"/>
          <p:cNvSpPr txBox="1">
            <a:spLocks noChangeArrowheads="1"/>
          </p:cNvSpPr>
          <p:nvPr/>
        </p:nvSpPr>
        <p:spPr bwMode="auto">
          <a:xfrm>
            <a:off x="457200" y="5470525"/>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buFontTx/>
              <a:buChar char="•"/>
            </a:pPr>
            <a:r>
              <a:rPr lang="en-US" altLang="en-US" sz="2800"/>
              <a:t>polygons share bounding lines</a:t>
            </a:r>
          </a:p>
          <a:p>
            <a:pPr algn="l">
              <a:buFontTx/>
              <a:buChar char="•"/>
            </a:pPr>
            <a:r>
              <a:rPr lang="en-US" altLang="en-US" sz="2800"/>
              <a:t>same </a:t>
            </a:r>
            <a:r>
              <a:rPr lang="en-US" altLang="en-US" sz="2800" b="1">
                <a:solidFill>
                  <a:schemeClr val="tx2"/>
                </a:solidFill>
              </a:rPr>
              <a:t>topological</a:t>
            </a:r>
            <a:r>
              <a:rPr lang="en-US" altLang="en-US" sz="2800"/>
              <a:t> rules can be built into Geodatabase </a:t>
            </a:r>
          </a:p>
        </p:txBody>
      </p:sp>
      <p:sp>
        <p:nvSpPr>
          <p:cNvPr id="39940" name="Text Box 4"/>
          <p:cNvSpPr txBox="1">
            <a:spLocks noChangeArrowheads="1"/>
          </p:cNvSpPr>
          <p:nvPr/>
        </p:nvSpPr>
        <p:spPr bwMode="auto">
          <a:xfrm>
            <a:off x="457200" y="1122363"/>
            <a:ext cx="7542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3200"/>
              <a:t>ArcInfo coverage spatial data model</a:t>
            </a:r>
          </a:p>
        </p:txBody>
      </p:sp>
      <p:pic>
        <p:nvPicPr>
          <p:cNvPr id="39941" name="Picture 11" descr="coverage_poly_mode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05000"/>
            <a:ext cx="45529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10" descr="coverage_poly_mod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2755900"/>
            <a:ext cx="45529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98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smtClean="0"/>
              <a:t>What is a Spatial Database?</a:t>
            </a:r>
          </a:p>
        </p:txBody>
      </p:sp>
      <p:sp>
        <p:nvSpPr>
          <p:cNvPr id="5123" name="Rectangle 3"/>
          <p:cNvSpPr>
            <a:spLocks noGrp="1" noChangeArrowheads="1"/>
          </p:cNvSpPr>
          <p:nvPr>
            <p:ph type="body" idx="1"/>
          </p:nvPr>
        </p:nvSpPr>
        <p:spPr/>
        <p:txBody>
          <a:bodyPr/>
          <a:lstStyle/>
          <a:p>
            <a:pPr marL="609600" indent="-609600" eaLnBrk="1" hangingPunct="1"/>
            <a:r>
              <a:rPr lang="en-US" altLang="en-US" sz="2800" smtClean="0"/>
              <a:t>A SDBMS is a DBMS</a:t>
            </a:r>
          </a:p>
          <a:p>
            <a:pPr marL="609600" indent="-609600" eaLnBrk="1" hangingPunct="1"/>
            <a:r>
              <a:rPr lang="en-US" altLang="en-US" sz="2800" smtClean="0"/>
              <a:t>It offers spatial data types/data models/ query language</a:t>
            </a:r>
          </a:p>
          <a:p>
            <a:pPr marL="990600" lvl="1" indent="-533400" eaLnBrk="1" hangingPunct="1"/>
            <a:r>
              <a:rPr lang="en-US" altLang="en-US" sz="2400" smtClean="0"/>
              <a:t>Support spatial properties/operations</a:t>
            </a:r>
          </a:p>
          <a:p>
            <a:pPr marL="609600" indent="-609600" eaLnBrk="1" hangingPunct="1"/>
            <a:r>
              <a:rPr lang="en-US" altLang="en-US" sz="2800" smtClean="0"/>
              <a:t>It supports spatial data types in its implementation</a:t>
            </a:r>
          </a:p>
          <a:p>
            <a:pPr marL="990600" lvl="1" indent="-533400" eaLnBrk="1" hangingPunct="1"/>
            <a:r>
              <a:rPr lang="en-US" altLang="en-US" sz="2400" smtClean="0"/>
              <a:t>Support spatial indexing, algorithms for spatial selection and join</a:t>
            </a:r>
          </a:p>
        </p:txBody>
      </p:sp>
    </p:spTree>
    <p:extLst>
      <p:ext uri="{BB962C8B-B14F-4D97-AF65-F5344CB8AC3E}">
        <p14:creationId xmlns:p14="http://schemas.microsoft.com/office/powerpoint/2010/main" val="728397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16"/>
          <p:cNvSpPr>
            <a:spLocks noChangeArrowheads="1"/>
          </p:cNvSpPr>
          <p:nvPr/>
        </p:nvSpPr>
        <p:spPr bwMode="auto">
          <a:xfrm>
            <a:off x="173038" y="1385888"/>
            <a:ext cx="7399337"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spcBef>
                <a:spcPct val="20000"/>
              </a:spcBef>
              <a:buClr>
                <a:schemeClr val="accent2"/>
              </a:buClr>
              <a:buSzPct val="80000"/>
              <a:buFont typeface="Wingdings" pitchFamily="-106" charset="2"/>
              <a:buNone/>
            </a:pPr>
            <a:r>
              <a:rPr lang="en-US" altLang="en-US" sz="3200">
                <a:solidFill>
                  <a:srgbClr val="FFFF00"/>
                </a:solidFill>
              </a:rPr>
              <a:t>ASCII coordinate data</a:t>
            </a:r>
            <a:endParaRPr lang="en-US" altLang="en-US" sz="3200"/>
          </a:p>
          <a:p>
            <a:pPr algn="l" eaLnBrk="1" hangingPunct="1">
              <a:spcBef>
                <a:spcPct val="20000"/>
              </a:spcBef>
              <a:buClr>
                <a:schemeClr val="accent2"/>
              </a:buClr>
              <a:buSzPct val="80000"/>
              <a:buFont typeface="Wingdings" pitchFamily="-106" charset="2"/>
              <a:buNone/>
            </a:pPr>
            <a:endParaRPr lang="en-US" altLang="en-US" sz="3200"/>
          </a:p>
          <a:p>
            <a:pPr lvl="1" algn="l" eaLnBrk="1" hangingPunct="1">
              <a:spcBef>
                <a:spcPct val="20000"/>
              </a:spcBef>
              <a:buClr>
                <a:schemeClr val="accent1"/>
              </a:buClr>
              <a:buSzPct val="75000"/>
              <a:buFont typeface="Wingdings" pitchFamily="-106" charset="2"/>
              <a:buNone/>
            </a:pPr>
            <a:r>
              <a:rPr lang="en-US" altLang="en-US" sz="2800"/>
              <a:t>Easy to obtain from a variety of sources</a:t>
            </a:r>
          </a:p>
          <a:p>
            <a:pPr lvl="2" algn="l" eaLnBrk="1" hangingPunct="1">
              <a:spcBef>
                <a:spcPct val="20000"/>
              </a:spcBef>
              <a:buClr>
                <a:schemeClr val="hlink"/>
              </a:buClr>
              <a:buSzPct val="60000"/>
              <a:buFont typeface="Wingdings" pitchFamily="-106" charset="2"/>
              <a:buChar char="l"/>
            </a:pPr>
            <a:r>
              <a:rPr lang="en-US" altLang="en-US"/>
              <a:t>GPS</a:t>
            </a:r>
          </a:p>
          <a:p>
            <a:pPr lvl="2" algn="l" eaLnBrk="1" hangingPunct="1">
              <a:spcBef>
                <a:spcPct val="20000"/>
              </a:spcBef>
              <a:buClr>
                <a:schemeClr val="hlink"/>
              </a:buClr>
              <a:buSzPct val="60000"/>
              <a:buFont typeface="Wingdings" pitchFamily="-106" charset="2"/>
              <a:buChar char="l"/>
            </a:pPr>
            <a:r>
              <a:rPr lang="en-US" altLang="en-US"/>
              <a:t>Traverse (survey)</a:t>
            </a:r>
          </a:p>
          <a:p>
            <a:pPr lvl="2" algn="l" eaLnBrk="1" hangingPunct="1">
              <a:spcBef>
                <a:spcPct val="20000"/>
              </a:spcBef>
              <a:buClr>
                <a:schemeClr val="hlink"/>
              </a:buClr>
              <a:buSzPct val="60000"/>
              <a:buFont typeface="Wingdings" pitchFamily="-106" charset="2"/>
              <a:buChar char="l"/>
            </a:pPr>
            <a:r>
              <a:rPr lang="en-US" altLang="en-US"/>
              <a:t>Direct reading</a:t>
            </a:r>
          </a:p>
          <a:p>
            <a:pPr lvl="2" algn="l" eaLnBrk="1" hangingPunct="1">
              <a:spcBef>
                <a:spcPct val="20000"/>
              </a:spcBef>
              <a:buClr>
                <a:schemeClr val="hlink"/>
              </a:buClr>
              <a:buSzPct val="60000"/>
              <a:buFont typeface="Wingdings" pitchFamily="-106" charset="2"/>
              <a:buNone/>
            </a:pPr>
            <a:endParaRPr lang="en-US" altLang="en-US"/>
          </a:p>
          <a:p>
            <a:pPr lvl="1" algn="l" eaLnBrk="1" hangingPunct="1">
              <a:spcBef>
                <a:spcPct val="20000"/>
              </a:spcBef>
              <a:buClr>
                <a:schemeClr val="accent1"/>
              </a:buClr>
              <a:buSzPct val="75000"/>
              <a:buFont typeface="Wingdings" pitchFamily="-106" charset="2"/>
              <a:buNone/>
            </a:pPr>
            <a:r>
              <a:rPr lang="en-US" altLang="en-US" sz="2800"/>
              <a:t>OS and application </a:t>
            </a:r>
            <a:br>
              <a:rPr lang="en-US" altLang="en-US" sz="2800"/>
            </a:br>
            <a:r>
              <a:rPr lang="en-US" altLang="en-US" sz="2800"/>
              <a:t>independent</a:t>
            </a:r>
          </a:p>
        </p:txBody>
      </p:sp>
      <p:sp>
        <p:nvSpPr>
          <p:cNvPr id="41987" name="Rectangle 2"/>
          <p:cNvSpPr>
            <a:spLocks noGrp="1" noChangeArrowheads="1"/>
          </p:cNvSpPr>
          <p:nvPr>
            <p:ph type="title"/>
          </p:nvPr>
        </p:nvSpPr>
        <p:spPr>
          <a:xfrm>
            <a:off x="685800" y="187325"/>
            <a:ext cx="7772400" cy="749300"/>
          </a:xfrm>
        </p:spPr>
        <p:txBody>
          <a:bodyPr/>
          <a:lstStyle/>
          <a:p>
            <a:pPr eaLnBrk="1" hangingPunct="1"/>
            <a:r>
              <a:rPr lang="en-US" altLang="en-US" smtClean="0">
                <a:ea typeface="ＭＳ Ｐゴシック" pitchFamily="-106" charset="-128"/>
              </a:rPr>
              <a:t>Vector Data Model</a:t>
            </a:r>
          </a:p>
        </p:txBody>
      </p:sp>
      <p:pic>
        <p:nvPicPr>
          <p:cNvPr id="41988" name="Picture 4" descr="asc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4114800"/>
            <a:ext cx="44577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9" name="Group 13"/>
          <p:cNvGrpSpPr>
            <a:grpSpLocks/>
          </p:cNvGrpSpPr>
          <p:nvPr/>
        </p:nvGrpSpPr>
        <p:grpSpPr bwMode="auto">
          <a:xfrm>
            <a:off x="7267575" y="3713163"/>
            <a:ext cx="838200" cy="1023937"/>
            <a:chOff x="4032" y="2160"/>
            <a:chExt cx="528" cy="645"/>
          </a:xfrm>
        </p:grpSpPr>
        <p:sp>
          <p:nvSpPr>
            <p:cNvPr id="41993" name="Line 6"/>
            <p:cNvSpPr>
              <a:spLocks noChangeShapeType="1"/>
            </p:cNvSpPr>
            <p:nvPr/>
          </p:nvSpPr>
          <p:spPr bwMode="auto">
            <a:xfrm flipH="1">
              <a:off x="4224" y="2160"/>
              <a:ext cx="336" cy="528"/>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IN"/>
            </a:p>
          </p:txBody>
        </p:sp>
        <p:sp>
          <p:nvSpPr>
            <p:cNvPr id="41994" name="Rectangle 7"/>
            <p:cNvSpPr>
              <a:spLocks noChangeArrowheads="1"/>
            </p:cNvSpPr>
            <p:nvPr/>
          </p:nvSpPr>
          <p:spPr bwMode="auto">
            <a:xfrm>
              <a:off x="4032" y="2664"/>
              <a:ext cx="418" cy="141"/>
            </a:xfrm>
            <a:prstGeom prst="rect">
              <a:avLst/>
            </a:prstGeom>
            <a:noFill/>
            <a:ln w="28575">
              <a:solidFill>
                <a:srgbClr val="FF33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grpSp>
      <p:grpSp>
        <p:nvGrpSpPr>
          <p:cNvPr id="41990" name="Group 14"/>
          <p:cNvGrpSpPr>
            <a:grpSpLocks/>
          </p:cNvGrpSpPr>
          <p:nvPr/>
        </p:nvGrpSpPr>
        <p:grpSpPr bwMode="auto">
          <a:xfrm>
            <a:off x="8043863" y="3721100"/>
            <a:ext cx="914400" cy="1022350"/>
            <a:chOff x="4512" y="2160"/>
            <a:chExt cx="576" cy="644"/>
          </a:xfrm>
        </p:grpSpPr>
        <p:sp>
          <p:nvSpPr>
            <p:cNvPr id="41991" name="Rectangle 11"/>
            <p:cNvSpPr>
              <a:spLocks noChangeArrowheads="1"/>
            </p:cNvSpPr>
            <p:nvPr/>
          </p:nvSpPr>
          <p:spPr bwMode="auto">
            <a:xfrm>
              <a:off x="4512" y="2663"/>
              <a:ext cx="418" cy="141"/>
            </a:xfrm>
            <a:prstGeom prst="rect">
              <a:avLst/>
            </a:prstGeom>
            <a:noFill/>
            <a:ln w="28575">
              <a:solidFill>
                <a:srgbClr val="FF33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41992" name="Line 12"/>
            <p:cNvSpPr>
              <a:spLocks noChangeShapeType="1"/>
            </p:cNvSpPr>
            <p:nvPr/>
          </p:nvSpPr>
          <p:spPr bwMode="auto">
            <a:xfrm flipH="1">
              <a:off x="4752" y="2160"/>
              <a:ext cx="336" cy="528"/>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IN"/>
            </a:p>
          </p:txBody>
        </p:sp>
      </p:grpSp>
    </p:spTree>
    <p:extLst>
      <p:ext uri="{BB962C8B-B14F-4D97-AF65-F5344CB8AC3E}">
        <p14:creationId xmlns:p14="http://schemas.microsoft.com/office/powerpoint/2010/main" val="1465232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88900"/>
            <a:ext cx="7772400" cy="749300"/>
          </a:xfrm>
        </p:spPr>
        <p:txBody>
          <a:bodyPr/>
          <a:lstStyle/>
          <a:p>
            <a:pPr eaLnBrk="1" hangingPunct="1"/>
            <a:r>
              <a:rPr lang="en-US" altLang="en-US" smtClean="0">
                <a:ea typeface="ＭＳ Ｐゴシック" pitchFamily="-106" charset="-128"/>
              </a:rPr>
              <a:t>Vector Data Model</a:t>
            </a:r>
          </a:p>
        </p:txBody>
      </p:sp>
      <p:sp>
        <p:nvSpPr>
          <p:cNvPr id="44035" name="Rectangle 5"/>
          <p:cNvSpPr>
            <a:spLocks noChangeArrowheads="1"/>
          </p:cNvSpPr>
          <p:nvPr/>
        </p:nvSpPr>
        <p:spPr bwMode="auto">
          <a:xfrm>
            <a:off x="0" y="1416050"/>
            <a:ext cx="8789988"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20000"/>
              </a:spcBef>
              <a:buClr>
                <a:schemeClr val="accent2"/>
              </a:buClr>
              <a:buSzPct val="80000"/>
              <a:buFont typeface="Wingdings" pitchFamily="-106" charset="2"/>
              <a:buNone/>
            </a:pPr>
            <a:r>
              <a:rPr lang="en-US" altLang="en-US" sz="3200"/>
              <a:t>Characteristics </a:t>
            </a:r>
          </a:p>
          <a:p>
            <a:pPr lvl="1" algn="l" eaLnBrk="1" hangingPunct="1">
              <a:lnSpc>
                <a:spcPct val="90000"/>
              </a:lnSpc>
              <a:spcBef>
                <a:spcPct val="50000"/>
              </a:spcBef>
              <a:buClr>
                <a:schemeClr val="accent1"/>
              </a:buClr>
              <a:buSzPct val="75000"/>
              <a:buFont typeface="Wingdings" pitchFamily="-106" charset="2"/>
              <a:buNone/>
            </a:pPr>
            <a:r>
              <a:rPr lang="en-US" altLang="en-US"/>
              <a:t>+ Features are positioned accurately</a:t>
            </a:r>
          </a:p>
          <a:p>
            <a:pPr lvl="1" algn="l" eaLnBrk="1" hangingPunct="1">
              <a:lnSpc>
                <a:spcPct val="90000"/>
              </a:lnSpc>
              <a:spcBef>
                <a:spcPct val="50000"/>
              </a:spcBef>
              <a:buClr>
                <a:schemeClr val="accent1"/>
              </a:buClr>
              <a:buSzPct val="75000"/>
              <a:buFont typeface="Wingdings" pitchFamily="-106" charset="2"/>
              <a:buNone/>
            </a:pPr>
            <a:r>
              <a:rPr lang="en-US" altLang="en-US"/>
              <a:t>+ Shape of features can be represented correctly</a:t>
            </a:r>
          </a:p>
          <a:p>
            <a:pPr lvl="1" algn="l" eaLnBrk="1" hangingPunct="1">
              <a:lnSpc>
                <a:spcPct val="90000"/>
              </a:lnSpc>
              <a:spcBef>
                <a:spcPct val="50000"/>
              </a:spcBef>
              <a:buClr>
                <a:schemeClr val="accent1"/>
              </a:buClr>
              <a:buSzPct val="75000"/>
              <a:buFont typeface="Wingdings" pitchFamily="-106" charset="2"/>
              <a:buNone/>
            </a:pPr>
            <a:r>
              <a:rPr lang="en-US" altLang="en-US"/>
              <a:t>+ Features are represented discretely (no fuzzy boundaries)</a:t>
            </a:r>
          </a:p>
          <a:p>
            <a:pPr lvl="1" algn="l" eaLnBrk="1" hangingPunct="1">
              <a:lnSpc>
                <a:spcPct val="90000"/>
              </a:lnSpc>
              <a:spcBef>
                <a:spcPct val="50000"/>
              </a:spcBef>
              <a:buClr>
                <a:schemeClr val="accent1"/>
              </a:buClr>
              <a:buSzPct val="75000"/>
              <a:buFont typeface="Wingdings" pitchFamily="-106" charset="2"/>
              <a:buNone/>
            </a:pPr>
            <a:r>
              <a:rPr lang="en-US" altLang="en-US">
                <a:cs typeface="Arial" charset="0"/>
              </a:rPr>
              <a:t>– Not good for representing spatially continuous phenomena</a:t>
            </a:r>
          </a:p>
          <a:p>
            <a:pPr lvl="1" algn="l" eaLnBrk="1" hangingPunct="1">
              <a:lnSpc>
                <a:spcPct val="90000"/>
              </a:lnSpc>
              <a:spcBef>
                <a:spcPct val="50000"/>
              </a:spcBef>
              <a:buClr>
                <a:schemeClr val="accent1"/>
              </a:buClr>
              <a:buSzPct val="75000"/>
              <a:buFont typeface="Wingdings" pitchFamily="-106" charset="2"/>
              <a:buNone/>
            </a:pPr>
            <a:r>
              <a:rPr lang="en-US" altLang="en-US">
                <a:cs typeface="Arial" charset="0"/>
              </a:rPr>
              <a:t>– Potentially complex data structure (especially for polygons); </a:t>
            </a:r>
          </a:p>
          <a:p>
            <a:pPr lvl="2" algn="l" eaLnBrk="1" hangingPunct="1">
              <a:lnSpc>
                <a:spcPct val="90000"/>
              </a:lnSpc>
              <a:spcBef>
                <a:spcPct val="50000"/>
              </a:spcBef>
              <a:buClr>
                <a:schemeClr val="hlink"/>
              </a:buClr>
              <a:buSzPct val="60000"/>
              <a:buFont typeface="Wingdings" pitchFamily="-106" charset="2"/>
              <a:buNone/>
            </a:pPr>
            <a:r>
              <a:rPr lang="en-US" altLang="en-US">
                <a:cs typeface="Arial" charset="0"/>
              </a:rPr>
              <a:t>- can lead to long processing time for analytical operations</a:t>
            </a:r>
          </a:p>
        </p:txBody>
      </p:sp>
    </p:spTree>
    <p:extLst>
      <p:ext uri="{BB962C8B-B14F-4D97-AF65-F5344CB8AC3E}">
        <p14:creationId xmlns:p14="http://schemas.microsoft.com/office/powerpoint/2010/main" val="3690335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09800"/>
            <a:ext cx="7772400" cy="749300"/>
          </a:xfrm>
        </p:spPr>
        <p:txBody>
          <a:bodyPr/>
          <a:lstStyle/>
          <a:p>
            <a:pPr algn="ctr" eaLnBrk="1" hangingPunct="1"/>
            <a:r>
              <a:rPr lang="en-US" altLang="en-US" smtClean="0">
                <a:solidFill>
                  <a:srgbClr val="FFFF00"/>
                </a:solidFill>
                <a:ea typeface="ＭＳ Ｐゴシック" pitchFamily="-106" charset="-128"/>
              </a:rPr>
              <a:t>Raster Data</a:t>
            </a:r>
          </a:p>
        </p:txBody>
      </p:sp>
    </p:spTree>
    <p:extLst>
      <p:ext uri="{BB962C8B-B14F-4D97-AF65-F5344CB8AC3E}">
        <p14:creationId xmlns:p14="http://schemas.microsoft.com/office/powerpoint/2010/main" val="215112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5"/>
          <p:cNvSpPr>
            <a:spLocks noGrp="1" noChangeArrowheads="1"/>
          </p:cNvSpPr>
          <p:nvPr>
            <p:ph type="title"/>
          </p:nvPr>
        </p:nvSpPr>
        <p:spPr/>
        <p:txBody>
          <a:bodyPr/>
          <a:lstStyle/>
          <a:p>
            <a:pPr eaLnBrk="1" hangingPunct="1"/>
            <a:r>
              <a:rPr lang="en-US" altLang="en-US" smtClean="0">
                <a:ea typeface="ＭＳ Ｐゴシック" pitchFamily="-106" charset="-128"/>
              </a:rPr>
              <a:t>Raster Data Model</a:t>
            </a:r>
          </a:p>
        </p:txBody>
      </p:sp>
      <p:pic>
        <p:nvPicPr>
          <p:cNvPr id="48131" name="Picture 4" descr="grid_locat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6313" y="2351088"/>
            <a:ext cx="3886200" cy="3313112"/>
          </a:xfrm>
          <a:noFill/>
        </p:spPr>
      </p:pic>
      <p:sp>
        <p:nvSpPr>
          <p:cNvPr id="48132" name="Rectangle 8"/>
          <p:cNvSpPr>
            <a:spLocks noChangeArrowheads="1"/>
          </p:cNvSpPr>
          <p:nvPr/>
        </p:nvSpPr>
        <p:spPr bwMode="auto">
          <a:xfrm>
            <a:off x="457200" y="1735138"/>
            <a:ext cx="428148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50000"/>
              </a:spcBef>
              <a:buClr>
                <a:schemeClr val="accent2"/>
              </a:buClr>
              <a:buSzPct val="80000"/>
              <a:buFont typeface="Wingdings" pitchFamily="-106" charset="2"/>
              <a:buNone/>
            </a:pPr>
            <a:r>
              <a:rPr lang="en-US" altLang="en-US"/>
              <a:t>origin is set explicitly</a:t>
            </a:r>
          </a:p>
          <a:p>
            <a:pPr algn="l" eaLnBrk="1" hangingPunct="1">
              <a:lnSpc>
                <a:spcPct val="90000"/>
              </a:lnSpc>
              <a:spcBef>
                <a:spcPct val="50000"/>
              </a:spcBef>
              <a:buClr>
                <a:schemeClr val="accent2"/>
              </a:buClr>
              <a:buSzPct val="80000"/>
              <a:buFont typeface="Wingdings" pitchFamily="-106" charset="2"/>
              <a:buNone/>
            </a:pPr>
            <a:r>
              <a:rPr lang="en-US" altLang="en-US"/>
              <a:t>cell size is always known</a:t>
            </a:r>
          </a:p>
          <a:p>
            <a:pPr algn="l" eaLnBrk="1" hangingPunct="1">
              <a:lnSpc>
                <a:spcPct val="90000"/>
              </a:lnSpc>
              <a:spcBef>
                <a:spcPct val="50000"/>
              </a:spcBef>
              <a:buClr>
                <a:schemeClr val="accent2"/>
              </a:buClr>
              <a:buSzPct val="80000"/>
              <a:buFont typeface="Wingdings" pitchFamily="-106" charset="2"/>
              <a:buNone/>
            </a:pPr>
            <a:r>
              <a:rPr lang="en-US" altLang="en-US"/>
              <a:t>cell references  </a:t>
            </a:r>
            <a:br>
              <a:rPr lang="en-US" altLang="en-US"/>
            </a:br>
            <a:r>
              <a:rPr lang="en-US" altLang="en-US"/>
              <a:t>(row/column locations)</a:t>
            </a:r>
            <a:br>
              <a:rPr lang="en-US" altLang="en-US"/>
            </a:br>
            <a:r>
              <a:rPr lang="en-US" altLang="en-US"/>
              <a:t>are known</a:t>
            </a:r>
          </a:p>
          <a:p>
            <a:pPr algn="l" eaLnBrk="1" hangingPunct="1">
              <a:lnSpc>
                <a:spcPct val="90000"/>
              </a:lnSpc>
              <a:spcBef>
                <a:spcPct val="50000"/>
              </a:spcBef>
              <a:buClr>
                <a:schemeClr val="accent2"/>
              </a:buClr>
              <a:buSzPct val="80000"/>
              <a:buFont typeface="Wingdings" pitchFamily="-106" charset="2"/>
              <a:buNone/>
            </a:pPr>
            <a:r>
              <a:rPr lang="en-US" altLang="en-US"/>
              <a:t>cell values are referenced</a:t>
            </a:r>
            <a:br>
              <a:rPr lang="en-US" altLang="en-US"/>
            </a:br>
            <a:r>
              <a:rPr lang="en-US" altLang="en-US"/>
              <a:t>to row/column location</a:t>
            </a:r>
          </a:p>
          <a:p>
            <a:pPr algn="l" eaLnBrk="1" hangingPunct="1">
              <a:lnSpc>
                <a:spcPct val="90000"/>
              </a:lnSpc>
              <a:spcBef>
                <a:spcPct val="50000"/>
              </a:spcBef>
              <a:buClr>
                <a:schemeClr val="accent2"/>
              </a:buClr>
              <a:buSzPct val="80000"/>
              <a:buFont typeface="Wingdings" pitchFamily="-106" charset="2"/>
              <a:buNone/>
            </a:pPr>
            <a:r>
              <a:rPr lang="en-US" altLang="en-US"/>
              <a:t>values represent numerical phenomena or</a:t>
            </a:r>
            <a:br>
              <a:rPr lang="en-US" altLang="en-US"/>
            </a:br>
            <a:r>
              <a:rPr lang="en-US" altLang="en-US"/>
              <a:t>index codes for non-numerical phenomena</a:t>
            </a:r>
          </a:p>
        </p:txBody>
      </p:sp>
    </p:spTree>
    <p:extLst>
      <p:ext uri="{BB962C8B-B14F-4D97-AF65-F5344CB8AC3E}">
        <p14:creationId xmlns:p14="http://schemas.microsoft.com/office/powerpoint/2010/main" val="3381851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ea typeface="ＭＳ Ｐゴシック" pitchFamily="-106" charset="-128"/>
              </a:rPr>
              <a:t>Raster Data Model</a:t>
            </a:r>
          </a:p>
        </p:txBody>
      </p:sp>
      <p:grpSp>
        <p:nvGrpSpPr>
          <p:cNvPr id="50179" name="Group 16"/>
          <p:cNvGrpSpPr>
            <a:grpSpLocks/>
          </p:cNvGrpSpPr>
          <p:nvPr/>
        </p:nvGrpSpPr>
        <p:grpSpPr bwMode="auto">
          <a:xfrm>
            <a:off x="628650" y="1890713"/>
            <a:ext cx="8001000" cy="2676525"/>
            <a:chOff x="192" y="960"/>
            <a:chExt cx="5040" cy="1686"/>
          </a:xfrm>
        </p:grpSpPr>
        <p:sp>
          <p:nvSpPr>
            <p:cNvPr id="50183" name="Text Box 5"/>
            <p:cNvSpPr txBox="1">
              <a:spLocks noChangeArrowheads="1"/>
            </p:cNvSpPr>
            <p:nvPr/>
          </p:nvSpPr>
          <p:spPr bwMode="auto">
            <a:xfrm>
              <a:off x="3216" y="1440"/>
              <a:ext cx="20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buFontTx/>
                <a:buChar char="•"/>
              </a:pPr>
              <a:r>
                <a:rPr lang="en-US" altLang="en-US" sz="2800"/>
                <a:t>digital orthophoto</a:t>
              </a:r>
            </a:p>
          </p:txBody>
        </p:sp>
        <p:pic>
          <p:nvPicPr>
            <p:cNvPr id="50184" name="Picture 6" descr="orth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960"/>
              <a:ext cx="2868"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180" name="Text Box 7"/>
          <p:cNvSpPr txBox="1">
            <a:spLocks noChangeArrowheads="1"/>
          </p:cNvSpPr>
          <p:nvPr/>
        </p:nvSpPr>
        <p:spPr bwMode="auto">
          <a:xfrm>
            <a:off x="239713" y="5194300"/>
            <a:ext cx="320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buFontTx/>
              <a:buChar char="•"/>
            </a:pPr>
            <a:r>
              <a:rPr lang="en-US" altLang="en-US" sz="2800"/>
              <a:t>digital elevation model (DEM)</a:t>
            </a:r>
          </a:p>
        </p:txBody>
      </p:sp>
      <p:pic>
        <p:nvPicPr>
          <p:cNvPr id="50181" name="Picture 9" descr="d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388" y="3913188"/>
            <a:ext cx="45529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20"/>
          <p:cNvSpPr txBox="1">
            <a:spLocks noChangeArrowheads="1"/>
          </p:cNvSpPr>
          <p:nvPr/>
        </p:nvSpPr>
        <p:spPr bwMode="auto">
          <a:xfrm>
            <a:off x="457200" y="1123950"/>
            <a:ext cx="7042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lnSpc>
                <a:spcPct val="90000"/>
              </a:lnSpc>
              <a:spcBef>
                <a:spcPct val="20000"/>
              </a:spcBef>
              <a:buFont typeface="Wingdings" pitchFamily="-106" charset="2"/>
              <a:buNone/>
            </a:pPr>
            <a:r>
              <a:rPr lang="en-US" altLang="en-US" sz="3200"/>
              <a:t>A few different types of raster data</a:t>
            </a:r>
          </a:p>
        </p:txBody>
      </p:sp>
    </p:spTree>
    <p:extLst>
      <p:ext uri="{BB962C8B-B14F-4D97-AF65-F5344CB8AC3E}">
        <p14:creationId xmlns:p14="http://schemas.microsoft.com/office/powerpoint/2010/main" val="308544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altLang="en-US" smtClean="0"/>
              <a:t>Spatial Relationships</a:t>
            </a:r>
          </a:p>
        </p:txBody>
      </p:sp>
      <p:sp>
        <p:nvSpPr>
          <p:cNvPr id="8195" name="Rectangle 3"/>
          <p:cNvSpPr>
            <a:spLocks noGrp="1" noChangeArrowheads="1"/>
          </p:cNvSpPr>
          <p:nvPr>
            <p:ph type="body" idx="1"/>
          </p:nvPr>
        </p:nvSpPr>
        <p:spPr/>
        <p:txBody>
          <a:bodyPr/>
          <a:lstStyle/>
          <a:p>
            <a:pPr eaLnBrk="1" hangingPunct="1">
              <a:lnSpc>
                <a:spcPct val="90000"/>
              </a:lnSpc>
            </a:pPr>
            <a:r>
              <a:rPr lang="en-US" altLang="en-US" smtClean="0"/>
              <a:t>Topological relationships:</a:t>
            </a:r>
          </a:p>
          <a:p>
            <a:pPr lvl="1" eaLnBrk="1" hangingPunct="1">
              <a:lnSpc>
                <a:spcPct val="90000"/>
              </a:lnSpc>
            </a:pPr>
            <a:r>
              <a:rPr lang="en-US" altLang="en-US" smtClean="0"/>
              <a:t>adjacent, inside, disjoint, etc</a:t>
            </a:r>
          </a:p>
          <a:p>
            <a:pPr eaLnBrk="1" hangingPunct="1">
              <a:lnSpc>
                <a:spcPct val="90000"/>
              </a:lnSpc>
            </a:pPr>
            <a:r>
              <a:rPr lang="en-US" altLang="en-US" smtClean="0"/>
              <a:t>Direction relationships:</a:t>
            </a:r>
          </a:p>
          <a:p>
            <a:pPr lvl="1" eaLnBrk="1" hangingPunct="1">
              <a:lnSpc>
                <a:spcPct val="90000"/>
              </a:lnSpc>
            </a:pPr>
            <a:r>
              <a:rPr lang="en-US" altLang="en-US" smtClean="0"/>
              <a:t>Above, below, north_of, etc</a:t>
            </a:r>
          </a:p>
          <a:p>
            <a:pPr eaLnBrk="1" hangingPunct="1">
              <a:lnSpc>
                <a:spcPct val="90000"/>
              </a:lnSpc>
            </a:pPr>
            <a:r>
              <a:rPr lang="en-US" altLang="en-US" smtClean="0"/>
              <a:t>Metric relationships:</a:t>
            </a:r>
          </a:p>
          <a:p>
            <a:pPr lvl="1" eaLnBrk="1" hangingPunct="1">
              <a:lnSpc>
                <a:spcPct val="90000"/>
              </a:lnSpc>
            </a:pPr>
            <a:r>
              <a:rPr lang="en-US" altLang="en-US" smtClean="0"/>
              <a:t>“distance &lt; 100”</a:t>
            </a:r>
          </a:p>
          <a:p>
            <a:pPr eaLnBrk="1" hangingPunct="1">
              <a:lnSpc>
                <a:spcPct val="90000"/>
              </a:lnSpc>
            </a:pPr>
            <a:r>
              <a:rPr lang="en-US" altLang="en-US" smtClean="0"/>
              <a:t>And operations to express the relationships</a:t>
            </a:r>
          </a:p>
        </p:txBody>
      </p:sp>
    </p:spTree>
    <p:extLst>
      <p:ext uri="{BB962C8B-B14F-4D97-AF65-F5344CB8AC3E}">
        <p14:creationId xmlns:p14="http://schemas.microsoft.com/office/powerpoint/2010/main" val="3834723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90000"/>
              </a:lnSpc>
              <a:buFont typeface="Wingdings" pitchFamily="2" charset="2"/>
              <a:buNone/>
            </a:pPr>
            <a:r>
              <a:rPr lang="en-US" sz="2200" dirty="0">
                <a:cs typeface="Times New Roman" charset="0"/>
              </a:rPr>
              <a:t>	</a:t>
            </a:r>
            <a:r>
              <a:rPr lang="en-US" sz="2200" u="sng" dirty="0">
                <a:cs typeface="Times New Roman" charset="0"/>
              </a:rPr>
              <a:t>The contents of a spatial data base include: </a:t>
            </a:r>
            <a:endParaRPr lang="en-US" sz="2200" dirty="0">
              <a:cs typeface="Times New Roman" charset="0"/>
            </a:endParaRPr>
          </a:p>
          <a:p>
            <a:pPr lvl="1" algn="just">
              <a:lnSpc>
                <a:spcPct val="90000"/>
              </a:lnSpc>
              <a:buClr>
                <a:schemeClr val="folHlink"/>
              </a:buClr>
              <a:buFont typeface="Wingdings" pitchFamily="2" charset="2"/>
              <a:buChar char="§"/>
            </a:pPr>
            <a:r>
              <a:rPr lang="en-US" sz="2200" dirty="0">
                <a:cs typeface="Times New Roman" charset="0"/>
              </a:rPr>
              <a:t>	</a:t>
            </a:r>
            <a:r>
              <a:rPr lang="en-US" sz="2200" dirty="0" smtClean="0">
                <a:cs typeface="Times New Roman" charset="0"/>
              </a:rPr>
              <a:t>Digital </a:t>
            </a:r>
            <a:r>
              <a:rPr lang="en-US" sz="2200" dirty="0">
                <a:cs typeface="Times New Roman" charset="0"/>
              </a:rPr>
              <a:t>versions of real objects 					(e.g. lakes),  </a:t>
            </a:r>
          </a:p>
          <a:p>
            <a:pPr lvl="1" algn="just">
              <a:lnSpc>
                <a:spcPct val="90000"/>
              </a:lnSpc>
              <a:buClr>
                <a:schemeClr val="folHlink"/>
              </a:buClr>
              <a:buFont typeface="Wingdings" pitchFamily="2" charset="2"/>
              <a:buChar char="§"/>
            </a:pPr>
            <a:r>
              <a:rPr lang="en-US" sz="2200" dirty="0">
                <a:cs typeface="Times New Roman" charset="0"/>
              </a:rPr>
              <a:t>	</a:t>
            </a:r>
            <a:r>
              <a:rPr lang="en-US" sz="2200" dirty="0" smtClean="0">
                <a:cs typeface="Times New Roman" charset="0"/>
              </a:rPr>
              <a:t>Digital </a:t>
            </a:r>
            <a:r>
              <a:rPr lang="en-US" sz="2200" dirty="0">
                <a:cs typeface="Times New Roman" charset="0"/>
              </a:rPr>
              <a:t>versions of artificial map features 				(e.g. contours), </a:t>
            </a:r>
          </a:p>
          <a:p>
            <a:pPr lvl="1">
              <a:lnSpc>
                <a:spcPct val="90000"/>
              </a:lnSpc>
              <a:buClr>
                <a:schemeClr val="folHlink"/>
              </a:buClr>
              <a:buFont typeface="Wingdings" pitchFamily="2" charset="2"/>
              <a:buChar char="§"/>
            </a:pPr>
            <a:r>
              <a:rPr lang="en-US" sz="2200" dirty="0">
                <a:cs typeface="Times New Roman" charset="0"/>
              </a:rPr>
              <a:t>	</a:t>
            </a:r>
            <a:r>
              <a:rPr lang="en-US" sz="2200" dirty="0" smtClean="0">
                <a:cs typeface="Times New Roman" charset="0"/>
              </a:rPr>
              <a:t>Artificial </a:t>
            </a:r>
            <a:r>
              <a:rPr lang="en-US" sz="2200" dirty="0">
                <a:cs typeface="Times New Roman" charset="0"/>
              </a:rPr>
              <a:t>objects created for the purposes of the data </a:t>
            </a:r>
            <a:r>
              <a:rPr lang="en-US" sz="2200" dirty="0" smtClean="0">
                <a:cs typeface="Times New Roman" charset="0"/>
              </a:rPr>
              <a:t>base (e.g</a:t>
            </a:r>
            <a:r>
              <a:rPr lang="en-US" sz="2200" dirty="0">
                <a:cs typeface="Times New Roman" charset="0"/>
              </a:rPr>
              <a:t>. pixels).  </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641972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457200"/>
            <a:ext cx="7772400" cy="838200"/>
          </a:xfrm>
        </p:spPr>
        <p:txBody>
          <a:bodyPr/>
          <a:lstStyle/>
          <a:p>
            <a:r>
              <a:rPr lang="en-US">
                <a:cs typeface="Times New Roman" charset="0"/>
              </a:rPr>
              <a:t>Components of Spatial Data</a:t>
            </a:r>
            <a:r>
              <a:rPr lang="en-US"/>
              <a:t> </a:t>
            </a:r>
          </a:p>
        </p:txBody>
      </p:sp>
      <p:sp>
        <p:nvSpPr>
          <p:cNvPr id="48131" name="Rectangle 3"/>
          <p:cNvSpPr>
            <a:spLocks noGrp="1" noChangeArrowheads="1"/>
          </p:cNvSpPr>
          <p:nvPr>
            <p:ph type="body" idx="1"/>
          </p:nvPr>
        </p:nvSpPr>
        <p:spPr>
          <a:xfrm>
            <a:off x="228600" y="1295400"/>
            <a:ext cx="8610600" cy="5257800"/>
          </a:xfrm>
        </p:spPr>
        <p:txBody>
          <a:bodyPr>
            <a:normAutofit/>
          </a:bodyPr>
          <a:lstStyle/>
          <a:p>
            <a:pPr algn="just">
              <a:buFont typeface="Wingdings" pitchFamily="2" charset="2"/>
              <a:buNone/>
            </a:pPr>
            <a:r>
              <a:rPr lang="en-US" sz="2200" i="1" u="sng" dirty="0">
                <a:cs typeface="Times New Roman" charset="0"/>
              </a:rPr>
              <a:t>Time</a:t>
            </a:r>
            <a:r>
              <a:rPr lang="en-US" sz="2200" u="sng" dirty="0">
                <a:cs typeface="Times New Roman" charset="0"/>
              </a:rPr>
              <a:t>:</a:t>
            </a:r>
            <a:r>
              <a:rPr lang="en-US" sz="2200" dirty="0">
                <a:cs typeface="Times New Roman" charset="0"/>
              </a:rPr>
              <a:t> </a:t>
            </a:r>
          </a:p>
          <a:p>
            <a:pPr algn="just">
              <a:buFont typeface="Wingdings" pitchFamily="2" charset="2"/>
              <a:buNone/>
            </a:pPr>
            <a:r>
              <a:rPr lang="en-US" sz="2200" dirty="0">
                <a:cs typeface="Times New Roman" charset="0"/>
              </a:rPr>
              <a:t>	 The temporal mode can be captured in several ways:</a:t>
            </a:r>
            <a:br>
              <a:rPr lang="en-US" sz="2200" dirty="0">
                <a:cs typeface="Times New Roman" charset="0"/>
              </a:rPr>
            </a:br>
            <a:r>
              <a:rPr lang="en-US" sz="2200" dirty="0">
                <a:cs typeface="Times New Roman" charset="0"/>
              </a:rPr>
              <a:t>- by specifying the interval of time over which an object exists, </a:t>
            </a:r>
            <a:br>
              <a:rPr lang="en-US" sz="2200" dirty="0">
                <a:cs typeface="Times New Roman" charset="0"/>
              </a:rPr>
            </a:br>
            <a:r>
              <a:rPr lang="en-US" sz="2200" dirty="0">
                <a:cs typeface="Times New Roman" charset="0"/>
              </a:rPr>
              <a:t>- by capturing information at certain points in time, or</a:t>
            </a:r>
            <a:br>
              <a:rPr lang="en-US" sz="2200" dirty="0">
                <a:cs typeface="Times New Roman" charset="0"/>
              </a:rPr>
            </a:br>
            <a:r>
              <a:rPr lang="en-US" sz="2200" dirty="0">
                <a:cs typeface="Times New Roman" charset="0"/>
              </a:rPr>
              <a:t>-  by specifying the rates of movement of objects. </a:t>
            </a:r>
          </a:p>
          <a:p>
            <a:pPr algn="just"/>
            <a:endParaRPr lang="en-US" sz="2200" dirty="0">
              <a:cs typeface="Times New Roman" charset="0"/>
            </a:endParaRPr>
          </a:p>
          <a:p>
            <a:pPr algn="just">
              <a:buFont typeface="Wingdings" pitchFamily="2" charset="2"/>
              <a:buNone/>
            </a:pPr>
            <a:r>
              <a:rPr lang="en-US" sz="2200" dirty="0">
                <a:cs typeface="Times New Roman" charset="0"/>
              </a:rPr>
              <a:t>	Depending on how the temporal mode is captured, it may be included in a single attribute table, or be represented by series of attribute tables on the same objects through time. </a:t>
            </a:r>
            <a:endParaRPr lang="en-US" sz="2200" dirty="0" smtClean="0">
              <a:cs typeface="Times New Roman" charset="0"/>
            </a:endParaRPr>
          </a:p>
          <a:p>
            <a:pPr algn="just">
              <a:buFont typeface="Wingdings" pitchFamily="2" charset="2"/>
              <a:buNone/>
            </a:pPr>
            <a:r>
              <a:rPr lang="en-US" altLang="el-GR" sz="2200" dirty="0">
                <a:cs typeface="Times New Roman" charset="0"/>
              </a:rPr>
              <a:t>	</a:t>
            </a:r>
            <a:r>
              <a:rPr lang="en-US" altLang="el-GR" sz="2200" dirty="0" smtClean="0">
                <a:cs typeface="Times New Roman" charset="0"/>
              </a:rPr>
              <a:t>Spatial </a:t>
            </a:r>
            <a:r>
              <a:rPr lang="en-US" altLang="el-GR" sz="2200" dirty="0">
                <a:cs typeface="Times New Roman" charset="0"/>
              </a:rPr>
              <a:t>data model, query language, query processing, file organization and indices, query optimization, etc.</a:t>
            </a:r>
          </a:p>
          <a:p>
            <a:pPr algn="just">
              <a:buFont typeface="Wingdings" pitchFamily="2" charset="2"/>
              <a:buNone/>
            </a:pPr>
            <a:endParaRPr lang="en-US" sz="2200" dirty="0">
              <a:cs typeface="Times New Roman" charset="0"/>
            </a:endParaRPr>
          </a:p>
        </p:txBody>
      </p:sp>
    </p:spTree>
    <p:extLst>
      <p:ext uri="{BB962C8B-B14F-4D97-AF65-F5344CB8AC3E}">
        <p14:creationId xmlns:p14="http://schemas.microsoft.com/office/powerpoint/2010/main" val="3296297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457200"/>
            <a:ext cx="7772400" cy="838200"/>
          </a:xfrm>
        </p:spPr>
        <p:txBody>
          <a:bodyPr/>
          <a:lstStyle/>
          <a:p>
            <a:r>
              <a:rPr lang="en-US" sz="3600" b="1">
                <a:cs typeface="Times New Roman" charset="0"/>
              </a:rPr>
              <a:t>Scales (Levels) of Measurement</a:t>
            </a:r>
            <a:r>
              <a:rPr lang="en-US" sz="3600"/>
              <a:t> </a:t>
            </a:r>
          </a:p>
        </p:txBody>
      </p:sp>
      <p:sp>
        <p:nvSpPr>
          <p:cNvPr id="49155" name="Rectangle 3"/>
          <p:cNvSpPr>
            <a:spLocks noGrp="1" noChangeArrowheads="1"/>
          </p:cNvSpPr>
          <p:nvPr>
            <p:ph type="body" idx="1"/>
          </p:nvPr>
        </p:nvSpPr>
        <p:spPr>
          <a:xfrm>
            <a:off x="228600" y="1295400"/>
            <a:ext cx="8610600" cy="5257800"/>
          </a:xfrm>
        </p:spPr>
        <p:txBody>
          <a:bodyPr>
            <a:normAutofit/>
          </a:bodyPr>
          <a:lstStyle/>
          <a:p>
            <a:pPr algn="just">
              <a:buClr>
                <a:schemeClr val="folHlink"/>
              </a:buClr>
            </a:pPr>
            <a:r>
              <a:rPr lang="en-US" sz="2200" dirty="0">
                <a:cs typeface="Times New Roman" charset="0"/>
              </a:rPr>
              <a:t>Numerical values may be defined with respect to nominal, ordinal, interval, or ratio scales of measurement (or levels of measurement). It is important to </a:t>
            </a:r>
            <a:r>
              <a:rPr lang="en-US" sz="2200" dirty="0" err="1">
                <a:cs typeface="Times New Roman" charset="0"/>
              </a:rPr>
              <a:t>recognise</a:t>
            </a:r>
            <a:r>
              <a:rPr lang="en-US" sz="2200" dirty="0">
                <a:cs typeface="Times New Roman" charset="0"/>
              </a:rPr>
              <a:t> the scales of measurement used in spatial data as this determines the kinds of mathematical operations that can be performed on the data. </a:t>
            </a:r>
          </a:p>
          <a:p>
            <a:pPr algn="just">
              <a:buFont typeface="Wingdings" pitchFamily="2" charset="2"/>
              <a:buNone/>
            </a:pPr>
            <a:endParaRPr lang="en-US" sz="2200" dirty="0">
              <a:cs typeface="Times New Roman" charset="0"/>
            </a:endParaRPr>
          </a:p>
          <a:p>
            <a:pPr algn="just">
              <a:buClr>
                <a:schemeClr val="folHlink"/>
              </a:buClr>
            </a:pPr>
            <a:r>
              <a:rPr lang="en-US" sz="2200" dirty="0">
                <a:cs typeface="Times New Roman" charset="0"/>
              </a:rPr>
              <a:t>The different scales can be demonstrated using an example of a marathon race. </a:t>
            </a:r>
          </a:p>
        </p:txBody>
      </p:sp>
    </p:spTree>
    <p:extLst>
      <p:ext uri="{BB962C8B-B14F-4D97-AF65-F5344CB8AC3E}">
        <p14:creationId xmlns:p14="http://schemas.microsoft.com/office/powerpoint/2010/main" val="344120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457200"/>
            <a:ext cx="7772400" cy="838200"/>
          </a:xfrm>
        </p:spPr>
        <p:txBody>
          <a:bodyPr/>
          <a:lstStyle/>
          <a:p>
            <a:r>
              <a:rPr lang="en-US" sz="3600" b="1">
                <a:cs typeface="Times New Roman" charset="0"/>
              </a:rPr>
              <a:t>SPATIAL RELATIONS </a:t>
            </a:r>
          </a:p>
        </p:txBody>
      </p:sp>
      <p:sp>
        <p:nvSpPr>
          <p:cNvPr id="63491" name="Rectangle 3"/>
          <p:cNvSpPr>
            <a:spLocks noGrp="1" noChangeArrowheads="1"/>
          </p:cNvSpPr>
          <p:nvPr>
            <p:ph type="body" idx="1"/>
          </p:nvPr>
        </p:nvSpPr>
        <p:spPr>
          <a:xfrm>
            <a:off x="0" y="1219200"/>
            <a:ext cx="9144000" cy="5410200"/>
          </a:xfrm>
        </p:spPr>
        <p:txBody>
          <a:bodyPr>
            <a:normAutofit/>
          </a:bodyPr>
          <a:lstStyle/>
          <a:p>
            <a:pPr algn="just">
              <a:buFont typeface="Wingdings" pitchFamily="2" charset="2"/>
              <a:buNone/>
            </a:pPr>
            <a:r>
              <a:rPr lang="en-US" sz="2200" dirty="0">
                <a:cs typeface="Times New Roman" charset="0"/>
              </a:rPr>
              <a:t>  </a:t>
            </a:r>
            <a:r>
              <a:rPr lang="en-US" sz="2200" dirty="0" smtClean="0">
                <a:cs typeface="Times New Roman" charset="0"/>
              </a:rPr>
              <a:t>Relations </a:t>
            </a:r>
            <a:r>
              <a:rPr lang="en-US" sz="2200" dirty="0">
                <a:cs typeface="Times New Roman" charset="0"/>
              </a:rPr>
              <a:t>exist between spatial objects like distance, proximity, nearness, contained in etc.</a:t>
            </a:r>
          </a:p>
        </p:txBody>
      </p:sp>
      <p:graphicFrame>
        <p:nvGraphicFramePr>
          <p:cNvPr id="63552" name="Group 64"/>
          <p:cNvGraphicFramePr>
            <a:graphicFrameLocks noGrp="1"/>
          </p:cNvGraphicFramePr>
          <p:nvPr>
            <p:extLst>
              <p:ext uri="{D42A27DB-BD31-4B8C-83A1-F6EECF244321}">
                <p14:modId xmlns:p14="http://schemas.microsoft.com/office/powerpoint/2010/main" val="963460200"/>
              </p:ext>
            </p:extLst>
          </p:nvPr>
        </p:nvGraphicFramePr>
        <p:xfrm>
          <a:off x="1115616" y="2204864"/>
          <a:ext cx="7077075" cy="2990977"/>
        </p:xfrm>
        <a:graphic>
          <a:graphicData uri="http://schemas.openxmlformats.org/drawingml/2006/table">
            <a:tbl>
              <a:tblPr/>
              <a:tblGrid>
                <a:gridCol w="1219200"/>
                <a:gridCol w="1981200"/>
                <a:gridCol w="1600200"/>
                <a:gridCol w="2276475"/>
              </a:tblGrid>
              <a:tr h="6318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dirty="0" smtClean="0">
                          <a:ln>
                            <a:noFill/>
                          </a:ln>
                          <a:solidFill>
                            <a:schemeClr val="tx1"/>
                          </a:solidFill>
                          <a:effectLst/>
                          <a:latin typeface="Times New Roman" charset="0"/>
                          <a:cs typeface="Times New Roman" charset="0"/>
                        </a:rPr>
                        <a:t>Points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smtClean="0">
                          <a:ln>
                            <a:noFill/>
                          </a:ln>
                          <a:solidFill>
                            <a:schemeClr val="tx1"/>
                          </a:solidFill>
                          <a:effectLst/>
                          <a:latin typeface="Times New Roman" charset="0"/>
                          <a:cs typeface="Times New Roman" charset="0"/>
                        </a:rPr>
                        <a:t>Lines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smtClean="0">
                          <a:ln>
                            <a:noFill/>
                          </a:ln>
                          <a:solidFill>
                            <a:schemeClr val="tx1"/>
                          </a:solidFill>
                          <a:effectLst/>
                          <a:latin typeface="Times New Roman" charset="0"/>
                          <a:cs typeface="Times New Roman" charset="0"/>
                        </a:rPr>
                        <a:t>Areas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92175">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smtClean="0">
                          <a:ln>
                            <a:noFill/>
                          </a:ln>
                          <a:solidFill>
                            <a:schemeClr val="tx1"/>
                          </a:solidFill>
                          <a:effectLst/>
                          <a:latin typeface="Times New Roman" charset="0"/>
                          <a:cs typeface="Times New Roman" charset="0"/>
                        </a:rPr>
                        <a:t>Points</a:t>
                      </a: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charset="0"/>
                        </a:rPr>
                        <a:t>    </a:t>
                      </a:r>
                      <a:r>
                        <a:rPr kumimoji="0" lang="en-US" sz="1800" b="1" i="0" u="none" strike="noStrike" cap="none" normalizeH="0" baseline="0" smtClean="0">
                          <a:ln>
                            <a:noFill/>
                          </a:ln>
                          <a:solidFill>
                            <a:schemeClr val="tx1"/>
                          </a:solidFill>
                          <a:effectLst/>
                          <a:latin typeface="Times New Roman" charset="0"/>
                        </a:rPr>
                        <a:t>is a neighbour of</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    is allocated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Times New Roman" charset="0"/>
                        </a:rPr>
                        <a:t>     </a:t>
                      </a:r>
                      <a:r>
                        <a:rPr kumimoji="0" lang="en-US" sz="1800" b="1" i="0" u="none" strike="noStrike" cap="none" normalizeH="0" baseline="0" smtClean="0">
                          <a:ln>
                            <a:noFill/>
                          </a:ln>
                          <a:solidFill>
                            <a:schemeClr val="tx1"/>
                          </a:solidFill>
                          <a:effectLst/>
                          <a:latin typeface="Times New Roman" charset="0"/>
                        </a:rPr>
                        <a:t>is near to</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     lies 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charset="0"/>
                        </a:rPr>
                        <a:t> </a:t>
                      </a:r>
                      <a:r>
                        <a:rPr kumimoji="0" lang="en-US" sz="1800" b="1" i="0" u="none" strike="noStrike" cap="none" normalizeH="0" baseline="0" smtClean="0">
                          <a:ln>
                            <a:noFill/>
                          </a:ln>
                          <a:solidFill>
                            <a:schemeClr val="tx1"/>
                          </a:solidFill>
                          <a:effectLst/>
                          <a:latin typeface="Times New Roman" charset="0"/>
                        </a:rPr>
                        <a:t>is a centroid of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 is within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smtClean="0">
                          <a:ln>
                            <a:noFill/>
                          </a:ln>
                          <a:solidFill>
                            <a:schemeClr val="tx1"/>
                          </a:solidFill>
                          <a:effectLst/>
                          <a:latin typeface="Times New Roman" charset="0"/>
                          <a:cs typeface="Times New Roman" charset="0"/>
                        </a:rPr>
                        <a:t>Lines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crosses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joins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intersects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smtClean="0">
                          <a:ln>
                            <a:noFill/>
                          </a:ln>
                          <a:solidFill>
                            <a:schemeClr val="tx1"/>
                          </a:solidFill>
                          <a:effectLst/>
                          <a:latin typeface="Times New Roman" charset="0"/>
                        </a:rPr>
                        <a:t>is a boundary of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1825">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1" i="0" u="none" strike="noStrike" cap="none" normalizeH="0" baseline="0" smtClean="0">
                          <a:ln>
                            <a:noFill/>
                          </a:ln>
                          <a:solidFill>
                            <a:schemeClr val="tx1"/>
                          </a:solidFill>
                          <a:effectLst/>
                          <a:latin typeface="Times New Roman" charset="0"/>
                          <a:cs typeface="Times New Roman" charset="0"/>
                        </a:rPr>
                        <a:t>Areas</a:t>
                      </a: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charset="0"/>
                        </a:rPr>
                        <a:t>is overlaid by</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charset="0"/>
                        </a:rPr>
                        <a:t>is adjacent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12871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81000"/>
            <a:ext cx="7772400" cy="838200"/>
          </a:xfrm>
        </p:spPr>
        <p:txBody>
          <a:bodyPr/>
          <a:lstStyle/>
          <a:p>
            <a:pPr algn="just"/>
            <a:r>
              <a:rPr lang="en-US" sz="2800" b="1" dirty="0"/>
              <a:t>Spatial </a:t>
            </a:r>
            <a:r>
              <a:rPr lang="en-US" sz="2800" b="1" dirty="0" err="1" smtClean="0"/>
              <a:t>DataBases</a:t>
            </a:r>
            <a:endParaRPr lang="en-US" sz="2800" b="1" dirty="0"/>
          </a:p>
        </p:txBody>
      </p:sp>
      <p:sp>
        <p:nvSpPr>
          <p:cNvPr id="26627" name="Rectangle 3"/>
          <p:cNvSpPr>
            <a:spLocks noGrp="1" noChangeArrowheads="1"/>
          </p:cNvSpPr>
          <p:nvPr>
            <p:ph type="body" idx="1"/>
          </p:nvPr>
        </p:nvSpPr>
        <p:spPr>
          <a:xfrm>
            <a:off x="685800" y="1371600"/>
            <a:ext cx="7772400" cy="4800600"/>
          </a:xfrm>
        </p:spPr>
        <p:txBody>
          <a:bodyPr/>
          <a:lstStyle/>
          <a:p>
            <a:pPr algn="just">
              <a:buClr>
                <a:schemeClr val="folHlink"/>
              </a:buClr>
              <a:buFont typeface="Wingdings" pitchFamily="2" charset="2"/>
              <a:buChar char="§"/>
            </a:pPr>
            <a:r>
              <a:rPr lang="en-US" sz="2200" dirty="0" smtClean="0"/>
              <a:t>The </a:t>
            </a:r>
            <a:r>
              <a:rPr lang="en-US" sz="2200" dirty="0"/>
              <a:t>contents of a spatial data base present a particular view of the world. </a:t>
            </a:r>
            <a:endParaRPr lang="en-US" sz="2200" dirty="0" smtClean="0"/>
          </a:p>
          <a:p>
            <a:pPr algn="just">
              <a:buClr>
                <a:schemeClr val="folHlink"/>
              </a:buClr>
              <a:buFont typeface="Wingdings" pitchFamily="2" charset="2"/>
              <a:buChar char="§"/>
            </a:pPr>
            <a:r>
              <a:rPr lang="en-US" sz="2200" dirty="0" smtClean="0"/>
              <a:t>The </a:t>
            </a:r>
            <a:r>
              <a:rPr lang="en-US" sz="2200" dirty="0"/>
              <a:t>user of the spatial data base sees the real world through the medium of the data base, therefore the measurements and samples contained in the data base must be maintained as complete and accurate as possible to present a view of the real world.</a:t>
            </a:r>
          </a:p>
          <a:p>
            <a:pPr algn="just">
              <a:buClr>
                <a:schemeClr val="folHlink"/>
              </a:buClr>
              <a:buFont typeface="Wingdings" pitchFamily="2" charset="2"/>
              <a:buChar char="§"/>
            </a:pPr>
            <a:r>
              <a:rPr lang="en-US" sz="2200" dirty="0"/>
              <a:t>The contents of a spatial </a:t>
            </a:r>
            <a:r>
              <a:rPr lang="en-US" sz="2200" dirty="0" smtClean="0"/>
              <a:t>database are special </a:t>
            </a:r>
            <a:r>
              <a:rPr lang="en-US" sz="2200" dirty="0"/>
              <a:t>in terms of: </a:t>
            </a:r>
          </a:p>
          <a:p>
            <a:pPr lvl="2" algn="just"/>
            <a:r>
              <a:rPr lang="en-US" sz="2200" dirty="0"/>
              <a:t>themes and characteristics captured (attributes),  </a:t>
            </a:r>
          </a:p>
          <a:p>
            <a:pPr lvl="2" algn="just"/>
            <a:r>
              <a:rPr lang="en-US" sz="2200" dirty="0"/>
              <a:t>the time period covered, and  </a:t>
            </a:r>
          </a:p>
          <a:p>
            <a:pPr lvl="2" algn="just"/>
            <a:r>
              <a:rPr lang="en-US" sz="2200" dirty="0"/>
              <a:t>the study area (spatial entities)</a:t>
            </a:r>
            <a:endParaRPr lang="en-US" sz="2200" b="1" dirty="0"/>
          </a:p>
          <a:p>
            <a:pPr lvl="2" algn="just">
              <a:buFont typeface="Wingdings" pitchFamily="2" charset="2"/>
              <a:buNone/>
            </a:pPr>
            <a:endParaRPr lang="en-US" sz="2200" b="1" dirty="0"/>
          </a:p>
        </p:txBody>
      </p:sp>
    </p:spTree>
    <p:extLst>
      <p:ext uri="{BB962C8B-B14F-4D97-AF65-F5344CB8AC3E}">
        <p14:creationId xmlns:p14="http://schemas.microsoft.com/office/powerpoint/2010/main" val="3082205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altLang="en-US" smtClean="0"/>
              <a:t>Examples</a:t>
            </a:r>
          </a:p>
        </p:txBody>
      </p:sp>
      <p:sp>
        <p:nvSpPr>
          <p:cNvPr id="10243" name="Rectangle 3"/>
          <p:cNvSpPr>
            <a:spLocks noGrp="1" noChangeArrowheads="1"/>
          </p:cNvSpPr>
          <p:nvPr>
            <p:ph type="body" idx="1"/>
          </p:nvPr>
        </p:nvSpPr>
        <p:spPr/>
        <p:txBody>
          <a:bodyPr/>
          <a:lstStyle/>
          <a:p>
            <a:pPr eaLnBrk="1" hangingPunct="1"/>
            <a:r>
              <a:rPr lang="en-US" altLang="en-US" sz="2400" smtClean="0"/>
              <a:t>A database</a:t>
            </a:r>
            <a:r>
              <a:rPr lang="en-US" altLang="en-US" sz="2000" smtClean="0"/>
              <a:t>:</a:t>
            </a:r>
          </a:p>
          <a:p>
            <a:pPr lvl="1" eaLnBrk="1" hangingPunct="1"/>
            <a:r>
              <a:rPr lang="en-US" altLang="en-US" sz="2000" smtClean="0"/>
              <a:t>Relation states(sname: string, area: region, spop: int)</a:t>
            </a:r>
          </a:p>
          <a:p>
            <a:pPr lvl="1" eaLnBrk="1" hangingPunct="1"/>
            <a:r>
              <a:rPr lang="en-US" altLang="en-US" sz="2000" smtClean="0"/>
              <a:t>Relation cities(cname: string, center: point; ext: region)</a:t>
            </a:r>
          </a:p>
          <a:p>
            <a:pPr lvl="1" eaLnBrk="1" hangingPunct="1"/>
            <a:r>
              <a:rPr lang="en-US" altLang="en-US" sz="2000" smtClean="0"/>
              <a:t>Relation rivers(rname: string, route:line)</a:t>
            </a:r>
          </a:p>
          <a:p>
            <a:pPr eaLnBrk="1" hangingPunct="1"/>
            <a:r>
              <a:rPr lang="en-US" altLang="en-US" sz="2400" smtClean="0"/>
              <a:t>SELECT * FROM rivers WHERE route intersects R</a:t>
            </a:r>
          </a:p>
          <a:p>
            <a:pPr eaLnBrk="1" hangingPunct="1"/>
            <a:r>
              <a:rPr lang="en-US" altLang="en-US" sz="2400" smtClean="0"/>
              <a:t>SELECT cname, sname FROM cities, states WHERE center inside area</a:t>
            </a:r>
          </a:p>
          <a:p>
            <a:pPr eaLnBrk="1" hangingPunct="1"/>
            <a:r>
              <a:rPr lang="en-US" altLang="en-US" sz="2400" smtClean="0"/>
              <a:t>SELECT rname, length(intersection(route, California)) FROM rivers WHERE route intersects California</a:t>
            </a:r>
          </a:p>
        </p:txBody>
      </p:sp>
    </p:spTree>
    <p:extLst>
      <p:ext uri="{BB962C8B-B14F-4D97-AF65-F5344CB8AC3E}">
        <p14:creationId xmlns:p14="http://schemas.microsoft.com/office/powerpoint/2010/main" val="2367262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en-US" smtClean="0"/>
              <a:t>Spatial Queries</a:t>
            </a:r>
          </a:p>
        </p:txBody>
      </p:sp>
      <p:sp>
        <p:nvSpPr>
          <p:cNvPr id="11267" name="Rectangle 3"/>
          <p:cNvSpPr>
            <a:spLocks noGrp="1" noChangeArrowheads="1"/>
          </p:cNvSpPr>
          <p:nvPr>
            <p:ph type="body" idx="1"/>
          </p:nvPr>
        </p:nvSpPr>
        <p:spPr>
          <a:xfrm>
            <a:off x="474663" y="1981200"/>
            <a:ext cx="8193087" cy="4343400"/>
          </a:xfrm>
        </p:spPr>
        <p:txBody>
          <a:bodyPr/>
          <a:lstStyle/>
          <a:p>
            <a:pPr eaLnBrk="1" hangingPunct="1"/>
            <a:r>
              <a:rPr lang="en-US" altLang="en-US" smtClean="0"/>
              <a:t>Selection queries: “Find all objects inside query q”, inside-&gt; intersects, north</a:t>
            </a:r>
          </a:p>
          <a:p>
            <a:pPr eaLnBrk="1" hangingPunct="1"/>
            <a:r>
              <a:rPr lang="en-US" altLang="en-US" smtClean="0"/>
              <a:t>Nearest Neighbor-queries: “Find the closets object to a query point q”, k-closest objects</a:t>
            </a:r>
          </a:p>
          <a:p>
            <a:pPr eaLnBrk="1" hangingPunct="1"/>
            <a:r>
              <a:rPr lang="en-US" altLang="en-US" smtClean="0"/>
              <a:t>Spatial join queries: </a:t>
            </a:r>
            <a:r>
              <a:rPr lang="en-US" altLang="en-US" sz="2400" smtClean="0"/>
              <a:t>Two spatial relations S1 and S2, find all pairs: {x in S1, y in S2, and x rel y= true},</a:t>
            </a:r>
            <a:r>
              <a:rPr lang="en-US" altLang="en-US" smtClean="0"/>
              <a:t> rel= intersect, inside, etc</a:t>
            </a:r>
          </a:p>
        </p:txBody>
      </p:sp>
    </p:spTree>
    <p:extLst>
      <p:ext uri="{BB962C8B-B14F-4D97-AF65-F5344CB8AC3E}">
        <p14:creationId xmlns:p14="http://schemas.microsoft.com/office/powerpoint/2010/main" val="234865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US" altLang="en-US" smtClean="0"/>
              <a:t>Indexing using SAMs</a:t>
            </a:r>
          </a:p>
        </p:txBody>
      </p:sp>
      <p:sp>
        <p:nvSpPr>
          <p:cNvPr id="13315" name="Rectangle 3"/>
          <p:cNvSpPr>
            <a:spLocks noGrp="1" noChangeArrowheads="1"/>
          </p:cNvSpPr>
          <p:nvPr>
            <p:ph type="body" idx="1"/>
          </p:nvPr>
        </p:nvSpPr>
        <p:spPr/>
        <p:txBody>
          <a:bodyPr/>
          <a:lstStyle/>
          <a:p>
            <a:pPr eaLnBrk="1" hangingPunct="1"/>
            <a:r>
              <a:rPr lang="en-US" altLang="en-US" dirty="0" smtClean="0"/>
              <a:t>Approximate each region with a simple shape: usually Minimum Bounding Rectangle (MBR) = </a:t>
            </a:r>
            <a:r>
              <a:rPr lang="en-US" altLang="en-US" sz="2000" dirty="0" smtClean="0"/>
              <a:t>[(x1, x2), (y1, y2)]</a:t>
            </a:r>
          </a:p>
          <a:p>
            <a:pPr eaLnBrk="1" hangingPunct="1"/>
            <a:endParaRPr lang="en-US" altLang="en-US" sz="2000" dirty="0"/>
          </a:p>
          <a:p>
            <a:pPr eaLnBrk="1" hangingPunct="1"/>
            <a:r>
              <a:rPr lang="en-US" altLang="en-US" sz="2000" dirty="0" smtClean="0"/>
              <a:t>G-tree indexing </a:t>
            </a:r>
          </a:p>
          <a:p>
            <a:pPr eaLnBrk="1" hangingPunct="1"/>
            <a:r>
              <a:rPr lang="en-US" altLang="en-US" sz="2000" dirty="0" smtClean="0"/>
              <a:t>B-Tree indexing</a:t>
            </a:r>
          </a:p>
          <a:p>
            <a:pPr eaLnBrk="1" hangingPunct="1">
              <a:buFont typeface="Wingdings" pitchFamily="2" charset="2"/>
              <a:buNone/>
            </a:pPr>
            <a:endParaRPr lang="en-US" altLang="en-US" dirty="0" smtClean="0"/>
          </a:p>
        </p:txBody>
      </p:sp>
      <p:sp>
        <p:nvSpPr>
          <p:cNvPr id="13316" name="Freeform 4"/>
          <p:cNvSpPr>
            <a:spLocks/>
          </p:cNvSpPr>
          <p:nvPr/>
        </p:nvSpPr>
        <p:spPr bwMode="auto">
          <a:xfrm>
            <a:off x="3540125" y="4222750"/>
            <a:ext cx="2187575" cy="1235075"/>
          </a:xfrm>
          <a:custGeom>
            <a:avLst/>
            <a:gdLst>
              <a:gd name="T0" fmla="*/ 476 w 1378"/>
              <a:gd name="T1" fmla="*/ 86 h 778"/>
              <a:gd name="T2" fmla="*/ 422 w 1378"/>
              <a:gd name="T3" fmla="*/ 180 h 778"/>
              <a:gd name="T4" fmla="*/ 195 w 1378"/>
              <a:gd name="T5" fmla="*/ 394 h 778"/>
              <a:gd name="T6" fmla="*/ 141 w 1378"/>
              <a:gd name="T7" fmla="*/ 475 h 778"/>
              <a:gd name="T8" fmla="*/ 61 w 1378"/>
              <a:gd name="T9" fmla="*/ 528 h 778"/>
              <a:gd name="T10" fmla="*/ 7 w 1378"/>
              <a:gd name="T11" fmla="*/ 515 h 778"/>
              <a:gd name="T12" fmla="*/ 47 w 1378"/>
              <a:gd name="T13" fmla="*/ 501 h 778"/>
              <a:gd name="T14" fmla="*/ 101 w 1378"/>
              <a:gd name="T15" fmla="*/ 528 h 778"/>
              <a:gd name="T16" fmla="*/ 409 w 1378"/>
              <a:gd name="T17" fmla="*/ 582 h 778"/>
              <a:gd name="T18" fmla="*/ 583 w 1378"/>
              <a:gd name="T19" fmla="*/ 635 h 778"/>
              <a:gd name="T20" fmla="*/ 784 w 1378"/>
              <a:gd name="T21" fmla="*/ 716 h 778"/>
              <a:gd name="T22" fmla="*/ 931 w 1378"/>
              <a:gd name="T23" fmla="*/ 769 h 778"/>
              <a:gd name="T24" fmla="*/ 1052 w 1378"/>
              <a:gd name="T25" fmla="*/ 756 h 778"/>
              <a:gd name="T26" fmla="*/ 1079 w 1378"/>
              <a:gd name="T27" fmla="*/ 675 h 778"/>
              <a:gd name="T28" fmla="*/ 1333 w 1378"/>
              <a:gd name="T29" fmla="*/ 381 h 778"/>
              <a:gd name="T30" fmla="*/ 1347 w 1378"/>
              <a:gd name="T31" fmla="*/ 341 h 778"/>
              <a:gd name="T32" fmla="*/ 1373 w 1378"/>
              <a:gd name="T33" fmla="*/ 260 h 778"/>
              <a:gd name="T34" fmla="*/ 1159 w 1378"/>
              <a:gd name="T35" fmla="*/ 193 h 778"/>
              <a:gd name="T36" fmla="*/ 1079 w 1378"/>
              <a:gd name="T37" fmla="*/ 153 h 778"/>
              <a:gd name="T38" fmla="*/ 730 w 1378"/>
              <a:gd name="T39" fmla="*/ 86 h 778"/>
              <a:gd name="T40" fmla="*/ 596 w 1378"/>
              <a:gd name="T41" fmla="*/ 19 h 778"/>
              <a:gd name="T42" fmla="*/ 436 w 1378"/>
              <a:gd name="T43" fmla="*/ 32 h 778"/>
              <a:gd name="T44" fmla="*/ 476 w 1378"/>
              <a:gd name="T45" fmla="*/ 86 h 7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78"/>
              <a:gd name="T70" fmla="*/ 0 h 778"/>
              <a:gd name="T71" fmla="*/ 1378 w 1378"/>
              <a:gd name="T72" fmla="*/ 778 h 7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78" h="778">
                <a:moveTo>
                  <a:pt x="476" y="86"/>
                </a:moveTo>
                <a:cubicBezTo>
                  <a:pt x="458" y="117"/>
                  <a:pt x="444" y="151"/>
                  <a:pt x="422" y="180"/>
                </a:cubicBezTo>
                <a:cubicBezTo>
                  <a:pt x="359" y="263"/>
                  <a:pt x="262" y="314"/>
                  <a:pt x="195" y="394"/>
                </a:cubicBezTo>
                <a:cubicBezTo>
                  <a:pt x="174" y="419"/>
                  <a:pt x="168" y="457"/>
                  <a:pt x="141" y="475"/>
                </a:cubicBezTo>
                <a:cubicBezTo>
                  <a:pt x="114" y="493"/>
                  <a:pt x="61" y="528"/>
                  <a:pt x="61" y="528"/>
                </a:cubicBezTo>
                <a:cubicBezTo>
                  <a:pt x="43" y="524"/>
                  <a:pt x="16" y="531"/>
                  <a:pt x="7" y="515"/>
                </a:cubicBezTo>
                <a:cubicBezTo>
                  <a:pt x="0" y="502"/>
                  <a:pt x="33" y="499"/>
                  <a:pt x="47" y="501"/>
                </a:cubicBezTo>
                <a:cubicBezTo>
                  <a:pt x="67" y="504"/>
                  <a:pt x="82" y="522"/>
                  <a:pt x="101" y="528"/>
                </a:cubicBezTo>
                <a:cubicBezTo>
                  <a:pt x="249" y="574"/>
                  <a:pt x="261" y="568"/>
                  <a:pt x="409" y="582"/>
                </a:cubicBezTo>
                <a:cubicBezTo>
                  <a:pt x="469" y="597"/>
                  <a:pt x="523" y="621"/>
                  <a:pt x="583" y="635"/>
                </a:cubicBezTo>
                <a:cubicBezTo>
                  <a:pt x="651" y="681"/>
                  <a:pt x="701" y="695"/>
                  <a:pt x="784" y="716"/>
                </a:cubicBezTo>
                <a:cubicBezTo>
                  <a:pt x="832" y="728"/>
                  <a:pt x="879" y="756"/>
                  <a:pt x="931" y="769"/>
                </a:cubicBezTo>
                <a:cubicBezTo>
                  <a:pt x="971" y="765"/>
                  <a:pt x="1018" y="778"/>
                  <a:pt x="1052" y="756"/>
                </a:cubicBezTo>
                <a:cubicBezTo>
                  <a:pt x="1076" y="741"/>
                  <a:pt x="1059" y="695"/>
                  <a:pt x="1079" y="675"/>
                </a:cubicBezTo>
                <a:cubicBezTo>
                  <a:pt x="1170" y="584"/>
                  <a:pt x="1225" y="454"/>
                  <a:pt x="1333" y="381"/>
                </a:cubicBezTo>
                <a:cubicBezTo>
                  <a:pt x="1338" y="368"/>
                  <a:pt x="1343" y="354"/>
                  <a:pt x="1347" y="341"/>
                </a:cubicBezTo>
                <a:cubicBezTo>
                  <a:pt x="1356" y="314"/>
                  <a:pt x="1373" y="260"/>
                  <a:pt x="1373" y="260"/>
                </a:cubicBezTo>
                <a:cubicBezTo>
                  <a:pt x="1316" y="143"/>
                  <a:pt x="1378" y="232"/>
                  <a:pt x="1159" y="193"/>
                </a:cubicBezTo>
                <a:cubicBezTo>
                  <a:pt x="1130" y="188"/>
                  <a:pt x="1108" y="160"/>
                  <a:pt x="1079" y="153"/>
                </a:cubicBezTo>
                <a:cubicBezTo>
                  <a:pt x="967" y="126"/>
                  <a:pt x="845" y="108"/>
                  <a:pt x="730" y="86"/>
                </a:cubicBezTo>
                <a:cubicBezTo>
                  <a:pt x="707" y="15"/>
                  <a:pt x="670" y="31"/>
                  <a:pt x="596" y="19"/>
                </a:cubicBezTo>
                <a:cubicBezTo>
                  <a:pt x="539" y="0"/>
                  <a:pt x="492" y="14"/>
                  <a:pt x="436" y="32"/>
                </a:cubicBezTo>
                <a:cubicBezTo>
                  <a:pt x="451" y="95"/>
                  <a:pt x="430" y="86"/>
                  <a:pt x="476" y="86"/>
                </a:cubicBezTo>
                <a:close/>
              </a:path>
            </a:pathLst>
          </a:custGeom>
          <a:solidFill>
            <a:schemeClr val="accent1"/>
          </a:solidFill>
          <a:ln w="9525">
            <a:solidFill>
              <a:schemeClr val="tx1"/>
            </a:solidFill>
            <a:miter lim="800000"/>
            <a:headEnd/>
            <a:tailEnd/>
          </a:ln>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3317" name="Rectangle 5"/>
          <p:cNvSpPr>
            <a:spLocks noChangeArrowheads="1"/>
          </p:cNvSpPr>
          <p:nvPr/>
        </p:nvSpPr>
        <p:spPr bwMode="auto">
          <a:xfrm>
            <a:off x="3505200" y="4267200"/>
            <a:ext cx="2286000" cy="1219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3318" name="Line 6"/>
          <p:cNvSpPr>
            <a:spLocks noChangeShapeType="1"/>
          </p:cNvSpPr>
          <p:nvPr/>
        </p:nvSpPr>
        <p:spPr bwMode="auto">
          <a:xfrm>
            <a:off x="1981200" y="3581400"/>
            <a:ext cx="0" cy="2819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19" name="Line 7"/>
          <p:cNvSpPr>
            <a:spLocks noChangeShapeType="1"/>
          </p:cNvSpPr>
          <p:nvPr/>
        </p:nvSpPr>
        <p:spPr bwMode="auto">
          <a:xfrm>
            <a:off x="1524000" y="5791200"/>
            <a:ext cx="7086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20" name="Line 8"/>
          <p:cNvSpPr>
            <a:spLocks noChangeShapeType="1"/>
          </p:cNvSpPr>
          <p:nvPr/>
        </p:nvSpPr>
        <p:spPr bwMode="auto">
          <a:xfrm>
            <a:off x="3505200" y="54864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21" name="Line 9"/>
          <p:cNvSpPr>
            <a:spLocks noChangeShapeType="1"/>
          </p:cNvSpPr>
          <p:nvPr/>
        </p:nvSpPr>
        <p:spPr bwMode="auto">
          <a:xfrm>
            <a:off x="5791200" y="54864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22" name="Text Box 10"/>
          <p:cNvSpPr txBox="1">
            <a:spLocks noChangeArrowheads="1"/>
          </p:cNvSpPr>
          <p:nvPr/>
        </p:nvSpPr>
        <p:spPr bwMode="auto">
          <a:xfrm>
            <a:off x="3413125" y="5900738"/>
            <a:ext cx="50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x1</a:t>
            </a:r>
          </a:p>
        </p:txBody>
      </p:sp>
      <p:sp>
        <p:nvSpPr>
          <p:cNvPr id="13323" name="Text Box 11"/>
          <p:cNvSpPr txBox="1">
            <a:spLocks noChangeArrowheads="1"/>
          </p:cNvSpPr>
          <p:nvPr/>
        </p:nvSpPr>
        <p:spPr bwMode="auto">
          <a:xfrm>
            <a:off x="5562600" y="5867400"/>
            <a:ext cx="50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x2</a:t>
            </a:r>
          </a:p>
        </p:txBody>
      </p:sp>
      <p:sp>
        <p:nvSpPr>
          <p:cNvPr id="13324" name="Line 12"/>
          <p:cNvSpPr>
            <a:spLocks noChangeShapeType="1"/>
          </p:cNvSpPr>
          <p:nvPr/>
        </p:nvSpPr>
        <p:spPr bwMode="auto">
          <a:xfrm flipH="1">
            <a:off x="1981200" y="5486400"/>
            <a:ext cx="1524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25" name="Line 13"/>
          <p:cNvSpPr>
            <a:spLocks noChangeShapeType="1"/>
          </p:cNvSpPr>
          <p:nvPr/>
        </p:nvSpPr>
        <p:spPr bwMode="auto">
          <a:xfrm flipH="1">
            <a:off x="1981200" y="4267200"/>
            <a:ext cx="1524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326" name="Text Box 14"/>
          <p:cNvSpPr txBox="1">
            <a:spLocks noChangeArrowheads="1"/>
          </p:cNvSpPr>
          <p:nvPr/>
        </p:nvSpPr>
        <p:spPr bwMode="auto">
          <a:xfrm>
            <a:off x="1295400" y="518160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y1</a:t>
            </a:r>
          </a:p>
        </p:txBody>
      </p:sp>
      <p:sp>
        <p:nvSpPr>
          <p:cNvPr id="13327" name="Text Box 15"/>
          <p:cNvSpPr txBox="1">
            <a:spLocks noChangeArrowheads="1"/>
          </p:cNvSpPr>
          <p:nvPr/>
        </p:nvSpPr>
        <p:spPr bwMode="auto">
          <a:xfrm>
            <a:off x="1371600" y="411480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y2</a:t>
            </a:r>
          </a:p>
        </p:txBody>
      </p:sp>
    </p:spTree>
    <p:extLst>
      <p:ext uri="{BB962C8B-B14F-4D97-AF65-F5344CB8AC3E}">
        <p14:creationId xmlns:p14="http://schemas.microsoft.com/office/powerpoint/2010/main" val="9613259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l-GR" smtClean="0"/>
              <a:t>Three Layer Architecture</a:t>
            </a:r>
          </a:p>
        </p:txBody>
      </p:sp>
      <p:pic>
        <p:nvPicPr>
          <p:cNvPr id="19459" name="Picture 3" descr="C:\Documents and Settings\Sanjay\spatial\book\BookPPT\Chap1\Fig1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355725"/>
            <a:ext cx="8748713"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097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TextBox 2"/>
          <p:cNvSpPr txBox="1"/>
          <p:nvPr/>
        </p:nvSpPr>
        <p:spPr>
          <a:xfrm>
            <a:off x="467544" y="1412776"/>
            <a:ext cx="7260321" cy="3323987"/>
          </a:xfrm>
          <a:prstGeom prst="rect">
            <a:avLst/>
          </a:prstGeom>
          <a:noFill/>
        </p:spPr>
        <p:txBody>
          <a:bodyPr wrap="none" rtlCol="0">
            <a:spAutoFit/>
          </a:bodyPr>
          <a:lstStyle/>
          <a:p>
            <a:pPr marL="342900" indent="-342900">
              <a:buFont typeface="+mj-lt"/>
              <a:buAutoNum type="arabicPeriod"/>
            </a:pPr>
            <a:r>
              <a:rPr lang="en-IN" sz="2400" dirty="0" smtClean="0"/>
              <a:t>Solid waste management</a:t>
            </a:r>
          </a:p>
          <a:p>
            <a:pPr marL="342900" indent="-342900">
              <a:buFont typeface="+mj-lt"/>
              <a:buAutoNum type="arabicPeriod"/>
            </a:pPr>
            <a:r>
              <a:rPr lang="en-IN" sz="2400" dirty="0" smtClean="0"/>
              <a:t>Slum area detection</a:t>
            </a:r>
          </a:p>
          <a:p>
            <a:pPr marL="342900" indent="-342900">
              <a:buFont typeface="+mj-lt"/>
              <a:buAutoNum type="arabicPeriod"/>
            </a:pPr>
            <a:r>
              <a:rPr lang="en-IN" sz="2400" dirty="0" smtClean="0"/>
              <a:t>Detection of Buildings</a:t>
            </a:r>
          </a:p>
          <a:p>
            <a:pPr marL="342900" indent="-342900">
              <a:buFont typeface="+mj-lt"/>
              <a:buAutoNum type="arabicPeriod"/>
            </a:pPr>
            <a:r>
              <a:rPr lang="en-IN" sz="2400" dirty="0" smtClean="0"/>
              <a:t>Finding shortest path from trajectory dataset</a:t>
            </a:r>
          </a:p>
          <a:p>
            <a:pPr marL="342900" indent="-342900">
              <a:buFont typeface="+mj-lt"/>
              <a:buAutoNum type="arabicPeriod"/>
            </a:pPr>
            <a:r>
              <a:rPr lang="en-IN" sz="2400" dirty="0" smtClean="0"/>
              <a:t>Detection of airport </a:t>
            </a:r>
          </a:p>
          <a:p>
            <a:pPr marL="342900" indent="-342900">
              <a:buFont typeface="+mj-lt"/>
              <a:buAutoNum type="arabicPeriod"/>
            </a:pPr>
            <a:r>
              <a:rPr lang="en-IN" sz="2400" dirty="0" smtClean="0"/>
              <a:t>Prediction of a location for starting a school</a:t>
            </a:r>
          </a:p>
          <a:p>
            <a:pPr marL="342900" indent="-342900">
              <a:buFont typeface="+mj-lt"/>
              <a:buAutoNum type="arabicPeriod"/>
            </a:pPr>
            <a:r>
              <a:rPr lang="en-IN" sz="2400" dirty="0" smtClean="0"/>
              <a:t>Malaria prone area detection</a:t>
            </a:r>
          </a:p>
          <a:p>
            <a:pPr marL="342900" indent="-342900">
              <a:buFont typeface="+mj-lt"/>
              <a:buAutoNum type="arabicPeriod"/>
            </a:pPr>
            <a:r>
              <a:rPr lang="en-IN" sz="2400" dirty="0" smtClean="0"/>
              <a:t>Road extraction</a:t>
            </a:r>
          </a:p>
          <a:p>
            <a:pPr marL="342900" indent="-342900">
              <a:buFont typeface="+mj-lt"/>
              <a:buAutoNum type="arabicPeriod"/>
            </a:pPr>
            <a:endParaRPr lang="en-IN" dirty="0"/>
          </a:p>
        </p:txBody>
      </p:sp>
    </p:spTree>
    <p:extLst>
      <p:ext uri="{BB962C8B-B14F-4D97-AF65-F5344CB8AC3E}">
        <p14:creationId xmlns:p14="http://schemas.microsoft.com/office/powerpoint/2010/main" val="193967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9547" y="332656"/>
            <a:ext cx="5891356" cy="723275"/>
          </a:xfrm>
          <a:prstGeom prst="rect">
            <a:avLst/>
          </a:prstGeom>
        </p:spPr>
        <p:txBody>
          <a:bodyPr wrap="none">
            <a:spAutoFit/>
          </a:bodyPr>
          <a:lstStyle/>
          <a:p>
            <a:pPr algn="ctr">
              <a:spcBef>
                <a:spcPct val="0"/>
              </a:spcBef>
            </a:pPr>
            <a:r>
              <a:rPr lang="en-US" altLang="en-US" sz="4100" b="1" dirty="0">
                <a:solidFill>
                  <a:schemeClr val="tx2"/>
                </a:solidFill>
                <a:effectLst>
                  <a:outerShdw blurRad="31750" dist="25400" dir="5400000" algn="tl" rotWithShape="0">
                    <a:srgbClr val="000000">
                      <a:alpha val="25000"/>
                    </a:srgbClr>
                  </a:outerShdw>
                </a:effectLst>
                <a:latin typeface="+mj-lt"/>
                <a:ea typeface="+mj-ea"/>
                <a:cs typeface="+mj-cs"/>
              </a:rPr>
              <a:t>Spatial Representation</a:t>
            </a:r>
            <a:endParaRPr lang="en-IN"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grpSp>
        <p:nvGrpSpPr>
          <p:cNvPr id="29" name="Group 28"/>
          <p:cNvGrpSpPr/>
          <p:nvPr/>
        </p:nvGrpSpPr>
        <p:grpSpPr>
          <a:xfrm>
            <a:off x="1402431" y="1948721"/>
            <a:ext cx="7323721" cy="3320549"/>
            <a:chOff x="1402431" y="1948721"/>
            <a:chExt cx="7323721" cy="3320549"/>
          </a:xfrm>
        </p:grpSpPr>
        <p:sp>
          <p:nvSpPr>
            <p:cNvPr id="3" name="TextBox 2"/>
            <p:cNvSpPr txBox="1"/>
            <p:nvPr/>
          </p:nvSpPr>
          <p:spPr>
            <a:xfrm>
              <a:off x="1403648" y="1988840"/>
              <a:ext cx="1872208" cy="400110"/>
            </a:xfrm>
            <a:prstGeom prst="rect">
              <a:avLst/>
            </a:prstGeom>
            <a:noFill/>
          </p:spPr>
          <p:txBody>
            <a:bodyPr wrap="square" rtlCol="0">
              <a:spAutoFit/>
            </a:bodyPr>
            <a:lstStyle/>
            <a:p>
              <a:r>
                <a:rPr lang="en-IN" sz="2000" b="1" dirty="0" smtClean="0"/>
                <a:t>Raster</a:t>
              </a:r>
              <a:endParaRPr lang="en-IN" sz="2000" b="1" dirty="0"/>
            </a:p>
          </p:txBody>
        </p:sp>
        <p:sp>
          <p:nvSpPr>
            <p:cNvPr id="5" name="TextBox 4"/>
            <p:cNvSpPr txBox="1"/>
            <p:nvPr/>
          </p:nvSpPr>
          <p:spPr>
            <a:xfrm>
              <a:off x="1402431" y="4077072"/>
              <a:ext cx="1872208" cy="400110"/>
            </a:xfrm>
            <a:prstGeom prst="rect">
              <a:avLst/>
            </a:prstGeom>
            <a:noFill/>
          </p:spPr>
          <p:txBody>
            <a:bodyPr wrap="square" rtlCol="0">
              <a:spAutoFit/>
            </a:bodyPr>
            <a:lstStyle/>
            <a:p>
              <a:r>
                <a:rPr lang="en-IN" sz="2000" b="1" dirty="0" smtClean="0"/>
                <a:t>Vector</a:t>
              </a:r>
              <a:endParaRPr lang="en-IN" sz="2000" b="1" dirty="0"/>
            </a:p>
          </p:txBody>
        </p:sp>
        <p:sp>
          <p:nvSpPr>
            <p:cNvPr id="7" name="TextBox 6"/>
            <p:cNvSpPr txBox="1"/>
            <p:nvPr/>
          </p:nvSpPr>
          <p:spPr>
            <a:xfrm>
              <a:off x="3894313" y="1948721"/>
              <a:ext cx="2520280" cy="400110"/>
            </a:xfrm>
            <a:prstGeom prst="rect">
              <a:avLst/>
            </a:prstGeom>
            <a:noFill/>
          </p:spPr>
          <p:txBody>
            <a:bodyPr wrap="square" rtlCol="0">
              <a:spAutoFit/>
            </a:bodyPr>
            <a:lstStyle/>
            <a:p>
              <a:r>
                <a:rPr lang="en-IN" sz="2000" b="1" dirty="0" smtClean="0"/>
                <a:t>Images</a:t>
              </a:r>
              <a:endParaRPr lang="en-IN" sz="2000" b="1" dirty="0"/>
            </a:p>
          </p:txBody>
        </p:sp>
        <p:cxnSp>
          <p:nvCxnSpPr>
            <p:cNvPr id="9" name="Straight Arrow Connector 8"/>
            <p:cNvCxnSpPr/>
            <p:nvPr/>
          </p:nvCxnSpPr>
          <p:spPr>
            <a:xfrm>
              <a:off x="2627784" y="2133387"/>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4313" y="3284984"/>
              <a:ext cx="1397767" cy="400110"/>
            </a:xfrm>
            <a:prstGeom prst="rect">
              <a:avLst/>
            </a:prstGeom>
            <a:noFill/>
          </p:spPr>
          <p:txBody>
            <a:bodyPr wrap="square" rtlCol="0">
              <a:spAutoFit/>
            </a:bodyPr>
            <a:lstStyle/>
            <a:p>
              <a:r>
                <a:rPr lang="en-IN" sz="2000" b="1" dirty="0" smtClean="0"/>
                <a:t>Spatial</a:t>
              </a:r>
              <a:endParaRPr lang="en-IN" sz="2000" b="1" dirty="0"/>
            </a:p>
          </p:txBody>
        </p:sp>
        <p:sp>
          <p:nvSpPr>
            <p:cNvPr id="11" name="Rectangle 10"/>
            <p:cNvSpPr/>
            <p:nvPr/>
          </p:nvSpPr>
          <p:spPr>
            <a:xfrm>
              <a:off x="4078590" y="4869160"/>
              <a:ext cx="1745991" cy="400110"/>
            </a:xfrm>
            <a:prstGeom prst="rect">
              <a:avLst/>
            </a:prstGeom>
          </p:spPr>
          <p:txBody>
            <a:bodyPr wrap="none">
              <a:spAutoFit/>
            </a:bodyPr>
            <a:lstStyle/>
            <a:p>
              <a:r>
                <a:rPr lang="en-IN" sz="2000" b="1" dirty="0" smtClean="0"/>
                <a:t>Non- Spatial</a:t>
              </a:r>
              <a:endParaRPr lang="en-IN" sz="2000" b="1" dirty="0"/>
            </a:p>
          </p:txBody>
        </p:sp>
        <p:cxnSp>
          <p:nvCxnSpPr>
            <p:cNvPr id="13" name="Straight Arrow Connector 12"/>
            <p:cNvCxnSpPr/>
            <p:nvPr/>
          </p:nvCxnSpPr>
          <p:spPr>
            <a:xfrm>
              <a:off x="2483768" y="4446404"/>
              <a:ext cx="1410545"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483768" y="3469650"/>
              <a:ext cx="129614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6136" y="505382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41976" y="4828510"/>
              <a:ext cx="1584176" cy="400110"/>
            </a:xfrm>
            <a:prstGeom prst="rect">
              <a:avLst/>
            </a:prstGeom>
            <a:noFill/>
          </p:spPr>
          <p:txBody>
            <a:bodyPr wrap="square" rtlCol="0">
              <a:spAutoFit/>
            </a:bodyPr>
            <a:lstStyle/>
            <a:p>
              <a:r>
                <a:rPr lang="en-IN" sz="2000" b="1" dirty="0" smtClean="0"/>
                <a:t>Attribute</a:t>
              </a:r>
              <a:endParaRPr lang="en-IN" sz="2000" b="1" dirty="0"/>
            </a:p>
          </p:txBody>
        </p:sp>
        <p:sp>
          <p:nvSpPr>
            <p:cNvPr id="19" name="TextBox 18"/>
            <p:cNvSpPr txBox="1"/>
            <p:nvPr/>
          </p:nvSpPr>
          <p:spPr>
            <a:xfrm>
              <a:off x="5672296" y="2708920"/>
              <a:ext cx="1347976" cy="400110"/>
            </a:xfrm>
            <a:prstGeom prst="rect">
              <a:avLst/>
            </a:prstGeom>
            <a:noFill/>
          </p:spPr>
          <p:txBody>
            <a:bodyPr wrap="square" rtlCol="0">
              <a:spAutoFit/>
            </a:bodyPr>
            <a:lstStyle/>
            <a:p>
              <a:r>
                <a:rPr lang="en-IN" sz="2000" b="1" dirty="0" smtClean="0"/>
                <a:t>Point</a:t>
              </a:r>
              <a:endParaRPr lang="en-IN" sz="2000" b="1" dirty="0"/>
            </a:p>
          </p:txBody>
        </p:sp>
        <p:sp>
          <p:nvSpPr>
            <p:cNvPr id="20" name="TextBox 19"/>
            <p:cNvSpPr txBox="1"/>
            <p:nvPr/>
          </p:nvSpPr>
          <p:spPr>
            <a:xfrm>
              <a:off x="5734216" y="3212976"/>
              <a:ext cx="1224136" cy="400110"/>
            </a:xfrm>
            <a:prstGeom prst="rect">
              <a:avLst/>
            </a:prstGeom>
            <a:noFill/>
          </p:spPr>
          <p:txBody>
            <a:bodyPr wrap="square" rtlCol="0">
              <a:spAutoFit/>
            </a:bodyPr>
            <a:lstStyle/>
            <a:p>
              <a:r>
                <a:rPr lang="en-IN" sz="2000" b="1" dirty="0" smtClean="0"/>
                <a:t>Line</a:t>
              </a:r>
              <a:endParaRPr lang="en-IN" sz="2000" b="1" dirty="0"/>
            </a:p>
          </p:txBody>
        </p:sp>
        <p:sp>
          <p:nvSpPr>
            <p:cNvPr id="21" name="TextBox 20"/>
            <p:cNvSpPr txBox="1"/>
            <p:nvPr/>
          </p:nvSpPr>
          <p:spPr>
            <a:xfrm>
              <a:off x="5672296" y="3773361"/>
              <a:ext cx="1469680" cy="400110"/>
            </a:xfrm>
            <a:prstGeom prst="rect">
              <a:avLst/>
            </a:prstGeom>
            <a:noFill/>
          </p:spPr>
          <p:txBody>
            <a:bodyPr wrap="square" rtlCol="0">
              <a:spAutoFit/>
            </a:bodyPr>
            <a:lstStyle/>
            <a:p>
              <a:r>
                <a:rPr lang="en-IN" sz="2000" b="1" dirty="0" smtClean="0"/>
                <a:t>Polygon</a:t>
              </a:r>
              <a:endParaRPr lang="en-IN" sz="2000" b="1" dirty="0"/>
            </a:p>
          </p:txBody>
        </p:sp>
        <p:cxnSp>
          <p:nvCxnSpPr>
            <p:cNvPr id="23" name="Straight Arrow Connector 22"/>
            <p:cNvCxnSpPr>
              <a:endCxn id="21" idx="1"/>
            </p:cNvCxnSpPr>
            <p:nvPr/>
          </p:nvCxnSpPr>
          <p:spPr>
            <a:xfrm>
              <a:off x="4875443" y="3582308"/>
              <a:ext cx="796853" cy="39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flipV="1">
              <a:off x="4875443" y="2908975"/>
              <a:ext cx="796853" cy="673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875443" y="3397642"/>
              <a:ext cx="79685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633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smtClean="0"/>
              <a:t>Spatial Representation</a:t>
            </a:r>
          </a:p>
        </p:txBody>
      </p:sp>
      <p:sp>
        <p:nvSpPr>
          <p:cNvPr id="6147" name="Rectangle 3"/>
          <p:cNvSpPr>
            <a:spLocks noGrp="1" noChangeArrowheads="1"/>
          </p:cNvSpPr>
          <p:nvPr>
            <p:ph type="body" idx="1"/>
          </p:nvPr>
        </p:nvSpPr>
        <p:spPr>
          <a:xfrm>
            <a:off x="914400" y="1981200"/>
            <a:ext cx="7772400" cy="4306888"/>
          </a:xfrm>
        </p:spPr>
        <p:txBody>
          <a:bodyPr/>
          <a:lstStyle/>
          <a:p>
            <a:pPr eaLnBrk="1" hangingPunct="1"/>
            <a:r>
              <a:rPr lang="en-US" altLang="en-US" smtClean="0"/>
              <a:t>Raster model:</a:t>
            </a:r>
          </a:p>
          <a:p>
            <a:pPr eaLnBrk="1" hangingPunct="1">
              <a:buFont typeface="Wingdings" pitchFamily="2" charset="2"/>
              <a:buNone/>
            </a:pPr>
            <a:endParaRPr lang="en-US" altLang="en-US" smtClean="0"/>
          </a:p>
          <a:p>
            <a:pPr eaLnBrk="1" hangingPunct="1">
              <a:buFont typeface="Wingdings" pitchFamily="2" charset="2"/>
              <a:buNone/>
            </a:pPr>
            <a:endParaRPr lang="en-US" altLang="en-US" smtClean="0"/>
          </a:p>
          <a:p>
            <a:pPr eaLnBrk="1" hangingPunct="1"/>
            <a:endParaRPr lang="en-US" altLang="en-US" smtClean="0"/>
          </a:p>
          <a:p>
            <a:pPr eaLnBrk="1" hangingPunct="1"/>
            <a:r>
              <a:rPr lang="en-US" altLang="en-US" smtClean="0"/>
              <a:t>Vector model:</a:t>
            </a:r>
          </a:p>
        </p:txBody>
      </p:sp>
      <p:pic>
        <p:nvPicPr>
          <p:cNvPr id="6148" name="Picture 4" descr="r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05000"/>
            <a:ext cx="28194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91000"/>
            <a:ext cx="281940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90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altLang="en-US" smtClean="0"/>
              <a:t>Spatial data types</a:t>
            </a:r>
          </a:p>
        </p:txBody>
      </p:sp>
      <p:sp>
        <p:nvSpPr>
          <p:cNvPr id="7171" name="Rectangle 3"/>
          <p:cNvSpPr>
            <a:spLocks noGrp="1" noChangeArrowheads="1"/>
          </p:cNvSpPr>
          <p:nvPr>
            <p:ph type="body" idx="1"/>
          </p:nvPr>
        </p:nvSpPr>
        <p:spPr>
          <a:xfrm>
            <a:off x="685800" y="3429000"/>
            <a:ext cx="7772400" cy="2703513"/>
          </a:xfrm>
        </p:spPr>
        <p:txBody>
          <a:bodyPr/>
          <a:lstStyle/>
          <a:p>
            <a:pPr eaLnBrk="1" hangingPunct="1"/>
            <a:r>
              <a:rPr lang="en-US" altLang="en-US" u="sng" smtClean="0"/>
              <a:t>Point</a:t>
            </a:r>
            <a:r>
              <a:rPr lang="en-US" altLang="en-US" smtClean="0"/>
              <a:t> : 2 real numbers</a:t>
            </a:r>
          </a:p>
          <a:p>
            <a:pPr eaLnBrk="1" hangingPunct="1"/>
            <a:r>
              <a:rPr lang="en-US" altLang="en-US" u="sng" smtClean="0"/>
              <a:t>Line</a:t>
            </a:r>
            <a:r>
              <a:rPr lang="en-US" altLang="en-US" smtClean="0"/>
              <a:t> : sequence of points</a:t>
            </a:r>
          </a:p>
          <a:p>
            <a:pPr eaLnBrk="1" hangingPunct="1"/>
            <a:r>
              <a:rPr lang="en-US" altLang="en-US" u="sng" smtClean="0"/>
              <a:t>Region</a:t>
            </a:r>
            <a:r>
              <a:rPr lang="en-US" altLang="en-US" smtClean="0"/>
              <a:t> : area included inside n-points</a:t>
            </a:r>
          </a:p>
        </p:txBody>
      </p:sp>
      <p:sp>
        <p:nvSpPr>
          <p:cNvPr id="7172" name="Freeform 5"/>
          <p:cNvSpPr>
            <a:spLocks/>
          </p:cNvSpPr>
          <p:nvPr/>
        </p:nvSpPr>
        <p:spPr bwMode="auto">
          <a:xfrm>
            <a:off x="5954713" y="2159000"/>
            <a:ext cx="1130300" cy="946150"/>
          </a:xfrm>
          <a:custGeom>
            <a:avLst/>
            <a:gdLst>
              <a:gd name="T0" fmla="*/ 187 w 712"/>
              <a:gd name="T1" fmla="*/ 47 h 596"/>
              <a:gd name="T2" fmla="*/ 147 w 712"/>
              <a:gd name="T3" fmla="*/ 247 h 596"/>
              <a:gd name="T4" fmla="*/ 120 w 712"/>
              <a:gd name="T5" fmla="*/ 341 h 596"/>
              <a:gd name="T6" fmla="*/ 0 w 712"/>
              <a:gd name="T7" fmla="*/ 422 h 596"/>
              <a:gd name="T8" fmla="*/ 40 w 712"/>
              <a:gd name="T9" fmla="*/ 435 h 596"/>
              <a:gd name="T10" fmla="*/ 107 w 712"/>
              <a:gd name="T11" fmla="*/ 448 h 596"/>
              <a:gd name="T12" fmla="*/ 187 w 712"/>
              <a:gd name="T13" fmla="*/ 475 h 596"/>
              <a:gd name="T14" fmla="*/ 241 w 712"/>
              <a:gd name="T15" fmla="*/ 556 h 596"/>
              <a:gd name="T16" fmla="*/ 321 w 712"/>
              <a:gd name="T17" fmla="*/ 582 h 596"/>
              <a:gd name="T18" fmla="*/ 361 w 712"/>
              <a:gd name="T19" fmla="*/ 596 h 596"/>
              <a:gd name="T20" fmla="*/ 482 w 712"/>
              <a:gd name="T21" fmla="*/ 582 h 596"/>
              <a:gd name="T22" fmla="*/ 549 w 712"/>
              <a:gd name="T23" fmla="*/ 448 h 596"/>
              <a:gd name="T24" fmla="*/ 643 w 712"/>
              <a:gd name="T25" fmla="*/ 368 h 596"/>
              <a:gd name="T26" fmla="*/ 629 w 712"/>
              <a:gd name="T27" fmla="*/ 73 h 596"/>
              <a:gd name="T28" fmla="*/ 549 w 712"/>
              <a:gd name="T29" fmla="*/ 20 h 596"/>
              <a:gd name="T30" fmla="*/ 442 w 712"/>
              <a:gd name="T31" fmla="*/ 6 h 596"/>
              <a:gd name="T32" fmla="*/ 281 w 712"/>
              <a:gd name="T33" fmla="*/ 20 h 596"/>
              <a:gd name="T34" fmla="*/ 254 w 712"/>
              <a:gd name="T35" fmla="*/ 60 h 596"/>
              <a:gd name="T36" fmla="*/ 241 w 712"/>
              <a:gd name="T37" fmla="*/ 20 h 596"/>
              <a:gd name="T38" fmla="*/ 174 w 712"/>
              <a:gd name="T39" fmla="*/ 73 h 596"/>
              <a:gd name="T40" fmla="*/ 187 w 712"/>
              <a:gd name="T41" fmla="*/ 47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2"/>
              <a:gd name="T64" fmla="*/ 0 h 596"/>
              <a:gd name="T65" fmla="*/ 712 w 712"/>
              <a:gd name="T66" fmla="*/ 596 h 5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2" h="596">
                <a:moveTo>
                  <a:pt x="187" y="47"/>
                </a:moveTo>
                <a:cubicBezTo>
                  <a:pt x="168" y="181"/>
                  <a:pt x="182" y="105"/>
                  <a:pt x="147" y="247"/>
                </a:cubicBezTo>
                <a:cubicBezTo>
                  <a:pt x="144" y="259"/>
                  <a:pt x="130" y="326"/>
                  <a:pt x="120" y="341"/>
                </a:cubicBezTo>
                <a:cubicBezTo>
                  <a:pt x="90" y="385"/>
                  <a:pt x="42" y="394"/>
                  <a:pt x="0" y="422"/>
                </a:cubicBezTo>
                <a:cubicBezTo>
                  <a:pt x="13" y="426"/>
                  <a:pt x="26" y="432"/>
                  <a:pt x="40" y="435"/>
                </a:cubicBezTo>
                <a:cubicBezTo>
                  <a:pt x="62" y="440"/>
                  <a:pt x="85" y="442"/>
                  <a:pt x="107" y="448"/>
                </a:cubicBezTo>
                <a:cubicBezTo>
                  <a:pt x="134" y="455"/>
                  <a:pt x="187" y="475"/>
                  <a:pt x="187" y="475"/>
                </a:cubicBezTo>
                <a:cubicBezTo>
                  <a:pt x="205" y="502"/>
                  <a:pt x="223" y="529"/>
                  <a:pt x="241" y="556"/>
                </a:cubicBezTo>
                <a:cubicBezTo>
                  <a:pt x="257" y="579"/>
                  <a:pt x="294" y="573"/>
                  <a:pt x="321" y="582"/>
                </a:cubicBezTo>
                <a:cubicBezTo>
                  <a:pt x="334" y="586"/>
                  <a:pt x="361" y="596"/>
                  <a:pt x="361" y="596"/>
                </a:cubicBezTo>
                <a:cubicBezTo>
                  <a:pt x="401" y="591"/>
                  <a:pt x="444" y="596"/>
                  <a:pt x="482" y="582"/>
                </a:cubicBezTo>
                <a:cubicBezTo>
                  <a:pt x="500" y="575"/>
                  <a:pt x="533" y="472"/>
                  <a:pt x="549" y="448"/>
                </a:cubicBezTo>
                <a:cubicBezTo>
                  <a:pt x="569" y="388"/>
                  <a:pt x="585" y="387"/>
                  <a:pt x="643" y="368"/>
                </a:cubicBezTo>
                <a:cubicBezTo>
                  <a:pt x="712" y="262"/>
                  <a:pt x="668" y="184"/>
                  <a:pt x="629" y="73"/>
                </a:cubicBezTo>
                <a:cubicBezTo>
                  <a:pt x="618" y="43"/>
                  <a:pt x="576" y="38"/>
                  <a:pt x="549" y="20"/>
                </a:cubicBezTo>
                <a:cubicBezTo>
                  <a:pt x="519" y="0"/>
                  <a:pt x="478" y="11"/>
                  <a:pt x="442" y="6"/>
                </a:cubicBezTo>
                <a:cubicBezTo>
                  <a:pt x="388" y="11"/>
                  <a:pt x="333" y="5"/>
                  <a:pt x="281" y="20"/>
                </a:cubicBezTo>
                <a:cubicBezTo>
                  <a:pt x="266" y="24"/>
                  <a:pt x="270" y="60"/>
                  <a:pt x="254" y="60"/>
                </a:cubicBezTo>
                <a:cubicBezTo>
                  <a:pt x="240" y="60"/>
                  <a:pt x="245" y="33"/>
                  <a:pt x="241" y="20"/>
                </a:cubicBezTo>
                <a:cubicBezTo>
                  <a:pt x="232" y="33"/>
                  <a:pt x="207" y="89"/>
                  <a:pt x="174" y="73"/>
                </a:cubicBezTo>
                <a:cubicBezTo>
                  <a:pt x="165" y="69"/>
                  <a:pt x="183" y="56"/>
                  <a:pt x="187" y="47"/>
                </a:cubicBezTo>
                <a:close/>
              </a:path>
            </a:pathLst>
          </a:custGeom>
          <a:solidFill>
            <a:srgbClr val="CC99FF"/>
          </a:solidFill>
          <a:ln w="9525">
            <a:solidFill>
              <a:schemeClr val="tx1"/>
            </a:solidFill>
            <a:miter lim="800000"/>
            <a:headEnd/>
            <a:tailEnd/>
          </a:ln>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7173" name="Oval 6"/>
          <p:cNvSpPr>
            <a:spLocks noChangeArrowheads="1"/>
          </p:cNvSpPr>
          <p:nvPr/>
        </p:nvSpPr>
        <p:spPr bwMode="auto">
          <a:xfrm>
            <a:off x="1752600" y="2438400"/>
            <a:ext cx="76200" cy="76200"/>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7174" name="Text Box 7"/>
          <p:cNvSpPr txBox="1">
            <a:spLocks noChangeArrowheads="1"/>
          </p:cNvSpPr>
          <p:nvPr/>
        </p:nvSpPr>
        <p:spPr bwMode="auto">
          <a:xfrm>
            <a:off x="1431925" y="2700338"/>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point</a:t>
            </a:r>
          </a:p>
        </p:txBody>
      </p:sp>
      <p:sp>
        <p:nvSpPr>
          <p:cNvPr id="7175" name="Text Box 8"/>
          <p:cNvSpPr txBox="1">
            <a:spLocks noChangeArrowheads="1"/>
          </p:cNvSpPr>
          <p:nvPr/>
        </p:nvSpPr>
        <p:spPr bwMode="auto">
          <a:xfrm>
            <a:off x="4022725" y="2852738"/>
            <a:ext cx="65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line</a:t>
            </a:r>
          </a:p>
        </p:txBody>
      </p:sp>
      <p:sp>
        <p:nvSpPr>
          <p:cNvPr id="7176" name="Text Box 9"/>
          <p:cNvSpPr txBox="1">
            <a:spLocks noChangeArrowheads="1"/>
          </p:cNvSpPr>
          <p:nvPr/>
        </p:nvSpPr>
        <p:spPr bwMode="auto">
          <a:xfrm>
            <a:off x="7299325" y="2624138"/>
            <a:ext cx="1027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a:t>region</a:t>
            </a:r>
          </a:p>
        </p:txBody>
      </p:sp>
      <p:cxnSp>
        <p:nvCxnSpPr>
          <p:cNvPr id="7177" name="AutoShape 11"/>
          <p:cNvCxnSpPr>
            <a:cxnSpLocks noChangeShapeType="1"/>
          </p:cNvCxnSpPr>
          <p:nvPr/>
        </p:nvCxnSpPr>
        <p:spPr bwMode="auto">
          <a:xfrm flipV="1">
            <a:off x="3124200" y="2133600"/>
            <a:ext cx="1447800" cy="8382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8935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325" y="209550"/>
            <a:ext cx="8767763" cy="690563"/>
          </a:xfrm>
        </p:spPr>
        <p:txBody>
          <a:bodyPr/>
          <a:lstStyle/>
          <a:p>
            <a:pPr algn="ctr" eaLnBrk="1" hangingPunct="1"/>
            <a:r>
              <a:rPr lang="en-US" altLang="en-US" sz="3600" smtClean="0">
                <a:ea typeface="ＭＳ Ｐゴシック" pitchFamily="-106" charset="-128"/>
              </a:rPr>
              <a:t>Spatial Data Model: Basic Data Types</a:t>
            </a:r>
            <a:endParaRPr lang="en-US" altLang="en-US" smtClean="0">
              <a:ea typeface="ＭＳ Ｐゴシック" pitchFamily="-106" charset="-128"/>
            </a:endParaRPr>
          </a:p>
        </p:txBody>
      </p:sp>
      <p:sp>
        <p:nvSpPr>
          <p:cNvPr id="15363" name="Rectangle 5"/>
          <p:cNvSpPr>
            <a:spLocks noChangeArrowheads="1"/>
          </p:cNvSpPr>
          <p:nvPr/>
        </p:nvSpPr>
        <p:spPr bwMode="auto">
          <a:xfrm>
            <a:off x="228600" y="1614488"/>
            <a:ext cx="86868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pitchFamily="-106" charset="-128"/>
              </a:defRPr>
            </a:lvl1pPr>
            <a:lvl2pPr>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eaLnBrk="1" hangingPunct="1">
              <a:lnSpc>
                <a:spcPct val="90000"/>
              </a:lnSpc>
              <a:spcBef>
                <a:spcPct val="20000"/>
              </a:spcBef>
              <a:buClr>
                <a:schemeClr val="accent2"/>
              </a:buClr>
              <a:buSzPct val="80000"/>
              <a:buFont typeface="Wingdings" pitchFamily="-106" charset="2"/>
              <a:buNone/>
            </a:pPr>
            <a:endParaRPr lang="en-US" altLang="en-US" sz="2800"/>
          </a:p>
          <a:p>
            <a:pPr algn="l" eaLnBrk="1" hangingPunct="1">
              <a:lnSpc>
                <a:spcPct val="90000"/>
              </a:lnSpc>
              <a:spcBef>
                <a:spcPct val="20000"/>
              </a:spcBef>
              <a:buClr>
                <a:schemeClr val="accent2"/>
              </a:buClr>
              <a:buSzPct val="80000"/>
              <a:buFont typeface="Wingdings" pitchFamily="-106" charset="2"/>
              <a:buNone/>
            </a:pPr>
            <a:r>
              <a:rPr lang="en-US" altLang="en-US" sz="2800"/>
              <a:t>2 basic spatial data models exist</a:t>
            </a:r>
          </a:p>
          <a:p>
            <a:pPr algn="l" eaLnBrk="1" hangingPunct="1">
              <a:lnSpc>
                <a:spcPct val="90000"/>
              </a:lnSpc>
              <a:spcBef>
                <a:spcPct val="20000"/>
              </a:spcBef>
              <a:buClr>
                <a:schemeClr val="accent2"/>
              </a:buClr>
              <a:buSzPct val="80000"/>
              <a:buFont typeface="Wingdings" pitchFamily="-106" charset="2"/>
              <a:buNone/>
            </a:pPr>
            <a:endParaRPr lang="en-US" altLang="en-US" sz="2800"/>
          </a:p>
          <a:p>
            <a:pPr lvl="1" algn="l" eaLnBrk="1" hangingPunct="1">
              <a:lnSpc>
                <a:spcPct val="90000"/>
              </a:lnSpc>
              <a:spcBef>
                <a:spcPct val="20000"/>
              </a:spcBef>
              <a:buClr>
                <a:schemeClr val="accent1"/>
              </a:buClr>
              <a:buSzPct val="75000"/>
              <a:buFont typeface="Wingdings" pitchFamily="-106" charset="2"/>
              <a:buNone/>
            </a:pPr>
            <a:r>
              <a:rPr lang="en-US" altLang="en-US" sz="2800" b="1" u="sng">
                <a:solidFill>
                  <a:srgbClr val="33CC33"/>
                </a:solidFill>
              </a:rPr>
              <a:t>vector</a:t>
            </a:r>
            <a:r>
              <a:rPr lang="en-US" altLang="en-US" sz="2800"/>
              <a:t>: based on geometry of</a:t>
            </a:r>
          </a:p>
          <a:p>
            <a:pPr lvl="2" algn="l" eaLnBrk="1" hangingPunct="1">
              <a:lnSpc>
                <a:spcPct val="90000"/>
              </a:lnSpc>
              <a:spcBef>
                <a:spcPct val="20000"/>
              </a:spcBef>
              <a:buClr>
                <a:schemeClr val="hlink"/>
              </a:buClr>
              <a:buSzPct val="60000"/>
              <a:buFont typeface="Wingdings" pitchFamily="-106" charset="2"/>
              <a:buChar char="l"/>
            </a:pPr>
            <a:r>
              <a:rPr lang="en-US" altLang="en-US" sz="2800"/>
              <a:t>points</a:t>
            </a:r>
          </a:p>
          <a:p>
            <a:pPr lvl="2" algn="l" eaLnBrk="1" hangingPunct="1">
              <a:lnSpc>
                <a:spcPct val="90000"/>
              </a:lnSpc>
              <a:spcBef>
                <a:spcPct val="20000"/>
              </a:spcBef>
              <a:buClr>
                <a:schemeClr val="hlink"/>
              </a:buClr>
              <a:buSzPct val="60000"/>
              <a:buFont typeface="Wingdings" pitchFamily="-106" charset="2"/>
              <a:buChar char="l"/>
            </a:pPr>
            <a:r>
              <a:rPr lang="en-US" altLang="en-US" sz="2800"/>
              <a:t>lines </a:t>
            </a:r>
          </a:p>
          <a:p>
            <a:pPr lvl="2" algn="l" eaLnBrk="1" hangingPunct="1">
              <a:lnSpc>
                <a:spcPct val="90000"/>
              </a:lnSpc>
              <a:spcBef>
                <a:spcPct val="20000"/>
              </a:spcBef>
              <a:buClr>
                <a:schemeClr val="hlink"/>
              </a:buClr>
              <a:buSzPct val="60000"/>
              <a:buFont typeface="Wingdings" pitchFamily="-106" charset="2"/>
              <a:buChar char="l"/>
            </a:pPr>
            <a:r>
              <a:rPr lang="en-US" altLang="en-US" sz="2800"/>
              <a:t>Polygons</a:t>
            </a:r>
          </a:p>
          <a:p>
            <a:pPr lvl="2" algn="l" eaLnBrk="1" hangingPunct="1">
              <a:lnSpc>
                <a:spcPct val="90000"/>
              </a:lnSpc>
              <a:spcBef>
                <a:spcPct val="20000"/>
              </a:spcBef>
              <a:buClr>
                <a:schemeClr val="hlink"/>
              </a:buClr>
              <a:buSzPct val="60000"/>
              <a:buFont typeface="Wingdings" pitchFamily="-106" charset="2"/>
              <a:buChar char="l"/>
            </a:pPr>
            <a:endParaRPr lang="en-US" altLang="en-US" sz="2800"/>
          </a:p>
          <a:p>
            <a:pPr lvl="1" algn="l" eaLnBrk="1" hangingPunct="1">
              <a:lnSpc>
                <a:spcPct val="90000"/>
              </a:lnSpc>
              <a:spcBef>
                <a:spcPct val="20000"/>
              </a:spcBef>
              <a:buClr>
                <a:schemeClr val="accent1"/>
              </a:buClr>
              <a:buSzPct val="75000"/>
              <a:buFont typeface="Wingdings" pitchFamily="-106" charset="2"/>
              <a:buNone/>
            </a:pPr>
            <a:r>
              <a:rPr lang="en-US" altLang="en-US" sz="2800" b="1" u="sng">
                <a:solidFill>
                  <a:srgbClr val="EA1FAE"/>
                </a:solidFill>
              </a:rPr>
              <a:t>raster</a:t>
            </a:r>
            <a:r>
              <a:rPr lang="en-US" altLang="en-US" sz="2800"/>
              <a:t>: based on geometry of</a:t>
            </a:r>
          </a:p>
          <a:p>
            <a:pPr lvl="2" algn="l" eaLnBrk="1" hangingPunct="1">
              <a:lnSpc>
                <a:spcPct val="90000"/>
              </a:lnSpc>
              <a:spcBef>
                <a:spcPct val="20000"/>
              </a:spcBef>
              <a:buClr>
                <a:schemeClr val="hlink"/>
              </a:buClr>
              <a:buSzPct val="60000"/>
              <a:buFont typeface="Wingdings" pitchFamily="-106" charset="2"/>
              <a:buChar char="l"/>
            </a:pPr>
            <a:r>
              <a:rPr lang="en-US" altLang="en-US" sz="2800"/>
              <a:t>grid cells (images, bitmaps, DEMs)</a:t>
            </a:r>
          </a:p>
        </p:txBody>
      </p:sp>
    </p:spTree>
    <p:extLst>
      <p:ext uri="{BB962C8B-B14F-4D97-AF65-F5344CB8AC3E}">
        <p14:creationId xmlns:p14="http://schemas.microsoft.com/office/powerpoint/2010/main" val="4279858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84463" y="2368550"/>
            <a:ext cx="3775075" cy="749300"/>
          </a:xfrm>
        </p:spPr>
        <p:txBody>
          <a:bodyPr/>
          <a:lstStyle/>
          <a:p>
            <a:pPr algn="ctr" eaLnBrk="1" hangingPunct="1"/>
            <a:r>
              <a:rPr lang="en-US" altLang="en-US" smtClean="0">
                <a:solidFill>
                  <a:srgbClr val="33CC33"/>
                </a:solidFill>
                <a:ea typeface="ＭＳ Ｐゴシック" pitchFamily="-106" charset="-128"/>
              </a:rPr>
              <a:t>Vector Data</a:t>
            </a:r>
          </a:p>
        </p:txBody>
      </p:sp>
    </p:spTree>
    <p:extLst>
      <p:ext uri="{BB962C8B-B14F-4D97-AF65-F5344CB8AC3E}">
        <p14:creationId xmlns:p14="http://schemas.microsoft.com/office/powerpoint/2010/main" val="340879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49225"/>
            <a:ext cx="7772400" cy="749300"/>
          </a:xfrm>
        </p:spPr>
        <p:txBody>
          <a:bodyPr/>
          <a:lstStyle/>
          <a:p>
            <a:pPr eaLnBrk="1" hangingPunct="1"/>
            <a:r>
              <a:rPr lang="en-US" altLang="en-US" smtClean="0">
                <a:ea typeface="ＭＳ Ｐゴシック" pitchFamily="-106" charset="-128"/>
              </a:rPr>
              <a:t>Vector Data Model</a:t>
            </a:r>
          </a:p>
        </p:txBody>
      </p:sp>
      <p:pic>
        <p:nvPicPr>
          <p:cNvPr id="19459" name="Picture 28" descr="airpor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7575" y="2132013"/>
            <a:ext cx="4321175" cy="2632075"/>
          </a:xfrm>
          <a:noFill/>
        </p:spPr>
      </p:pic>
      <p:sp>
        <p:nvSpPr>
          <p:cNvPr id="19460" name="Text Box 13"/>
          <p:cNvSpPr txBox="1">
            <a:spLocks noChangeArrowheads="1"/>
          </p:cNvSpPr>
          <p:nvPr/>
        </p:nvSpPr>
        <p:spPr bwMode="auto">
          <a:xfrm>
            <a:off x="614363" y="1066800"/>
            <a:ext cx="7910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sz="3200" b="1"/>
              <a:t>Points</a:t>
            </a:r>
            <a:r>
              <a:rPr lang="en-US" altLang="en-US" sz="3200"/>
              <a:t>: represent discrete point features</a:t>
            </a:r>
          </a:p>
        </p:txBody>
      </p:sp>
      <p:pic>
        <p:nvPicPr>
          <p:cNvPr id="19461" name="Picture 31" descr="airport_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3167063"/>
            <a:ext cx="45624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20"/>
          <p:cNvSpPr txBox="1">
            <a:spLocks noChangeArrowheads="1"/>
          </p:cNvSpPr>
          <p:nvPr/>
        </p:nvSpPr>
        <p:spPr bwMode="auto">
          <a:xfrm>
            <a:off x="657225" y="5108575"/>
            <a:ext cx="35829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airports are point features</a:t>
            </a:r>
          </a:p>
          <a:p>
            <a:pPr algn="l"/>
            <a:r>
              <a:rPr lang="en-US" altLang="en-US"/>
              <a:t>each point is stored as a coordinate pair</a:t>
            </a:r>
          </a:p>
        </p:txBody>
      </p:sp>
      <p:grpSp>
        <p:nvGrpSpPr>
          <p:cNvPr id="19463" name="Group 37"/>
          <p:cNvGrpSpPr>
            <a:grpSpLocks/>
          </p:cNvGrpSpPr>
          <p:nvPr/>
        </p:nvGrpSpPr>
        <p:grpSpPr bwMode="auto">
          <a:xfrm>
            <a:off x="838200" y="3244850"/>
            <a:ext cx="3048000" cy="2012950"/>
            <a:chOff x="528" y="1872"/>
            <a:chExt cx="1920" cy="1268"/>
          </a:xfrm>
        </p:grpSpPr>
        <p:sp>
          <p:nvSpPr>
            <p:cNvPr id="19466" name="Oval 18"/>
            <p:cNvSpPr>
              <a:spLocks noChangeArrowheads="1"/>
            </p:cNvSpPr>
            <p:nvPr/>
          </p:nvSpPr>
          <p:spPr bwMode="auto">
            <a:xfrm>
              <a:off x="528" y="1872"/>
              <a:ext cx="624" cy="336"/>
            </a:xfrm>
            <a:prstGeom prst="ellipse">
              <a:avLst/>
            </a:prstGeom>
            <a:noFill/>
            <a:ln w="28575">
              <a:solidFill>
                <a:srgbClr val="FF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
          <p:nvSpPr>
            <p:cNvPr id="19467" name="Line 19"/>
            <p:cNvSpPr>
              <a:spLocks noChangeShapeType="1"/>
            </p:cNvSpPr>
            <p:nvPr/>
          </p:nvSpPr>
          <p:spPr bwMode="auto">
            <a:xfrm flipH="1" flipV="1">
              <a:off x="912" y="2112"/>
              <a:ext cx="384" cy="1028"/>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68" name="Line 21"/>
            <p:cNvSpPr>
              <a:spLocks noChangeShapeType="1"/>
            </p:cNvSpPr>
            <p:nvPr/>
          </p:nvSpPr>
          <p:spPr bwMode="auto">
            <a:xfrm flipV="1">
              <a:off x="1296" y="1872"/>
              <a:ext cx="1152" cy="1248"/>
            </a:xfrm>
            <a:prstGeom prst="line">
              <a:avLst/>
            </a:prstGeom>
            <a:noFill/>
            <a:ln w="28575">
              <a:solidFill>
                <a:srgbClr val="FF3300"/>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19464" name="Text Box 15"/>
          <p:cNvSpPr txBox="1">
            <a:spLocks noChangeArrowheads="1"/>
          </p:cNvSpPr>
          <p:nvPr/>
        </p:nvSpPr>
        <p:spPr bwMode="auto">
          <a:xfrm>
            <a:off x="5808663" y="1814513"/>
            <a:ext cx="31162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pPr algn="l"/>
            <a:r>
              <a:rPr lang="en-US" altLang="en-US"/>
              <a:t>each point location</a:t>
            </a:r>
            <a:br>
              <a:rPr lang="en-US" altLang="en-US"/>
            </a:br>
            <a:r>
              <a:rPr lang="en-US" altLang="en-US"/>
              <a:t>has a record in the</a:t>
            </a:r>
            <a:br>
              <a:rPr lang="en-US" altLang="en-US"/>
            </a:br>
            <a:r>
              <a:rPr lang="en-US" altLang="en-US"/>
              <a:t>table</a:t>
            </a:r>
          </a:p>
        </p:txBody>
      </p:sp>
      <p:sp>
        <p:nvSpPr>
          <p:cNvPr id="19465" name="Rectangle 36"/>
          <p:cNvSpPr>
            <a:spLocks noChangeArrowheads="1"/>
          </p:cNvSpPr>
          <p:nvPr/>
        </p:nvSpPr>
        <p:spPr bwMode="auto">
          <a:xfrm>
            <a:off x="4343400" y="4191000"/>
            <a:ext cx="4191000" cy="228600"/>
          </a:xfrm>
          <a:prstGeom prst="rect">
            <a:avLst/>
          </a:prstGeom>
          <a:noFill/>
          <a:ln w="28575">
            <a:solidFill>
              <a:srgbClr val="FF3300"/>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pitchFamily="-106" charset="-128"/>
              </a:defRPr>
            </a:lvl1pPr>
            <a:lvl2pPr marL="37931725" indent="-37474525">
              <a:defRPr sz="2400">
                <a:solidFill>
                  <a:schemeClr val="tx1"/>
                </a:solidFill>
                <a:latin typeface="Arial" charset="0"/>
                <a:ea typeface="ＭＳ Ｐゴシック" pitchFamily="-106" charset="-128"/>
              </a:defRPr>
            </a:lvl2pPr>
            <a:lvl3pPr>
              <a:defRPr sz="2400">
                <a:solidFill>
                  <a:schemeClr val="tx1"/>
                </a:solidFill>
                <a:latin typeface="Arial" charset="0"/>
                <a:ea typeface="ＭＳ Ｐゴシック" pitchFamily="-106" charset="-128"/>
              </a:defRPr>
            </a:lvl3pPr>
            <a:lvl4pPr>
              <a:defRPr sz="2400">
                <a:solidFill>
                  <a:schemeClr val="tx1"/>
                </a:solidFill>
                <a:latin typeface="Arial" charset="0"/>
                <a:ea typeface="ＭＳ Ｐゴシック" pitchFamily="-106" charset="-128"/>
              </a:defRPr>
            </a:lvl4pPr>
            <a:lvl5pPr>
              <a:defRPr sz="2400">
                <a:solidFill>
                  <a:schemeClr val="tx1"/>
                </a:solidFill>
                <a:latin typeface="Arial" charset="0"/>
                <a:ea typeface="ＭＳ Ｐゴシック" pitchFamily="-106" charset="-128"/>
              </a:defRPr>
            </a:lvl5pPr>
            <a:lvl6pPr marL="457200" eaLnBrk="0" fontAlgn="base" hangingPunct="0">
              <a:spcBef>
                <a:spcPct val="0"/>
              </a:spcBef>
              <a:spcAft>
                <a:spcPct val="0"/>
              </a:spcAft>
              <a:defRPr sz="2400">
                <a:solidFill>
                  <a:schemeClr val="tx1"/>
                </a:solidFill>
                <a:latin typeface="Arial" charset="0"/>
                <a:ea typeface="ＭＳ Ｐゴシック" pitchFamily="-106" charset="-128"/>
              </a:defRPr>
            </a:lvl6pPr>
            <a:lvl7pPr marL="914400" eaLnBrk="0" fontAlgn="base" hangingPunct="0">
              <a:spcBef>
                <a:spcPct val="0"/>
              </a:spcBef>
              <a:spcAft>
                <a:spcPct val="0"/>
              </a:spcAft>
              <a:defRPr sz="2400">
                <a:solidFill>
                  <a:schemeClr val="tx1"/>
                </a:solidFill>
                <a:latin typeface="Arial" charset="0"/>
                <a:ea typeface="ＭＳ Ｐゴシック" pitchFamily="-106" charset="-128"/>
              </a:defRPr>
            </a:lvl7pPr>
            <a:lvl8pPr marL="1371600" eaLnBrk="0" fontAlgn="base" hangingPunct="0">
              <a:spcBef>
                <a:spcPct val="0"/>
              </a:spcBef>
              <a:spcAft>
                <a:spcPct val="0"/>
              </a:spcAft>
              <a:defRPr sz="2400">
                <a:solidFill>
                  <a:schemeClr val="tx1"/>
                </a:solidFill>
                <a:latin typeface="Arial" charset="0"/>
                <a:ea typeface="ＭＳ Ｐゴシック" pitchFamily="-106" charset="-128"/>
              </a:defRPr>
            </a:lvl8pPr>
            <a:lvl9pPr marL="1828800" eaLnBrk="0" fontAlgn="base" hangingPunct="0">
              <a:spcBef>
                <a:spcPct val="0"/>
              </a:spcBef>
              <a:spcAft>
                <a:spcPct val="0"/>
              </a:spcAft>
              <a:defRPr sz="2400">
                <a:solidFill>
                  <a:schemeClr val="tx1"/>
                </a:solidFill>
                <a:latin typeface="Arial" charset="0"/>
                <a:ea typeface="ＭＳ Ｐゴシック" pitchFamily="-106" charset="-128"/>
              </a:defRPr>
            </a:lvl9pPr>
          </a:lstStyle>
          <a:p>
            <a:endParaRPr lang="en-US" altLang="en-US"/>
          </a:p>
        </p:txBody>
      </p:sp>
    </p:spTree>
    <p:extLst>
      <p:ext uri="{BB962C8B-B14F-4D97-AF65-F5344CB8AC3E}">
        <p14:creationId xmlns:p14="http://schemas.microsoft.com/office/powerpoint/2010/main" val="2277908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TotalTime>
  <Words>1038</Words>
  <Application>Microsoft Office PowerPoint</Application>
  <PresentationFormat>On-screen Show (4:3)</PresentationFormat>
  <Paragraphs>251</Paragraphs>
  <Slides>34</Slides>
  <Notes>22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Spatial Databases</vt:lpstr>
      <vt:lpstr>What is a Spatial Database?</vt:lpstr>
      <vt:lpstr>Spatial DataBases</vt:lpstr>
      <vt:lpstr>PowerPoint Presentation</vt:lpstr>
      <vt:lpstr>Spatial Representation</vt:lpstr>
      <vt:lpstr>Spatial data types</vt:lpstr>
      <vt:lpstr>Spatial Data Model: Basic Data Types</vt:lpstr>
      <vt:lpstr>Vector Data</vt:lpstr>
      <vt:lpstr>Vector Data Model</vt:lpstr>
      <vt:lpstr>Vector Data Model</vt:lpstr>
      <vt:lpstr>Vector Data Model</vt:lpstr>
      <vt:lpstr>Vector Data Model</vt:lpstr>
      <vt:lpstr>Vector Data Model</vt:lpstr>
      <vt:lpstr>Vector Data Model</vt:lpstr>
      <vt:lpstr>Vector Data Model</vt:lpstr>
      <vt:lpstr>Vector Data Model</vt:lpstr>
      <vt:lpstr>Vector Data Model</vt:lpstr>
      <vt:lpstr>Vector Data Model</vt:lpstr>
      <vt:lpstr>Vector Data Model</vt:lpstr>
      <vt:lpstr>Vector Data Model</vt:lpstr>
      <vt:lpstr>Vector Data Model</vt:lpstr>
      <vt:lpstr>Raster Data</vt:lpstr>
      <vt:lpstr>Raster Data Model</vt:lpstr>
      <vt:lpstr>Raster Data Model</vt:lpstr>
      <vt:lpstr>Spatial Relationships</vt:lpstr>
      <vt:lpstr>PowerPoint Presentation</vt:lpstr>
      <vt:lpstr>Components of Spatial Data </vt:lpstr>
      <vt:lpstr>Scales (Levels) of Measurement </vt:lpstr>
      <vt:lpstr>SPATIAL RELATIONS </vt:lpstr>
      <vt:lpstr>Examples</vt:lpstr>
      <vt:lpstr>Spatial Queries</vt:lpstr>
      <vt:lpstr>Indexing using SAMs</vt:lpstr>
      <vt:lpstr>Three Layer Architecture</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Databases</dc:title>
  <dc:creator>Admin</dc:creator>
  <cp:lastModifiedBy>Admin</cp:lastModifiedBy>
  <cp:revision>24</cp:revision>
  <dcterms:created xsi:type="dcterms:W3CDTF">2020-02-26T09:29:03Z</dcterms:created>
  <dcterms:modified xsi:type="dcterms:W3CDTF">2023-02-17T08:06:21Z</dcterms:modified>
</cp:coreProperties>
</file>