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37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1AC5-62EF-45BD-BE9E-AA6FEAB585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4E242-EB69-4CF5-9230-16D41D57A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FB4D-A11E-4CA1-974B-FC0FC222D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FB4D-A11E-4CA1-974B-FC0FC222D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0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8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9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6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7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1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3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3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7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7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2469A8-4F55-41D6-BC53-669F5C4D0FA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7B48-4196-4E04-86B9-C75A2F1B5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9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Wikipedia:Text_of_Creative_Commons_Attribution-ShareAlike_3.0_Unported_Licen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77773" y="782113"/>
            <a:ext cx="7317640" cy="31834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5D6C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solidFill>
                  <a:schemeClr val="tx1"/>
                </a:solidFill>
              </a:rPr>
              <a:t>Topic 6:</a:t>
            </a:r>
            <a:br>
              <a:rPr lang="en-IN" sz="4800" b="1" dirty="0">
                <a:solidFill>
                  <a:schemeClr val="tx1"/>
                </a:solidFill>
              </a:rPr>
            </a:br>
            <a:r>
              <a:rPr lang="en-IN" sz="4800" b="1" dirty="0">
                <a:solidFill>
                  <a:schemeClr val="tx1"/>
                </a:solidFill>
              </a:rPr>
              <a:t>Addressing Modes of 8086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596587" y="3836213"/>
            <a:ext cx="12192000" cy="18288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733" dirty="0">
                <a:solidFill>
                  <a:srgbClr val="FFC000"/>
                </a:solidFill>
              </a:rPr>
              <a:t>By: Mr. Binu Joy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34" y="5959726"/>
            <a:ext cx="1399853" cy="4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51" y="320350"/>
            <a:ext cx="10587548" cy="10180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99"/>
                </a:solidFill>
              </a:rPr>
              <a:t>6: Register relative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51" y="1625643"/>
            <a:ext cx="10994760" cy="1832457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In this mode, the data is available  at an effective address formed by adding an 8-bit or 16-bit displacement with the content of any one of the registers BX, BP, SI and DI in the default (either DS or ES) segment.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18628" y="4476542"/>
            <a:ext cx="361502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3733" dirty="0"/>
              <a:t>MOV AX, 50H[BX]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4329"/>
              </p:ext>
            </p:extLst>
          </p:nvPr>
        </p:nvGraphicFramePr>
        <p:xfrm>
          <a:off x="4914010" y="3923870"/>
          <a:ext cx="1943664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2"/>
                <a:gridCol w="971832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90635" y="3089346"/>
            <a:ext cx="164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0463" y="3690810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5051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5052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5053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8967"/>
              </p:ext>
            </p:extLst>
          </p:nvPr>
        </p:nvGraphicFramePr>
        <p:xfrm>
          <a:off x="9837791" y="3690809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65408" y="3732752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44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4751"/>
              </p:ext>
            </p:extLst>
          </p:nvPr>
        </p:nvGraphicFramePr>
        <p:xfrm>
          <a:off x="4894214" y="5218150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50</a:t>
                      </a:r>
                      <a:endParaRPr lang="en-IN" sz="32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00</a:t>
                      </a:r>
                      <a:endParaRPr lang="en-IN" sz="32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50630" y="3972789"/>
            <a:ext cx="55976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940" y="6245690"/>
            <a:ext cx="5411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BX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5408" y="4179885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8839" y="6221082"/>
            <a:ext cx="102617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Offset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2335" y="533297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+ 50H = 5050H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16545" y="5794285"/>
            <a:ext cx="957378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67" dirty="0">
                <a:solidFill>
                  <a:srgbClr val="FFFF00"/>
                </a:solidFill>
              </a:rPr>
              <a:t>Final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Index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Address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65408" y="3732752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44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408" y="4179885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0352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33073 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41628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77" y="314706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7: Base plus index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733252"/>
            <a:ext cx="10994760" cy="1832457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In this mode the effective address is formed by adding content of a base register (any one of BX or BP) to the content of an index register (SI or DI). Default segment register DS.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57705" y="3650987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3200" dirty="0"/>
              <a:t>MOV AX, [BX] [SI]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74360" y="3452113"/>
          <a:ext cx="1943664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2"/>
                <a:gridCol w="971832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50813" y="3219053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3000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3001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3002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798141" y="3219052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11504"/>
              </p:ext>
            </p:extLst>
          </p:nvPr>
        </p:nvGraphicFramePr>
        <p:xfrm>
          <a:off x="2595873" y="4928640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0979" y="3501032"/>
            <a:ext cx="55976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5082" y="5743067"/>
            <a:ext cx="5411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BX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9777" y="5049030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 3000H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7932" y="5664583"/>
            <a:ext cx="957378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67" dirty="0">
                <a:solidFill>
                  <a:srgbClr val="FFFF00"/>
                </a:solidFill>
              </a:rPr>
              <a:t>Final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Index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Address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97707"/>
              </p:ext>
            </p:extLst>
          </p:nvPr>
        </p:nvGraphicFramePr>
        <p:xfrm>
          <a:off x="5057764" y="4949593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82696" y="5719961"/>
            <a:ext cx="42832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SI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540" y="504903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25758" y="3260995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25758" y="3708128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5758" y="3260995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25758" y="3708128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19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33073 0.041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0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95062E-6 L -0.42257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37" y="476706"/>
            <a:ext cx="10587548" cy="10180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8: Base relative plus index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602624"/>
            <a:ext cx="10994760" cy="1832457"/>
          </a:xfrm>
        </p:spPr>
        <p:txBody>
          <a:bodyPr>
            <a:normAutofit/>
          </a:bodyPr>
          <a:lstStyle/>
          <a:p>
            <a:pPr algn="just"/>
            <a:r>
              <a:rPr lang="en-US" sz="2667" dirty="0"/>
              <a:t>In the </a:t>
            </a:r>
            <a:r>
              <a:rPr lang="en-US" sz="2667" dirty="0" smtClean="0"/>
              <a:t>effective address </a:t>
            </a:r>
            <a:r>
              <a:rPr lang="en-US" sz="2667" dirty="0"/>
              <a:t>is formed by adding an 8 or 16-bit displacement with sum of contents of any one of the base registers (BX or BP) and any one of the index registers, in a default segment.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089" y="3534517"/>
            <a:ext cx="3582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3200" dirty="0"/>
              <a:t>MOV AX,50H[BX][SI]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70692" y="3435080"/>
          <a:ext cx="1943664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2"/>
                <a:gridCol w="971832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47145" y="3202019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3050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3051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3052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794473" y="3202019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9677"/>
              </p:ext>
            </p:extLst>
          </p:nvPr>
        </p:nvGraphicFramePr>
        <p:xfrm>
          <a:off x="2592205" y="4911607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07311" y="3483999"/>
            <a:ext cx="55976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1414" y="5726033"/>
            <a:ext cx="59022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BX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66109" y="5031997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 3050H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8358" y="5644881"/>
            <a:ext cx="957378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67" dirty="0">
                <a:solidFill>
                  <a:srgbClr val="FFFF00"/>
                </a:solidFill>
              </a:rPr>
              <a:t>Final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Index</a:t>
            </a:r>
          </a:p>
          <a:p>
            <a:pPr algn="ctr"/>
            <a:r>
              <a:rPr lang="en-IN" sz="1867" dirty="0">
                <a:solidFill>
                  <a:srgbClr val="FFFF00"/>
                </a:solidFill>
              </a:rPr>
              <a:t>Address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40746"/>
              </p:ext>
            </p:extLst>
          </p:nvPr>
        </p:nvGraphicFramePr>
        <p:xfrm>
          <a:off x="5054096" y="4932560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00</a:t>
                      </a:r>
                      <a:endParaRPr lang="en-IN" sz="28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9028" y="5702928"/>
            <a:ext cx="42832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SI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2090" y="3243961"/>
            <a:ext cx="56297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8224" y="5031997"/>
            <a:ext cx="1213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50H 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22090" y="3691095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/>
              <a:t>34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22090" y="3243961"/>
            <a:ext cx="56297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22090" y="3691095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3641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33073 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95062E-6 L -0.42257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70" y="2003754"/>
            <a:ext cx="1028646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67" dirty="0"/>
              <a:t>What we have learnt</a:t>
            </a:r>
          </a:p>
          <a:p>
            <a:pPr marL="1142971" lvl="1" indent="-609585"/>
            <a:r>
              <a:rPr lang="en-IN" sz="2533" dirty="0"/>
              <a:t>Different types of addressing modes present in 8086.</a:t>
            </a:r>
          </a:p>
          <a:p>
            <a:pPr marL="1142971" lvl="1" indent="-609585"/>
            <a:r>
              <a:rPr lang="en-IN" sz="2533" dirty="0"/>
              <a:t>Location of operands with respect to different addressing modes.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014" y="338321"/>
            <a:ext cx="10587548" cy="1018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67" dirty="0" smtClean="0">
                <a:solidFill>
                  <a:srgbClr val="FFFF99"/>
                </a:solidFill>
              </a:rPr>
              <a:t>Summary</a:t>
            </a:r>
            <a:endParaRPr lang="en-US" sz="4267" dirty="0">
              <a:solidFill>
                <a:srgbClr val="FFFF9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014" y="374901"/>
            <a:ext cx="7940660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621" y="1800147"/>
            <a:ext cx="9569513" cy="2239675"/>
          </a:xfrm>
        </p:spPr>
        <p:txBody>
          <a:bodyPr>
            <a:normAutofit/>
          </a:bodyPr>
          <a:lstStyle/>
          <a:p>
            <a:r>
              <a:rPr lang="en-IN" sz="3200" dirty="0"/>
              <a:t>Advanced Microprocessors and Peripheral</a:t>
            </a:r>
          </a:p>
          <a:p>
            <a:pPr marL="457189" lvl="1" indent="0">
              <a:buNone/>
            </a:pPr>
            <a:r>
              <a:rPr lang="en-IN" dirty="0"/>
              <a:t>- By K </a:t>
            </a:r>
            <a:r>
              <a:rPr lang="en-IN" dirty="0" err="1"/>
              <a:t>Bhurchandi</a:t>
            </a:r>
            <a:r>
              <a:rPr lang="en-IN" dirty="0"/>
              <a:t>, A. K. Ray </a:t>
            </a:r>
          </a:p>
          <a:p>
            <a:pPr lvl="1"/>
            <a:endParaRPr lang="en-IN" sz="3200" b="1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245506" y="3632607"/>
            <a:ext cx="8755087" cy="22396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667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867" y="3820721"/>
            <a:ext cx="6922627" cy="1629623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667" dirty="0">
                <a:solidFill>
                  <a:schemeClr val="tx1"/>
                </a:solidFill>
              </a:rPr>
              <a:t>This presentation is licensed to the public Text is available under the </a:t>
            </a:r>
            <a:r>
              <a:rPr lang="en-IN" sz="2667" dirty="0">
                <a:solidFill>
                  <a:schemeClr val="tx1"/>
                </a:solidFill>
                <a:hlinkClick r:id="rId2"/>
              </a:rPr>
              <a:t>Creative Commons Attribution-</a:t>
            </a:r>
            <a:r>
              <a:rPr lang="en-IN" sz="2667" dirty="0" err="1">
                <a:solidFill>
                  <a:schemeClr val="tx1"/>
                </a:solidFill>
                <a:hlinkClick r:id="rId2"/>
              </a:rPr>
              <a:t>ShareAlike</a:t>
            </a:r>
            <a:r>
              <a:rPr lang="en-IN" sz="2667" dirty="0">
                <a:solidFill>
                  <a:schemeClr val="tx1"/>
                </a:solidFill>
                <a:hlinkClick r:id="rId2"/>
              </a:rPr>
              <a:t> License</a:t>
            </a:r>
            <a:endParaRPr lang="en-IN" sz="266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68" y="3021788"/>
            <a:ext cx="2239673" cy="7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74901"/>
            <a:ext cx="10587548" cy="10180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Why study addressing modes?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800147"/>
            <a:ext cx="10791155" cy="18324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67" dirty="0"/>
              <a:t>Addressing modes help us to understand the types of operands and the way they are accessed while executing an instruction. </a:t>
            </a:r>
          </a:p>
          <a:p>
            <a:endParaRPr lang="en-US" sz="2667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3" y="345028"/>
            <a:ext cx="10587548" cy="10180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What are we going to study?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1" cy="162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/>
              <a:t>Addressing modes</a:t>
            </a:r>
          </a:p>
          <a:p>
            <a:pPr lvl="1"/>
            <a:r>
              <a:rPr lang="en-US" sz="2667" dirty="0"/>
              <a:t>We will see the types of addressing modes present in 8086.</a:t>
            </a:r>
          </a:p>
          <a:p>
            <a:pPr lvl="1"/>
            <a:r>
              <a:rPr lang="en-US" sz="2667" dirty="0"/>
              <a:t>We will study each addressing mode with example.</a:t>
            </a:r>
          </a:p>
          <a:p>
            <a:endParaRPr lang="en-US" sz="2667" dirty="0"/>
          </a:p>
          <a:p>
            <a:endParaRPr lang="en-US" sz="2667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38321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Types of addressing mode in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8" y="1596542"/>
            <a:ext cx="10994761" cy="4886557"/>
          </a:xfrm>
        </p:spPr>
        <p:txBody>
          <a:bodyPr>
            <a:normAutofit/>
          </a:bodyPr>
          <a:lstStyle/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Immediate addressing mode</a:t>
            </a:r>
            <a:endParaRPr lang="en-IN" dirty="0" smtClean="0"/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Direct </a:t>
            </a:r>
            <a:r>
              <a:rPr lang="en-IN" dirty="0"/>
              <a:t>addressing mode</a:t>
            </a:r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Register </a:t>
            </a:r>
            <a:r>
              <a:rPr lang="en-IN" dirty="0"/>
              <a:t>addressing mode</a:t>
            </a:r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Register Indirect addressing mode</a:t>
            </a:r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Indexed addressing mode</a:t>
            </a:r>
            <a:endParaRPr lang="en-IN" dirty="0"/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Register </a:t>
            </a:r>
            <a:r>
              <a:rPr lang="en-IN" dirty="0"/>
              <a:t>relative addressing </a:t>
            </a:r>
            <a:r>
              <a:rPr lang="en-IN" dirty="0" smtClean="0"/>
              <a:t>mode</a:t>
            </a:r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Base plus index addressing mode</a:t>
            </a:r>
          </a:p>
          <a:p>
            <a:pPr marL="685783" indent="-685783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Base </a:t>
            </a:r>
            <a:r>
              <a:rPr lang="en-IN" dirty="0"/>
              <a:t>relative plus index addressing </a:t>
            </a:r>
            <a:r>
              <a:rPr lang="en-IN" dirty="0" smtClean="0"/>
              <a:t>mode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06" y="349734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1: Immediate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50"/>
            <a:ext cx="10994760" cy="1832457"/>
          </a:xfrm>
        </p:spPr>
        <p:txBody>
          <a:bodyPr>
            <a:normAutofit/>
          </a:bodyPr>
          <a:lstStyle/>
          <a:p>
            <a:r>
              <a:rPr lang="en-US" sz="2667" dirty="0"/>
              <a:t>In this type of mode, immediate data is part of instruction and appears in the form of successive byte or bytes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34" y="4243429"/>
            <a:ext cx="349942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US" altLang="en-US" sz="4267" dirty="0"/>
              <a:t>MOV AX,10AB</a:t>
            </a:r>
            <a:r>
              <a:rPr lang="en-US" altLang="en-US" sz="1867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75347" y="4415945"/>
            <a:ext cx="78579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267" dirty="0"/>
              <a:t>AX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34504" y="4472201"/>
          <a:ext cx="3388104" cy="84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52"/>
                <a:gridCol w="1694052"/>
              </a:tblGrid>
              <a:tr h="848948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05330" y="3158317"/>
            <a:ext cx="224452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US" altLang="en-US" sz="4267" dirty="0"/>
              <a:t> 10     AB</a:t>
            </a:r>
            <a:r>
              <a:rPr lang="en-US" altLang="en-US" sz="1867" dirty="0"/>
              <a:t>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5062E-6 L 0.00104 0.19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98" y="316082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2: 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50"/>
            <a:ext cx="10994760" cy="1832457"/>
          </a:xfrm>
        </p:spPr>
        <p:txBody>
          <a:bodyPr>
            <a:normAutofit/>
          </a:bodyPr>
          <a:lstStyle/>
          <a:p>
            <a:r>
              <a:rPr lang="en-US" dirty="0" smtClean="0"/>
              <a:t>In this type of addressing mode a 16-bit memory address is directly specified in the instruction as a part of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656" y="4239484"/>
            <a:ext cx="3882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4267" dirty="0"/>
              <a:t>MOV AX,[5000</a:t>
            </a:r>
            <a:r>
              <a:rPr lang="en-IN" altLang="en-US" sz="3200" dirty="0"/>
              <a:t>H</a:t>
            </a:r>
            <a:r>
              <a:rPr lang="en-IN" altLang="en-US" sz="4267" dirty="0"/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3763" y="4307757"/>
          <a:ext cx="2698902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51"/>
                <a:gridCol w="1349451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2" y="523982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3182" y="3046853"/>
            <a:ext cx="164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63010" y="3648317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5000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10338" y="3648316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37956" y="36993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7956" y="4101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7956" y="36902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37956" y="40924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35802E-6 L -0.27916 0.1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5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-0.37934 0.053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6" y="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55" y="321654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3: Register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50"/>
            <a:ext cx="10994760" cy="1832457"/>
          </a:xfrm>
        </p:spPr>
        <p:txBody>
          <a:bodyPr>
            <a:normAutofit/>
          </a:bodyPr>
          <a:lstStyle/>
          <a:p>
            <a:r>
              <a:rPr lang="en-US" dirty="0" smtClean="0"/>
              <a:t>In this type of addressing mode, the data is stored in the register and it can be a 8-bit or 16-bit register. All the registers, except IP, may be used in this mode.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891" y="3967931"/>
            <a:ext cx="3006785" cy="152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4267" dirty="0"/>
              <a:t>MOV AL,BL</a:t>
            </a:r>
            <a:r>
              <a:rPr lang="en-IN" altLang="en-US" sz="3733" dirty="0"/>
              <a:t>H</a:t>
            </a:r>
          </a:p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4267" dirty="0"/>
              <a:t>MOV AX,BX</a:t>
            </a:r>
            <a:r>
              <a:rPr lang="en-IN" altLang="en-US" sz="3200" dirty="0"/>
              <a:t>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03213" y="4855466"/>
          <a:ext cx="3388104" cy="84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52"/>
                <a:gridCol w="1694052"/>
              </a:tblGrid>
              <a:tr h="848948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92394" y="5677596"/>
            <a:ext cx="311976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     AH         AL</a:t>
            </a:r>
            <a:endParaRPr lang="en-US" altLang="en-US" sz="1867" dirty="0"/>
          </a:p>
        </p:txBody>
      </p:sp>
      <p:sp>
        <p:nvSpPr>
          <p:cNvPr id="7" name="TextBox 6"/>
          <p:cNvSpPr txBox="1"/>
          <p:nvPr/>
        </p:nvSpPr>
        <p:spPr>
          <a:xfrm>
            <a:off x="10135747" y="4878752"/>
            <a:ext cx="78579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AX</a:t>
            </a:r>
            <a:endParaRPr lang="en-US" altLang="en-US" sz="1867" dirty="0"/>
          </a:p>
        </p:txBody>
      </p:sp>
      <p:sp>
        <p:nvSpPr>
          <p:cNvPr id="8" name="TextBox 7"/>
          <p:cNvSpPr txBox="1"/>
          <p:nvPr/>
        </p:nvSpPr>
        <p:spPr>
          <a:xfrm>
            <a:off x="6910427" y="4890091"/>
            <a:ext cx="223009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FF        33</a:t>
            </a:r>
            <a:endParaRPr lang="en-US" altLang="en-US" sz="1867" dirty="0"/>
          </a:p>
        </p:txBody>
      </p:sp>
      <p:sp>
        <p:nvSpPr>
          <p:cNvPr id="9" name="TextBox 8"/>
          <p:cNvSpPr txBox="1"/>
          <p:nvPr/>
        </p:nvSpPr>
        <p:spPr>
          <a:xfrm>
            <a:off x="10166782" y="3172569"/>
            <a:ext cx="75482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BX</a:t>
            </a:r>
            <a:endParaRPr lang="en-US" altLang="en-US" sz="1867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503213" y="3118983"/>
          <a:ext cx="3388104" cy="84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52"/>
                <a:gridCol w="1694052"/>
              </a:tblGrid>
              <a:tr h="848948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80362" y="3126497"/>
            <a:ext cx="221887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10       AB</a:t>
            </a:r>
            <a:endParaRPr lang="en-US" altLang="en-US" sz="1867" dirty="0"/>
          </a:p>
        </p:txBody>
      </p:sp>
      <p:sp>
        <p:nvSpPr>
          <p:cNvPr id="12" name="TextBox 11"/>
          <p:cNvSpPr txBox="1"/>
          <p:nvPr/>
        </p:nvSpPr>
        <p:spPr>
          <a:xfrm>
            <a:off x="5982139" y="3910100"/>
            <a:ext cx="357181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     BH         </a:t>
            </a:r>
            <a:r>
              <a:rPr lang="en-US" altLang="en-US" sz="4267" dirty="0" smtClean="0"/>
              <a:t>BL</a:t>
            </a:r>
            <a:endParaRPr lang="en-US" altLang="en-US" sz="1867" dirty="0"/>
          </a:p>
        </p:txBody>
      </p:sp>
      <p:sp>
        <p:nvSpPr>
          <p:cNvPr id="13" name="TextBox 12"/>
          <p:cNvSpPr txBox="1"/>
          <p:nvPr/>
        </p:nvSpPr>
        <p:spPr>
          <a:xfrm>
            <a:off x="6880362" y="3134984"/>
            <a:ext cx="221887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4267" dirty="0"/>
              <a:t>10       AB</a:t>
            </a:r>
            <a:endParaRPr lang="en-US" altLang="en-US" sz="1867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7531E-6 L -2.77778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76" y="374900"/>
            <a:ext cx="10587548" cy="1018033"/>
          </a:xfrm>
        </p:spPr>
        <p:txBody>
          <a:bodyPr>
            <a:noAutofit/>
          </a:bodyPr>
          <a:lstStyle/>
          <a:p>
            <a:r>
              <a:rPr lang="en-US" sz="4270" dirty="0">
                <a:solidFill>
                  <a:srgbClr val="FFFF99"/>
                </a:solidFill>
              </a:rPr>
              <a:t>4: Register Indirect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50"/>
            <a:ext cx="10994760" cy="1832457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address of the memory location which contains data or operand is determined in a indirect way, using the offset register.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13016" y="4463776"/>
            <a:ext cx="308693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4267" dirty="0"/>
              <a:t>MOV AX,[BX]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86557" y="3881377"/>
          <a:ext cx="1943664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2"/>
                <a:gridCol w="971832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63182" y="3046853"/>
            <a:ext cx="164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63010" y="3648317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5000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910338" y="3648316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37955" y="369025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22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02533"/>
              </p:ext>
            </p:extLst>
          </p:nvPr>
        </p:nvGraphicFramePr>
        <p:xfrm>
          <a:off x="4966761" y="5175657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50</a:t>
                      </a:r>
                      <a:endParaRPr lang="en-IN" sz="32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00</a:t>
                      </a:r>
                      <a:endParaRPr lang="en-IN" sz="32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23177" y="3930296"/>
            <a:ext cx="55976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3940" y="5190951"/>
            <a:ext cx="5411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BX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7955" y="4137392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37955" y="369025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37955" y="4137392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402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33073 0.041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0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95062E-6 L -0.42257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77" y="334984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FFFF99"/>
                </a:solidFill>
              </a:rPr>
              <a:t>5: Indexed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50"/>
            <a:ext cx="10994760" cy="1832457"/>
          </a:xfrm>
        </p:spPr>
        <p:txBody>
          <a:bodyPr>
            <a:normAutofit/>
          </a:bodyPr>
          <a:lstStyle/>
          <a:p>
            <a:pPr algn="just"/>
            <a:r>
              <a:rPr lang="en-US" sz="2667" dirty="0"/>
              <a:t>In this addressing mode, offset of the operand is stored in one of the index registers. DS is the default segment for index register SI and DI.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622" y="4258505"/>
            <a:ext cx="290630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IN" altLang="en-US" sz="4267" dirty="0"/>
              <a:t>MOV AX,[SI]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86557" y="3881377"/>
          <a:ext cx="1943664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2"/>
                <a:gridCol w="971832"/>
              </a:tblGrid>
              <a:tr h="814427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63182" y="3046853"/>
            <a:ext cx="164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63010" y="3648317"/>
            <a:ext cx="671979" cy="1385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67" b="1" dirty="0"/>
              <a:t>5000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5001</a:t>
            </a:r>
          </a:p>
          <a:p>
            <a:pPr>
              <a:lnSpc>
                <a:spcPct val="150000"/>
              </a:lnSpc>
            </a:pPr>
            <a:r>
              <a:rPr lang="en-IN" sz="1867" b="1" dirty="0"/>
              <a:t>5002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910338" y="3648316"/>
          <a:ext cx="1213508" cy="296671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3508"/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37955" y="369025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22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9977"/>
              </p:ext>
            </p:extLst>
          </p:nvPr>
        </p:nvGraphicFramePr>
        <p:xfrm>
          <a:off x="4966761" y="5175657"/>
          <a:ext cx="1943666" cy="81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33"/>
                <a:gridCol w="971833"/>
              </a:tblGrid>
              <a:tr h="814427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 smtClean="0"/>
                        <a:t>50</a:t>
                      </a:r>
                      <a:endParaRPr lang="en-IN" sz="26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 smtClean="0"/>
                        <a:t>00</a:t>
                      </a:r>
                      <a:endParaRPr lang="en-IN" sz="2600" b="1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23177" y="3930296"/>
            <a:ext cx="55976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3176" y="5316131"/>
            <a:ext cx="42832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7955" y="4137392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37955" y="369025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7955" y="4137392"/>
            <a:ext cx="7956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9348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33073 0.041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0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41563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614</Words>
  <Application>Microsoft Office PowerPoint</Application>
  <PresentationFormat>Custom</PresentationFormat>
  <Paragraphs>149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Why study addressing modes?</vt:lpstr>
      <vt:lpstr>What are we going to study?</vt:lpstr>
      <vt:lpstr>Types of addressing mode in 8086</vt:lpstr>
      <vt:lpstr>1: Immediate addressing mode</vt:lpstr>
      <vt:lpstr>2: Direct addressing mode</vt:lpstr>
      <vt:lpstr>3: Register addressing mode</vt:lpstr>
      <vt:lpstr>4: Register Indirect addressing mode</vt:lpstr>
      <vt:lpstr>5: Indexed addressing mode</vt:lpstr>
      <vt:lpstr>6: Register relative addressing mode</vt:lpstr>
      <vt:lpstr>7: Base plus index addressing mode</vt:lpstr>
      <vt:lpstr>8: Base relative plus index addressing mode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Binu Joy</dc:creator>
  <cp:lastModifiedBy>anooja_j</cp:lastModifiedBy>
  <cp:revision>10</cp:revision>
  <dcterms:created xsi:type="dcterms:W3CDTF">2017-10-08T00:35:39Z</dcterms:created>
  <dcterms:modified xsi:type="dcterms:W3CDTF">2022-11-28T05:34:05Z</dcterms:modified>
</cp:coreProperties>
</file>