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5143500" type="screen16x9"/>
  <p:notesSz cx="6858000" cy="9144000"/>
  <p:embeddedFontLst>
    <p:embeddedFont>
      <p:font typeface="Ubuntu Medium" panose="020B0604020202020204" charset="0"/>
      <p:regular r:id="rId39"/>
      <p:bold r:id="rId40"/>
      <p:italic r:id="rId41"/>
      <p:boldItalic r:id="rId42"/>
    </p:embeddedFont>
    <p:embeddedFont>
      <p:font typeface="Arvo" panose="020B0604020202020204" charset="0"/>
      <p:regular r:id="rId43"/>
      <p:bold r:id="rId44"/>
      <p:italic r:id="rId45"/>
      <p:boldItalic r:id="rId46"/>
    </p:embeddedFont>
    <p:embeddedFont>
      <p:font typeface="Comfortaa SemiBold" panose="020B0604020202020204" charset="0"/>
      <p:regular r:id="rId47"/>
      <p:bold r:id="rId48"/>
    </p:embeddedFont>
    <p:embeddedFont>
      <p:font typeface="Bodoni" panose="020B0604020202020204" charset="0"/>
      <p:regular r:id="rId49"/>
      <p:bold r:id="rId50"/>
      <p:italic r:id="rId51"/>
      <p:boldItalic r:id="rId52"/>
    </p:embeddedFont>
    <p:embeddedFont>
      <p:font typeface="Ubuntu Light" panose="020B0604020202020204" charset="0"/>
      <p:regular r:id="rId53"/>
      <p:bold r:id="rId54"/>
      <p:italic r:id="rId55"/>
      <p:boldItalic r:id="rId56"/>
    </p:embeddedFont>
    <p:embeddedFont>
      <p:font typeface="Ubuntu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0084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7fc79bd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7fc79bd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7fc79b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7fc79b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7fc79bd3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7fc79bd3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7fc79bd3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7fc79bd3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7fc79bd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7fc79bd3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361293e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361293e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361293e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361293e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361293f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361293f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361293f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361293f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7c004641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7c004641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7f196e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7f196e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7c004641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7c004641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7c004641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7c004641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859fed4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859fed4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83db428f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83db428f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83db428f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83db428f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83db428f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83db428f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83db428f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83db428f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b2013d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b2013d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b2013d44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b2013d44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b2013d44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b2013d44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f196ed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f196ed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b2013d4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b2013d4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b2013d4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b2013d4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b2013d44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b2013d44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b2f6b0fd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b2f6b0fd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b2f6b0f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b2f6b0f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b2f6b0f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b2f6b0f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a5f72d55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a5f72d55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7f196ee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7f196ee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7f196ee7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7f196ee7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7f196ee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7f196ee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7d8ae8b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7d8ae8b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7d8ae8b8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7d8ae8b8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7fc79b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7fc79b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BIG_NUMBER_1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28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3">
  <p:cSld name="TITLE_AND_TWO_COLUMNS_3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2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641400" y="1890275"/>
            <a:ext cx="40944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Computer Organization and Design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1"/>
          </p:nvPr>
        </p:nvSpPr>
        <p:spPr>
          <a:xfrm>
            <a:off x="4654775" y="2811850"/>
            <a:ext cx="43563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Ubuntu Medium"/>
                <a:ea typeface="Ubuntu Medium"/>
                <a:cs typeface="Ubuntu Medium"/>
                <a:sym typeface="Ubuntu Medium"/>
              </a:rPr>
              <a:t>Computer Organization &amp; Architecture - MODULE 3</a:t>
            </a:r>
            <a:endParaRPr sz="1300">
              <a:solidFill>
                <a:schemeClr val="accent4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Ubuntu Medium"/>
                <a:ea typeface="Ubuntu Medium"/>
                <a:cs typeface="Ubuntu Medium"/>
                <a:sym typeface="Ubuntu Medium"/>
              </a:rPr>
              <a:t>PART 2</a:t>
            </a:r>
            <a:endParaRPr sz="1300">
              <a:solidFill>
                <a:schemeClr val="accent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663362" y="1590693"/>
            <a:ext cx="15735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www.teachics.org</a:t>
            </a:r>
            <a:endParaRPr sz="12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Reference Instruction</a:t>
            </a: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Memory reference instructions performs operation with memory operand.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Execution of memory reference instruction starts with timing signal T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are 7 memory instruction.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646" y="1748800"/>
            <a:ext cx="3079207" cy="4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437" y="2799501"/>
            <a:ext cx="4901126" cy="1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ctrTitle"/>
          </p:nvPr>
        </p:nvSpPr>
        <p:spPr>
          <a:xfrm>
            <a:off x="1113228" y="596646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to AC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40"/>
          <p:cNvSpPr txBox="1">
            <a:spLocks noGrp="1"/>
          </p:cNvSpPr>
          <p:nvPr>
            <p:ph type="subTitle" idx="1"/>
          </p:nvPr>
        </p:nvSpPr>
        <p:spPr>
          <a:xfrm>
            <a:off x="532500" y="1414950"/>
            <a:ext cx="38646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Performs AND logic operation on pairs of bits in AC and the memory word specified by effective address.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result of operation is transferred to AC.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DR ← M [AR]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AC ← AC ^ DR, SC 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←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0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ctrTitle" idx="2"/>
          </p:nvPr>
        </p:nvSpPr>
        <p:spPr>
          <a:xfrm>
            <a:off x="4818378" y="5508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to AC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40"/>
          <p:cNvSpPr txBox="1">
            <a:spLocks noGrp="1"/>
          </p:cNvSpPr>
          <p:nvPr>
            <p:ph type="subTitle" idx="3"/>
          </p:nvPr>
        </p:nvSpPr>
        <p:spPr>
          <a:xfrm>
            <a:off x="4701325" y="1414925"/>
            <a:ext cx="37887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Adds the content of the memory word specified by the effective address to the value of AC.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Sum is transferred to AC and output carry C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is transferred into E (Extended accumulator flipflop)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DR ← M [AR]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AC ← AC ^ DR, E ← C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out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SC ← 0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ctrTitle"/>
          </p:nvPr>
        </p:nvSpPr>
        <p:spPr>
          <a:xfrm>
            <a:off x="1113228" y="1282446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LDA : Load to AC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41"/>
          <p:cNvSpPr txBox="1">
            <a:spLocks noGrp="1"/>
          </p:cNvSpPr>
          <p:nvPr>
            <p:ph type="subTitle" idx="1"/>
          </p:nvPr>
        </p:nvSpPr>
        <p:spPr>
          <a:xfrm>
            <a:off x="540100" y="2207250"/>
            <a:ext cx="38646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Transfers the memory word specified by the effective address to AC.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DR ← M [AR]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AC ← DR, SC ← 0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7" name="Google Shape;267;p41"/>
          <p:cNvSpPr txBox="1">
            <a:spLocks noGrp="1"/>
          </p:cNvSpPr>
          <p:nvPr>
            <p:ph type="ctrTitle" idx="2"/>
          </p:nvPr>
        </p:nvSpPr>
        <p:spPr>
          <a:xfrm>
            <a:off x="4818378" y="13128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 : Store to AC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41"/>
          <p:cNvSpPr txBox="1">
            <a:spLocks noGrp="1"/>
          </p:cNvSpPr>
          <p:nvPr>
            <p:ph type="subTitle" idx="3"/>
          </p:nvPr>
        </p:nvSpPr>
        <p:spPr>
          <a:xfrm>
            <a:off x="4693700" y="2226300"/>
            <a:ext cx="3788700" cy="14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Stores the content of AC into the memory word specified by the effective address.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M [AR] ← AC, SC ← 0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ctrTitle"/>
          </p:nvPr>
        </p:nvSpPr>
        <p:spPr>
          <a:xfrm>
            <a:off x="1113228" y="1282446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BUN : Branch Unconditionally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42"/>
          <p:cNvSpPr txBox="1">
            <a:spLocks noGrp="1"/>
          </p:cNvSpPr>
          <p:nvPr>
            <p:ph type="subTitle" idx="1"/>
          </p:nvPr>
        </p:nvSpPr>
        <p:spPr>
          <a:xfrm>
            <a:off x="532500" y="2091952"/>
            <a:ext cx="3864600" cy="1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Transfers the program to the instruction specified by the effective address.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PC ← AR, SC ← 0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5" name="Google Shape;275;p42"/>
          <p:cNvSpPr txBox="1">
            <a:spLocks noGrp="1"/>
          </p:cNvSpPr>
          <p:nvPr>
            <p:ph type="ctrTitle" idx="2"/>
          </p:nvPr>
        </p:nvSpPr>
        <p:spPr>
          <a:xfrm>
            <a:off x="4818378" y="550875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ISZ: Increment and Skip if Zero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42"/>
          <p:cNvSpPr txBox="1">
            <a:spLocks noGrp="1"/>
          </p:cNvSpPr>
          <p:nvPr>
            <p:ph type="subTitle" idx="3"/>
          </p:nvPr>
        </p:nvSpPr>
        <p:spPr>
          <a:xfrm>
            <a:off x="4701325" y="1414925"/>
            <a:ext cx="37887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Increments the word specified by the effective address, and if the incremented value is equal to 0, PC is incremented by 1 in order to skip the next instruction in the program.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DR ← M [AR]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DR ← DR+1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: M [AR] ← DR, if (DR  0) then (PC ← PC 1), SC ← 0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BSA : Branch and Save Return Address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40896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</a:rPr>
              <a:t>Used for branching to a portion of the program called a subroutine or procedure.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</a:rPr>
              <a:t>It stores the address of the next instruction into a memory location specified by the effective address.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</a:rPr>
              <a:t>The effective address plus one is  transferred to PC to serve as the address of the first instruction in the subroutine.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: M [AR] ← PC, AR ← AR + 1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 PC ← AR, SC ← 0</a:t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456350"/>
            <a:ext cx="4166250" cy="2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>
            <a:spLocks noGrp="1"/>
          </p:cNvSpPr>
          <p:nvPr>
            <p:ph type="title"/>
          </p:nvPr>
        </p:nvSpPr>
        <p:spPr>
          <a:xfrm>
            <a:off x="3971025" y="1725450"/>
            <a:ext cx="49728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Reference Instructions</a:t>
            </a:r>
            <a:endParaRPr/>
          </a:p>
        </p:txBody>
      </p:sp>
      <p:sp>
        <p:nvSpPr>
          <p:cNvPr id="289" name="Google Shape;289;p44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Reference Instructions</a:t>
            </a: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It specifies an operation on or test of the Accumulator.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An operand from memory is not needed.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They </a:t>
            </a:r>
            <a:r>
              <a:rPr lang="en" dirty="0">
                <a:solidFill>
                  <a:schemeClr val="dk1"/>
                </a:solidFill>
              </a:rPr>
              <a:t>are recognized by the control when D</a:t>
            </a:r>
            <a:r>
              <a:rPr lang="en" baseline="-25000" dirty="0">
                <a:solidFill>
                  <a:schemeClr val="dk1"/>
                </a:solidFill>
              </a:rPr>
              <a:t>7</a:t>
            </a:r>
            <a:r>
              <a:rPr lang="en" dirty="0">
                <a:solidFill>
                  <a:schemeClr val="dk1"/>
                </a:solidFill>
              </a:rPr>
              <a:t> = 1 and I = 0.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Execution start with the timing signal T</a:t>
            </a:r>
            <a:r>
              <a:rPr lang="en" baseline="-25000" dirty="0">
                <a:solidFill>
                  <a:schemeClr val="dk1"/>
                </a:solidFill>
              </a:rPr>
              <a:t>3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Each control function needs the Boolean relation D</a:t>
            </a:r>
            <a:r>
              <a:rPr lang="en" baseline="-25000" dirty="0">
                <a:solidFill>
                  <a:schemeClr val="dk1"/>
                </a:solidFill>
              </a:rPr>
              <a:t>7</a:t>
            </a:r>
            <a:r>
              <a:rPr lang="en" dirty="0">
                <a:solidFill>
                  <a:schemeClr val="dk1"/>
                </a:solidFill>
              </a:rPr>
              <a:t>IT</a:t>
            </a:r>
            <a:r>
              <a:rPr lang="en" baseline="-25000" dirty="0">
                <a:solidFill>
                  <a:schemeClr val="dk1"/>
                </a:solidFill>
              </a:rPr>
              <a:t>3</a:t>
            </a:r>
            <a:r>
              <a:rPr lang="en" dirty="0">
                <a:solidFill>
                  <a:schemeClr val="dk1"/>
                </a:solidFill>
              </a:rPr>
              <a:t> and is represented by the symbol r. 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By assigning the symbol B, to bit i of IR(0-11), all control functions can be simply denoted by rBi.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404660" y="977959"/>
            <a:ext cx="6551100" cy="22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113" y="1022725"/>
            <a:ext cx="6589774" cy="30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585775" y="1725450"/>
            <a:ext cx="40998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Communication</a:t>
            </a:r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Input-Output Instructions</a:t>
            </a:r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Needed for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transferring information to and from AC register.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checking the flag bits.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controlling the interrupt facility.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Recognized by the control when D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 =1 and I =1.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remaining bits(0-11) of the instruction specify the particular operation.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Executed with the clock transition associated with timing signal T3.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control function needs a Boolean relation D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IT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and is represented by the symbol p.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By assigning the symbol Bi to bit i of IR, all control functions can be denoted by pB</a:t>
            </a:r>
            <a:r>
              <a:rPr lang="en" baseline="-25000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for i = 6 through 11.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Cycle</a:t>
            </a: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Input-Output Instructions</a:t>
            </a:r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37" y="1673335"/>
            <a:ext cx="7425326" cy="24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>
            <a:spLocks noGrp="1"/>
          </p:cNvSpPr>
          <p:nvPr>
            <p:ph type="title"/>
          </p:nvPr>
        </p:nvSpPr>
        <p:spPr>
          <a:xfrm>
            <a:off x="830525" y="1725450"/>
            <a:ext cx="3855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Interrupt</a:t>
            </a:r>
            <a:endParaRPr/>
          </a:p>
        </p:txBody>
      </p:sp>
      <p:sp>
        <p:nvSpPr>
          <p:cNvPr id="361" name="Google Shape;361;p55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Interrupt</a:t>
            </a:r>
            <a:endParaRPr/>
          </a:p>
        </p:txBody>
      </p:sp>
      <p:sp>
        <p:nvSpPr>
          <p:cNvPr id="367" name="Google Shape;367;p56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basic case (Programmed control transfer), the computer keeps checking the flag bit, and when it finds it set, it initiates an information transfer.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type of transfer is inefficient because of the difference of information flow rate between the computer and that of the input–output device.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computer is wasting time while checking the flag instead of doing some other useful processing task.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Interrupt</a:t>
            </a:r>
            <a:endParaRPr/>
          </a:p>
        </p:txBody>
      </p:sp>
      <p:sp>
        <p:nvSpPr>
          <p:cNvPr id="373" name="Google Shape;373;p57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 alternative to the programmed controlled procedure is to let the external device inform the computer when it is ready for the transfer.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the meantime the computer can be busy with other tasks.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type of transfer uses the interrupt facility.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While the computer is running a program, it does not check the flags.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a flag is set, the computer is interrupted from proceeding with the current program.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computer stops what it is doing to take care of the input or output transfer.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 then returns to the current program to continue what it was doing before the interrupt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Interrupt</a:t>
            </a:r>
            <a:endParaRPr/>
          </a:p>
        </p:txBody>
      </p:sp>
      <p:sp>
        <p:nvSpPr>
          <p:cNvPr id="379" name="Google Shape;379;p58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interrupt facility can be enabled or disabled by a flip-flop IEN.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interrupt enable flip-flop IEN can be set and cleared with two instructions (IOF, ION).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When IEN is cleared to 0 (with the IOF instruction), the flags cannot interrupt the computer.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IEN is set to 1 (with the ION instruction), the computer can be interrupted.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 interrupt flip-flop R is included in the computer to decide when to go through the interrupt cycle.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 the computer is either in an instruction cycle or in an interrupt cycle.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 Cycle</a:t>
            </a:r>
            <a:endParaRPr/>
          </a:p>
        </p:txBody>
      </p:sp>
      <p:sp>
        <p:nvSpPr>
          <p:cNvPr id="385" name="Google Shape;385;p59"/>
          <p:cNvSpPr txBox="1">
            <a:spLocks noGrp="1"/>
          </p:cNvSpPr>
          <p:nvPr>
            <p:ph type="body" idx="1"/>
          </p:nvPr>
        </p:nvSpPr>
        <p:spPr>
          <a:xfrm>
            <a:off x="444400" y="1291650"/>
            <a:ext cx="4231200" cy="3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R = 0, the computer goes through an instruction cycle.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During the execute phase IEN is checked. If it is 0, control continues with the next instruction cycle.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IEN = 1, control checks the flag bits. If both flags are 0, control continues with the next instruction cycle.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either flag is set to 1 while IEN = 1, R is set to 1 and control goes to an interrupt cycle.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47" y="1133903"/>
            <a:ext cx="3678175" cy="34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 Cycle</a:t>
            </a:r>
            <a:endParaRPr/>
          </a:p>
        </p:txBody>
      </p:sp>
      <p:sp>
        <p:nvSpPr>
          <p:cNvPr id="392" name="Google Shape;392;p60"/>
          <p:cNvSpPr txBox="1">
            <a:spLocks noGrp="1"/>
          </p:cNvSpPr>
          <p:nvPr>
            <p:ph type="body" idx="1"/>
          </p:nvPr>
        </p:nvSpPr>
        <p:spPr>
          <a:xfrm>
            <a:off x="444400" y="1071700"/>
            <a:ext cx="4343700" cy="3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interrupt cycle is a hardware implementation of a branch and save return address operation.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return address in PC is stored in a specific location. (Here address 0)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Control then inserts address 1 into PC and clears IEN and R so that no more interruptions can occur until the interrupt request serviced and flag has been set.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Micro-operations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 AR ← 0, TR ← PC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: M [AR] ← TR, PC ← 0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: PC ← PC 1, IEN ← 0, R ← 0, SC ← 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47" y="1133903"/>
            <a:ext cx="3678175" cy="34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>
            <a:spLocks noGrp="1"/>
          </p:cNvSpPr>
          <p:nvPr>
            <p:ph type="title"/>
          </p:nvPr>
        </p:nvSpPr>
        <p:spPr>
          <a:xfrm>
            <a:off x="4327525" y="1725450"/>
            <a:ext cx="40656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Basic Computer</a:t>
            </a:r>
            <a:endParaRPr/>
          </a:p>
        </p:txBody>
      </p:sp>
      <p:sp>
        <p:nvSpPr>
          <p:cNvPr id="399" name="Google Shape;399;p61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Basic Computer</a:t>
            </a:r>
            <a:endParaRPr/>
          </a:p>
        </p:txBody>
      </p:sp>
      <p:sp>
        <p:nvSpPr>
          <p:cNvPr id="405" name="Google Shape;405;p62"/>
          <p:cNvSpPr txBox="1">
            <a:spLocks noGrp="1"/>
          </p:cNvSpPr>
          <p:nvPr>
            <p:ph type="body" idx="1"/>
          </p:nvPr>
        </p:nvSpPr>
        <p:spPr>
          <a:xfrm>
            <a:off x="444400" y="1441450"/>
            <a:ext cx="8251500" cy="2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basic computer consists of the following hardware components: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 memory unit with 4096 words of 16 bits each.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Nine registers: AR, PC, DR, AC, IR, TR, OUTR, INPR, and SC.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Seven flip-flops: I, S, E, R, IEN, FGI, and FGO.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Two decoders: a 3x8 operation decoder and a 4x16 timing decoder.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 16-bit common bus.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Control logic gates.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Adder and logic circuit connected to the input of AC.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Basic Computer</a:t>
            </a:r>
            <a:endParaRPr/>
          </a:p>
        </p:txBody>
      </p:sp>
      <p:pic>
        <p:nvPicPr>
          <p:cNvPr id="411" name="Google Shape;41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25" y="1627525"/>
            <a:ext cx="6112350" cy="26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Cycle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program consists of a sequence of instructions is executed in the computer by going through a cycle for each instruction.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instruction cycle in turn is subdivided into a sequence of subcycles or phases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They are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Fetch an instruction from memory.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Decode the instruction.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Read the effective address from memory if the instruction has an indirect address.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Execute the instruction.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Upon the completion of step 4, the control goes back to step 1 to fetch, decode, and execute the next instruction.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process continues indefinitely unless a HALT instruction is encountered.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Logic Gates</a:t>
            </a:r>
            <a:endParaRPr/>
          </a:p>
        </p:txBody>
      </p:sp>
      <p:sp>
        <p:nvSpPr>
          <p:cNvPr id="417" name="Google Shape;417;p64"/>
          <p:cNvSpPr txBox="1">
            <a:spLocks noGrp="1"/>
          </p:cNvSpPr>
          <p:nvPr>
            <p:ph type="body" idx="1"/>
          </p:nvPr>
        </p:nvSpPr>
        <p:spPr>
          <a:xfrm>
            <a:off x="444400" y="1260275"/>
            <a:ext cx="42501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inputs to this circuit come from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two decoders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 flip-flop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bits 0 through 11 of IR.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other inputs to the control logic are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 bits 0 through 15 to check if AC =0 and to detect the sign bit in AC(15)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DR bits 0 through 15 to check if DR= 0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values of the seven flip-flops.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64"/>
          <p:cNvSpPr txBox="1">
            <a:spLocks noGrp="1"/>
          </p:cNvSpPr>
          <p:nvPr>
            <p:ph type="body" idx="1"/>
          </p:nvPr>
        </p:nvSpPr>
        <p:spPr>
          <a:xfrm>
            <a:off x="4572000" y="1260275"/>
            <a:ext cx="4147500" cy="3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outputs of the control logic circuit are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Signals to control the inputs of the nine registers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Signals to control the read and write inputs of memory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Signals to set, clear, or complement the flip-flops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Signals for S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and 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to select a register for the bus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Signals to control the AC adder and logic circuit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of Registers and Memory</a:t>
            </a:r>
            <a:endParaRPr/>
          </a:p>
        </p:txBody>
      </p:sp>
      <p:sp>
        <p:nvSpPr>
          <p:cNvPr id="424" name="Google Shape;424;p65"/>
          <p:cNvSpPr txBox="1">
            <a:spLocks noGrp="1"/>
          </p:cNvSpPr>
          <p:nvPr>
            <p:ph type="body" idx="1"/>
          </p:nvPr>
        </p:nvSpPr>
        <p:spPr>
          <a:xfrm>
            <a:off x="444400" y="1254400"/>
            <a:ext cx="8261700" cy="3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control inputs of the registers are LD (load), INR (increment), and CLR (clear).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Eg: To derive the gate structure associated with the control inputs of AR.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Find all the statements that change the content of AR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R’T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 AR ← PC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R’T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: AR ← IR(0–11)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’IT3: AR ← M [AR]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 AR ← 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: AR ← AR + 1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control functions can be combined into three Boolean expressions as follows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LD(AR) = R’T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+ R’T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D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’IT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CLR(AR) = RT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INR(AR) = D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of Common Bus</a:t>
            </a:r>
            <a:endParaRPr/>
          </a:p>
        </p:txBody>
      </p:sp>
      <p:sp>
        <p:nvSpPr>
          <p:cNvPr id="430" name="Google Shape;430;p66"/>
          <p:cNvSpPr txBox="1">
            <a:spLocks noGrp="1"/>
          </p:cNvSpPr>
          <p:nvPr>
            <p:ph type="body" idx="1"/>
          </p:nvPr>
        </p:nvSpPr>
        <p:spPr>
          <a:xfrm>
            <a:off x="444400" y="1254400"/>
            <a:ext cx="82617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16-bit common bus is controlled by the selection inputs S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and 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decimal number shown with each bus input specifies the equivalent binary number that must be applied to the selection inputs in order to select the corresponding register.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example, when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1, the value of S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must be 001 and the output of AR will be selected for the bus.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1" name="Google Shape;4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868" y="2778400"/>
            <a:ext cx="4200265" cy="18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of Common Bus</a:t>
            </a:r>
            <a:endParaRPr/>
          </a:p>
        </p:txBody>
      </p:sp>
      <p:sp>
        <p:nvSpPr>
          <p:cNvPr id="437" name="Google Shape;437;p67"/>
          <p:cNvSpPr txBox="1">
            <a:spLocks noGrp="1"/>
          </p:cNvSpPr>
          <p:nvPr>
            <p:ph type="body" idx="1"/>
          </p:nvPr>
        </p:nvSpPr>
        <p:spPr>
          <a:xfrm>
            <a:off x="444400" y="1254400"/>
            <a:ext cx="8261700" cy="3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The Boolean functions for the encoder are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0 </a:t>
            </a:r>
            <a:r>
              <a:rPr lang="en">
                <a:solidFill>
                  <a:schemeClr val="dk1"/>
                </a:solidFill>
              </a:rPr>
              <a:t>=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x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/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= x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 + x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determine the logic for each encoder input, it is necessary to find the control functions that place the corresponding register onto the bus.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example, to find the logic that makes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1, we scan all register transfer statements in and extract those statements that have AR as a source.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: PC ← AR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 PC ← AR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Therefore, the Boolean function for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is, x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= 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D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a similar manner we can determine the gate logic for the other registers.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>
            <a:spLocks noGrp="1"/>
          </p:cNvSpPr>
          <p:nvPr>
            <p:ph type="title"/>
          </p:nvPr>
        </p:nvSpPr>
        <p:spPr>
          <a:xfrm>
            <a:off x="530950" y="1725450"/>
            <a:ext cx="46773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Accumulator Logic</a:t>
            </a:r>
            <a:endParaRPr/>
          </a:p>
        </p:txBody>
      </p:sp>
      <p:sp>
        <p:nvSpPr>
          <p:cNvPr id="443" name="Google Shape;443;p68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Accumulator Logic</a:t>
            </a:r>
            <a:endParaRPr/>
          </a:p>
        </p:txBody>
      </p:sp>
      <p:sp>
        <p:nvSpPr>
          <p:cNvPr id="449" name="Google Shape;449;p69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</a:rPr>
              <a:t>The adder and logic circuit has three sets of inputs.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solidFill>
                  <a:schemeClr val="dk1"/>
                </a:solidFill>
              </a:rPr>
              <a:t>16 inputs comes from the outputs of AC.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solidFill>
                  <a:schemeClr val="dk1"/>
                </a:solidFill>
              </a:rPr>
              <a:t>16 inputs comes from the data register DR.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en">
                <a:solidFill>
                  <a:schemeClr val="dk1"/>
                </a:solidFill>
              </a:rPr>
              <a:t>eight inputs comes from the input register INPR.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</a:rPr>
              <a:t>The outputs of the adder and logic circuit provide the data inputs for the register. </a:t>
            </a:r>
            <a:endParaRPr/>
          </a:p>
        </p:txBody>
      </p:sp>
      <p:pic>
        <p:nvPicPr>
          <p:cNvPr id="450" name="Google Shape;45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925" y="2759075"/>
            <a:ext cx="2880149" cy="18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Accumulator Logic</a:t>
            </a:r>
            <a:endParaRPr/>
          </a:p>
        </p:txBody>
      </p:sp>
      <p:sp>
        <p:nvSpPr>
          <p:cNvPr id="456" name="Google Shape;456;p70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</a:rPr>
              <a:t>In order to design the logic associated with AC, extract all the statements that change the content of AC.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 AC ← AC  ^ DR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 AC ← AC + DR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 AC ← DR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pB</a:t>
            </a:r>
            <a:r>
              <a:rPr lang="en" baseline="-25000">
                <a:solidFill>
                  <a:schemeClr val="dk1"/>
                </a:solidFill>
              </a:rPr>
              <a:t>11</a:t>
            </a:r>
            <a:r>
              <a:rPr lang="en">
                <a:solidFill>
                  <a:schemeClr val="dk1"/>
                </a:solidFill>
              </a:rPr>
              <a:t>: AC(07) ← INPR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rB</a:t>
            </a:r>
            <a:r>
              <a:rPr lang="en" baseline="-25000">
                <a:solidFill>
                  <a:schemeClr val="dk1"/>
                </a:solidFill>
              </a:rPr>
              <a:t>9</a:t>
            </a:r>
            <a:r>
              <a:rPr lang="en">
                <a:solidFill>
                  <a:schemeClr val="dk1"/>
                </a:solidFill>
              </a:rPr>
              <a:t>: AC ← AC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rB</a:t>
            </a:r>
            <a:r>
              <a:rPr lang="en" baseline="-25000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: AC ← shr AC, AC(15) ← 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rB</a:t>
            </a:r>
            <a:r>
              <a:rPr lang="en" baseline="-25000">
                <a:solidFill>
                  <a:schemeClr val="dk1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: AC ← shl AC, AC(0) ← 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rB</a:t>
            </a:r>
            <a:r>
              <a:rPr lang="en" baseline="-25000">
                <a:solidFill>
                  <a:schemeClr val="dk1"/>
                </a:solidFill>
              </a:rPr>
              <a:t>11</a:t>
            </a:r>
            <a:r>
              <a:rPr lang="en">
                <a:solidFill>
                  <a:schemeClr val="dk1"/>
                </a:solidFill>
              </a:rPr>
              <a:t>: AC ← 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rB</a:t>
            </a:r>
            <a:r>
              <a:rPr lang="en" baseline="-25000">
                <a:solidFill>
                  <a:schemeClr val="dk1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 AC ← AC + 1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From this list we can derive the control logic gates and the adder and Logic circuit.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&amp; Decode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Initially, the program counter PC is loaded with the address of the first instruction in the program.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 is cleared to 0, providing a decoded timing signal T0.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After each clock pulse, SC is incremented by one, so that the timing signals go through a sequence T0, T1, T2, and so 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microoperations for the fetch and decode phases are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 AR ← PC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: IR ← M [AR], PC ← PC+1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: D0,. . . , D7 ← Decode IR(12–14), AR ← IR(0-11), I ← IR(15)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&amp; Decode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During 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 the address is transferred from PC to AR.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At 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The instruction read from memory is placed in the instruction register IR and PC is incremented by one to prepare it for the address of the next instruction.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At time T2, the op-code in IR is decoded, the indirect bit is transferred to flip-flop I, and the address part of the instruction is transferred to AR.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Note that SC is incremented after each clock pulse to produce the sequence T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T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and T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Type of Instruction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During time T3, the control unit determines the type of instruction that was just read from memory.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Memory Reference Instructions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D7=0, the op-code will be 000 through 110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D7 =0 and I =1 - memory reference instruction with an indirect address.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micro-operation for the indirect address condition can be symbolized by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AR ← M [AR].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Register Reference or I/O Instructions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D</a:t>
            </a:r>
            <a:r>
              <a:rPr lang="en" baseline="-25000">
                <a:solidFill>
                  <a:schemeClr val="dk1"/>
                </a:solidFill>
              </a:rPr>
              <a:t>7 </a:t>
            </a:r>
            <a:r>
              <a:rPr lang="en">
                <a:solidFill>
                  <a:schemeClr val="dk1"/>
                </a:solidFill>
              </a:rPr>
              <a:t>=1 and I=0 - Register Reference Instruction.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D</a:t>
            </a:r>
            <a:r>
              <a:rPr lang="en" baseline="-25000">
                <a:solidFill>
                  <a:schemeClr val="dk1"/>
                </a:solidFill>
              </a:rPr>
              <a:t>7 </a:t>
            </a:r>
            <a:r>
              <a:rPr lang="en">
                <a:solidFill>
                  <a:schemeClr val="dk1"/>
                </a:solidFill>
              </a:rPr>
              <a:t>=1 and I=1 - I/O Instruction.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three instruction types are subdivided into four separate paths.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selected operation is activated with 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D7’ IT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: AR ← M[AR].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D7’ IT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: Nothing.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D7 I’T</a:t>
            </a:r>
            <a:r>
              <a:rPr lang="en" baseline="-25000">
                <a:solidFill>
                  <a:schemeClr val="dk1"/>
                </a:solidFill>
              </a:rPr>
              <a:t>3 </a:t>
            </a:r>
            <a:r>
              <a:rPr lang="en">
                <a:solidFill>
                  <a:schemeClr val="dk1"/>
                </a:solidFill>
              </a:rPr>
              <a:t>: Execute a register-reference instruction.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D7 IT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: Execute an input–output instruction.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388" y="163562"/>
            <a:ext cx="5249224" cy="48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136925" y="1725450"/>
            <a:ext cx="49218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Reference Instruction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1834</Words>
  <Application>Microsoft Office PowerPoint</Application>
  <PresentationFormat>On-screen Show (16:9)</PresentationFormat>
  <Paragraphs>176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Ubuntu Medium</vt:lpstr>
      <vt:lpstr>Arvo</vt:lpstr>
      <vt:lpstr>Comfortaa SemiBold</vt:lpstr>
      <vt:lpstr>Bodoni</vt:lpstr>
      <vt:lpstr>Ubuntu Light</vt:lpstr>
      <vt:lpstr>Ubuntu</vt:lpstr>
      <vt:lpstr>Minimal Charm</vt:lpstr>
      <vt:lpstr>Basic Computer Organization and Design</vt:lpstr>
      <vt:lpstr>Instruction Cycle</vt:lpstr>
      <vt:lpstr>Instruction Cycle</vt:lpstr>
      <vt:lpstr>Fetch &amp; Decode</vt:lpstr>
      <vt:lpstr>Fetch &amp; Decode</vt:lpstr>
      <vt:lpstr>Determine the Type of Instruction</vt:lpstr>
      <vt:lpstr>PowerPoint Presentation</vt:lpstr>
      <vt:lpstr>PowerPoint Presentation</vt:lpstr>
      <vt:lpstr>Memory Reference Instruction</vt:lpstr>
      <vt:lpstr>Memory Reference Instruction</vt:lpstr>
      <vt:lpstr>AND to AC</vt:lpstr>
      <vt:lpstr>LDA : Load to AC</vt:lpstr>
      <vt:lpstr>BUN : Branch Unconditionally</vt:lpstr>
      <vt:lpstr>BSA : Branch and Save Return Address</vt:lpstr>
      <vt:lpstr>Register Reference Instructions</vt:lpstr>
      <vt:lpstr>Register Reference Instructions</vt:lpstr>
      <vt:lpstr>PowerPoint Presentation</vt:lpstr>
      <vt:lpstr>Input and Output Communication</vt:lpstr>
      <vt:lpstr>Input-Output Instructions</vt:lpstr>
      <vt:lpstr>Input-Output Instructions</vt:lpstr>
      <vt:lpstr>Program Interrupt</vt:lpstr>
      <vt:lpstr>Need for Interrupt</vt:lpstr>
      <vt:lpstr>Program Interrupt</vt:lpstr>
      <vt:lpstr>Program Interrupt</vt:lpstr>
      <vt:lpstr>Interrupt Cycle</vt:lpstr>
      <vt:lpstr>Interrupt Cycle</vt:lpstr>
      <vt:lpstr>Design of Basic Computer</vt:lpstr>
      <vt:lpstr>Design of Basic Computer</vt:lpstr>
      <vt:lpstr>Design of Basic Computer</vt:lpstr>
      <vt:lpstr>Control Logic Gates</vt:lpstr>
      <vt:lpstr>Control of Registers and Memory</vt:lpstr>
      <vt:lpstr>Control of Common Bus</vt:lpstr>
      <vt:lpstr>Control of Common Bus</vt:lpstr>
      <vt:lpstr>Design of Accumulator Logic</vt:lpstr>
      <vt:lpstr>Design of Accumulator Logic</vt:lpstr>
      <vt:lpstr>Design of Accumulator Logic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Organization and Design</dc:title>
  <cp:lastModifiedBy>anooja_j</cp:lastModifiedBy>
  <cp:revision>3</cp:revision>
  <dcterms:modified xsi:type="dcterms:W3CDTF">2022-11-22T09:08:34Z</dcterms:modified>
</cp:coreProperties>
</file>