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arcellus" panose="020B0604020202020204" charset="0"/>
      <p:regular r:id="rId24"/>
    </p:embeddedFont>
    <p:embeddedFont>
      <p:font typeface="Fira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jOyshAK8jPtu1/jxFNoHC2YxU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6FCCEA5-713C-4515-810E-3202B8FBE2E4}">
  <a:tblStyle styleId="{06FCCEA5-713C-4515-810E-3202B8FBE2E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EB"/>
          </a:solidFill>
        </a:fill>
      </a:tcStyle>
    </a:wholeTbl>
    <a:band1H>
      <a:tcTxStyle/>
      <a:tcStyle>
        <a:tcBdr/>
        <a:fill>
          <a:solidFill>
            <a:srgbClr val="CBDD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D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4351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arcellus"/>
              <a:buNone/>
            </a:pPr>
            <a:r>
              <a:rPr lang="en-US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Data Structures</a:t>
            </a:r>
            <a:br>
              <a:rPr lang="en-US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</a:br>
            <a:endParaRPr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Ms. Swati Mali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600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swatimali@somaiya.edu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3125651" y="523286"/>
            <a:ext cx="7231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rPr lang="en-US" sz="3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Lab assessment Rubrics</a:t>
            </a:r>
            <a:endParaRPr sz="3200"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722458" y="409318"/>
            <a:ext cx="702416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421729" y="1406173"/>
            <a:ext cx="207493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0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44462" y="332681"/>
            <a:ext cx="968545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0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727" y="114434"/>
            <a:ext cx="3245736" cy="8114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10"/>
          <p:cNvGraphicFramePr/>
          <p:nvPr/>
        </p:nvGraphicFramePr>
        <p:xfrm>
          <a:off x="1332139" y="1830955"/>
          <a:ext cx="8922200" cy="3744722"/>
        </p:xfrm>
        <a:graphic>
          <a:graphicData uri="http://schemas.openxmlformats.org/drawingml/2006/table">
            <a:tbl>
              <a:tblPr bandRow="1">
                <a:noFill/>
                <a:tableStyleId>{06FCCEA5-713C-4515-810E-3202B8FBE2E4}</a:tableStyleId>
              </a:tblPr>
              <a:tblGrid>
                <a:gridCol w="8922200"/>
              </a:tblGrid>
              <a:tr h="1022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Timely Execution  (05)</a:t>
                      </a:r>
                      <a:endParaRPr sz="36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Timely Writeup Submission (10)</a:t>
                      </a:r>
                      <a:endParaRPr sz="36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  <a:tr h="119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Individual Performance (10)</a:t>
                      </a:r>
                      <a:endParaRPr/>
                    </a:p>
                    <a:p>
                      <a:pPr marL="0" marR="0" lvl="0" indent="698500" algn="l" rtl="0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 </a:t>
                      </a:r>
                      <a:endParaRPr sz="36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>
            <a:spLocks noGrp="1"/>
          </p:cNvSpPr>
          <p:nvPr>
            <p:ph type="title"/>
          </p:nvPr>
        </p:nvSpPr>
        <p:spPr>
          <a:xfrm>
            <a:off x="2886143" y="539226"/>
            <a:ext cx="7231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rPr lang="en-US" sz="3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Programming language</a:t>
            </a:r>
            <a:endParaRPr sz="3200"/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5010" y="4869"/>
            <a:ext cx="560709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50832" y="5835859"/>
            <a:ext cx="968545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586431" y="-909706"/>
            <a:ext cx="558950" cy="233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35739" y="-19725"/>
            <a:ext cx="560710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/>
        </p:nvSpPr>
        <p:spPr>
          <a:xfrm>
            <a:off x="550832" y="1709788"/>
            <a:ext cx="10315074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C language</a:t>
            </a:r>
            <a:endParaRPr sz="2800" b="0" i="0" u="none" strike="noStrike" cap="non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89" name="Google Shape;189;p11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620" y="133509"/>
            <a:ext cx="3245736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>
            <a:spLocks noGrp="1"/>
          </p:cNvSpPr>
          <p:nvPr>
            <p:ph type="title"/>
          </p:nvPr>
        </p:nvSpPr>
        <p:spPr>
          <a:xfrm>
            <a:off x="2886143" y="539226"/>
            <a:ext cx="7231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rPr lang="en-US" sz="3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Internal Assessments</a:t>
            </a:r>
            <a:endParaRPr sz="3200"/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5010" y="4869"/>
            <a:ext cx="560709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2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50832" y="5835859"/>
            <a:ext cx="968545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586431" y="-909706"/>
            <a:ext cx="558950" cy="233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35739" y="-19725"/>
            <a:ext cx="560710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550832" y="1709788"/>
            <a:ext cx="10315074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200" name="Google Shape;200;p12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620" y="133509"/>
            <a:ext cx="3245736" cy="8114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12"/>
          <p:cNvGraphicFramePr/>
          <p:nvPr/>
        </p:nvGraphicFramePr>
        <p:xfrm>
          <a:off x="942975" y="18261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{06FCCEA5-713C-4515-810E-3202B8FBE2E4}</a:tableStyleId>
              </a:tblPr>
              <a:tblGrid>
                <a:gridCol w="575575"/>
                <a:gridCol w="1877775"/>
                <a:gridCol w="5911025"/>
                <a:gridCol w="2057325"/>
              </a:tblGrid>
              <a:tr h="97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</a:t>
                      </a:r>
                      <a:endParaRPr sz="24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One Quiz</a:t>
                      </a:r>
                      <a:endParaRPr sz="24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Module 1,2,3</a:t>
                      </a:r>
                      <a:endParaRPr sz="24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After Test</a:t>
                      </a:r>
                      <a:endParaRPr sz="24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3500" marR="63500" marT="63500" marB="63500"/>
                </a:tc>
              </a:tr>
              <a:tr h="2949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</a:t>
                      </a:r>
                      <a:endParaRPr sz="24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 of Data structure </a:t>
                      </a:r>
                      <a:endParaRPr sz="24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 of Data structure for problem definition.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Students will choose a problem statement and suggest which one of the data structure might help in implementing the solution and how the solution will be implemented.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pon teacher’s approval, students would work on the chosen problem and submit their work.</a:t>
                      </a:r>
                      <a:b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will be a group activity.</a:t>
                      </a:r>
                      <a:endParaRPr sz="2400">
                        <a:solidFill>
                          <a:srgbClr val="FF0000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Mid November </a:t>
                      </a:r>
                      <a:endParaRPr sz="24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2886143" y="539226"/>
            <a:ext cx="7231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rPr lang="en-US" sz="3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Test</a:t>
            </a:r>
            <a:endParaRPr sz="3200"/>
          </a:p>
        </p:txBody>
      </p:sp>
      <p:pic>
        <p:nvPicPr>
          <p:cNvPr id="207" name="Google Shape;2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5010" y="4869"/>
            <a:ext cx="560709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3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50832" y="5835859"/>
            <a:ext cx="968545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586431" y="-909706"/>
            <a:ext cx="558950" cy="233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35739" y="-19725"/>
            <a:ext cx="560710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550832" y="1709788"/>
            <a:ext cx="10315074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Module 1,2 and 3.1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Module 1-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, Types of Data Structures, ADT (Abstract data type)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Module 2 -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data structure (linked list, stack and queue)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Module 3.1 –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Nonlinear data structure (Tree)</a:t>
            </a:r>
            <a:endParaRPr sz="2800" b="0" i="0" u="none" strike="noStrike" cap="non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212" name="Google Shape;212;p13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620" y="133509"/>
            <a:ext cx="3245736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Marcellus"/>
              <a:buNone/>
            </a:pPr>
            <a:r>
              <a:rPr lang="en-US" sz="4400" b="1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Data structures Implementation</a:t>
            </a:r>
            <a:endParaRPr sz="4400" b="1"/>
          </a:p>
        </p:txBody>
      </p:sp>
      <p:sp>
        <p:nvSpPr>
          <p:cNvPr id="218" name="Google Shape;218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pic>
        <p:nvPicPr>
          <p:cNvPr id="219" name="Google Shape;219;p14" descr="A close up of a sign&#10;&#10;Description automatically generated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5835650"/>
            <a:ext cx="968375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5010" y="4869"/>
            <a:ext cx="560709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586431" y="-909706"/>
            <a:ext cx="558950" cy="233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35739" y="-19725"/>
            <a:ext cx="560710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620" y="133509"/>
            <a:ext cx="3245736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2886143" y="539226"/>
            <a:ext cx="7231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rPr lang="en-US" sz="3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Variables, arrays and Pointers</a:t>
            </a:r>
            <a:endParaRPr sz="3200"/>
          </a:p>
        </p:txBody>
      </p:sp>
      <p:pic>
        <p:nvPicPr>
          <p:cNvPr id="229" name="Google Shape;22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5010" y="4869"/>
            <a:ext cx="560709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5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50832" y="5835859"/>
            <a:ext cx="968545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586431" y="-909706"/>
            <a:ext cx="558950" cy="233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35739" y="-19725"/>
            <a:ext cx="560710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5"/>
          <p:cNvSpPr txBox="1"/>
          <p:nvPr/>
        </p:nvSpPr>
        <p:spPr>
          <a:xfrm>
            <a:off x="550832" y="1709788"/>
            <a:ext cx="10315074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Variable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Pointer variable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Memory allocation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Array allocations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Dynamic memory allocation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234" name="Google Shape;234;p15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620" y="133509"/>
            <a:ext cx="3245736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2886143" y="539226"/>
            <a:ext cx="7231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rPr lang="en-US" sz="3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Memory</a:t>
            </a:r>
            <a:endParaRPr sz="3200"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5010" y="4869"/>
            <a:ext cx="560709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50832" y="5835859"/>
            <a:ext cx="968545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586431" y="-909706"/>
            <a:ext cx="558950" cy="233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35739" y="-19725"/>
            <a:ext cx="560710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6"/>
          <p:cNvSpPr txBox="1"/>
          <p:nvPr/>
        </p:nvSpPr>
        <p:spPr>
          <a:xfrm>
            <a:off x="550832" y="1709788"/>
            <a:ext cx="10315074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Memory – Main memory, Secondary memory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RAM, main memory, Primary memory, secondary memory, HDD???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Main memory and program execution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Can a user have access to entire main memory space?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Can a program be larger than main memory?</a:t>
            </a:r>
            <a:endParaRPr sz="2800" b="0" i="0" u="none" strike="noStrike" cap="non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245" name="Google Shape;245;p16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620" y="133509"/>
            <a:ext cx="3245736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507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7200"/>
              <a:buFont typeface="Marcellus"/>
              <a:buNone/>
            </a:pPr>
            <a:r>
              <a:rPr lang="en-US" sz="7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Queries???</a:t>
            </a:r>
            <a:br>
              <a:rPr lang="en-US" sz="7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</a:br>
            <a:r>
              <a:rPr lang="en-US" sz="7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/>
            </a:r>
            <a:br>
              <a:rPr lang="en-US" sz="7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</a:br>
            <a:r>
              <a:rPr lang="en-US" sz="7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/>
            </a:r>
            <a:br>
              <a:rPr lang="en-US" sz="7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</a:br>
            <a:r>
              <a:rPr lang="en-US" sz="7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Thank you!!</a:t>
            </a:r>
            <a:endParaRPr sz="7200"/>
          </a:p>
        </p:txBody>
      </p:sp>
      <p:pic>
        <p:nvPicPr>
          <p:cNvPr id="251" name="Google Shape;251;p17" descr="A close up of a sign&#10;&#10;Description automatically generated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5835650"/>
            <a:ext cx="968375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5010" y="4869"/>
            <a:ext cx="560709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586431" y="-909706"/>
            <a:ext cx="558950" cy="233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35739" y="-19725"/>
            <a:ext cx="560710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7"/>
          <p:cNvSpPr txBox="1"/>
          <p:nvPr/>
        </p:nvSpPr>
        <p:spPr>
          <a:xfrm>
            <a:off x="550832" y="1709788"/>
            <a:ext cx="10315074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256" name="Google Shape;256;p17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620" y="133509"/>
            <a:ext cx="3245736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Marcellus"/>
              <a:buNone/>
            </a:pPr>
            <a:r>
              <a:rPr lang="en-US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Data structures: What and Why? 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0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 dirty="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Data structure is a particular way of storing and organizing information in a computer so that it can be retrieved and used most productively. </a:t>
            </a:r>
            <a:endParaRPr dirty="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 dirty="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Different kinds of data structures are meant for different kinds of applications, and some are highly specialized to specific tasks</a:t>
            </a:r>
            <a:r>
              <a:rPr lang="en-US" dirty="0" smtClean="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 dirty="0" smtClean="0">
                <a:solidFill>
                  <a:srgbClr val="262626"/>
                </a:solidFill>
                <a:latin typeface="Fira Sans"/>
                <a:sym typeface="Fira Sans"/>
              </a:rPr>
              <a:t>Where might we need </a:t>
            </a:r>
            <a:r>
              <a:rPr lang="en-US" smtClean="0">
                <a:solidFill>
                  <a:srgbClr val="262626"/>
                </a:solidFill>
                <a:latin typeface="Fira Sans"/>
                <a:sym typeface="Fira Sans"/>
              </a:rPr>
              <a:t>data structures?</a:t>
            </a:r>
            <a:endParaRPr dirty="0"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" y="2219"/>
            <a:ext cx="566958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563" y="0"/>
            <a:ext cx="209677" cy="544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7240" y="5828983"/>
            <a:ext cx="2655568" cy="66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77240" y="1201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Marcellus"/>
              <a:buNone/>
            </a:pPr>
            <a:r>
              <a:rPr lang="en-US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Why Data structures? 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436914"/>
            <a:ext cx="10515600" cy="439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To store data on hard disks.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For managing large datasets (e.g. databases or internet indexing services)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For design of efficient algorithms.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b="1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Program = Algorithm + Data structure</a:t>
            </a:r>
            <a:endParaRPr b="1">
              <a:solidFill>
                <a:srgbClr val="C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Data use and easier data processing on a software system. 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" y="2219"/>
            <a:ext cx="566958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563" y="0"/>
            <a:ext cx="209677" cy="544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7240" y="5828983"/>
            <a:ext cx="2655568" cy="66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777240" y="1201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Marcellus"/>
              <a:buNone/>
            </a:pPr>
            <a:r>
              <a:rPr lang="en-US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Which Data structures? 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838200" y="1436914"/>
            <a:ext cx="10515600" cy="439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Stack - LIFO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Queue- FIFO, Queue, Circular queue, Dequeue, Priority queue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Linked lists- singly linked list, doubly linked list, circular linked list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Graph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Trees – General trees, binary trees, binary search trees, B tree, B+ tree, heaps, AVL trees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" y="2219"/>
            <a:ext cx="566958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563" y="0"/>
            <a:ext cx="209677" cy="544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7240" y="5828983"/>
            <a:ext cx="2655568" cy="66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77240" y="1201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Marcellus"/>
              <a:buNone/>
            </a:pPr>
            <a:r>
              <a:rPr lang="en-US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Data structures in real life?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838200" y="1436914"/>
            <a:ext cx="10515600" cy="439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A Queue for bus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Waiting in clinic or office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Maps, geographical or  railway maps etc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Social networks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Undo operation in any s/w or app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Operating system processes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Evaluate an equation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Games like chess, tic-tac-toe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lang="en-US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Family history</a:t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" y="2219"/>
            <a:ext cx="566958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563" y="0"/>
            <a:ext cx="209677" cy="544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7240" y="5828983"/>
            <a:ext cx="2655568" cy="66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Course outcomes</a:t>
            </a:r>
            <a:endParaRPr sz="3600"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669758" y="1211543"/>
            <a:ext cx="10315074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35" name="Google Shape;135;p6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6"/>
          <p:cNvGraphicFramePr/>
          <p:nvPr/>
        </p:nvGraphicFramePr>
        <p:xfrm>
          <a:off x="669757" y="1211543"/>
          <a:ext cx="10841900" cy="4094531"/>
        </p:xfrm>
        <a:graphic>
          <a:graphicData uri="http://schemas.openxmlformats.org/drawingml/2006/table">
            <a:tbl>
              <a:tblPr>
                <a:noFill/>
                <a:tableStyleId>{06FCCEA5-713C-4515-810E-3202B8FBE2E4}</a:tableStyleId>
              </a:tblPr>
              <a:tblGrid>
                <a:gridCol w="1431975"/>
                <a:gridCol w="9409925"/>
              </a:tblGrid>
              <a:tr h="88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CO1</a:t>
                      </a:r>
                      <a:endParaRPr sz="2400" u="none" strike="noStrike" cap="none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Explain the different data structures used in problem solving </a:t>
                      </a:r>
                      <a:endParaRPr sz="2400" u="none" strike="noStrike" cap="none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  <a:tr h="111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CO2</a:t>
                      </a:r>
                      <a:endParaRPr sz="2400" u="none" strike="noStrike" cap="none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Apply linear and non-linear data structure in application development. </a:t>
                      </a:r>
                      <a:endParaRPr sz="2400" u="none" strike="noStrike" cap="none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  <a:tr h="111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CO3</a:t>
                      </a:r>
                      <a:endParaRPr sz="2400" u="none" strike="noStrike" cap="none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Describe concepts of advance data structures like set, map &amp; dictionary </a:t>
                      </a:r>
                      <a:endParaRPr sz="2400" u="none" strike="noStrike" cap="none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  <a:tr h="88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CO4</a:t>
                      </a:r>
                      <a:endParaRPr sz="2400" u="none" strike="noStrike" cap="none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Demonstrate sorting and searching methods. </a:t>
                      </a:r>
                      <a:endParaRPr sz="2400" u="none" strike="noStrike" cap="none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Course outline</a:t>
            </a:r>
            <a:endParaRPr sz="3600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669758" y="1211543"/>
            <a:ext cx="10315074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46" name="Google Shape;146;p7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Google Shape;147;p7"/>
          <p:cNvGraphicFramePr/>
          <p:nvPr/>
        </p:nvGraphicFramePr>
        <p:xfrm>
          <a:off x="669758" y="838489"/>
          <a:ext cx="10841900" cy="4551414"/>
        </p:xfrm>
        <a:graphic>
          <a:graphicData uri="http://schemas.openxmlformats.org/drawingml/2006/table">
            <a:tbl>
              <a:tblPr>
                <a:noFill/>
                <a:tableStyleId>{06FCCEA5-713C-4515-810E-3202B8FBE2E4}</a:tableStyleId>
              </a:tblPr>
              <a:tblGrid>
                <a:gridCol w="1431975"/>
                <a:gridCol w="9409925"/>
              </a:tblGrid>
              <a:tr h="74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</a:t>
                      </a:r>
                      <a:endParaRPr sz="2400" u="none" strike="noStrike" cap="none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Introduction to Data Structures-  Types  ADT</a:t>
                      </a:r>
                      <a:endParaRPr sz="4000" b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  <a:tr h="102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</a:t>
                      </a:r>
                      <a:endParaRPr sz="24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Linear data structure – linked list, stack and queue</a:t>
                      </a:r>
                      <a:endParaRPr sz="4000" b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  <a:tr h="92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</a:t>
                      </a:r>
                      <a:endParaRPr sz="24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Non-Linear data structures: Trees, Graph</a:t>
                      </a:r>
                      <a:endParaRPr sz="4000" b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  <a:tr h="102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</a:t>
                      </a:r>
                      <a:endParaRPr sz="24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Non-Linear data structures: Set, Map, Dictionary</a:t>
                      </a:r>
                      <a:endParaRPr sz="4000" b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  <a:tr h="74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</a:t>
                      </a:r>
                      <a:endParaRPr sz="24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Searching and Sorting</a:t>
                      </a:r>
                      <a:endParaRPr sz="4000" b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Books </a:t>
            </a:r>
            <a:endParaRPr sz="3600"/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669758" y="1211543"/>
            <a:ext cx="10315074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57" name="Google Shape;157;p8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p8"/>
          <p:cNvGraphicFramePr/>
          <p:nvPr/>
        </p:nvGraphicFramePr>
        <p:xfrm>
          <a:off x="669758" y="838489"/>
          <a:ext cx="11266425" cy="4452000"/>
        </p:xfrm>
        <a:graphic>
          <a:graphicData uri="http://schemas.openxmlformats.org/drawingml/2006/table">
            <a:tbl>
              <a:tblPr>
                <a:noFill/>
                <a:tableStyleId>{06FCCEA5-713C-4515-810E-3202B8FBE2E4}</a:tableStyleId>
              </a:tblPr>
              <a:tblGrid>
                <a:gridCol w="440575"/>
                <a:gridCol w="5590950"/>
                <a:gridCol w="5234900"/>
              </a:tblGrid>
              <a:tr h="74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</a:t>
                      </a:r>
                      <a:endParaRPr sz="24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Ellis Horowitz, Sartaj Sahni, Susan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Anderson-Freed</a:t>
                      </a:r>
                      <a:endParaRPr sz="4800" b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1" u="none" strike="noStrik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Fundamentals Of  Data Structures In C</a:t>
                      </a:r>
                      <a:endParaRPr sz="4800" b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  <a:tr h="102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</a:t>
                      </a:r>
                      <a:endParaRPr sz="24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Richard F. Gilberg &amp; Behrouz A. Forouzan</a:t>
                      </a:r>
                      <a:endParaRPr sz="4800" b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1" u="none" strike="noStrik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Data Structures :A Pseudocode Approach  with C</a:t>
                      </a:r>
                      <a:endParaRPr sz="4800" b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  <a:tr h="92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</a:t>
                      </a:r>
                      <a:endParaRPr sz="24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Jean Paul Tremblay, Paul G. Sorenson </a:t>
                      </a:r>
                      <a:endParaRPr sz="4800" b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1" u="none" strike="noStrik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An introduction to data structures with Applications</a:t>
                      </a:r>
                      <a:endParaRPr sz="4800" b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  <a:tr h="1022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</a:t>
                      </a:r>
                      <a:endParaRPr sz="24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Aaron M Tanenbaum ,Yedidyah Langsam, Moshe J Augentstein</a:t>
                      </a:r>
                      <a:endParaRPr sz="4800" b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1" u="none" strike="noStrik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Data structure Using C</a:t>
                      </a:r>
                      <a:endParaRPr sz="4800" b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  <a:tr h="74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</a:t>
                      </a:r>
                      <a:endParaRPr sz="24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Michael T Goodrich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Roberto Tamassia, David Mount</a:t>
                      </a:r>
                      <a:endParaRPr sz="4800" b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1" u="none" strike="noStrike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Data Structure and  Algorithm in C++</a:t>
                      </a:r>
                      <a:endParaRPr sz="4800" b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575" marR="68575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Lab Work</a:t>
            </a:r>
            <a:endParaRPr sz="3600"/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9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 txBox="1"/>
          <p:nvPr/>
        </p:nvSpPr>
        <p:spPr>
          <a:xfrm>
            <a:off x="669758" y="1211543"/>
            <a:ext cx="10315074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68" name="Google Shape;168;p9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Custom</PresentationFormat>
  <Paragraphs>104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Marcellus</vt:lpstr>
      <vt:lpstr>Fira Sans</vt:lpstr>
      <vt:lpstr>Office Theme</vt:lpstr>
      <vt:lpstr>Data Structures </vt:lpstr>
      <vt:lpstr>Data structures: What and Why? </vt:lpstr>
      <vt:lpstr>Why Data structures? </vt:lpstr>
      <vt:lpstr>Which Data structures? </vt:lpstr>
      <vt:lpstr>Data structures in real life?</vt:lpstr>
      <vt:lpstr>Course outcomes</vt:lpstr>
      <vt:lpstr>Course outline</vt:lpstr>
      <vt:lpstr>Books </vt:lpstr>
      <vt:lpstr>Lab Work</vt:lpstr>
      <vt:lpstr>Lab assessment Rubrics</vt:lpstr>
      <vt:lpstr>Programming language</vt:lpstr>
      <vt:lpstr>Internal Assessments</vt:lpstr>
      <vt:lpstr>Test</vt:lpstr>
      <vt:lpstr>Data structures Implementation</vt:lpstr>
      <vt:lpstr>Variables, arrays and Pointers</vt:lpstr>
      <vt:lpstr>Memory</vt:lpstr>
      <vt:lpstr>Queries???   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dc:creator>Aditi  Rajani</dc:creator>
  <cp:lastModifiedBy>Swait</cp:lastModifiedBy>
  <cp:revision>1</cp:revision>
  <dcterms:created xsi:type="dcterms:W3CDTF">2020-04-30T07:52:47Z</dcterms:created>
  <dcterms:modified xsi:type="dcterms:W3CDTF">2022-08-22T04:54:58Z</dcterms:modified>
</cp:coreProperties>
</file>