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5" r:id="rId40"/>
    <p:sldId id="296" r:id="rId4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7" roundtripDataSignature="AMtx7mi/cPHgMyP6Ucx5XT9iLPvJQkKh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09209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2" name="Google Shape;2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6" name="Google Shape;31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9" name="Google Shape;32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2" name="Google Shape;34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5" name="Google Shape;35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6" name="Google Shape;36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7" name="Google Shape;37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8" name="Google Shape;38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9" name="Google Shape;39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0" name="Google Shape;41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2" name="Google Shape;42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4" name="Google Shape;43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6" name="Google Shape;44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7" name="Google Shape;45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9" name="Google Shape;46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1" name="Google Shape;48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2" name="Google Shape;49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3" name="Google Shape;5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4" name="Google Shape;51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5" name="Google Shape;52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6" name="Google Shape;53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7" name="Google Shape;54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8" name="Google Shape;55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9" name="Google Shape;56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1" name="Google Shape;58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3" name="Google Shape;59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5" name="Google Shape;60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8" name="Google Shape;61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1" name="Google Shape;63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2" name="Google Shape;632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9" name="Google Shape;64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5" name="Google Shape;65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4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4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4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4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4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.nus.edu.sg/~stevenha/cs1020e/lectures/L5%20-%20ADT.pdf" TargetMode="External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.nus.edu.sg/~stevenha/cs1020e/lectures/L5%20-%20ADT.pdf" TargetMode="External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.nus.edu.sg/~stevenha/cs1020e/lectures/L5%20-%20ADT.pdf" TargetMode="External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.nus.edu.sg/~stevenha/cs1020e/lectures/L5%20-%20ADT.pdf" TargetMode="External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ger" TargetMode="External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.nus.edu.sg/~stevenha/cs1020e/lectures/L5%20-%20ADT.pdf" TargetMode="External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www.comp.nus.edu.sg/~stevenha/cs1020e/lectures/L5%20-%20ADT.pdf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www.comp.nus.edu.sg/~stevenha/cs1020e/lectures/L5%20-%20ADT.pdf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SWATIMALI@SOMAIYA.EDU</a:t>
            </a:r>
            <a:endParaRPr sz="36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None/>
            </a:pPr>
            <a:r>
              <a:rPr lang="en-US" sz="4400" b="1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DATA STRUCTURES – TYPES AND ADT</a:t>
            </a:r>
            <a:endParaRPr/>
          </a:p>
        </p:txBody>
      </p:sp>
      <p:pic>
        <p:nvPicPr>
          <p:cNvPr id="90" name="Google Shape;90;p1" descr="A close up of a sign&#10;&#10;Description automatically generated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" y="5835651"/>
            <a:ext cx="726281" cy="722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16258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4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0"/>
          <p:cNvSpPr txBox="1">
            <a:spLocks noGrp="1"/>
          </p:cNvSpPr>
          <p:nvPr>
            <p:ph type="title"/>
          </p:nvPr>
        </p:nvSpPr>
        <p:spPr>
          <a:xfrm>
            <a:off x="244929" y="751504"/>
            <a:ext cx="857132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List- A </a:t>
            </a:r>
            <a:r>
              <a:rPr lang="en-US" sz="3200" b="1" i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Flexible </a:t>
            </a:r>
            <a:r>
              <a:rPr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structure that can grow and shrink on demand</a:t>
            </a:r>
            <a:endParaRPr sz="32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258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0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13124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4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0"/>
          <p:cNvSpPr txBox="1"/>
          <p:nvPr/>
        </p:nvSpPr>
        <p:spPr>
          <a:xfrm>
            <a:off x="413124" y="1856750"/>
            <a:ext cx="7736306" cy="448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10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0"/>
          <p:cNvSpPr/>
          <p:nvPr/>
        </p:nvSpPr>
        <p:spPr>
          <a:xfrm>
            <a:off x="1592036" y="4149251"/>
            <a:ext cx="685800" cy="700336"/>
          </a:xfrm>
          <a:prstGeom prst="rect">
            <a:avLst/>
          </a:prstGeom>
          <a:noFill/>
          <a:ln w="381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8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0"/>
          <p:cNvSpPr/>
          <p:nvPr/>
        </p:nvSpPr>
        <p:spPr>
          <a:xfrm>
            <a:off x="2277836" y="4149251"/>
            <a:ext cx="244929" cy="700336"/>
          </a:xfrm>
          <a:prstGeom prst="rect">
            <a:avLst/>
          </a:prstGeom>
          <a:noFill/>
          <a:ln w="381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3" name="Google Shape;273;p10"/>
          <p:cNvCxnSpPr/>
          <p:nvPr/>
        </p:nvCxnSpPr>
        <p:spPr>
          <a:xfrm>
            <a:off x="710285" y="4450432"/>
            <a:ext cx="600075" cy="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74" name="Google Shape;274;p10"/>
          <p:cNvCxnSpPr/>
          <p:nvPr/>
        </p:nvCxnSpPr>
        <p:spPr>
          <a:xfrm rot="10800000" flipH="1">
            <a:off x="2522765" y="4352076"/>
            <a:ext cx="901265" cy="383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75" name="Google Shape;275;p10"/>
          <p:cNvCxnSpPr/>
          <p:nvPr/>
        </p:nvCxnSpPr>
        <p:spPr>
          <a:xfrm>
            <a:off x="4636434" y="4335010"/>
            <a:ext cx="554269" cy="112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76" name="Google Shape;276;p10"/>
          <p:cNvCxnSpPr/>
          <p:nvPr/>
        </p:nvCxnSpPr>
        <p:spPr>
          <a:xfrm rot="10800000" flipH="1">
            <a:off x="6391756" y="4304160"/>
            <a:ext cx="533035" cy="21425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77" name="Google Shape;277;p10"/>
          <p:cNvSpPr txBox="1"/>
          <p:nvPr/>
        </p:nvSpPr>
        <p:spPr>
          <a:xfrm>
            <a:off x="413124" y="3967843"/>
            <a:ext cx="118299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8" name="Google Shape;278;p10"/>
          <p:cNvCxnSpPr/>
          <p:nvPr/>
        </p:nvCxnSpPr>
        <p:spPr>
          <a:xfrm flipH="1">
            <a:off x="7892266" y="4099145"/>
            <a:ext cx="244929" cy="700336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9" name="Google Shape;279;p10"/>
          <p:cNvSpPr/>
          <p:nvPr/>
        </p:nvSpPr>
        <p:spPr>
          <a:xfrm>
            <a:off x="1310361" y="4157224"/>
            <a:ext cx="285757" cy="700336"/>
          </a:xfrm>
          <a:prstGeom prst="rect">
            <a:avLst/>
          </a:prstGeom>
          <a:noFill/>
          <a:ln w="381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0"/>
          <p:cNvSpPr/>
          <p:nvPr/>
        </p:nvSpPr>
        <p:spPr>
          <a:xfrm>
            <a:off x="3705705" y="4140895"/>
            <a:ext cx="685800" cy="700336"/>
          </a:xfrm>
          <a:prstGeom prst="rect">
            <a:avLst/>
          </a:prstGeom>
          <a:noFill/>
          <a:ln w="381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8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0"/>
          <p:cNvSpPr/>
          <p:nvPr/>
        </p:nvSpPr>
        <p:spPr>
          <a:xfrm>
            <a:off x="4391505" y="4140895"/>
            <a:ext cx="244929" cy="700336"/>
          </a:xfrm>
          <a:prstGeom prst="rect">
            <a:avLst/>
          </a:prstGeom>
          <a:noFill/>
          <a:ln w="381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0"/>
          <p:cNvSpPr/>
          <p:nvPr/>
        </p:nvSpPr>
        <p:spPr>
          <a:xfrm>
            <a:off x="3424030" y="4148868"/>
            <a:ext cx="285757" cy="700336"/>
          </a:xfrm>
          <a:prstGeom prst="rect">
            <a:avLst/>
          </a:prstGeom>
          <a:noFill/>
          <a:ln w="381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0"/>
          <p:cNvSpPr/>
          <p:nvPr/>
        </p:nvSpPr>
        <p:spPr>
          <a:xfrm>
            <a:off x="5461027" y="4148868"/>
            <a:ext cx="685800" cy="700336"/>
          </a:xfrm>
          <a:prstGeom prst="rect">
            <a:avLst/>
          </a:prstGeom>
          <a:noFill/>
          <a:ln w="381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sz="28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0"/>
          <p:cNvSpPr/>
          <p:nvPr/>
        </p:nvSpPr>
        <p:spPr>
          <a:xfrm>
            <a:off x="6146827" y="4148868"/>
            <a:ext cx="244929" cy="700336"/>
          </a:xfrm>
          <a:prstGeom prst="rect">
            <a:avLst/>
          </a:prstGeom>
          <a:noFill/>
          <a:ln w="381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0"/>
          <p:cNvSpPr/>
          <p:nvPr/>
        </p:nvSpPr>
        <p:spPr>
          <a:xfrm>
            <a:off x="5179352" y="4156841"/>
            <a:ext cx="285757" cy="700336"/>
          </a:xfrm>
          <a:prstGeom prst="rect">
            <a:avLst/>
          </a:prstGeom>
          <a:noFill/>
          <a:ln w="381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0"/>
          <p:cNvSpPr/>
          <p:nvPr/>
        </p:nvSpPr>
        <p:spPr>
          <a:xfrm>
            <a:off x="7206466" y="4099145"/>
            <a:ext cx="685800" cy="700336"/>
          </a:xfrm>
          <a:prstGeom prst="rect">
            <a:avLst/>
          </a:prstGeom>
          <a:noFill/>
          <a:ln w="381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 sz="28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0"/>
          <p:cNvSpPr/>
          <p:nvPr/>
        </p:nvSpPr>
        <p:spPr>
          <a:xfrm>
            <a:off x="7892266" y="4099145"/>
            <a:ext cx="244929" cy="700336"/>
          </a:xfrm>
          <a:prstGeom prst="rect">
            <a:avLst/>
          </a:prstGeom>
          <a:noFill/>
          <a:ln w="381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0"/>
          <p:cNvSpPr/>
          <p:nvPr/>
        </p:nvSpPr>
        <p:spPr>
          <a:xfrm>
            <a:off x="6924791" y="4107118"/>
            <a:ext cx="285757" cy="700336"/>
          </a:xfrm>
          <a:prstGeom prst="rect">
            <a:avLst/>
          </a:prstGeom>
          <a:noFill/>
          <a:ln w="381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0"/>
          <p:cNvSpPr/>
          <p:nvPr/>
        </p:nvSpPr>
        <p:spPr>
          <a:xfrm>
            <a:off x="1592036" y="2200342"/>
            <a:ext cx="685800" cy="700336"/>
          </a:xfrm>
          <a:prstGeom prst="rect">
            <a:avLst/>
          </a:prstGeom>
          <a:noFill/>
          <a:ln w="381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8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0"/>
          <p:cNvSpPr/>
          <p:nvPr/>
        </p:nvSpPr>
        <p:spPr>
          <a:xfrm>
            <a:off x="2277836" y="2200342"/>
            <a:ext cx="685800" cy="700336"/>
          </a:xfrm>
          <a:prstGeom prst="rect">
            <a:avLst/>
          </a:prstGeom>
          <a:noFill/>
          <a:ln w="381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0"/>
          <p:cNvSpPr/>
          <p:nvPr/>
        </p:nvSpPr>
        <p:spPr>
          <a:xfrm>
            <a:off x="3375044" y="2200342"/>
            <a:ext cx="685800" cy="700336"/>
          </a:xfrm>
          <a:prstGeom prst="rect">
            <a:avLst/>
          </a:prstGeom>
          <a:noFill/>
          <a:ln w="381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8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0"/>
          <p:cNvSpPr/>
          <p:nvPr/>
        </p:nvSpPr>
        <p:spPr>
          <a:xfrm>
            <a:off x="4060844" y="2200342"/>
            <a:ext cx="685800" cy="700336"/>
          </a:xfrm>
          <a:prstGeom prst="rect">
            <a:avLst/>
          </a:prstGeom>
          <a:noFill/>
          <a:ln w="381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0"/>
          <p:cNvSpPr/>
          <p:nvPr/>
        </p:nvSpPr>
        <p:spPr>
          <a:xfrm>
            <a:off x="5190703" y="2200342"/>
            <a:ext cx="685800" cy="700336"/>
          </a:xfrm>
          <a:prstGeom prst="rect">
            <a:avLst/>
          </a:prstGeom>
          <a:noFill/>
          <a:ln w="381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sz="18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0"/>
          <p:cNvSpPr/>
          <p:nvPr/>
        </p:nvSpPr>
        <p:spPr>
          <a:xfrm>
            <a:off x="5876503" y="2200342"/>
            <a:ext cx="685800" cy="700336"/>
          </a:xfrm>
          <a:prstGeom prst="rect">
            <a:avLst/>
          </a:prstGeom>
          <a:noFill/>
          <a:ln w="381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0"/>
          <p:cNvSpPr/>
          <p:nvPr/>
        </p:nvSpPr>
        <p:spPr>
          <a:xfrm>
            <a:off x="6924790" y="2200342"/>
            <a:ext cx="685800" cy="700336"/>
          </a:xfrm>
          <a:prstGeom prst="rect">
            <a:avLst/>
          </a:prstGeom>
          <a:noFill/>
          <a:ln w="381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 sz="18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0"/>
          <p:cNvSpPr/>
          <p:nvPr/>
        </p:nvSpPr>
        <p:spPr>
          <a:xfrm>
            <a:off x="7610591" y="2200342"/>
            <a:ext cx="685800" cy="700336"/>
          </a:xfrm>
          <a:prstGeom prst="rect">
            <a:avLst/>
          </a:prstGeom>
          <a:noFill/>
          <a:ln w="381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7" name="Google Shape;297;p10"/>
          <p:cNvCxnSpPr>
            <a:endCxn id="289" idx="1"/>
          </p:cNvCxnSpPr>
          <p:nvPr/>
        </p:nvCxnSpPr>
        <p:spPr>
          <a:xfrm>
            <a:off x="992036" y="2550510"/>
            <a:ext cx="600000" cy="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98" name="Google Shape;298;p10"/>
          <p:cNvCxnSpPr>
            <a:stCxn id="290" idx="3"/>
            <a:endCxn id="291" idx="1"/>
          </p:cNvCxnSpPr>
          <p:nvPr/>
        </p:nvCxnSpPr>
        <p:spPr>
          <a:xfrm>
            <a:off x="2963636" y="2550510"/>
            <a:ext cx="411300" cy="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99" name="Google Shape;299;p10"/>
          <p:cNvCxnSpPr>
            <a:stCxn id="292" idx="3"/>
            <a:endCxn id="293" idx="1"/>
          </p:cNvCxnSpPr>
          <p:nvPr/>
        </p:nvCxnSpPr>
        <p:spPr>
          <a:xfrm>
            <a:off x="4746644" y="2550510"/>
            <a:ext cx="444000" cy="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00" name="Google Shape;300;p10"/>
          <p:cNvCxnSpPr>
            <a:stCxn id="294" idx="3"/>
            <a:endCxn id="295" idx="1"/>
          </p:cNvCxnSpPr>
          <p:nvPr/>
        </p:nvCxnSpPr>
        <p:spPr>
          <a:xfrm>
            <a:off x="6562303" y="2550510"/>
            <a:ext cx="362400" cy="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01" name="Google Shape;301;p10"/>
          <p:cNvSpPr txBox="1"/>
          <p:nvPr/>
        </p:nvSpPr>
        <p:spPr>
          <a:xfrm>
            <a:off x="413124" y="2067921"/>
            <a:ext cx="117891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2" name="Google Shape;302;p10"/>
          <p:cNvCxnSpPr/>
          <p:nvPr/>
        </p:nvCxnSpPr>
        <p:spPr>
          <a:xfrm flipH="1">
            <a:off x="7610591" y="2200342"/>
            <a:ext cx="685800" cy="700336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3" name="Google Shape;303;p10"/>
          <p:cNvSpPr txBox="1"/>
          <p:nvPr/>
        </p:nvSpPr>
        <p:spPr>
          <a:xfrm>
            <a:off x="7654120" y="3428639"/>
            <a:ext cx="95648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Nil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4" name="Google Shape;304;p10"/>
          <p:cNvCxnSpPr>
            <a:endCxn id="296" idx="2"/>
          </p:cNvCxnSpPr>
          <p:nvPr/>
        </p:nvCxnSpPr>
        <p:spPr>
          <a:xfrm rot="10800000">
            <a:off x="7953491" y="2900678"/>
            <a:ext cx="0" cy="65880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05" name="Google Shape;305;p10"/>
          <p:cNvSpPr txBox="1"/>
          <p:nvPr/>
        </p:nvSpPr>
        <p:spPr>
          <a:xfrm>
            <a:off x="7742841" y="5475159"/>
            <a:ext cx="86775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Nil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6" name="Google Shape;306;p10"/>
          <p:cNvCxnSpPr/>
          <p:nvPr/>
        </p:nvCxnSpPr>
        <p:spPr>
          <a:xfrm rot="10800000">
            <a:off x="8040692" y="4799482"/>
            <a:ext cx="0" cy="658939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07" name="Google Shape;307;p10"/>
          <p:cNvCxnSpPr/>
          <p:nvPr/>
        </p:nvCxnSpPr>
        <p:spPr>
          <a:xfrm rot="10800000">
            <a:off x="2500706" y="4650705"/>
            <a:ext cx="946316" cy="1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08" name="Google Shape;308;p10"/>
          <p:cNvCxnSpPr/>
          <p:nvPr/>
        </p:nvCxnSpPr>
        <p:spPr>
          <a:xfrm rot="10800000">
            <a:off x="4590064" y="4605366"/>
            <a:ext cx="591662" cy="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09" name="Google Shape;309;p10"/>
          <p:cNvCxnSpPr/>
          <p:nvPr/>
        </p:nvCxnSpPr>
        <p:spPr>
          <a:xfrm flipH="1">
            <a:off x="6367994" y="4582500"/>
            <a:ext cx="542365" cy="22867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10" name="Google Shape;310;p10"/>
          <p:cNvSpPr txBox="1"/>
          <p:nvPr/>
        </p:nvSpPr>
        <p:spPr>
          <a:xfrm>
            <a:off x="4198563" y="3179342"/>
            <a:ext cx="133504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1" name="Google Shape;311;p10"/>
          <p:cNvCxnSpPr>
            <a:endCxn id="293" idx="2"/>
          </p:cNvCxnSpPr>
          <p:nvPr/>
        </p:nvCxnSpPr>
        <p:spPr>
          <a:xfrm rot="10800000" flipH="1">
            <a:off x="4913503" y="2900678"/>
            <a:ext cx="620100" cy="52800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12" name="Google Shape;312;p10"/>
          <p:cNvSpPr txBox="1"/>
          <p:nvPr/>
        </p:nvSpPr>
        <p:spPr>
          <a:xfrm>
            <a:off x="4198562" y="5128950"/>
            <a:ext cx="145006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3" name="Google Shape;313;p10"/>
          <p:cNvCxnSpPr/>
          <p:nvPr/>
        </p:nvCxnSpPr>
        <p:spPr>
          <a:xfrm rot="10800000" flipH="1">
            <a:off x="4913568" y="4850287"/>
            <a:ext cx="620035" cy="527961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1"/>
          <p:cNvSpPr txBox="1">
            <a:spLocks noGrp="1"/>
          </p:cNvSpPr>
          <p:nvPr>
            <p:ph type="title"/>
          </p:nvPr>
        </p:nvSpPr>
        <p:spPr>
          <a:xfrm>
            <a:off x="2164608" y="539227"/>
            <a:ext cx="54236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Tree </a:t>
            </a:r>
            <a:endParaRPr sz="3200"/>
          </a:p>
        </p:txBody>
      </p:sp>
      <p:pic>
        <p:nvPicPr>
          <p:cNvPr id="319" name="Google Shape;31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258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1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13124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4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1"/>
          <p:cNvSpPr txBox="1"/>
          <p:nvPr/>
        </p:nvSpPr>
        <p:spPr>
          <a:xfrm>
            <a:off x="413124" y="1709789"/>
            <a:ext cx="7736306" cy="448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11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1" descr="Converting a m-ary tree (general tree) to a binary tree » ExamRadar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73670" y="1709789"/>
            <a:ext cx="7120646" cy="3760283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1"/>
          <p:cNvSpPr txBox="1"/>
          <p:nvPr/>
        </p:nvSpPr>
        <p:spPr>
          <a:xfrm>
            <a:off x="1604282" y="5796643"/>
            <a:ext cx="6858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courtesy:  ExamRadar.com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2"/>
          <p:cNvSpPr txBox="1">
            <a:spLocks noGrp="1"/>
          </p:cNvSpPr>
          <p:nvPr>
            <p:ph type="title"/>
          </p:nvPr>
        </p:nvSpPr>
        <p:spPr>
          <a:xfrm>
            <a:off x="952512" y="838200"/>
            <a:ext cx="750977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Binary Tree, Binary search tree and Heaps</a:t>
            </a:r>
            <a:endParaRPr sz="3200"/>
          </a:p>
        </p:txBody>
      </p:sp>
      <p:pic>
        <p:nvPicPr>
          <p:cNvPr id="332" name="Google Shape;33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258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12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13124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4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2"/>
          <p:cNvSpPr txBox="1"/>
          <p:nvPr/>
        </p:nvSpPr>
        <p:spPr>
          <a:xfrm>
            <a:off x="413124" y="1709789"/>
            <a:ext cx="7736306" cy="448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12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12"/>
          <p:cNvSpPr txBox="1"/>
          <p:nvPr/>
        </p:nvSpPr>
        <p:spPr>
          <a:xfrm>
            <a:off x="1604282" y="5796643"/>
            <a:ext cx="6858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courtesy:  ExamRadar.com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Google Shape;339;p12" descr="Difference Between Binary Tree and Binary Search Tree | Compare ...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333284" y="1709788"/>
            <a:ext cx="3459275" cy="3843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3"/>
          <p:cNvSpPr txBox="1">
            <a:spLocks noGrp="1"/>
          </p:cNvSpPr>
          <p:nvPr>
            <p:ph type="title"/>
          </p:nvPr>
        </p:nvSpPr>
        <p:spPr>
          <a:xfrm>
            <a:off x="930729" y="539227"/>
            <a:ext cx="665752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Graph </a:t>
            </a:r>
            <a:endParaRPr sz="3200"/>
          </a:p>
        </p:txBody>
      </p:sp>
      <p:pic>
        <p:nvPicPr>
          <p:cNvPr id="345" name="Google Shape;34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258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13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13124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4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13"/>
          <p:cNvSpPr txBox="1"/>
          <p:nvPr/>
        </p:nvSpPr>
        <p:spPr>
          <a:xfrm>
            <a:off x="413124" y="1709789"/>
            <a:ext cx="7736306" cy="448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13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13"/>
          <p:cNvSpPr txBox="1"/>
          <p:nvPr/>
        </p:nvSpPr>
        <p:spPr>
          <a:xfrm>
            <a:off x="1604282" y="5796643"/>
            <a:ext cx="6858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courtesy:  Medium.com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Google Shape;352;p13" descr="Let's Learn: Graph Data Structure | by Tim Roberts | Let's Learn ...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831002" y="983771"/>
            <a:ext cx="4231069" cy="489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4"/>
          <p:cNvSpPr txBox="1">
            <a:spLocks noGrp="1"/>
          </p:cNvSpPr>
          <p:nvPr>
            <p:ph type="title"/>
          </p:nvPr>
        </p:nvSpPr>
        <p:spPr>
          <a:xfrm>
            <a:off x="2164608" y="533400"/>
            <a:ext cx="629359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Abstract Data Type and Data Structure</a:t>
            </a:r>
            <a:endParaRPr sz="3200"/>
          </a:p>
        </p:txBody>
      </p:sp>
      <p:pic>
        <p:nvPicPr>
          <p:cNvPr id="358" name="Google Shape;35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258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14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13124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4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14"/>
          <p:cNvSpPr txBox="1"/>
          <p:nvPr/>
        </p:nvSpPr>
        <p:spPr>
          <a:xfrm>
            <a:off x="413124" y="1709789"/>
            <a:ext cx="7736306" cy="448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Definition:-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 Data Types (ADTs)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stores data and allow various operations on the data to access and change it.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mathematical model, together with various operations defined on the model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ADT is a collection of data and associated operations for manipulating that data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3" name="Google Shape;363;p14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5"/>
          <p:cNvSpPr txBox="1">
            <a:spLocks noGrp="1"/>
          </p:cNvSpPr>
          <p:nvPr>
            <p:ph type="title"/>
          </p:nvPr>
        </p:nvSpPr>
        <p:spPr>
          <a:xfrm>
            <a:off x="2164608" y="539227"/>
            <a:ext cx="54236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Abstract Data Type</a:t>
            </a:r>
            <a:endParaRPr sz="3200"/>
          </a:p>
        </p:txBody>
      </p:sp>
      <p:pic>
        <p:nvPicPr>
          <p:cNvPr id="369" name="Google Shape;36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258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15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13124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4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15"/>
          <p:cNvSpPr txBox="1"/>
          <p:nvPr/>
        </p:nvSpPr>
        <p:spPr>
          <a:xfrm>
            <a:off x="413124" y="1709789"/>
            <a:ext cx="7736306" cy="448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ADTs support </a:t>
            </a:r>
            <a:r>
              <a:rPr lang="en-US" sz="2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abstraction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encapsulation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2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hiding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Abstraction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structuring of a  problem into well-defined entities by defining their data and operations.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principle of hiding the used data structure and to only provide a well-defined interface is known as </a:t>
            </a:r>
            <a:r>
              <a:rPr lang="en-US" sz="2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encapsulation.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4" name="Google Shape;374;p15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6"/>
          <p:cNvSpPr txBox="1">
            <a:spLocks noGrp="1"/>
          </p:cNvSpPr>
          <p:nvPr>
            <p:ph type="title"/>
          </p:nvPr>
        </p:nvSpPr>
        <p:spPr>
          <a:xfrm>
            <a:off x="2164608" y="539227"/>
            <a:ext cx="54236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ADT Operations </a:t>
            </a:r>
            <a:endParaRPr sz="3200"/>
          </a:p>
        </p:txBody>
      </p:sp>
      <p:pic>
        <p:nvPicPr>
          <p:cNvPr id="380" name="Google Shape;38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258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16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13124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4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16"/>
          <p:cNvSpPr txBox="1"/>
          <p:nvPr/>
        </p:nvSpPr>
        <p:spPr>
          <a:xfrm>
            <a:off x="413124" y="1709789"/>
            <a:ext cx="7736306" cy="448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Every Collection ADT should provide a way to: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Create data structure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add an item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remove an item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find, retrieve, or access an item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single data structure works well for all purposes, and so it is important to know the strengths and limitations of several of them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p16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7"/>
          <p:cNvSpPr txBox="1">
            <a:spLocks noGrp="1"/>
          </p:cNvSpPr>
          <p:nvPr>
            <p:ph type="title"/>
          </p:nvPr>
        </p:nvSpPr>
        <p:spPr>
          <a:xfrm>
            <a:off x="1676400" y="1219583"/>
            <a:ext cx="5911857" cy="685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ADT Syntax : Value Definition </a:t>
            </a:r>
            <a:endParaRPr sz="3200">
              <a:solidFill>
                <a:srgbClr val="C00000"/>
              </a:solidFill>
            </a:endParaRPr>
          </a:p>
        </p:txBody>
      </p:sp>
      <p:pic>
        <p:nvPicPr>
          <p:cNvPr id="391" name="Google Shape;39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258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17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13124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4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17"/>
          <p:cNvSpPr txBox="1"/>
          <p:nvPr/>
        </p:nvSpPr>
        <p:spPr>
          <a:xfrm>
            <a:off x="533400" y="2133600"/>
            <a:ext cx="7736306" cy="448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Abstract typedef &lt; </a:t>
            </a:r>
            <a:r>
              <a:rPr lang="en-US" sz="2400" b="0" i="1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 Parameter1, ParameterType Parameter2……, ParameterType ParameterN </a:t>
            </a:r>
            <a:r>
              <a:rPr lang="en-US" sz="2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&gt; ADTType</a:t>
            </a:r>
            <a:endParaRPr sz="28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condition: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6" name="Google Shape;396;p17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8"/>
          <p:cNvSpPr txBox="1">
            <a:spLocks noGrp="1"/>
          </p:cNvSpPr>
          <p:nvPr>
            <p:ph type="title"/>
          </p:nvPr>
        </p:nvSpPr>
        <p:spPr>
          <a:xfrm>
            <a:off x="2209800" y="602234"/>
            <a:ext cx="6299391" cy="685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ADT Syntax : Operator definition</a:t>
            </a:r>
            <a:endParaRPr sz="3200">
              <a:solidFill>
                <a:srgbClr val="C00000"/>
              </a:solidFill>
            </a:endParaRPr>
          </a:p>
        </p:txBody>
      </p:sp>
      <p:pic>
        <p:nvPicPr>
          <p:cNvPr id="402" name="Google Shape;40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258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18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13124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4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18"/>
          <p:cNvSpPr txBox="1"/>
          <p:nvPr/>
        </p:nvSpPr>
        <p:spPr>
          <a:xfrm>
            <a:off x="533400" y="1447800"/>
            <a:ext cx="7736306" cy="448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2800" b="0" i="1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Abstract ReturnType</a:t>
            </a:r>
            <a:r>
              <a:rPr lang="en-US" sz="2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OperationName (ParameterType Parameter1, ParameterType Parameter2……, ParameterType ParameterN)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sz="2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Precondition: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sz="2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Postcondition: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sz="2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2800" b="0" i="1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Abstract ReturnType</a:t>
            </a:r>
            <a:r>
              <a:rPr lang="en-US" sz="2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OperationName (Parameter1, Parameter2……, ParameterN)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sz="2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 Parameter1, ParameterType Parameter2……, ParameterType ParameterN</a:t>
            </a:r>
            <a:endParaRPr sz="28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sz="2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Precondition: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sz="2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Postcondition: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p18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9"/>
          <p:cNvSpPr txBox="1">
            <a:spLocks noGrp="1"/>
          </p:cNvSpPr>
          <p:nvPr>
            <p:ph type="title"/>
          </p:nvPr>
        </p:nvSpPr>
        <p:spPr>
          <a:xfrm>
            <a:off x="2164608" y="539227"/>
            <a:ext cx="54236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Abstract Data Structure</a:t>
            </a:r>
            <a:endParaRPr sz="3200"/>
          </a:p>
        </p:txBody>
      </p:sp>
      <p:pic>
        <p:nvPicPr>
          <p:cNvPr id="413" name="Google Shape;41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258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19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13124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4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19"/>
          <p:cNvSpPr txBox="1"/>
          <p:nvPr/>
        </p:nvSpPr>
        <p:spPr>
          <a:xfrm>
            <a:off x="413124" y="1709789"/>
            <a:ext cx="7736306" cy="448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8" name="Google Shape;418;p19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19"/>
          <p:cNvSpPr txBox="1"/>
          <p:nvPr/>
        </p:nvSpPr>
        <p:spPr>
          <a:xfrm>
            <a:off x="759278" y="1709788"/>
            <a:ext cx="8056979" cy="310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Definition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Mathematical definition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ADTs represent concepts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 from hardware or software dependency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 name is assumed as the return variable name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2164608" y="539227"/>
            <a:ext cx="54236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Classification of Data Structure</a:t>
            </a:r>
            <a:endParaRPr sz="3200"/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258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13124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4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/>
          <p:nvPr/>
        </p:nvSpPr>
        <p:spPr>
          <a:xfrm>
            <a:off x="413124" y="1709789"/>
            <a:ext cx="7736306" cy="448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2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"/>
          <p:cNvSpPr/>
          <p:nvPr/>
        </p:nvSpPr>
        <p:spPr>
          <a:xfrm>
            <a:off x="902153" y="1748551"/>
            <a:ext cx="6825344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Primitive Data Structure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Non-Primitive Data Structure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Abstraction</a:t>
            </a:r>
            <a:endParaRPr/>
          </a:p>
        </p:txBody>
      </p:sp>
      <p:sp>
        <p:nvSpPr>
          <p:cNvPr id="425" name="Google Shape;425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process of isolating implementation details and extracting only essential property from an entity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Hence, abstractions in a program: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 abstraction :What operations are needed by the data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Functional abstraction :  What is the purpose of a function (algorithm)</a:t>
            </a:r>
            <a:endParaRPr/>
          </a:p>
          <a:p>
            <a:pPr marL="5715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rPr lang="en-US">
                <a:solidFill>
                  <a:srgbClr val="C00000"/>
                </a:solidFill>
              </a:rPr>
              <a:t>Program = data + algorithms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426" name="Google Shape;426;p20"/>
          <p:cNvSpPr txBox="1"/>
          <p:nvPr/>
        </p:nvSpPr>
        <p:spPr>
          <a:xfrm>
            <a:off x="990600" y="5906869"/>
            <a:ext cx="7620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Courtsey: </a:t>
            </a: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https://www.comp.nus.edu.sg/~stevenha/cs1020e/lectures/L5%20-%20ADT.pdf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7" name="Google Shape;42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16258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20" descr="A close up of a sig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3124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51804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20" descr="A picture containing drawing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ADTs</a:t>
            </a:r>
            <a:endParaRPr/>
          </a:p>
        </p:txBody>
      </p:sp>
      <p:sp>
        <p:nvSpPr>
          <p:cNvPr id="437" name="Google Shape;437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Abstract Data Type (ADT):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End result of data abstraction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 collection of data together with a set of operations on that data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ADT = Data + Operations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ADT is a language independent concept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Different language supports ADT in different ways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 C++, the class construct is the best match </a:t>
            </a:r>
            <a:endParaRPr/>
          </a:p>
        </p:txBody>
      </p:sp>
      <p:sp>
        <p:nvSpPr>
          <p:cNvPr id="438" name="Google Shape;438;p21"/>
          <p:cNvSpPr txBox="1"/>
          <p:nvPr/>
        </p:nvSpPr>
        <p:spPr>
          <a:xfrm>
            <a:off x="990600" y="5948525"/>
            <a:ext cx="7620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Courtsey: </a:t>
            </a: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https://www.comp.nus.edu.sg/~stevenha/cs1020e/lectures/L5%20-%20ADT.pdf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9" name="Google Shape;439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16258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21" descr="A close up of a sig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3124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51804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21" descr="A picture containing drawing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22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IS ADT a function?</a:t>
            </a:r>
            <a:endParaRPr/>
          </a:p>
        </p:txBody>
      </p:sp>
      <p:sp>
        <p:nvSpPr>
          <p:cNvPr id="450" name="Google Shape;450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451" name="Google Shape;451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16258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22" descr="A close up of a sig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3124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51804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3"/>
          <p:cNvSpPr txBox="1">
            <a:spLocks noGrp="1"/>
          </p:cNvSpPr>
          <p:nvPr>
            <p:ph type="title"/>
          </p:nvPr>
        </p:nvSpPr>
        <p:spPr>
          <a:xfrm>
            <a:off x="413124" y="838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Important Properties of ADT</a:t>
            </a:r>
            <a:endParaRPr/>
          </a:p>
        </p:txBody>
      </p:sp>
      <p:sp>
        <p:nvSpPr>
          <p:cNvPr id="460" name="Google Shape;460;p23"/>
          <p:cNvSpPr txBox="1">
            <a:spLocks noGrp="1"/>
          </p:cNvSpPr>
          <p:nvPr>
            <p:ph type="body" idx="1"/>
          </p:nvPr>
        </p:nvSpPr>
        <p:spPr>
          <a:xfrm>
            <a:off x="413124" y="203181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Specification:  The supported operations of the ADT</a:t>
            </a:r>
            <a:endParaRPr/>
          </a:p>
          <a:p>
            <a:pPr marL="342900" lvl="1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Implementation:  Data structures and actual coding to meet the specification</a:t>
            </a:r>
            <a:endParaRPr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461" name="Google Shape;461;p23"/>
          <p:cNvSpPr txBox="1"/>
          <p:nvPr/>
        </p:nvSpPr>
        <p:spPr>
          <a:xfrm>
            <a:off x="990600" y="6059269"/>
            <a:ext cx="7620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Courtsey: </a:t>
            </a: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https://www.comp.nus.edu.sg/~stevenha/cs1020e/lectures/L5%20-%20ADT.pdf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2" name="Google Shape;462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16258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23" descr="A close up of a sig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3124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51804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23" descr="A picture containing drawing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4"/>
          <p:cNvSpPr txBox="1">
            <a:spLocks noGrp="1"/>
          </p:cNvSpPr>
          <p:nvPr>
            <p:ph type="title"/>
          </p:nvPr>
        </p:nvSpPr>
        <p:spPr>
          <a:xfrm>
            <a:off x="71715" y="685800"/>
            <a:ext cx="8839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ADT : Specification and Implementation</a:t>
            </a:r>
            <a:endParaRPr/>
          </a:p>
        </p:txBody>
      </p:sp>
      <p:sp>
        <p:nvSpPr>
          <p:cNvPr id="472" name="Google Shape;472;p24"/>
          <p:cNvSpPr txBox="1">
            <a:spLocks noGrp="1"/>
          </p:cNvSpPr>
          <p:nvPr>
            <p:ph type="body" idx="1"/>
          </p:nvPr>
        </p:nvSpPr>
        <p:spPr>
          <a:xfrm>
            <a:off x="413124" y="176650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Specification and implementation are disjointed: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One specification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One or more implementations 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Using different data structure 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Using different algorithm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Users of ADT: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Aware of the specification only 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Usage only base on the specified operations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Do not care / need not know about the actual implementation 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i.e. Different implementation do not affect the user</a:t>
            </a:r>
            <a:endParaRPr/>
          </a:p>
        </p:txBody>
      </p:sp>
      <p:sp>
        <p:nvSpPr>
          <p:cNvPr id="473" name="Google Shape;473;p24"/>
          <p:cNvSpPr txBox="1"/>
          <p:nvPr/>
        </p:nvSpPr>
        <p:spPr>
          <a:xfrm>
            <a:off x="990600" y="5948525"/>
            <a:ext cx="7620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Courtsey: </a:t>
            </a: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https://www.comp.nus.edu.sg/~stevenha/cs1020e/lectures/L5%20-%20ADT.pdf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4" name="Google Shape;47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16258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24" descr="A close up of a sig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3124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51804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24" descr="A picture containing drawing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5"/>
          <p:cNvSpPr txBox="1">
            <a:spLocks noGrp="1"/>
          </p:cNvSpPr>
          <p:nvPr>
            <p:ph type="title"/>
          </p:nvPr>
        </p:nvSpPr>
        <p:spPr>
          <a:xfrm>
            <a:off x="2057400" y="365126"/>
            <a:ext cx="64579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r>
              <a:rPr lang="en-US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Example ADT : String</a:t>
            </a:r>
            <a:endParaRPr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Definition: String is a sequence of characters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Operations: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StringLength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StringCompare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StringConcat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StringCopy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5" name="Google Shape;48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258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25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3124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4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25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6"/>
          <p:cNvSpPr txBox="1">
            <a:spLocks noGrp="1"/>
          </p:cNvSpPr>
          <p:nvPr>
            <p:ph type="title"/>
          </p:nvPr>
        </p:nvSpPr>
        <p:spPr>
          <a:xfrm>
            <a:off x="2506017" y="365126"/>
            <a:ext cx="600933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r>
              <a:rPr lang="en-US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Example ADT : String</a:t>
            </a:r>
            <a:endParaRPr/>
          </a:p>
        </p:txBody>
      </p:sp>
      <p:sp>
        <p:nvSpPr>
          <p:cNvPr id="495" name="Google Shape;495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Value Definition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Abstract Typedef StringType&lt;&lt;Chars&gt;&gt;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Condition: None (A string may contain n characters where n=&gt;0)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496" name="Google Shape;49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258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26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3124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4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26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7"/>
          <p:cNvSpPr txBox="1">
            <a:spLocks noGrp="1"/>
          </p:cNvSpPr>
          <p:nvPr>
            <p:ph type="title"/>
          </p:nvPr>
        </p:nvSpPr>
        <p:spPr>
          <a:xfrm>
            <a:off x="2400301" y="789669"/>
            <a:ext cx="6102803" cy="957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lang="en-US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Example ADT : String Operator Definition</a:t>
            </a:r>
            <a:r>
              <a:rPr lang="en-US"/>
              <a:t/>
            </a:r>
            <a:br>
              <a:rPr lang="en-US"/>
            </a:br>
            <a:endParaRPr/>
          </a:p>
        </p:txBody>
      </p:sp>
      <p:sp>
        <p:nvSpPr>
          <p:cNvPr id="506" name="Google Shape;506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n-US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abstract Integer</a:t>
            </a:r>
            <a:r>
              <a:rPr lang="en-US"/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StringLength</a:t>
            </a:r>
            <a:r>
              <a:rPr lang="en-US"/>
              <a:t> (StringType String)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Precondition: None (A string may contain n characters where n=&gt;0)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Postcondition: Stringlength= NumberOfCharacters(String)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507" name="Google Shape;50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258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27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3124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4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27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8"/>
          <p:cNvSpPr txBox="1">
            <a:spLocks noGrp="1"/>
          </p:cNvSpPr>
          <p:nvPr>
            <p:ph type="title"/>
          </p:nvPr>
        </p:nvSpPr>
        <p:spPr>
          <a:xfrm>
            <a:off x="2400301" y="789669"/>
            <a:ext cx="6102803" cy="957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lang="en-US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Example ADT : String Operator Definition</a:t>
            </a:r>
            <a:r>
              <a:rPr lang="en-US"/>
              <a:t/>
            </a:r>
            <a:br>
              <a:rPr lang="en-US"/>
            </a:br>
            <a:endParaRPr/>
          </a:p>
        </p:txBody>
      </p:sp>
      <p:sp>
        <p:nvSpPr>
          <p:cNvPr id="517" name="Google Shape;517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2. </a:t>
            </a:r>
            <a:r>
              <a:rPr lang="en-US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abstract </a:t>
            </a:r>
            <a:r>
              <a:rPr lang="en-US">
                <a:solidFill>
                  <a:srgbClr val="0070C0"/>
                </a:solidFill>
              </a:rPr>
              <a:t>StringType </a:t>
            </a:r>
            <a:r>
              <a:rPr lang="en-US"/>
              <a:t>StringConcat( StringType String1, StringType String2)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Precondition: None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Postcondition: StringConcat= String1+String2 / All the characters in Strings1 immediately followed by all the characters in String2 are returned as result.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518" name="Google Shape;51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258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28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3124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4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28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9"/>
          <p:cNvSpPr txBox="1">
            <a:spLocks noGrp="1"/>
          </p:cNvSpPr>
          <p:nvPr>
            <p:ph type="title"/>
          </p:nvPr>
        </p:nvSpPr>
        <p:spPr>
          <a:xfrm>
            <a:off x="2400301" y="789669"/>
            <a:ext cx="6102803" cy="957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lang="en-US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Example ADT : String Operator Definition</a:t>
            </a:r>
            <a:r>
              <a:rPr lang="en-US"/>
              <a:t/>
            </a:r>
            <a:br>
              <a:rPr lang="en-US"/>
            </a:br>
            <a:endParaRPr/>
          </a:p>
        </p:txBody>
      </p:sp>
      <p:sp>
        <p:nvSpPr>
          <p:cNvPr id="528" name="Google Shape;528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n-US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3. abstract Boolean </a:t>
            </a:r>
            <a:r>
              <a:rPr lang="en-US"/>
              <a:t>StringCompare( StringType String1, StringType String2)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Precondition: None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Postcondition: StringCompare= True if strings are equal, StringCompare= False if they are unequal . (Function returns 1 if strings are same, otherwise zero)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529" name="Google Shape;52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258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29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3124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4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29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>
            <a:spLocks noGrp="1"/>
          </p:cNvSpPr>
          <p:nvPr>
            <p:ph type="title"/>
          </p:nvPr>
        </p:nvSpPr>
        <p:spPr>
          <a:xfrm>
            <a:off x="2164608" y="539227"/>
            <a:ext cx="54236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Classification of Data Structure</a:t>
            </a:r>
            <a:endParaRPr sz="3200"/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258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13124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4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 txBox="1"/>
          <p:nvPr/>
        </p:nvSpPr>
        <p:spPr>
          <a:xfrm>
            <a:off x="413124" y="1709789"/>
            <a:ext cx="7736306" cy="448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3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3"/>
          <p:cNvSpPr/>
          <p:nvPr/>
        </p:nvSpPr>
        <p:spPr>
          <a:xfrm>
            <a:off x="3059114" y="1844677"/>
            <a:ext cx="3095625" cy="576263"/>
          </a:xfrm>
          <a:prstGeom prst="rect">
            <a:avLst/>
          </a:prstGeom>
          <a:solidFill>
            <a:srgbClr val="B6DDE7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structure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4643438" y="2420940"/>
            <a:ext cx="0" cy="28733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0" name="Google Shape;120;p3"/>
          <p:cNvCxnSpPr/>
          <p:nvPr/>
        </p:nvCxnSpPr>
        <p:spPr>
          <a:xfrm>
            <a:off x="2555876" y="2708275"/>
            <a:ext cx="403225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1" name="Google Shape;121;p3"/>
          <p:cNvCxnSpPr/>
          <p:nvPr/>
        </p:nvCxnSpPr>
        <p:spPr>
          <a:xfrm>
            <a:off x="2555875" y="2708277"/>
            <a:ext cx="0" cy="360363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2" name="Google Shape;122;p3"/>
          <p:cNvCxnSpPr/>
          <p:nvPr/>
        </p:nvCxnSpPr>
        <p:spPr>
          <a:xfrm>
            <a:off x="6588125" y="2708277"/>
            <a:ext cx="0" cy="360363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3" name="Google Shape;123;p3"/>
          <p:cNvSpPr/>
          <p:nvPr/>
        </p:nvSpPr>
        <p:spPr>
          <a:xfrm>
            <a:off x="1116014" y="3068638"/>
            <a:ext cx="3095625" cy="576262"/>
          </a:xfrm>
          <a:prstGeom prst="rect">
            <a:avLst/>
          </a:prstGeom>
          <a:solidFill>
            <a:srgbClr val="B6DDE7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Primitive 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4793226" y="3068638"/>
            <a:ext cx="3379225" cy="576262"/>
          </a:xfrm>
          <a:prstGeom prst="rect">
            <a:avLst/>
          </a:prstGeom>
          <a:solidFill>
            <a:srgbClr val="B6DDE7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Non-Primitive 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3132139" y="4940302"/>
            <a:ext cx="1764326" cy="576263"/>
          </a:xfrm>
          <a:prstGeom prst="rect">
            <a:avLst/>
          </a:prstGeom>
          <a:solidFill>
            <a:srgbClr val="B6DDE7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5076826" y="4940302"/>
            <a:ext cx="1655763" cy="576263"/>
          </a:xfrm>
          <a:prstGeom prst="rect">
            <a:avLst/>
          </a:prstGeom>
          <a:solidFill>
            <a:srgbClr val="B6DDE7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3"/>
          <p:cNvCxnSpPr/>
          <p:nvPr/>
        </p:nvCxnSpPr>
        <p:spPr>
          <a:xfrm>
            <a:off x="2555875" y="3644902"/>
            <a:ext cx="0" cy="720725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8" name="Google Shape;128;p3"/>
          <p:cNvCxnSpPr/>
          <p:nvPr/>
        </p:nvCxnSpPr>
        <p:spPr>
          <a:xfrm>
            <a:off x="827089" y="4365625"/>
            <a:ext cx="4968875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9" name="Google Shape;129;p3"/>
          <p:cNvCxnSpPr/>
          <p:nvPr/>
        </p:nvCxnSpPr>
        <p:spPr>
          <a:xfrm>
            <a:off x="827088" y="4365627"/>
            <a:ext cx="0" cy="576263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0" name="Google Shape;130;p3"/>
          <p:cNvCxnSpPr/>
          <p:nvPr/>
        </p:nvCxnSpPr>
        <p:spPr>
          <a:xfrm>
            <a:off x="2051050" y="4365627"/>
            <a:ext cx="0" cy="576263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1" name="Google Shape;131;p3"/>
          <p:cNvCxnSpPr/>
          <p:nvPr/>
        </p:nvCxnSpPr>
        <p:spPr>
          <a:xfrm>
            <a:off x="3924300" y="4365627"/>
            <a:ext cx="0" cy="576263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2" name="Google Shape;132;p3"/>
          <p:cNvCxnSpPr/>
          <p:nvPr/>
        </p:nvCxnSpPr>
        <p:spPr>
          <a:xfrm>
            <a:off x="5795963" y="4365627"/>
            <a:ext cx="0" cy="576263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3" name="Google Shape;133;p3"/>
          <p:cNvCxnSpPr/>
          <p:nvPr/>
        </p:nvCxnSpPr>
        <p:spPr>
          <a:xfrm>
            <a:off x="2555875" y="3644902"/>
            <a:ext cx="0" cy="720725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4" name="Google Shape;134;p3"/>
          <p:cNvCxnSpPr/>
          <p:nvPr/>
        </p:nvCxnSpPr>
        <p:spPr>
          <a:xfrm>
            <a:off x="827088" y="4365627"/>
            <a:ext cx="0" cy="576263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5" name="Google Shape;135;p3"/>
          <p:cNvCxnSpPr/>
          <p:nvPr/>
        </p:nvCxnSpPr>
        <p:spPr>
          <a:xfrm>
            <a:off x="2555875" y="3644902"/>
            <a:ext cx="0" cy="720725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6" name="Google Shape;136;p3"/>
          <p:cNvCxnSpPr/>
          <p:nvPr/>
        </p:nvCxnSpPr>
        <p:spPr>
          <a:xfrm>
            <a:off x="2051050" y="4365627"/>
            <a:ext cx="0" cy="576263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7" name="Google Shape;137;p3"/>
          <p:cNvCxnSpPr/>
          <p:nvPr/>
        </p:nvCxnSpPr>
        <p:spPr>
          <a:xfrm>
            <a:off x="827088" y="4365627"/>
            <a:ext cx="0" cy="576263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8" name="Google Shape;138;p3"/>
          <p:cNvCxnSpPr/>
          <p:nvPr/>
        </p:nvCxnSpPr>
        <p:spPr>
          <a:xfrm>
            <a:off x="2555875" y="3644902"/>
            <a:ext cx="0" cy="720725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3"/>
          <p:cNvCxnSpPr/>
          <p:nvPr/>
        </p:nvCxnSpPr>
        <p:spPr>
          <a:xfrm>
            <a:off x="2051050" y="4367213"/>
            <a:ext cx="0" cy="576262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0" name="Google Shape;140;p3"/>
          <p:cNvCxnSpPr/>
          <p:nvPr/>
        </p:nvCxnSpPr>
        <p:spPr>
          <a:xfrm>
            <a:off x="827088" y="4367213"/>
            <a:ext cx="0" cy="576262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1" name="Google Shape;141;p3"/>
          <p:cNvCxnSpPr/>
          <p:nvPr/>
        </p:nvCxnSpPr>
        <p:spPr>
          <a:xfrm>
            <a:off x="2555875" y="3646490"/>
            <a:ext cx="0" cy="720725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2" name="Google Shape;142;p3"/>
          <p:cNvSpPr/>
          <p:nvPr/>
        </p:nvSpPr>
        <p:spPr>
          <a:xfrm>
            <a:off x="0" y="4920139"/>
            <a:ext cx="1476099" cy="576262"/>
          </a:xfrm>
          <a:prstGeom prst="rect">
            <a:avLst/>
          </a:prstGeom>
          <a:solidFill>
            <a:srgbClr val="B6DDE7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/>
          <p:nvPr/>
        </p:nvSpPr>
        <p:spPr>
          <a:xfrm>
            <a:off x="1695294" y="4943477"/>
            <a:ext cx="1223962" cy="576263"/>
          </a:xfrm>
          <a:prstGeom prst="rect">
            <a:avLst/>
          </a:prstGeom>
          <a:solidFill>
            <a:srgbClr val="B6DDE7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144;p3"/>
          <p:cNvCxnSpPr/>
          <p:nvPr/>
        </p:nvCxnSpPr>
        <p:spPr>
          <a:xfrm>
            <a:off x="2051050" y="4368802"/>
            <a:ext cx="0" cy="576263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5" name="Google Shape;145;p3"/>
          <p:cNvCxnSpPr/>
          <p:nvPr/>
        </p:nvCxnSpPr>
        <p:spPr>
          <a:xfrm>
            <a:off x="827088" y="4368802"/>
            <a:ext cx="0" cy="576263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6" name="Google Shape;146;p3"/>
          <p:cNvCxnSpPr/>
          <p:nvPr/>
        </p:nvCxnSpPr>
        <p:spPr>
          <a:xfrm>
            <a:off x="2555875" y="3648075"/>
            <a:ext cx="0" cy="720725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0"/>
          <p:cNvSpPr txBox="1">
            <a:spLocks noGrp="1"/>
          </p:cNvSpPr>
          <p:nvPr>
            <p:ph type="title"/>
          </p:nvPr>
        </p:nvSpPr>
        <p:spPr>
          <a:xfrm>
            <a:off x="2400301" y="789669"/>
            <a:ext cx="6102803" cy="957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lang="en-US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Example ADT : String Operator Definition</a:t>
            </a:r>
            <a:r>
              <a:rPr lang="en-US"/>
              <a:t/>
            </a:r>
            <a:br>
              <a:rPr lang="en-US"/>
            </a:br>
            <a:endParaRPr/>
          </a:p>
        </p:txBody>
      </p:sp>
      <p:sp>
        <p:nvSpPr>
          <p:cNvPr id="539" name="Google Shape;539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4. </a:t>
            </a:r>
            <a:r>
              <a:rPr lang="en-US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abstract </a:t>
            </a:r>
            <a:r>
              <a:rPr lang="en-US">
                <a:solidFill>
                  <a:srgbClr val="0070C0"/>
                </a:solidFill>
              </a:rPr>
              <a:t>StringType </a:t>
            </a:r>
            <a:r>
              <a:rPr lang="en-US"/>
              <a:t>StringCopy( StringType String1, StringType String2)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Precondition: None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Postcondition: StringCopy: String1= String2 / All the characters in Strings2 are copied/overwritten into String1.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540" name="Google Shape;54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258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30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3124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4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30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1"/>
          <p:cNvSpPr txBox="1">
            <a:spLocks noGrp="1"/>
          </p:cNvSpPr>
          <p:nvPr>
            <p:ph type="title"/>
          </p:nvPr>
        </p:nvSpPr>
        <p:spPr>
          <a:xfrm>
            <a:off x="2130879" y="365126"/>
            <a:ext cx="638447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lang="en-US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Example ADT : Rational Number</a:t>
            </a:r>
            <a:endParaRPr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Definition:  </a:t>
            </a:r>
            <a:r>
              <a:rPr lang="en-US"/>
              <a:t>expressed as the quotient or fraction of two </a:t>
            </a:r>
            <a:r>
              <a:rPr lang="en-US" u="sng">
                <a:solidFill>
                  <a:schemeClr val="hlink"/>
                </a:solidFill>
                <a:hlinkClick r:id="rId3"/>
              </a:rPr>
              <a:t>integers</a:t>
            </a:r>
            <a:r>
              <a:rPr lang="en-US"/>
              <a:t>,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Operations: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IsEqualRational()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MultiplyRationa()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AddRational()</a:t>
            </a:r>
            <a:endParaRPr/>
          </a:p>
        </p:txBody>
      </p:sp>
      <p:pic>
        <p:nvPicPr>
          <p:cNvPr id="551" name="Google Shape;551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16258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31" descr="A close up of a sig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3124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51804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31" descr="A picture containing drawing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2"/>
          <p:cNvSpPr txBox="1">
            <a:spLocks noGrp="1"/>
          </p:cNvSpPr>
          <p:nvPr>
            <p:ph type="title"/>
          </p:nvPr>
        </p:nvSpPr>
        <p:spPr>
          <a:xfrm>
            <a:off x="2506017" y="365126"/>
            <a:ext cx="643387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lang="en-US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Example ADT : Rational Number</a:t>
            </a:r>
            <a:endParaRPr/>
          </a:p>
        </p:txBody>
      </p:sp>
      <p:sp>
        <p:nvSpPr>
          <p:cNvPr id="561" name="Google Shape;561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Value Definition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abstract  TypeDef&lt;integer, integer&gt; RATIONALType;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Condition: RATIONALType [1]!=0;</a:t>
            </a:r>
            <a:endParaRPr/>
          </a:p>
        </p:txBody>
      </p:sp>
      <p:pic>
        <p:nvPicPr>
          <p:cNvPr id="562" name="Google Shape;56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258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32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3124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4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32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3"/>
          <p:cNvSpPr txBox="1">
            <a:spLocks noGrp="1"/>
          </p:cNvSpPr>
          <p:nvPr>
            <p:ph type="title"/>
          </p:nvPr>
        </p:nvSpPr>
        <p:spPr>
          <a:xfrm>
            <a:off x="-150876" y="838200"/>
            <a:ext cx="929487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Example ADT : Rational Number Operator Definition</a:t>
            </a:r>
            <a:endParaRPr sz="2800"/>
          </a:p>
        </p:txBody>
      </p:sp>
      <p:sp>
        <p:nvSpPr>
          <p:cNvPr id="572" name="Google Shape;572;p33"/>
          <p:cNvSpPr txBox="1">
            <a:spLocks noGrp="1"/>
          </p:cNvSpPr>
          <p:nvPr>
            <p:ph type="body" idx="1"/>
          </p:nvPr>
        </p:nvSpPr>
        <p:spPr>
          <a:xfrm>
            <a:off x="413124" y="19050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abstract RATIONALType makerational&lt;a,b&gt;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integer a,b;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Preconditon:  b!=0;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postcondition :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makerational [0] =a; makerational [1] =b;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33"/>
          <p:cNvSpPr txBox="1">
            <a:spLocks noGrp="1"/>
          </p:cNvSpPr>
          <p:nvPr>
            <p:ph type="body" idx="2"/>
          </p:nvPr>
        </p:nvSpPr>
        <p:spPr>
          <a:xfrm>
            <a:off x="4770731" y="19050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abstract RATIONALtype add&lt;a,b&gt;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RATIONALType a,b;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Precondition: none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postcondition :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add[0] = a[0]*b[1]+b[0]*a[1]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add[1] =  a[1] * b[1]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4" name="Google Shape;574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258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33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3124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4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33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4"/>
          <p:cNvSpPr txBox="1">
            <a:spLocks noGrp="1"/>
          </p:cNvSpPr>
          <p:nvPr>
            <p:ph type="body" idx="1"/>
          </p:nvPr>
        </p:nvSpPr>
        <p:spPr>
          <a:xfrm>
            <a:off x="486717" y="2024889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abstract RATIONALType mult&lt;a, b&gt;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RATIONALType a,b;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Precondition: none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postcondition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mult[0] = = a[0]*b[0]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mult[1] = = a[1]*b[1]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34"/>
          <p:cNvSpPr txBox="1">
            <a:spLocks noGrp="1"/>
          </p:cNvSpPr>
          <p:nvPr>
            <p:ph type="body" idx="2"/>
          </p:nvPr>
        </p:nvSpPr>
        <p:spPr>
          <a:xfrm>
            <a:off x="4639256" y="2133600"/>
            <a:ext cx="418710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abstract  </a:t>
            </a:r>
            <a:r>
              <a:rPr lang="en-US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RetunType</a:t>
            </a:r>
            <a:r>
              <a:rPr lang="en-US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?  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Equal&lt;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&gt;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RATIONALType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;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Precondition: none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postcondition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equal = 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|a[0] * b[1] = = b[0] * a[1];</a:t>
            </a:r>
            <a:endParaRPr dirty="0"/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5" name="Google Shape;58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258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34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3124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4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34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34"/>
          <p:cNvSpPr txBox="1">
            <a:spLocks noGrp="1"/>
          </p:cNvSpPr>
          <p:nvPr>
            <p:ph type="title"/>
          </p:nvPr>
        </p:nvSpPr>
        <p:spPr>
          <a:xfrm>
            <a:off x="91275" y="944944"/>
            <a:ext cx="897406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lang="en-US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Example ADT : Rational Number Operator Definition</a:t>
            </a:r>
            <a:r>
              <a:rPr lang="en-US"/>
              <a:t/>
            </a:r>
            <a:br>
              <a:rPr lang="en-US"/>
            </a:b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5"/>
          <p:cNvSpPr txBox="1">
            <a:spLocks noGrp="1"/>
          </p:cNvSpPr>
          <p:nvPr>
            <p:ph type="title"/>
          </p:nvPr>
        </p:nvSpPr>
        <p:spPr>
          <a:xfrm>
            <a:off x="433906" y="59115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en-US"/>
              <a:t>Abstract Data Types: Advantages</a:t>
            </a:r>
            <a:endParaRPr/>
          </a:p>
        </p:txBody>
      </p:sp>
      <p:sp>
        <p:nvSpPr>
          <p:cNvPr id="596" name="Google Shape;596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Hide the unnecessary details by building walls around the data and operations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 that changes in either will not affect other program components that use them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Functionalities are less likely to change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Localize rather than globalize changes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Help manage software complexity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Easier software maintenance</a:t>
            </a:r>
            <a:endParaRPr/>
          </a:p>
        </p:txBody>
      </p:sp>
      <p:sp>
        <p:nvSpPr>
          <p:cNvPr id="597" name="Google Shape;597;p35"/>
          <p:cNvSpPr txBox="1"/>
          <p:nvPr/>
        </p:nvSpPr>
        <p:spPr>
          <a:xfrm>
            <a:off x="990600" y="5906869"/>
            <a:ext cx="7620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Courtsey: </a:t>
            </a: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https://www.comp.nus.edu.sg/~stevenha/cs1020e/lectures/L5%20-%20ADT.pdf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8" name="Google Shape;598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16258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35" descr="A close up of a sig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3124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51804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35" descr="A picture containing drawing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/>
          </a:p>
        </p:txBody>
      </p:sp>
      <p:sp>
        <p:nvSpPr>
          <p:cNvPr id="608" name="Google Shape;608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609" name="Google Shape;60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987" y="838200"/>
            <a:ext cx="8139271" cy="5605463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36"/>
          <p:cNvSpPr txBox="1"/>
          <p:nvPr/>
        </p:nvSpPr>
        <p:spPr>
          <a:xfrm>
            <a:off x="990600" y="5906869"/>
            <a:ext cx="7620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Courtsey: </a:t>
            </a: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https://www.comp.nus.edu.sg/~stevenha/cs1020e/lectures/L5%20-%20ADT.pdf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1" name="Google Shape;611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16258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36" descr="A close up of a sign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3124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851804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36" descr="A picture containing drawing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/>
          </a:p>
        </p:txBody>
      </p:sp>
      <p:sp>
        <p:nvSpPr>
          <p:cNvPr id="621" name="Google Shape;621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622" name="Google Shape;622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2488" y="539226"/>
            <a:ext cx="7684329" cy="5599637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37"/>
          <p:cNvSpPr txBox="1"/>
          <p:nvPr/>
        </p:nvSpPr>
        <p:spPr>
          <a:xfrm>
            <a:off x="990600" y="5906869"/>
            <a:ext cx="7620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Courtsey: </a:t>
            </a: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https://www.comp.nus.edu.sg/~stevenha/cs1020e/lectures/L5%20-%20ADT.pdf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4" name="Google Shape;624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16258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37" descr="A close up of a sign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3124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3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851804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37" descr="A picture containing drawing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8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12.</a:t>
            </a:r>
            <a:fld id="{00000000-1234-1234-1234-123412341234}" type="slidenum">
              <a:rPr lang="en-US"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 sz="1200" b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38"/>
          <p:cNvSpPr txBox="1"/>
          <p:nvPr/>
        </p:nvSpPr>
        <p:spPr>
          <a:xfrm>
            <a:off x="3505200" y="944943"/>
            <a:ext cx="467307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ADT Implementation</a:t>
            </a:r>
            <a:endParaRPr sz="3600" b="1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38"/>
          <p:cNvSpPr/>
          <p:nvPr/>
        </p:nvSpPr>
        <p:spPr>
          <a:xfrm>
            <a:off x="776327" y="1828800"/>
            <a:ext cx="7834273" cy="18158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languages do not provide complex ADT packages. 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create a complex ADT, it is first implemented and kept in a library. 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7" name="Google Shape;637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258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38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3124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4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38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/>
          </a:p>
        </p:txBody>
      </p:sp>
      <p:sp>
        <p:nvSpPr>
          <p:cNvPr id="652" name="Google Shape;652;p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Abstract TypeDef StackType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Condition: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 txBox="1">
            <a:spLocks noGrp="1"/>
          </p:cNvSpPr>
          <p:nvPr>
            <p:ph type="title"/>
          </p:nvPr>
        </p:nvSpPr>
        <p:spPr>
          <a:xfrm>
            <a:off x="2287075" y="457582"/>
            <a:ext cx="54236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Classification of Data Structure</a:t>
            </a:r>
            <a:endParaRPr sz="3200"/>
          </a:p>
        </p:txBody>
      </p:sp>
      <p:pic>
        <p:nvPicPr>
          <p:cNvPr id="152" name="Google Shape;15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258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4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13124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4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"/>
          <p:cNvSpPr txBox="1"/>
          <p:nvPr/>
        </p:nvSpPr>
        <p:spPr>
          <a:xfrm>
            <a:off x="413124" y="1709789"/>
            <a:ext cx="7736306" cy="448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4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4"/>
          <p:cNvSpPr/>
          <p:nvPr/>
        </p:nvSpPr>
        <p:spPr>
          <a:xfrm>
            <a:off x="3218321" y="1469110"/>
            <a:ext cx="3843749" cy="576263"/>
          </a:xfrm>
          <a:prstGeom prst="rect">
            <a:avLst/>
          </a:prstGeom>
          <a:solidFill>
            <a:srgbClr val="B6DDE7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Non-Primitive 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4"/>
          <p:cNvSpPr/>
          <p:nvPr/>
        </p:nvSpPr>
        <p:spPr>
          <a:xfrm>
            <a:off x="1275222" y="2837535"/>
            <a:ext cx="2308636" cy="576263"/>
          </a:xfrm>
          <a:prstGeom prst="rect">
            <a:avLst/>
          </a:prstGeom>
          <a:solidFill>
            <a:srgbClr val="B6DDE7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List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5140195" y="2766098"/>
            <a:ext cx="3191463" cy="574675"/>
          </a:xfrm>
          <a:prstGeom prst="rect">
            <a:avLst/>
          </a:prstGeom>
          <a:solidFill>
            <a:srgbClr val="B6DDE7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Non-Linear List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4"/>
          <p:cNvCxnSpPr/>
          <p:nvPr/>
        </p:nvCxnSpPr>
        <p:spPr>
          <a:xfrm>
            <a:off x="7179133" y="2405735"/>
            <a:ext cx="0" cy="360363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2" name="Google Shape;162;p4"/>
          <p:cNvCxnSpPr/>
          <p:nvPr/>
        </p:nvCxnSpPr>
        <p:spPr>
          <a:xfrm>
            <a:off x="2283283" y="2405733"/>
            <a:ext cx="0" cy="431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3" name="Google Shape;163;p4"/>
          <p:cNvCxnSpPr/>
          <p:nvPr/>
        </p:nvCxnSpPr>
        <p:spPr>
          <a:xfrm>
            <a:off x="4731208" y="2045371"/>
            <a:ext cx="0" cy="360362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4" name="Google Shape;164;p4"/>
          <p:cNvCxnSpPr/>
          <p:nvPr/>
        </p:nvCxnSpPr>
        <p:spPr>
          <a:xfrm>
            <a:off x="2283283" y="2405733"/>
            <a:ext cx="489585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" name="Google Shape;165;p4"/>
          <p:cNvSpPr/>
          <p:nvPr/>
        </p:nvSpPr>
        <p:spPr>
          <a:xfrm>
            <a:off x="338595" y="4566321"/>
            <a:ext cx="1209985" cy="576262"/>
          </a:xfrm>
          <a:prstGeom prst="rect">
            <a:avLst/>
          </a:prstGeom>
          <a:solidFill>
            <a:srgbClr val="B6DDE7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"/>
          <p:cNvSpPr/>
          <p:nvPr/>
        </p:nvSpPr>
        <p:spPr>
          <a:xfrm>
            <a:off x="678427" y="5358483"/>
            <a:ext cx="1820758" cy="503238"/>
          </a:xfrm>
          <a:prstGeom prst="rect">
            <a:avLst/>
          </a:prstGeom>
          <a:solidFill>
            <a:srgbClr val="B6DDE7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 List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4"/>
          <p:cNvSpPr/>
          <p:nvPr/>
        </p:nvSpPr>
        <p:spPr>
          <a:xfrm>
            <a:off x="2715084" y="5358485"/>
            <a:ext cx="1455688" cy="576263"/>
          </a:xfrm>
          <a:prstGeom prst="rect">
            <a:avLst/>
          </a:prstGeom>
          <a:solidFill>
            <a:srgbClr val="B6DDE7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"/>
          <p:cNvSpPr/>
          <p:nvPr/>
        </p:nvSpPr>
        <p:spPr>
          <a:xfrm>
            <a:off x="3465872" y="4566321"/>
            <a:ext cx="1409800" cy="576262"/>
          </a:xfrm>
          <a:prstGeom prst="rect">
            <a:avLst/>
          </a:prstGeom>
          <a:solidFill>
            <a:srgbClr val="B6DDE7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4"/>
          <p:cNvCxnSpPr/>
          <p:nvPr/>
        </p:nvCxnSpPr>
        <p:spPr>
          <a:xfrm>
            <a:off x="843421" y="3990058"/>
            <a:ext cx="3382962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" name="Google Shape;170;p4"/>
          <p:cNvCxnSpPr/>
          <p:nvPr/>
        </p:nvCxnSpPr>
        <p:spPr>
          <a:xfrm>
            <a:off x="2283283" y="3413796"/>
            <a:ext cx="0" cy="576262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1" name="Google Shape;171;p4"/>
          <p:cNvCxnSpPr/>
          <p:nvPr/>
        </p:nvCxnSpPr>
        <p:spPr>
          <a:xfrm>
            <a:off x="1851483" y="3990060"/>
            <a:ext cx="0" cy="1368425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2" name="Google Shape;172;p4"/>
          <p:cNvCxnSpPr/>
          <p:nvPr/>
        </p:nvCxnSpPr>
        <p:spPr>
          <a:xfrm>
            <a:off x="3291346" y="3990060"/>
            <a:ext cx="0" cy="1368425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3" name="Google Shape;173;p4"/>
          <p:cNvCxnSpPr/>
          <p:nvPr/>
        </p:nvCxnSpPr>
        <p:spPr>
          <a:xfrm>
            <a:off x="843421" y="3990060"/>
            <a:ext cx="0" cy="576263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4" name="Google Shape;174;p4"/>
          <p:cNvCxnSpPr/>
          <p:nvPr/>
        </p:nvCxnSpPr>
        <p:spPr>
          <a:xfrm>
            <a:off x="4226383" y="3990060"/>
            <a:ext cx="0" cy="576263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5" name="Google Shape;175;p4"/>
          <p:cNvCxnSpPr/>
          <p:nvPr/>
        </p:nvCxnSpPr>
        <p:spPr>
          <a:xfrm>
            <a:off x="843421" y="3990058"/>
            <a:ext cx="3382962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6" name="Google Shape;176;p4"/>
          <p:cNvCxnSpPr/>
          <p:nvPr/>
        </p:nvCxnSpPr>
        <p:spPr>
          <a:xfrm>
            <a:off x="2283283" y="3413796"/>
            <a:ext cx="0" cy="576262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7" name="Google Shape;177;p4"/>
          <p:cNvCxnSpPr/>
          <p:nvPr/>
        </p:nvCxnSpPr>
        <p:spPr>
          <a:xfrm>
            <a:off x="6099633" y="3917033"/>
            <a:ext cx="2160588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8" name="Google Shape;178;p4"/>
          <p:cNvCxnSpPr/>
          <p:nvPr/>
        </p:nvCxnSpPr>
        <p:spPr>
          <a:xfrm>
            <a:off x="7179133" y="3340771"/>
            <a:ext cx="0" cy="576262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9" name="Google Shape;179;p4"/>
          <p:cNvCxnSpPr/>
          <p:nvPr/>
        </p:nvCxnSpPr>
        <p:spPr>
          <a:xfrm>
            <a:off x="6099633" y="3917035"/>
            <a:ext cx="0" cy="576263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0" name="Google Shape;180;p4"/>
          <p:cNvCxnSpPr/>
          <p:nvPr/>
        </p:nvCxnSpPr>
        <p:spPr>
          <a:xfrm>
            <a:off x="8260221" y="3917035"/>
            <a:ext cx="0" cy="576263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1" name="Google Shape;181;p4"/>
          <p:cNvSpPr/>
          <p:nvPr/>
        </p:nvSpPr>
        <p:spPr>
          <a:xfrm>
            <a:off x="5486401" y="4493296"/>
            <a:ext cx="1333958" cy="576262"/>
          </a:xfrm>
          <a:prstGeom prst="rect">
            <a:avLst/>
          </a:prstGeom>
          <a:solidFill>
            <a:srgbClr val="B6DDE7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"/>
          <p:cNvSpPr/>
          <p:nvPr/>
        </p:nvSpPr>
        <p:spPr>
          <a:xfrm>
            <a:off x="7683959" y="4493296"/>
            <a:ext cx="1152525" cy="576262"/>
          </a:xfrm>
          <a:prstGeom prst="rect">
            <a:avLst/>
          </a:prstGeom>
          <a:solidFill>
            <a:srgbClr val="B6DDE7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r>
              <a:rPr lang="en-US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4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659" name="Google Shape;65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258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40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3124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4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0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"/>
          <p:cNvSpPr txBox="1">
            <a:spLocks noGrp="1"/>
          </p:cNvSpPr>
          <p:nvPr>
            <p:ph type="title"/>
          </p:nvPr>
        </p:nvSpPr>
        <p:spPr>
          <a:xfrm>
            <a:off x="2164608" y="539227"/>
            <a:ext cx="54236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Primitive data structures</a:t>
            </a:r>
            <a:endParaRPr sz="3200"/>
          </a:p>
        </p:txBody>
      </p:sp>
      <p:pic>
        <p:nvPicPr>
          <p:cNvPr id="188" name="Google Shape;18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258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5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13124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4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5"/>
          <p:cNvSpPr txBox="1"/>
          <p:nvPr/>
        </p:nvSpPr>
        <p:spPr>
          <a:xfrm>
            <a:off x="413124" y="1709789"/>
            <a:ext cx="7736306" cy="448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structures that are directly operated upon by the machine instructions.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Usually built into the language, such as an integer, a float.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5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"/>
          <p:cNvSpPr txBox="1">
            <a:spLocks noGrp="1"/>
          </p:cNvSpPr>
          <p:nvPr>
            <p:ph type="title"/>
          </p:nvPr>
        </p:nvSpPr>
        <p:spPr>
          <a:xfrm>
            <a:off x="2164608" y="539227"/>
            <a:ext cx="54236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Non-Primitive data structures</a:t>
            </a:r>
            <a:endParaRPr sz="3200"/>
          </a:p>
        </p:txBody>
      </p:sp>
      <p:pic>
        <p:nvPicPr>
          <p:cNvPr id="199" name="Google Shape;19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258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6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13124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4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6"/>
          <p:cNvSpPr txBox="1"/>
          <p:nvPr/>
        </p:nvSpPr>
        <p:spPr>
          <a:xfrm>
            <a:off x="413124" y="1709789"/>
            <a:ext cx="7736306" cy="448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sophisticated data structures.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Derived from the primitive data structures.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Emphasize on structuring of a group of homogeneous (same type) or heterogeneous (different type) data items.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6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Data structures and their representations</a:t>
            </a:r>
            <a:endParaRPr sz="3200"/>
          </a:p>
        </p:txBody>
      </p:sp>
      <p:sp>
        <p:nvSpPr>
          <p:cNvPr id="210" name="Google Shape;210;p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211" name="Google Shape;211;p7" descr="A close up of a sign&#10;&#10;Description automatically generated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5835650"/>
            <a:ext cx="727075" cy="722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16258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4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7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"/>
          <p:cNvSpPr txBox="1">
            <a:spLocks noGrp="1"/>
          </p:cNvSpPr>
          <p:nvPr>
            <p:ph type="title"/>
          </p:nvPr>
        </p:nvSpPr>
        <p:spPr>
          <a:xfrm>
            <a:off x="2164608" y="539227"/>
            <a:ext cx="54236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sz="3200"/>
          </a:p>
        </p:txBody>
      </p:sp>
      <p:pic>
        <p:nvPicPr>
          <p:cNvPr id="221" name="Google Shape;22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258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8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13124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4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8"/>
          <p:cNvSpPr txBox="1"/>
          <p:nvPr/>
        </p:nvSpPr>
        <p:spPr>
          <a:xfrm>
            <a:off x="413124" y="1709789"/>
            <a:ext cx="7736306" cy="448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8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8"/>
          <p:cNvSpPr/>
          <p:nvPr/>
        </p:nvSpPr>
        <p:spPr>
          <a:xfrm>
            <a:off x="2809987" y="5088063"/>
            <a:ext cx="2454417" cy="981768"/>
          </a:xfrm>
          <a:prstGeom prst="rect">
            <a:avLst/>
          </a:prstGeom>
          <a:solidFill>
            <a:srgbClr val="B6DDE7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8"/>
          <p:cNvSpPr/>
          <p:nvPr/>
        </p:nvSpPr>
        <p:spPr>
          <a:xfrm>
            <a:off x="2809987" y="4102896"/>
            <a:ext cx="2454417" cy="981768"/>
          </a:xfrm>
          <a:prstGeom prst="rect">
            <a:avLst/>
          </a:prstGeom>
          <a:solidFill>
            <a:srgbClr val="B6DDE7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8"/>
          <p:cNvSpPr/>
          <p:nvPr/>
        </p:nvSpPr>
        <p:spPr>
          <a:xfrm>
            <a:off x="2809987" y="3166716"/>
            <a:ext cx="2454417" cy="981768"/>
          </a:xfrm>
          <a:prstGeom prst="rect">
            <a:avLst/>
          </a:prstGeom>
          <a:solidFill>
            <a:srgbClr val="B6DDE7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8"/>
          <p:cNvSpPr/>
          <p:nvPr/>
        </p:nvSpPr>
        <p:spPr>
          <a:xfrm>
            <a:off x="2809987" y="2190456"/>
            <a:ext cx="2454417" cy="981768"/>
          </a:xfrm>
          <a:prstGeom prst="rect">
            <a:avLst/>
          </a:prstGeom>
          <a:solidFill>
            <a:srgbClr val="B6DDE7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1" name="Google Shape;231;p8"/>
          <p:cNvCxnSpPr/>
          <p:nvPr/>
        </p:nvCxnSpPr>
        <p:spPr>
          <a:xfrm rot="10800000">
            <a:off x="4874126" y="2819394"/>
            <a:ext cx="1450338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2" name="Google Shape;232;p8"/>
          <p:cNvSpPr txBox="1"/>
          <p:nvPr/>
        </p:nvSpPr>
        <p:spPr>
          <a:xfrm>
            <a:off x="5615881" y="2464643"/>
            <a:ext cx="1070669" cy="477054"/>
          </a:xfrm>
          <a:prstGeom prst="rect">
            <a:avLst/>
          </a:prstGeom>
          <a:solidFill>
            <a:srgbClr val="B6DDE7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8"/>
          <p:cNvSpPr txBox="1"/>
          <p:nvPr/>
        </p:nvSpPr>
        <p:spPr>
          <a:xfrm>
            <a:off x="3059728" y="2443834"/>
            <a:ext cx="1039067" cy="477054"/>
          </a:xfrm>
          <a:prstGeom prst="rect">
            <a:avLst/>
          </a:prstGeom>
          <a:solidFill>
            <a:srgbClr val="B6DDE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8"/>
          <p:cNvSpPr txBox="1"/>
          <p:nvPr/>
        </p:nvSpPr>
        <p:spPr>
          <a:xfrm>
            <a:off x="3059728" y="3475041"/>
            <a:ext cx="1039067" cy="477054"/>
          </a:xfrm>
          <a:prstGeom prst="rect">
            <a:avLst/>
          </a:prstGeom>
          <a:solidFill>
            <a:srgbClr val="B6DDE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8"/>
          <p:cNvSpPr txBox="1"/>
          <p:nvPr/>
        </p:nvSpPr>
        <p:spPr>
          <a:xfrm>
            <a:off x="3059728" y="4369394"/>
            <a:ext cx="1039067" cy="477054"/>
          </a:xfrm>
          <a:prstGeom prst="rect">
            <a:avLst/>
          </a:prstGeom>
          <a:solidFill>
            <a:srgbClr val="B6DDE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8"/>
          <p:cNvSpPr txBox="1"/>
          <p:nvPr/>
        </p:nvSpPr>
        <p:spPr>
          <a:xfrm>
            <a:off x="3059728" y="5371667"/>
            <a:ext cx="1039067" cy="477054"/>
          </a:xfrm>
          <a:prstGeom prst="rect">
            <a:avLst/>
          </a:prstGeom>
          <a:solidFill>
            <a:srgbClr val="B6DDE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"/>
          <p:cNvSpPr txBox="1">
            <a:spLocks noGrp="1"/>
          </p:cNvSpPr>
          <p:nvPr>
            <p:ph type="title"/>
          </p:nvPr>
        </p:nvSpPr>
        <p:spPr>
          <a:xfrm>
            <a:off x="2164608" y="539227"/>
            <a:ext cx="54236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Queue</a:t>
            </a:r>
            <a:endParaRPr sz="3200"/>
          </a:p>
        </p:txBody>
      </p:sp>
      <p:pic>
        <p:nvPicPr>
          <p:cNvPr id="242" name="Google Shape;24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258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9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13124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4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9"/>
          <p:cNvSpPr txBox="1"/>
          <p:nvPr/>
        </p:nvSpPr>
        <p:spPr>
          <a:xfrm>
            <a:off x="413124" y="1709789"/>
            <a:ext cx="7736306" cy="448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9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9"/>
          <p:cNvSpPr/>
          <p:nvPr/>
        </p:nvSpPr>
        <p:spPr>
          <a:xfrm>
            <a:off x="2809987" y="5071734"/>
            <a:ext cx="2454417" cy="981768"/>
          </a:xfrm>
          <a:prstGeom prst="rect">
            <a:avLst/>
          </a:prstGeom>
          <a:solidFill>
            <a:srgbClr val="B6DDE7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9"/>
          <p:cNvSpPr/>
          <p:nvPr/>
        </p:nvSpPr>
        <p:spPr>
          <a:xfrm>
            <a:off x="2809987" y="4102896"/>
            <a:ext cx="2454417" cy="981768"/>
          </a:xfrm>
          <a:prstGeom prst="rect">
            <a:avLst/>
          </a:prstGeom>
          <a:solidFill>
            <a:srgbClr val="B6DDE7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9"/>
          <p:cNvSpPr/>
          <p:nvPr/>
        </p:nvSpPr>
        <p:spPr>
          <a:xfrm>
            <a:off x="2809987" y="3166716"/>
            <a:ext cx="2454417" cy="981768"/>
          </a:xfrm>
          <a:prstGeom prst="rect">
            <a:avLst/>
          </a:prstGeom>
          <a:solidFill>
            <a:srgbClr val="B6DDE7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9"/>
          <p:cNvSpPr/>
          <p:nvPr/>
        </p:nvSpPr>
        <p:spPr>
          <a:xfrm>
            <a:off x="2809987" y="2099804"/>
            <a:ext cx="2454417" cy="1079945"/>
          </a:xfrm>
          <a:prstGeom prst="rect">
            <a:avLst/>
          </a:prstGeom>
          <a:solidFill>
            <a:srgbClr val="B6DDE7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2" name="Google Shape;252;p9"/>
          <p:cNvCxnSpPr/>
          <p:nvPr/>
        </p:nvCxnSpPr>
        <p:spPr>
          <a:xfrm rot="10800000">
            <a:off x="4874126" y="2819394"/>
            <a:ext cx="1450338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3" name="Google Shape;253;p9"/>
          <p:cNvSpPr txBox="1"/>
          <p:nvPr/>
        </p:nvSpPr>
        <p:spPr>
          <a:xfrm>
            <a:off x="6438764" y="5492363"/>
            <a:ext cx="1070669" cy="477054"/>
          </a:xfrm>
          <a:prstGeom prst="rect">
            <a:avLst/>
          </a:prstGeom>
          <a:solidFill>
            <a:srgbClr val="B6DDE7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</a:t>
            </a:r>
            <a:endParaRPr sz="2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9"/>
          <p:cNvSpPr txBox="1"/>
          <p:nvPr/>
        </p:nvSpPr>
        <p:spPr>
          <a:xfrm>
            <a:off x="3059728" y="2443834"/>
            <a:ext cx="1039067" cy="477054"/>
          </a:xfrm>
          <a:prstGeom prst="rect">
            <a:avLst/>
          </a:prstGeom>
          <a:solidFill>
            <a:srgbClr val="B6DDE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9"/>
          <p:cNvSpPr txBox="1"/>
          <p:nvPr/>
        </p:nvSpPr>
        <p:spPr>
          <a:xfrm>
            <a:off x="3059728" y="3475041"/>
            <a:ext cx="1039067" cy="477054"/>
          </a:xfrm>
          <a:prstGeom prst="rect">
            <a:avLst/>
          </a:prstGeom>
          <a:solidFill>
            <a:srgbClr val="B6DDE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9"/>
          <p:cNvSpPr txBox="1"/>
          <p:nvPr/>
        </p:nvSpPr>
        <p:spPr>
          <a:xfrm>
            <a:off x="3059728" y="4369394"/>
            <a:ext cx="1039067" cy="477054"/>
          </a:xfrm>
          <a:prstGeom prst="rect">
            <a:avLst/>
          </a:prstGeom>
          <a:solidFill>
            <a:srgbClr val="B6DDE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9"/>
          <p:cNvSpPr txBox="1"/>
          <p:nvPr/>
        </p:nvSpPr>
        <p:spPr>
          <a:xfrm>
            <a:off x="3059728" y="5371667"/>
            <a:ext cx="1039067" cy="477054"/>
          </a:xfrm>
          <a:prstGeom prst="rect">
            <a:avLst/>
          </a:prstGeom>
          <a:solidFill>
            <a:srgbClr val="B6DDE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p9"/>
          <p:cNvCxnSpPr/>
          <p:nvPr/>
        </p:nvCxnSpPr>
        <p:spPr>
          <a:xfrm rot="10800000">
            <a:off x="4988426" y="5730890"/>
            <a:ext cx="1450338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9" name="Google Shape;259;p9"/>
          <p:cNvSpPr txBox="1"/>
          <p:nvPr/>
        </p:nvSpPr>
        <p:spPr>
          <a:xfrm>
            <a:off x="6265515" y="2488455"/>
            <a:ext cx="1070669" cy="477054"/>
          </a:xfrm>
          <a:prstGeom prst="rect">
            <a:avLst/>
          </a:prstGeom>
          <a:solidFill>
            <a:srgbClr val="B6DDE7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Rear</a:t>
            </a:r>
            <a:endParaRPr sz="2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1144</Words>
  <Application>Microsoft Office PowerPoint</Application>
  <PresentationFormat>On-screen Show (4:3)</PresentationFormat>
  <Paragraphs>214</Paragraphs>
  <Slides>40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SWATIMALI@SOMAIYA.EDU</vt:lpstr>
      <vt:lpstr>Classification of Data Structure</vt:lpstr>
      <vt:lpstr>Classification of Data Structure</vt:lpstr>
      <vt:lpstr>Classification of Data Structure</vt:lpstr>
      <vt:lpstr>Primitive data structures</vt:lpstr>
      <vt:lpstr>Non-Primitive data structures</vt:lpstr>
      <vt:lpstr>Data structures and their representations</vt:lpstr>
      <vt:lpstr>Stack</vt:lpstr>
      <vt:lpstr>Queue</vt:lpstr>
      <vt:lpstr>List- A Flexible structure that can grow and shrink on demand</vt:lpstr>
      <vt:lpstr>Tree </vt:lpstr>
      <vt:lpstr>Binary Tree, Binary search tree and Heaps</vt:lpstr>
      <vt:lpstr>Graph </vt:lpstr>
      <vt:lpstr>Abstract Data Type and Data Structure</vt:lpstr>
      <vt:lpstr>Abstract Data Type</vt:lpstr>
      <vt:lpstr>ADT Operations </vt:lpstr>
      <vt:lpstr>ADT Syntax : Value Definition </vt:lpstr>
      <vt:lpstr>ADT Syntax : Operator definition</vt:lpstr>
      <vt:lpstr>Abstract Data Structure</vt:lpstr>
      <vt:lpstr>Abstraction</vt:lpstr>
      <vt:lpstr>ADTs</vt:lpstr>
      <vt:lpstr>IS ADT a function?</vt:lpstr>
      <vt:lpstr>Important Properties of ADT</vt:lpstr>
      <vt:lpstr>ADT : Specification and Implementation</vt:lpstr>
      <vt:lpstr>Example ADT : String</vt:lpstr>
      <vt:lpstr>Example ADT : String</vt:lpstr>
      <vt:lpstr>Example ADT : String Operator Definition </vt:lpstr>
      <vt:lpstr>Example ADT : String Operator Definition </vt:lpstr>
      <vt:lpstr>Example ADT : String Operator Definition </vt:lpstr>
      <vt:lpstr>Example ADT : String Operator Definition </vt:lpstr>
      <vt:lpstr>Example ADT : Rational Number</vt:lpstr>
      <vt:lpstr>Example ADT : Rational Number</vt:lpstr>
      <vt:lpstr>Example ADT : Rational Number Operator Definition</vt:lpstr>
      <vt:lpstr>Example ADT : Rational Number Operator Definition </vt:lpstr>
      <vt:lpstr>Abstract Data Types: Advantages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SWATIMALI@SOMAIYA.EDU</dc:title>
  <dc:creator>Swait</dc:creator>
  <cp:lastModifiedBy>Swait</cp:lastModifiedBy>
  <cp:revision>3</cp:revision>
  <dcterms:created xsi:type="dcterms:W3CDTF">2020-08-05T16:27:53Z</dcterms:created>
  <dcterms:modified xsi:type="dcterms:W3CDTF">2022-08-23T06:58:36Z</dcterms:modified>
</cp:coreProperties>
</file>