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58" r:id="rId4"/>
    <p:sldId id="269" r:id="rId5"/>
    <p:sldId id="279" r:id="rId6"/>
    <p:sldId id="388" r:id="rId7"/>
    <p:sldId id="389" r:id="rId8"/>
    <p:sldId id="274" r:id="rId9"/>
    <p:sldId id="342" r:id="rId10"/>
    <p:sldId id="343" r:id="rId11"/>
    <p:sldId id="344" r:id="rId12"/>
    <p:sldId id="345" r:id="rId13"/>
    <p:sldId id="390" r:id="rId14"/>
    <p:sldId id="391" r:id="rId15"/>
    <p:sldId id="267" r:id="rId16"/>
    <p:sldId id="290" r:id="rId17"/>
    <p:sldId id="392" r:id="rId18"/>
    <p:sldId id="413" r:id="rId19"/>
    <p:sldId id="393" r:id="rId20"/>
    <p:sldId id="394" r:id="rId21"/>
    <p:sldId id="395" r:id="rId22"/>
    <p:sldId id="396" r:id="rId23"/>
    <p:sldId id="397" r:id="rId24"/>
    <p:sldId id="398" r:id="rId25"/>
    <p:sldId id="399" r:id="rId26"/>
    <p:sldId id="400" r:id="rId27"/>
    <p:sldId id="401" r:id="rId28"/>
    <p:sldId id="402" r:id="rId29"/>
    <p:sldId id="268" r:id="rId30"/>
    <p:sldId id="444" r:id="rId31"/>
    <p:sldId id="440" r:id="rId32"/>
    <p:sldId id="439" r:id="rId33"/>
    <p:sldId id="414" r:id="rId34"/>
    <p:sldId id="403" r:id="rId35"/>
    <p:sldId id="404" r:id="rId36"/>
    <p:sldId id="405" r:id="rId37"/>
    <p:sldId id="406" r:id="rId38"/>
    <p:sldId id="407" r:id="rId39"/>
    <p:sldId id="408" r:id="rId40"/>
    <p:sldId id="409" r:id="rId41"/>
    <p:sldId id="410" r:id="rId42"/>
    <p:sldId id="411" r:id="rId43"/>
    <p:sldId id="412" r:id="rId44"/>
    <p:sldId id="441" r:id="rId45"/>
    <p:sldId id="442" r:id="rId46"/>
    <p:sldId id="443" r:id="rId47"/>
    <p:sldId id="415" r:id="rId48"/>
    <p:sldId id="416" r:id="rId49"/>
    <p:sldId id="417" r:id="rId50"/>
    <p:sldId id="421" r:id="rId51"/>
    <p:sldId id="419" r:id="rId52"/>
    <p:sldId id="420" r:id="rId53"/>
    <p:sldId id="353" r:id="rId54"/>
    <p:sldId id="422" r:id="rId55"/>
    <p:sldId id="423" r:id="rId56"/>
    <p:sldId id="424" r:id="rId57"/>
    <p:sldId id="425" r:id="rId58"/>
    <p:sldId id="426" r:id="rId59"/>
    <p:sldId id="427" r:id="rId60"/>
    <p:sldId id="428" r:id="rId61"/>
    <p:sldId id="429" r:id="rId62"/>
    <p:sldId id="430" r:id="rId63"/>
    <p:sldId id="433" r:id="rId64"/>
    <p:sldId id="434" r:id="rId65"/>
    <p:sldId id="435" r:id="rId66"/>
    <p:sldId id="436" r:id="rId67"/>
    <p:sldId id="437" r:id="rId68"/>
    <p:sldId id="438" r:id="rId69"/>
    <p:sldId id="431" r:id="rId70"/>
    <p:sldId id="432" r:id="rId71"/>
    <p:sldId id="418" r:id="rId72"/>
    <p:sldId id="324" r:id="rId73"/>
    <p:sldId id="325"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0F916-B031-46C7-A7FC-683E268B20CC}" type="datetimeFigureOut">
              <a:rPr lang="en-US" smtClean="0"/>
              <a:t>11/17/2021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AB9F0-8A4C-42C8-9D12-F20B86B3FBC0}" type="slidenum">
              <a:rPr lang="en-US" smtClean="0"/>
              <a:t>‹#›</a:t>
            </a:fld>
            <a:endParaRPr lang="en-US"/>
          </a:p>
        </p:txBody>
      </p:sp>
    </p:spTree>
    <p:extLst>
      <p:ext uri="{BB962C8B-B14F-4D97-AF65-F5344CB8AC3E}">
        <p14:creationId xmlns:p14="http://schemas.microsoft.com/office/powerpoint/2010/main" val="113670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16</a:t>
            </a:fld>
            <a:endParaRPr lang="en-US"/>
          </a:p>
        </p:txBody>
      </p:sp>
    </p:spTree>
    <p:extLst>
      <p:ext uri="{BB962C8B-B14F-4D97-AF65-F5344CB8AC3E}">
        <p14:creationId xmlns:p14="http://schemas.microsoft.com/office/powerpoint/2010/main" val="89793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17</a:t>
            </a:fld>
            <a:endParaRPr lang="en-US"/>
          </a:p>
        </p:txBody>
      </p:sp>
    </p:spTree>
    <p:extLst>
      <p:ext uri="{BB962C8B-B14F-4D97-AF65-F5344CB8AC3E}">
        <p14:creationId xmlns:p14="http://schemas.microsoft.com/office/powerpoint/2010/main" val="89793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cs typeface="Arial" charset="0"/>
              </a:defRPr>
            </a:lvl1pPr>
            <a:lvl2pPr marL="702756" indent="-270291" defTabSz="914485" eaLnBrk="0" hangingPunct="0">
              <a:defRPr>
                <a:solidFill>
                  <a:schemeClr val="tx1"/>
                </a:solidFill>
                <a:latin typeface="Arial" charset="0"/>
                <a:cs typeface="Arial" charset="0"/>
              </a:defRPr>
            </a:lvl2pPr>
            <a:lvl3pPr marL="1081164" indent="-216233" defTabSz="914485" eaLnBrk="0" hangingPunct="0">
              <a:defRPr>
                <a:solidFill>
                  <a:schemeClr val="tx1"/>
                </a:solidFill>
                <a:latin typeface="Arial" charset="0"/>
                <a:cs typeface="Arial" charset="0"/>
              </a:defRPr>
            </a:lvl3pPr>
            <a:lvl4pPr marL="1513629" indent="-216233" defTabSz="914485" eaLnBrk="0" hangingPunct="0">
              <a:defRPr>
                <a:solidFill>
                  <a:schemeClr val="tx1"/>
                </a:solidFill>
                <a:latin typeface="Arial" charset="0"/>
                <a:cs typeface="Arial" charset="0"/>
              </a:defRPr>
            </a:lvl4pPr>
            <a:lvl5pPr marL="1946095" indent="-216233" defTabSz="914485" eaLnBrk="0" hangingPunct="0">
              <a:defRPr>
                <a:solidFill>
                  <a:schemeClr val="tx1"/>
                </a:solidFill>
                <a:latin typeface="Arial" charset="0"/>
                <a:cs typeface="Arial" charset="0"/>
              </a:defRPr>
            </a:lvl5pPr>
            <a:lvl6pPr marL="2378560" indent="-216233" defTabSz="914485" eaLnBrk="0" fontAlgn="base" hangingPunct="0">
              <a:spcBef>
                <a:spcPct val="0"/>
              </a:spcBef>
              <a:spcAft>
                <a:spcPct val="0"/>
              </a:spcAft>
              <a:defRPr>
                <a:solidFill>
                  <a:schemeClr val="tx1"/>
                </a:solidFill>
                <a:latin typeface="Arial" charset="0"/>
                <a:cs typeface="Arial" charset="0"/>
              </a:defRPr>
            </a:lvl6pPr>
            <a:lvl7pPr marL="2811026" indent="-216233" defTabSz="914485" eaLnBrk="0" fontAlgn="base" hangingPunct="0">
              <a:spcBef>
                <a:spcPct val="0"/>
              </a:spcBef>
              <a:spcAft>
                <a:spcPct val="0"/>
              </a:spcAft>
              <a:defRPr>
                <a:solidFill>
                  <a:schemeClr val="tx1"/>
                </a:solidFill>
                <a:latin typeface="Arial" charset="0"/>
                <a:cs typeface="Arial" charset="0"/>
              </a:defRPr>
            </a:lvl7pPr>
            <a:lvl8pPr marL="3243491" indent="-216233" defTabSz="914485" eaLnBrk="0" fontAlgn="base" hangingPunct="0">
              <a:spcBef>
                <a:spcPct val="0"/>
              </a:spcBef>
              <a:spcAft>
                <a:spcPct val="0"/>
              </a:spcAft>
              <a:defRPr>
                <a:solidFill>
                  <a:schemeClr val="tx1"/>
                </a:solidFill>
                <a:latin typeface="Arial" charset="0"/>
                <a:cs typeface="Arial" charset="0"/>
              </a:defRPr>
            </a:lvl8pPr>
            <a:lvl9pPr marL="3675957" indent="-216233" defTabSz="914485" eaLnBrk="0" fontAlgn="base" hangingPunct="0">
              <a:spcBef>
                <a:spcPct val="0"/>
              </a:spcBef>
              <a:spcAft>
                <a:spcPct val="0"/>
              </a:spcAft>
              <a:defRPr>
                <a:solidFill>
                  <a:schemeClr val="tx1"/>
                </a:solidFill>
                <a:latin typeface="Arial" charset="0"/>
                <a:cs typeface="Arial" charset="0"/>
              </a:defRPr>
            </a:lvl9pPr>
          </a:lstStyle>
          <a:p>
            <a:pPr eaLnBrk="1" hangingPunct="1"/>
            <a:fld id="{14505398-73D8-46DF-B9F6-DC66DFEBAC75}" type="slidenum">
              <a:rPr lang="en-US" smtClean="0"/>
              <a:pPr eaLnBrk="1" hangingPunct="1"/>
              <a:t>69</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cs typeface="Arial" charset="0"/>
              </a:defRPr>
            </a:lvl1pPr>
            <a:lvl2pPr marL="702756" indent="-270291" defTabSz="914485" eaLnBrk="0" hangingPunct="0">
              <a:defRPr>
                <a:solidFill>
                  <a:schemeClr val="tx1"/>
                </a:solidFill>
                <a:latin typeface="Arial" charset="0"/>
                <a:cs typeface="Arial" charset="0"/>
              </a:defRPr>
            </a:lvl2pPr>
            <a:lvl3pPr marL="1081164" indent="-216233" defTabSz="914485" eaLnBrk="0" hangingPunct="0">
              <a:defRPr>
                <a:solidFill>
                  <a:schemeClr val="tx1"/>
                </a:solidFill>
                <a:latin typeface="Arial" charset="0"/>
                <a:cs typeface="Arial" charset="0"/>
              </a:defRPr>
            </a:lvl3pPr>
            <a:lvl4pPr marL="1513629" indent="-216233" defTabSz="914485" eaLnBrk="0" hangingPunct="0">
              <a:defRPr>
                <a:solidFill>
                  <a:schemeClr val="tx1"/>
                </a:solidFill>
                <a:latin typeface="Arial" charset="0"/>
                <a:cs typeface="Arial" charset="0"/>
              </a:defRPr>
            </a:lvl4pPr>
            <a:lvl5pPr marL="1946095" indent="-216233" defTabSz="914485" eaLnBrk="0" hangingPunct="0">
              <a:defRPr>
                <a:solidFill>
                  <a:schemeClr val="tx1"/>
                </a:solidFill>
                <a:latin typeface="Arial" charset="0"/>
                <a:cs typeface="Arial" charset="0"/>
              </a:defRPr>
            </a:lvl5pPr>
            <a:lvl6pPr marL="2378560" indent="-216233" defTabSz="914485" eaLnBrk="0" fontAlgn="base" hangingPunct="0">
              <a:spcBef>
                <a:spcPct val="0"/>
              </a:spcBef>
              <a:spcAft>
                <a:spcPct val="0"/>
              </a:spcAft>
              <a:defRPr>
                <a:solidFill>
                  <a:schemeClr val="tx1"/>
                </a:solidFill>
                <a:latin typeface="Arial" charset="0"/>
                <a:cs typeface="Arial" charset="0"/>
              </a:defRPr>
            </a:lvl6pPr>
            <a:lvl7pPr marL="2811026" indent="-216233" defTabSz="914485" eaLnBrk="0" fontAlgn="base" hangingPunct="0">
              <a:spcBef>
                <a:spcPct val="0"/>
              </a:spcBef>
              <a:spcAft>
                <a:spcPct val="0"/>
              </a:spcAft>
              <a:defRPr>
                <a:solidFill>
                  <a:schemeClr val="tx1"/>
                </a:solidFill>
                <a:latin typeface="Arial" charset="0"/>
                <a:cs typeface="Arial" charset="0"/>
              </a:defRPr>
            </a:lvl7pPr>
            <a:lvl8pPr marL="3243491" indent="-216233" defTabSz="914485" eaLnBrk="0" fontAlgn="base" hangingPunct="0">
              <a:spcBef>
                <a:spcPct val="0"/>
              </a:spcBef>
              <a:spcAft>
                <a:spcPct val="0"/>
              </a:spcAft>
              <a:defRPr>
                <a:solidFill>
                  <a:schemeClr val="tx1"/>
                </a:solidFill>
                <a:latin typeface="Arial" charset="0"/>
                <a:cs typeface="Arial" charset="0"/>
              </a:defRPr>
            </a:lvl8pPr>
            <a:lvl9pPr marL="3675957" indent="-216233" defTabSz="914485" eaLnBrk="0" fontAlgn="base" hangingPunct="0">
              <a:spcBef>
                <a:spcPct val="0"/>
              </a:spcBef>
              <a:spcAft>
                <a:spcPct val="0"/>
              </a:spcAft>
              <a:defRPr>
                <a:solidFill>
                  <a:schemeClr val="tx1"/>
                </a:solidFill>
                <a:latin typeface="Arial" charset="0"/>
                <a:cs typeface="Arial" charset="0"/>
              </a:defRPr>
            </a:lvl9pPr>
          </a:lstStyle>
          <a:p>
            <a:pPr eaLnBrk="1" hangingPunct="1"/>
            <a:fld id="{11EE52A5-98D5-4D51-A9B3-7093D3EB02E3}" type="slidenum">
              <a:rPr lang="en-US" smtClean="0"/>
              <a:pPr eaLnBrk="1" hangingPunct="1"/>
              <a:t>70</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5251A7-24C7-47B6-B45B-F813C80D1982}"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1565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251A7-24C7-47B6-B45B-F813C80D1982}"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05278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251A7-24C7-47B6-B45B-F813C80D1982}"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60685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251A7-24C7-47B6-B45B-F813C80D1982}"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61914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251A7-24C7-47B6-B45B-F813C80D1982}"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78112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5251A7-24C7-47B6-B45B-F813C80D1982}"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47744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5251A7-24C7-47B6-B45B-F813C80D1982}"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90185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5251A7-24C7-47B6-B45B-F813C80D1982}"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96478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251A7-24C7-47B6-B45B-F813C80D1982}"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96766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251A7-24C7-47B6-B45B-F813C80D1982}"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27546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251A7-24C7-47B6-B45B-F813C80D1982}"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443855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251A7-24C7-47B6-B45B-F813C80D1982}" type="datetimeFigureOut">
              <a:rPr lang="en-US" smtClean="0"/>
              <a:t>11/17/2021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07CC1-EE11-4603-A8BF-1E9698DFCDF8}" type="slidenum">
              <a:rPr lang="en-US" smtClean="0"/>
              <a:t>‹#›</a:t>
            </a:fld>
            <a:endParaRPr lang="en-US"/>
          </a:p>
        </p:txBody>
      </p:sp>
    </p:spTree>
    <p:extLst>
      <p:ext uri="{BB962C8B-B14F-4D97-AF65-F5344CB8AC3E}">
        <p14:creationId xmlns:p14="http://schemas.microsoft.com/office/powerpoint/2010/main" val="2538880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4.jpeg"/><Relationship Id="rId4" Type="http://schemas.openxmlformats.org/officeDocument/2006/relationships/image" Target="../media/image14.png"/><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4.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4.jpe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latin typeface="Marcellus(heading)"/>
              </a:rPr>
              <a:t>Linked List</a:t>
            </a:r>
            <a:endParaRPr lang="en-US" dirty="0">
              <a:solidFill>
                <a:srgbClr val="C00000"/>
              </a:solidFill>
              <a:latin typeface="Marcellus(heading)"/>
            </a:endParaRPr>
          </a:p>
        </p:txBody>
      </p:sp>
      <p:sp>
        <p:nvSpPr>
          <p:cNvPr id="3" name="Subtitle 2"/>
          <p:cNvSpPr>
            <a:spLocks noGrp="1"/>
          </p:cNvSpPr>
          <p:nvPr>
            <p:ph type="subTitle" idx="1"/>
          </p:nvPr>
        </p:nvSpPr>
        <p:spPr/>
        <p:txBody>
          <a:bodyPr/>
          <a:lstStyle/>
          <a:p>
            <a:r>
              <a:rPr lang="en-US" dirty="0" smtClean="0">
                <a:latin typeface="Fira sans"/>
              </a:rPr>
              <a:t>swatimali@somaiya.edu</a:t>
            </a: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86414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lstStyle/>
          <a:p>
            <a:r>
              <a:rPr lang="en-US" dirty="0" smtClean="0">
                <a:solidFill>
                  <a:srgbClr val="C00000"/>
                </a:solidFill>
                <a:latin typeface="Marcellus"/>
              </a:rPr>
              <a:t>Circular Linked list</a:t>
            </a:r>
            <a:endParaRPr lang="en-US" dirty="0">
              <a:solidFill>
                <a:srgbClr val="C00000"/>
              </a:solidFill>
              <a:latin typeface="Marcellus"/>
            </a:endParaRPr>
          </a:p>
        </p:txBody>
      </p:sp>
      <p:sp>
        <p:nvSpPr>
          <p:cNvPr id="4" name="TextBox 3"/>
          <p:cNvSpPr txBox="1"/>
          <p:nvPr/>
        </p:nvSpPr>
        <p:spPr>
          <a:xfrm>
            <a:off x="1905000" y="6373298"/>
            <a:ext cx="5924550" cy="369332"/>
          </a:xfrm>
          <a:prstGeom prst="rect">
            <a:avLst/>
          </a:prstGeom>
          <a:noFill/>
        </p:spPr>
        <p:txBody>
          <a:bodyPr wrap="square" rtlCol="0">
            <a:spAutoFit/>
          </a:bodyPr>
          <a:lstStyle/>
          <a:p>
            <a:r>
              <a:rPr lang="en-US" dirty="0" smtClean="0"/>
              <a:t>Image courtesy: GeeksforGeeks.org</a:t>
            </a:r>
            <a:endParaRPr lang="en-US" dirty="0"/>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2050" name="Picture 2" descr="Circular Singly Linked List - javatpoi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541" y="1791874"/>
            <a:ext cx="757237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6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normAutofit/>
          </a:bodyPr>
          <a:lstStyle/>
          <a:p>
            <a:r>
              <a:rPr lang="en-US" sz="4000" dirty="0" smtClean="0">
                <a:solidFill>
                  <a:srgbClr val="C00000"/>
                </a:solidFill>
                <a:latin typeface="Marcellus"/>
              </a:rPr>
              <a:t>Doubly Linked list</a:t>
            </a:r>
            <a:endParaRPr lang="en-US" sz="4000" dirty="0">
              <a:solidFill>
                <a:srgbClr val="C00000"/>
              </a:solidFill>
              <a:latin typeface="Marcellus"/>
            </a:endParaRPr>
          </a:p>
        </p:txBody>
      </p:sp>
      <p:sp>
        <p:nvSpPr>
          <p:cNvPr id="4" name="TextBox 3"/>
          <p:cNvSpPr txBox="1"/>
          <p:nvPr/>
        </p:nvSpPr>
        <p:spPr>
          <a:xfrm>
            <a:off x="1981200" y="5791200"/>
            <a:ext cx="5924550" cy="369332"/>
          </a:xfrm>
          <a:prstGeom prst="rect">
            <a:avLst/>
          </a:prstGeom>
          <a:noFill/>
        </p:spPr>
        <p:txBody>
          <a:bodyPr wrap="square" rtlCol="0">
            <a:spAutoFit/>
          </a:bodyPr>
          <a:lstStyle/>
          <a:p>
            <a:r>
              <a:rPr lang="en-US" dirty="0" smtClean="0"/>
              <a:t>Image courtesy: GeeksforGeeks.org</a:t>
            </a:r>
            <a:endParaRPr lang="en-US" dirty="0"/>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3" name="Picture 2" descr="Doubly Linked List | Set 1 (Introduction and Insertion) - GeeksforGeek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01" y="2504471"/>
            <a:ext cx="863917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6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ctrTitle"/>
          </p:nvPr>
        </p:nvSpPr>
        <p:spPr/>
        <p:txBody>
          <a:bodyPr>
            <a:normAutofit/>
          </a:bodyPr>
          <a:lstStyle/>
          <a:p>
            <a:r>
              <a:rPr lang="en-US" sz="4000" dirty="0" smtClean="0">
                <a:solidFill>
                  <a:srgbClr val="C00000"/>
                </a:solidFill>
                <a:latin typeface="Marcellus"/>
              </a:rPr>
              <a:t>Singly Linked List</a:t>
            </a:r>
            <a:endParaRPr lang="en-US" sz="4000" dirty="0">
              <a:solidFill>
                <a:srgbClr val="C00000"/>
              </a:solidFill>
              <a:latin typeface="Marcellus"/>
            </a:endParaRPr>
          </a:p>
        </p:txBody>
      </p:sp>
      <p:sp>
        <p:nvSpPr>
          <p:cNvPr id="11" name="Subtitle 10"/>
          <p:cNvSpPr>
            <a:spLocks noGrp="1"/>
          </p:cNvSpPr>
          <p:nvPr>
            <p:ph type="subTitle" idx="1"/>
          </p:nvPr>
        </p:nvSpPr>
        <p:spPr/>
        <p:txBody>
          <a:bodyPr/>
          <a:lstStyle/>
          <a:p>
            <a:endParaRPr lang="en-US"/>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3692399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0"/>
            <a:ext cx="8229600" cy="655638"/>
          </a:xfrm>
        </p:spPr>
        <p:txBody>
          <a:bodyPr>
            <a:normAutofit fontScale="90000"/>
          </a:bodyPr>
          <a:lstStyle/>
          <a:p>
            <a:r>
              <a:rPr lang="en-US" sz="4000" dirty="0" smtClean="0">
                <a:solidFill>
                  <a:srgbClr val="C00000"/>
                </a:solidFill>
                <a:latin typeface="Marcellus"/>
              </a:rPr>
              <a:t>Linked Lists</a:t>
            </a:r>
            <a:endParaRPr lang="en-US" sz="4000" dirty="0">
              <a:solidFill>
                <a:srgbClr val="C00000"/>
              </a:solidFill>
              <a:latin typeface="Marcellus"/>
            </a:endParaRPr>
          </a:p>
        </p:txBody>
      </p:sp>
      <p:sp>
        <p:nvSpPr>
          <p:cNvPr id="7171" name="Rectangle 3"/>
          <p:cNvSpPr>
            <a:spLocks noGrp="1" noChangeArrowheads="1"/>
          </p:cNvSpPr>
          <p:nvPr>
            <p:ph type="body" idx="1"/>
          </p:nvPr>
        </p:nvSpPr>
        <p:spPr/>
        <p:txBody>
          <a:bodyPr>
            <a:normAutofit/>
          </a:bodyPr>
          <a:lstStyle/>
          <a:p>
            <a:pPr>
              <a:lnSpc>
                <a:spcPct val="90000"/>
              </a:lnSpc>
            </a:pPr>
            <a:r>
              <a:rPr lang="en-US" dirty="0" smtClean="0">
                <a:latin typeface="Fira sans"/>
              </a:rPr>
              <a:t>Sorted/ordered linked list</a:t>
            </a:r>
          </a:p>
          <a:p>
            <a:pPr lvl="1">
              <a:lnSpc>
                <a:spcPct val="90000"/>
              </a:lnSpc>
            </a:pPr>
            <a:r>
              <a:rPr lang="en-US" dirty="0" smtClean="0">
                <a:latin typeface="Fira sans"/>
              </a:rPr>
              <a:t>Elements are inserted in sorted order</a:t>
            </a:r>
          </a:p>
          <a:p>
            <a:pPr lvl="1">
              <a:lnSpc>
                <a:spcPct val="90000"/>
              </a:lnSpc>
            </a:pPr>
            <a:r>
              <a:rPr lang="en-US" dirty="0" smtClean="0">
                <a:latin typeface="Fira sans"/>
              </a:rPr>
              <a:t>Deletions as per user requirements</a:t>
            </a:r>
          </a:p>
          <a:p>
            <a:pPr>
              <a:lnSpc>
                <a:spcPct val="90000"/>
              </a:lnSpc>
            </a:pPr>
            <a:r>
              <a:rPr lang="en-US" dirty="0" smtClean="0">
                <a:latin typeface="Fira sans"/>
              </a:rPr>
              <a:t>Unsorted/unordered linked list</a:t>
            </a:r>
          </a:p>
          <a:p>
            <a:pPr lvl="1">
              <a:lnSpc>
                <a:spcPct val="90000"/>
              </a:lnSpc>
            </a:pPr>
            <a:r>
              <a:rPr lang="en-US" dirty="0" smtClean="0">
                <a:latin typeface="Fira sans"/>
              </a:rPr>
              <a:t>Elements are inserted and deleted </a:t>
            </a:r>
            <a:r>
              <a:rPr lang="en-US" dirty="0">
                <a:latin typeface="Fira sans"/>
              </a:rPr>
              <a:t>as per user </a:t>
            </a:r>
            <a:r>
              <a:rPr lang="en-US" dirty="0" smtClean="0">
                <a:latin typeface="Fira sans"/>
              </a:rPr>
              <a:t>requirements</a:t>
            </a:r>
          </a:p>
          <a:p>
            <a:pPr lvl="1">
              <a:lnSpc>
                <a:spcPct val="90000"/>
              </a:lnSpc>
            </a:pPr>
            <a:r>
              <a:rPr lang="en-US" dirty="0" smtClean="0">
                <a:latin typeface="Fira sans"/>
              </a:rPr>
              <a:t>E.g. insertion in the beginning, in the end, before an element, after an element, </a:t>
            </a:r>
            <a:r>
              <a:rPr lang="en-US" dirty="0" err="1" smtClean="0">
                <a:latin typeface="Fira sans"/>
              </a:rPr>
              <a:t>etc</a:t>
            </a:r>
            <a:endParaRPr lang="en-US" dirty="0">
              <a:latin typeface="Fira sans"/>
            </a:endParaRPr>
          </a:p>
          <a:p>
            <a:pPr marL="457200" lvl="1" indent="0">
              <a:lnSpc>
                <a:spcPct val="90000"/>
              </a:lnSpc>
              <a:buNone/>
            </a:pPr>
            <a:endParaRPr lang="en-US" dirty="0" smtClean="0">
              <a:latin typeface="Fira sans"/>
            </a:endParaRPr>
          </a:p>
          <a:p>
            <a:pPr>
              <a:lnSpc>
                <a:spcPct val="90000"/>
              </a:lnSpc>
            </a:pPr>
            <a:endParaRPr lang="en-US" dirty="0">
              <a:latin typeface="Fira sans"/>
            </a:endParaRPr>
          </a:p>
          <a:p>
            <a:pPr>
              <a:lnSpc>
                <a:spcPct val="90000"/>
              </a:lnSpc>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609912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0"/>
            <a:ext cx="8229600" cy="655638"/>
          </a:xfrm>
        </p:spPr>
        <p:txBody>
          <a:bodyPr>
            <a:normAutofit fontScale="90000"/>
          </a:bodyPr>
          <a:lstStyle/>
          <a:p>
            <a:r>
              <a:rPr lang="en-US" sz="4000" dirty="0" smtClean="0">
                <a:solidFill>
                  <a:srgbClr val="C00000"/>
                </a:solidFill>
                <a:latin typeface="Marcellus"/>
              </a:rPr>
              <a:t>Linked Lists</a:t>
            </a:r>
            <a:endParaRPr lang="en-US" sz="4000" dirty="0">
              <a:solidFill>
                <a:srgbClr val="C00000"/>
              </a:solidFill>
              <a:latin typeface="Marcellus"/>
            </a:endParaRPr>
          </a:p>
        </p:txBody>
      </p:sp>
      <p:sp>
        <p:nvSpPr>
          <p:cNvPr id="7171" name="Rectangle 3"/>
          <p:cNvSpPr>
            <a:spLocks noGrp="1" noChangeArrowheads="1"/>
          </p:cNvSpPr>
          <p:nvPr>
            <p:ph type="body" idx="1"/>
          </p:nvPr>
        </p:nvSpPr>
        <p:spPr/>
        <p:txBody>
          <a:bodyPr>
            <a:normAutofit/>
          </a:bodyPr>
          <a:lstStyle/>
          <a:p>
            <a:pPr>
              <a:lnSpc>
                <a:spcPct val="90000"/>
              </a:lnSpc>
            </a:pPr>
            <a:r>
              <a:rPr lang="en-US" dirty="0" smtClean="0">
                <a:latin typeface="Fira sans"/>
              </a:rPr>
              <a:t>Sorted linked list</a:t>
            </a:r>
          </a:p>
          <a:p>
            <a:pPr>
              <a:lnSpc>
                <a:spcPct val="90000"/>
              </a:lnSpc>
            </a:pPr>
            <a:r>
              <a:rPr lang="en-US" dirty="0" smtClean="0">
                <a:latin typeface="Fira sans"/>
              </a:rPr>
              <a:t>Unsorted linked list</a:t>
            </a:r>
          </a:p>
          <a:p>
            <a:pPr marL="0" indent="0">
              <a:lnSpc>
                <a:spcPct val="90000"/>
              </a:lnSpc>
              <a:buNone/>
            </a:pPr>
            <a:r>
              <a:rPr lang="en-US" dirty="0" smtClean="0">
                <a:latin typeface="Fira sans"/>
              </a:rPr>
              <a:t>Insert(26), insert(54), insert(10), delete(26), insert(98), insert(76), delete(10), delete(54), insert(2)</a:t>
            </a:r>
          </a:p>
          <a:p>
            <a:pPr marL="457200" lvl="1" indent="0">
              <a:lnSpc>
                <a:spcPct val="90000"/>
              </a:lnSpc>
              <a:buNone/>
            </a:pPr>
            <a:endParaRPr lang="en-US" dirty="0" smtClean="0">
              <a:latin typeface="Fira sans"/>
            </a:endParaRPr>
          </a:p>
          <a:p>
            <a:pPr>
              <a:lnSpc>
                <a:spcPct val="90000"/>
              </a:lnSpc>
            </a:pPr>
            <a:endParaRPr lang="en-US" dirty="0">
              <a:latin typeface="Fira sans"/>
            </a:endParaRPr>
          </a:p>
          <a:p>
            <a:pPr>
              <a:lnSpc>
                <a:spcPct val="90000"/>
              </a:lnSpc>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50951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Linked List</a:t>
            </a:r>
            <a:endParaRPr lang="en-US" dirty="0">
              <a:solidFill>
                <a:srgbClr val="C00000"/>
              </a:solidFill>
              <a:latin typeface="Marcellus"/>
            </a:endParaRPr>
          </a:p>
        </p:txBody>
      </p:sp>
      <p:sp>
        <p:nvSpPr>
          <p:cNvPr id="3" name="Content Placeholder 2"/>
          <p:cNvSpPr>
            <a:spLocks noGrp="1"/>
          </p:cNvSpPr>
          <p:nvPr>
            <p:ph idx="1"/>
          </p:nvPr>
        </p:nvSpPr>
        <p:spPr/>
        <p:txBody>
          <a:bodyPr>
            <a:normAutofit/>
          </a:bodyPr>
          <a:lstStyle/>
          <a:p>
            <a:pPr marL="0" indent="0">
              <a:buNone/>
            </a:pPr>
            <a:r>
              <a:rPr lang="en-US" sz="1800" dirty="0" err="1" smtClean="0">
                <a:solidFill>
                  <a:srgbClr val="0070C0"/>
                </a:solidFill>
                <a:latin typeface="Fira sans"/>
              </a:rPr>
              <a:t>Struct</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smtClean="0">
                <a:solidFill>
                  <a:srgbClr val="0070C0"/>
                </a:solidFill>
                <a:latin typeface="Fira sans"/>
              </a:rPr>
              <a: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ElementType</a:t>
            </a:r>
            <a:r>
              <a:rPr lang="en-US" sz="1800" dirty="0" smtClean="0">
                <a:solidFill>
                  <a:srgbClr val="0070C0"/>
                </a:solidFill>
                <a:latin typeface="Fira sans"/>
              </a:rPr>
              <a:t> Element;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struct</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smtClean="0">
                <a:solidFill>
                  <a:srgbClr val="0070C0"/>
                </a:solidFill>
                <a:latin typeface="Fira sans"/>
              </a:rPr>
              <a:t> *Next;</a:t>
            </a:r>
          </a:p>
          <a:p>
            <a:pPr marL="0" indent="0">
              <a:buNone/>
            </a:pPr>
            <a:r>
              <a:rPr lang="en-US" sz="1800" dirty="0">
                <a:solidFill>
                  <a:srgbClr val="0070C0"/>
                </a:solidFill>
                <a:latin typeface="Fira sans"/>
              </a:rPr>
              <a:t>	}</a:t>
            </a:r>
            <a:endParaRPr lang="en-US" sz="1800" dirty="0" smtClean="0">
              <a:solidFill>
                <a:srgbClr val="0070C0"/>
              </a:solidFill>
              <a:latin typeface="Fira sans"/>
            </a:endParaRP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smtClean="0">
                <a:solidFill>
                  <a:srgbClr val="0070C0"/>
                </a:solidFill>
                <a:latin typeface="Fira sans"/>
              </a:rPr>
              <a:t>Algorithm </a:t>
            </a:r>
            <a:r>
              <a:rPr lang="en-US" sz="1800" dirty="0" err="1" smtClean="0">
                <a:solidFill>
                  <a:srgbClr val="0070C0"/>
                </a:solidFill>
                <a:latin typeface="Fira sans"/>
              </a:rPr>
              <a:t>LLType</a:t>
            </a:r>
            <a:r>
              <a:rPr lang="en-US" sz="1800" dirty="0" smtClean="0">
                <a:solidFill>
                  <a:srgbClr val="0070C0"/>
                </a:solidFill>
                <a:latin typeface="Fira sans"/>
              </a:rPr>
              <a:t> </a:t>
            </a:r>
            <a:r>
              <a:rPr lang="en-US" sz="1800" dirty="0" err="1" smtClean="0">
                <a:solidFill>
                  <a:srgbClr val="0070C0"/>
                </a:solidFill>
                <a:latin typeface="Fira sans"/>
              </a:rPr>
              <a:t>CreateLinkedList</a:t>
            </a:r>
            <a:r>
              <a:rPr lang="en-US" sz="1800" dirty="0" smtClean="0">
                <a:solidFill>
                  <a:srgbClr val="0070C0"/>
                </a:solidFill>
                <a:latin typeface="Fira sans"/>
              </a:rPr>
              <a:t>()</a:t>
            </a:r>
            <a:endParaRPr lang="en-US" sz="1800" dirty="0">
              <a:solidFill>
                <a:srgbClr val="0070C0"/>
              </a:solidFill>
              <a:latin typeface="Fira sans"/>
            </a:endParaRPr>
          </a:p>
          <a:p>
            <a:pPr marL="0" indent="0">
              <a:buNone/>
            </a:pPr>
            <a:r>
              <a:rPr lang="en-US" sz="1800" dirty="0">
                <a:solidFill>
                  <a:srgbClr val="0070C0"/>
                </a:solidFill>
                <a:latin typeface="Fira sans"/>
              </a:rPr>
              <a:t>//This </a:t>
            </a:r>
            <a:r>
              <a:rPr lang="en-US" sz="1800" dirty="0" smtClean="0">
                <a:solidFill>
                  <a:srgbClr val="0070C0"/>
                </a:solidFill>
                <a:latin typeface="Fira sans"/>
              </a:rPr>
              <a:t>Algorithm creates and returns </a:t>
            </a:r>
            <a:r>
              <a:rPr lang="en-US" sz="1800" dirty="0">
                <a:solidFill>
                  <a:srgbClr val="0070C0"/>
                </a:solidFill>
                <a:latin typeface="Fira sans"/>
              </a:rPr>
              <a:t>an empty </a:t>
            </a:r>
            <a:r>
              <a:rPr lang="en-US" sz="1800" dirty="0" smtClean="0">
                <a:solidFill>
                  <a:srgbClr val="0070C0"/>
                </a:solidFill>
                <a:latin typeface="Fira sans"/>
              </a:rPr>
              <a:t>Linked List, pointed by a pointer -head</a:t>
            </a:r>
          </a:p>
          <a:p>
            <a:pPr marL="0" indent="0">
              <a:buNone/>
            </a:pPr>
            <a:r>
              <a:rPr lang="en-US" sz="1800" dirty="0" smtClean="0">
                <a:latin typeface="Fira sans"/>
              </a:rPr>
              <a:t>{ </a:t>
            </a:r>
            <a:r>
              <a:rPr lang="en-US" sz="1800" dirty="0" err="1" smtClean="0">
                <a:latin typeface="Fira sans"/>
              </a:rPr>
              <a:t>createNode</a:t>
            </a:r>
            <a:r>
              <a:rPr lang="en-US" sz="1800" dirty="0" smtClean="0">
                <a:latin typeface="Fira sans"/>
              </a:rPr>
              <a:t>(head);</a:t>
            </a:r>
          </a:p>
          <a:p>
            <a:pPr marL="0" indent="0">
              <a:buNone/>
            </a:pPr>
            <a:r>
              <a:rPr lang="en-US" sz="1800" dirty="0" smtClean="0">
                <a:latin typeface="Fira sans"/>
              </a:rPr>
              <a:t>head=NULL;</a:t>
            </a:r>
          </a:p>
          <a:p>
            <a:pPr marL="0" indent="0">
              <a:buNone/>
            </a:pPr>
            <a:r>
              <a:rPr lang="en-US" sz="1800" dirty="0" smtClean="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Head</a:t>
            </a:r>
            <a:endParaRPr lang="en-US" b="1" dirty="0">
              <a:solidFill>
                <a:schemeClr val="tx1"/>
              </a:solidFill>
              <a:latin typeface="Fira sans"/>
            </a:endParaRP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586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Queue: unordered Linked List</a:t>
            </a:r>
            <a:endParaRPr lang="en-US" dirty="0">
              <a:solidFill>
                <a:srgbClr val="C00000"/>
              </a:solidFill>
              <a:latin typeface="Marcellus"/>
            </a:endParaRPr>
          </a:p>
        </p:txBody>
      </p:sp>
      <p:sp>
        <p:nvSpPr>
          <p:cNvPr id="3" name="Content Placeholder 2"/>
          <p:cNvSpPr>
            <a:spLocks noGrp="1"/>
          </p:cNvSpPr>
          <p:nvPr>
            <p:ph idx="1"/>
          </p:nvPr>
        </p:nvSpPr>
        <p:spPr/>
        <p:txBody>
          <a:bodyPr>
            <a:normAutofit/>
          </a:bodyPr>
          <a:lstStyle/>
          <a:p>
            <a:pPr marL="0" indent="0">
              <a:buNone/>
            </a:pPr>
            <a:r>
              <a:rPr lang="en-US" dirty="0" smtClean="0">
                <a:solidFill>
                  <a:srgbClr val="0070C0"/>
                </a:solidFill>
                <a:latin typeface="Fira sans"/>
              </a:rPr>
              <a:t>2</a:t>
            </a:r>
            <a:r>
              <a:rPr lang="en-US" dirty="0">
                <a:solidFill>
                  <a:srgbClr val="0070C0"/>
                </a:solidFill>
                <a:latin typeface="Fira sans"/>
              </a:rPr>
              <a:t>. </a:t>
            </a:r>
            <a:r>
              <a:rPr lang="en-US" sz="2400" dirty="0" err="1" smtClean="0">
                <a:solidFill>
                  <a:srgbClr val="0070C0"/>
                </a:solidFill>
                <a:latin typeface="Fira sans"/>
              </a:rPr>
              <a:t>LLType</a:t>
            </a:r>
            <a:r>
              <a:rPr lang="en-US" sz="2400" dirty="0" smtClean="0">
                <a:solidFill>
                  <a:srgbClr val="0070C0"/>
                </a:solidFill>
                <a:latin typeface="Fira sans"/>
              </a:rPr>
              <a:t> Insert(</a:t>
            </a:r>
            <a:r>
              <a:rPr lang="en-US" sz="2400" dirty="0" err="1" smtClean="0">
                <a:solidFill>
                  <a:srgbClr val="0070C0"/>
                </a:solidFill>
                <a:latin typeface="Fira sans"/>
              </a:rPr>
              <a:t>LLType</a:t>
            </a:r>
            <a:r>
              <a:rPr lang="en-US" sz="2400" dirty="0" smtClean="0">
                <a:solidFill>
                  <a:srgbClr val="0070C0"/>
                </a:solidFill>
                <a:latin typeface="Fira sans"/>
              </a:rPr>
              <a:t> Head, </a:t>
            </a:r>
            <a:r>
              <a:rPr lang="en-US" sz="2400" dirty="0" err="1" smtClean="0">
                <a:solidFill>
                  <a:srgbClr val="0070C0"/>
                </a:solidFill>
                <a:latin typeface="Fira sans"/>
              </a:rPr>
              <a:t>NodeType</a:t>
            </a:r>
            <a:r>
              <a:rPr lang="en-US" sz="2400" dirty="0" smtClean="0">
                <a:solidFill>
                  <a:srgbClr val="0070C0"/>
                </a:solidFill>
                <a:latin typeface="Fira sans"/>
              </a:rPr>
              <a:t> </a:t>
            </a:r>
            <a:r>
              <a:rPr lang="en-US" sz="2400" dirty="0" err="1" smtClean="0">
                <a:solidFill>
                  <a:srgbClr val="0070C0"/>
                </a:solidFill>
                <a:latin typeface="Fira sans"/>
              </a:rPr>
              <a:t>NewNode</a:t>
            </a:r>
            <a:r>
              <a:rPr lang="en-US" sz="2400" dirty="0" smtClean="0">
                <a:solidFill>
                  <a:srgbClr val="0070C0"/>
                </a:solidFill>
                <a:latin typeface="Fira sans"/>
              </a:rPr>
              <a:t>)</a:t>
            </a:r>
            <a:endParaRPr lang="en-US" sz="2400" dirty="0">
              <a:solidFill>
                <a:srgbClr val="0070C0"/>
              </a:solidFill>
              <a:latin typeface="Fira sans"/>
            </a:endParaRPr>
          </a:p>
          <a:p>
            <a:pPr marL="0" indent="0">
              <a:buNone/>
            </a:pPr>
            <a:r>
              <a:rPr lang="en-US" sz="1800" dirty="0">
                <a:solidFill>
                  <a:srgbClr val="0070C0"/>
                </a:solidFill>
                <a:latin typeface="Fira sans"/>
              </a:rPr>
              <a:t>// This </a:t>
            </a:r>
            <a:r>
              <a:rPr lang="en-US" sz="1800" dirty="0" smtClean="0">
                <a:solidFill>
                  <a:srgbClr val="0070C0"/>
                </a:solidFill>
                <a:latin typeface="Fira sans"/>
              </a:rPr>
              <a:t>Algorithm adds a </a:t>
            </a:r>
            <a:r>
              <a:rPr lang="en-US" sz="1800" dirty="0" err="1" smtClean="0">
                <a:solidFill>
                  <a:srgbClr val="0070C0"/>
                </a:solidFill>
                <a:latin typeface="Fira sans"/>
              </a:rPr>
              <a:t>NewNode</a:t>
            </a:r>
            <a:r>
              <a:rPr lang="en-US" sz="1800" dirty="0" smtClean="0">
                <a:solidFill>
                  <a:srgbClr val="0070C0"/>
                </a:solidFill>
                <a:latin typeface="Fira sans"/>
              </a:rPr>
              <a:t> </a:t>
            </a:r>
            <a:r>
              <a:rPr lang="en-US" sz="1800" dirty="0">
                <a:solidFill>
                  <a:srgbClr val="0070C0"/>
                </a:solidFill>
                <a:latin typeface="Fira sans"/>
              </a:rPr>
              <a:t>at </a:t>
            </a:r>
            <a:r>
              <a:rPr lang="en-US" sz="1800" dirty="0" smtClean="0">
                <a:solidFill>
                  <a:srgbClr val="0070C0"/>
                </a:solidFill>
                <a:latin typeface="Fira sans"/>
              </a:rPr>
              <a:t>the desired position in the linked list. Head is the pointer that points to the first node in the linked list</a:t>
            </a:r>
          </a:p>
          <a:p>
            <a:pPr marL="0" indent="0">
              <a:buNone/>
            </a:pPr>
            <a:r>
              <a:rPr lang="en-US" sz="2400" dirty="0" smtClean="0">
                <a:latin typeface="Fira sans"/>
              </a:rPr>
              <a:t>{ if (head==NULL) // first element in Queue</a:t>
            </a:r>
          </a:p>
          <a:p>
            <a:pPr marL="0" indent="0">
              <a:buNone/>
            </a:pPr>
            <a:r>
              <a:rPr lang="en-US" sz="2400" dirty="0" smtClean="0">
                <a:latin typeface="Fira sans"/>
              </a:rPr>
              <a:t>	</a:t>
            </a:r>
            <a:r>
              <a:rPr lang="en-US" sz="2400" dirty="0" err="1" smtClean="0">
                <a:latin typeface="Fira sans"/>
              </a:rPr>
              <a:t>NewNode</a:t>
            </a:r>
            <a:r>
              <a:rPr lang="en-US" sz="2400" dirty="0" smtClean="0">
                <a:latin typeface="Fira sans"/>
              </a:rPr>
              <a:t>-&gt;Next = NULL;	</a:t>
            </a:r>
          </a:p>
          <a:p>
            <a:pPr marL="0" indent="0">
              <a:buNone/>
            </a:pPr>
            <a:r>
              <a:rPr lang="en-US" sz="2400" dirty="0" smtClean="0">
                <a:latin typeface="Fira sans"/>
              </a:rPr>
              <a:t>	head=</a:t>
            </a:r>
            <a:r>
              <a:rPr lang="en-US" sz="2400" dirty="0" err="1" smtClean="0">
                <a:latin typeface="Fira sans"/>
              </a:rPr>
              <a:t>NewNode</a:t>
            </a:r>
            <a:r>
              <a:rPr lang="en-US" sz="2400" dirty="0" smtClean="0">
                <a:latin typeface="Fira sans"/>
              </a:rPr>
              <a:t>;</a:t>
            </a:r>
          </a:p>
          <a:p>
            <a:pPr marL="0" indent="0">
              <a:buNone/>
            </a:pPr>
            <a:r>
              <a:rPr lang="en-US" sz="2400" dirty="0" smtClean="0">
                <a:latin typeface="Fira sans"/>
              </a:rPr>
              <a:t> Else </a:t>
            </a:r>
            <a:r>
              <a:rPr lang="en-US" sz="2400" dirty="0" smtClean="0">
                <a:solidFill>
                  <a:srgbClr val="C00000"/>
                </a:solidFill>
                <a:latin typeface="Fira sans"/>
              </a:rPr>
              <a:t>// General case: insertion before head, in the end, in between</a:t>
            </a:r>
          </a:p>
          <a:p>
            <a:pPr marL="0" indent="0">
              <a:buNone/>
            </a:pPr>
            <a:r>
              <a:rPr lang="en-US" sz="2400" dirty="0">
                <a:solidFill>
                  <a:srgbClr val="C00000"/>
                </a:solidFill>
                <a:latin typeface="Fira sans"/>
              </a:rPr>
              <a:t>	</a:t>
            </a:r>
          </a:p>
          <a:p>
            <a:pPr marL="0" indent="0">
              <a:buNone/>
            </a:pPr>
            <a:r>
              <a:rPr lang="en-US" sz="2400" dirty="0" smtClean="0">
                <a:latin typeface="Fira sans"/>
              </a:rPr>
              <a:t>}</a:t>
            </a:r>
            <a:endParaRPr lang="en-US" sz="2400"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55704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smtClean="0">
                <a:solidFill>
                  <a:srgbClr val="C00000"/>
                </a:solidFill>
                <a:latin typeface="Marcellus"/>
              </a:rPr>
              <a:t>Insertion in Linked List</a:t>
            </a:r>
            <a:endParaRPr lang="en-US" dirty="0">
              <a:solidFill>
                <a:srgbClr val="C00000"/>
              </a:solidFill>
              <a:latin typeface="Marcellus"/>
            </a:endParaRPr>
          </a:p>
        </p:txBody>
      </p:sp>
      <p:sp>
        <p:nvSpPr>
          <p:cNvPr id="3" name="Content Placeholder 2"/>
          <p:cNvSpPr>
            <a:spLocks noGrp="1"/>
          </p:cNvSpPr>
          <p:nvPr>
            <p:ph idx="1"/>
          </p:nvPr>
        </p:nvSpPr>
        <p:spPr/>
        <p:txBody>
          <a:bodyPr>
            <a:normAutofit/>
          </a:bodyPr>
          <a:lstStyle/>
          <a:p>
            <a:r>
              <a:rPr lang="en-US" dirty="0" smtClean="0">
                <a:latin typeface="Fira sans"/>
              </a:rPr>
              <a:t>Unsorted list</a:t>
            </a:r>
          </a:p>
          <a:p>
            <a:r>
              <a:rPr lang="en-US" dirty="0" smtClean="0">
                <a:latin typeface="Fira sans"/>
              </a:rPr>
              <a:t>Sorted list</a:t>
            </a: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35865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ea typeface="宋体" pitchFamily="2" charset="-122"/>
              </a:rPr>
              <a:t>Inserting a new node</a:t>
            </a:r>
          </a:p>
        </p:txBody>
      </p:sp>
      <p:sp>
        <p:nvSpPr>
          <p:cNvPr id="37891" name="Rectangle 3"/>
          <p:cNvSpPr>
            <a:spLocks noGrp="1" noChangeArrowheads="1"/>
          </p:cNvSpPr>
          <p:nvPr>
            <p:ph type="body" idx="1"/>
          </p:nvPr>
        </p:nvSpPr>
        <p:spPr>
          <a:xfrm>
            <a:off x="381000" y="1981200"/>
            <a:ext cx="8534400" cy="4114800"/>
          </a:xfrm>
        </p:spPr>
        <p:txBody>
          <a:bodyPr>
            <a:normAutofit fontScale="92500" lnSpcReduction="10000"/>
          </a:bodyPr>
          <a:lstStyle/>
          <a:p>
            <a:pPr marL="533400" indent="-533400"/>
            <a:r>
              <a:rPr lang="en-US" altLang="zh-CN">
                <a:ea typeface="宋体" pitchFamily="2" charset="-122"/>
              </a:rPr>
              <a:t>Possible cases of </a:t>
            </a:r>
            <a:r>
              <a:rPr lang="en-US" altLang="zh-CN">
                <a:latin typeface="Courier New" pitchFamily="49" charset="0"/>
                <a:ea typeface="宋体" pitchFamily="2" charset="-122"/>
              </a:rPr>
              <a:t>InsertNode</a:t>
            </a:r>
          </a:p>
          <a:p>
            <a:pPr marL="914400" lvl="1" indent="-457200">
              <a:buFont typeface="Monotype Sorts" pitchFamily="2" charset="2"/>
              <a:buAutoNum type="arabicPeriod"/>
            </a:pPr>
            <a:r>
              <a:rPr lang="en-US" altLang="zh-CN">
                <a:ea typeface="宋体" pitchFamily="2" charset="-122"/>
              </a:rPr>
              <a:t>Insert into an empty list</a:t>
            </a:r>
          </a:p>
          <a:p>
            <a:pPr marL="914400" lvl="1" indent="-457200">
              <a:buFont typeface="Monotype Sorts" pitchFamily="2" charset="2"/>
              <a:buAutoNum type="arabicPeriod"/>
            </a:pPr>
            <a:r>
              <a:rPr lang="en-US" altLang="zh-CN">
                <a:ea typeface="宋体" pitchFamily="2" charset="-122"/>
              </a:rPr>
              <a:t>Insert in front</a:t>
            </a:r>
          </a:p>
          <a:p>
            <a:pPr marL="914400" lvl="1" indent="-457200">
              <a:buFont typeface="Monotype Sorts" pitchFamily="2" charset="2"/>
              <a:buAutoNum type="arabicPeriod"/>
            </a:pPr>
            <a:r>
              <a:rPr lang="en-US" altLang="zh-CN">
                <a:ea typeface="宋体" pitchFamily="2" charset="-122"/>
              </a:rPr>
              <a:t>Insert at back</a:t>
            </a:r>
          </a:p>
          <a:p>
            <a:pPr marL="914400" lvl="1" indent="-457200">
              <a:buFont typeface="Monotype Sorts" pitchFamily="2" charset="2"/>
              <a:buAutoNum type="arabicPeriod"/>
            </a:pPr>
            <a:r>
              <a:rPr lang="en-US" altLang="zh-CN">
                <a:ea typeface="宋体" pitchFamily="2" charset="-122"/>
              </a:rPr>
              <a:t>Insert in middle</a:t>
            </a:r>
          </a:p>
          <a:p>
            <a:pPr marL="533400" indent="-533400"/>
            <a:r>
              <a:rPr lang="en-US" altLang="zh-CN">
                <a:ea typeface="宋体" pitchFamily="2" charset="-122"/>
              </a:rPr>
              <a:t>But, in fact, only need to handle two cases</a:t>
            </a:r>
          </a:p>
          <a:p>
            <a:pPr marL="914400" lvl="1" indent="-457200"/>
            <a:r>
              <a:rPr lang="en-US" altLang="zh-CN">
                <a:ea typeface="宋体" pitchFamily="2" charset="-122"/>
              </a:rPr>
              <a:t>Insert as the first node (Case 1 and Case 2)</a:t>
            </a:r>
          </a:p>
          <a:p>
            <a:pPr marL="914400" lvl="1" indent="-457200"/>
            <a:r>
              <a:rPr lang="en-US" altLang="zh-CN">
                <a:ea typeface="宋体" pitchFamily="2" charset="-122"/>
              </a:rPr>
              <a:t>Insert in the middle or at the end of the list (Case 3 and Case 4)</a:t>
            </a:r>
          </a:p>
          <a:p>
            <a:pPr marL="533400" indent="-533400"/>
            <a:endParaRPr lang="en-US" altLang="zh-CN">
              <a:ea typeface="宋体" pitchFamily="2" charset="-122"/>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81" y="5855376"/>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744543" y="24594"/>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798240" y="-597617"/>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780089" y="0"/>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53234"/>
            <a:ext cx="2434302" cy="811434"/>
          </a:xfrm>
          <a:prstGeom prst="rect">
            <a:avLst/>
          </a:prstGeom>
        </p:spPr>
      </p:pic>
    </p:spTree>
    <p:extLst>
      <p:ext uri="{BB962C8B-B14F-4D97-AF65-F5344CB8AC3E}">
        <p14:creationId xmlns:p14="http://schemas.microsoft.com/office/powerpoint/2010/main" val="870977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Insertion Description</a:t>
            </a:r>
          </a:p>
        </p:txBody>
      </p:sp>
      <p:sp>
        <p:nvSpPr>
          <p:cNvPr id="21507" name="Rectangle 3"/>
          <p:cNvSpPr>
            <a:spLocks noGrp="1" noChangeArrowheads="1"/>
          </p:cNvSpPr>
          <p:nvPr>
            <p:ph type="body" idx="1"/>
          </p:nvPr>
        </p:nvSpPr>
        <p:spPr/>
        <p:txBody>
          <a:bodyPr/>
          <a:lstStyle/>
          <a:p>
            <a:r>
              <a:rPr lang="en-US"/>
              <a:t>Insertion at the top of the list</a:t>
            </a:r>
          </a:p>
          <a:p>
            <a:r>
              <a:rPr lang="en-US"/>
              <a:t>Insertion at the end of the list</a:t>
            </a:r>
          </a:p>
          <a:p>
            <a:r>
              <a:rPr lang="en-US"/>
              <a:t>Insertion in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50007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Marcellus"/>
              </a:rPr>
              <a:t>Outline</a:t>
            </a:r>
            <a:endParaRPr lang="en-US" dirty="0">
              <a:solidFill>
                <a:srgbClr val="C00000"/>
              </a:solidFill>
              <a:latin typeface="Marcellus"/>
            </a:endParaRPr>
          </a:p>
        </p:txBody>
      </p:sp>
      <p:sp>
        <p:nvSpPr>
          <p:cNvPr id="3" name="Content Placeholder 2"/>
          <p:cNvSpPr>
            <a:spLocks noGrp="1"/>
          </p:cNvSpPr>
          <p:nvPr>
            <p:ph idx="1"/>
          </p:nvPr>
        </p:nvSpPr>
        <p:spPr/>
        <p:txBody>
          <a:bodyPr>
            <a:normAutofit lnSpcReduction="10000"/>
          </a:bodyPr>
          <a:lstStyle/>
          <a:p>
            <a:r>
              <a:rPr lang="en-US" dirty="0" smtClean="0">
                <a:latin typeface="Fira sans"/>
              </a:rPr>
              <a:t>Linked List – concept</a:t>
            </a:r>
          </a:p>
          <a:p>
            <a:r>
              <a:rPr lang="en-US" dirty="0" smtClean="0">
                <a:latin typeface="Fira sans"/>
              </a:rPr>
              <a:t>Linked list representation</a:t>
            </a:r>
          </a:p>
          <a:p>
            <a:r>
              <a:rPr lang="en-US" dirty="0" smtClean="0">
                <a:latin typeface="Fira sans"/>
              </a:rPr>
              <a:t>Linked list vs Array</a:t>
            </a:r>
          </a:p>
          <a:p>
            <a:r>
              <a:rPr lang="en-US" dirty="0" smtClean="0">
                <a:latin typeface="Fira sans"/>
              </a:rPr>
              <a:t>Linked List types</a:t>
            </a:r>
          </a:p>
          <a:p>
            <a:r>
              <a:rPr lang="en-US" dirty="0">
                <a:latin typeface="Fira sans"/>
              </a:rPr>
              <a:t>Linked List </a:t>
            </a:r>
            <a:r>
              <a:rPr lang="en-US" dirty="0" smtClean="0">
                <a:latin typeface="Fira sans"/>
              </a:rPr>
              <a:t>implementations</a:t>
            </a:r>
          </a:p>
          <a:p>
            <a:r>
              <a:rPr lang="en-US" dirty="0">
                <a:latin typeface="Fira sans"/>
              </a:rPr>
              <a:t>Linked List applications</a:t>
            </a:r>
            <a:endParaRPr lang="en-US" dirty="0" smtClean="0">
              <a:latin typeface="Fira sans"/>
            </a:endParaRPr>
          </a:p>
          <a:p>
            <a:r>
              <a:rPr lang="en-US" dirty="0" smtClean="0">
                <a:latin typeface="Fira sans"/>
              </a:rPr>
              <a:t>Summary</a:t>
            </a:r>
          </a:p>
          <a:p>
            <a:r>
              <a:rPr lang="en-US" dirty="0" smtClean="0">
                <a:latin typeface="Fira sans"/>
              </a:rPr>
              <a:t>Queries?</a:t>
            </a: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26877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Insertion Description</a:t>
            </a:r>
          </a:p>
        </p:txBody>
      </p:sp>
      <p:sp>
        <p:nvSpPr>
          <p:cNvPr id="23555" name="Rectangle 3"/>
          <p:cNvSpPr>
            <a:spLocks noGrp="1" noChangeArrowheads="1"/>
          </p:cNvSpPr>
          <p:nvPr>
            <p:ph type="body" idx="1"/>
          </p:nvPr>
        </p:nvSpPr>
        <p:spPr/>
        <p:txBody>
          <a:bodyPr/>
          <a:lstStyle/>
          <a:p>
            <a:r>
              <a:rPr lang="en-US">
                <a:solidFill>
                  <a:srgbClr val="FF0000"/>
                </a:solidFill>
              </a:rPr>
              <a:t>Insertion at the top of the list</a:t>
            </a:r>
          </a:p>
          <a:p>
            <a:r>
              <a:rPr lang="en-US"/>
              <a:t>Insertion at the end of the list</a:t>
            </a:r>
          </a:p>
          <a:p>
            <a:r>
              <a:rPr lang="en-US"/>
              <a:t>Insertion in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39843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Insertion at the top</a:t>
            </a:r>
          </a:p>
        </p:txBody>
      </p:sp>
      <p:sp>
        <p:nvSpPr>
          <p:cNvPr id="22531" name="Rectangle 3"/>
          <p:cNvSpPr>
            <a:spLocks noGrp="1" noChangeArrowheads="1"/>
          </p:cNvSpPr>
          <p:nvPr>
            <p:ph type="body" idx="1"/>
          </p:nvPr>
        </p:nvSpPr>
        <p:spPr/>
        <p:txBody>
          <a:bodyPr/>
          <a:lstStyle/>
          <a:p>
            <a:pPr>
              <a:buFontTx/>
              <a:buNone/>
            </a:pPr>
            <a:r>
              <a:rPr lang="en-US"/>
              <a:t>Steps:</a:t>
            </a:r>
          </a:p>
          <a:p>
            <a:r>
              <a:rPr lang="en-US"/>
              <a:t>Create a Node</a:t>
            </a:r>
          </a:p>
          <a:p>
            <a:r>
              <a:rPr lang="en-US"/>
              <a:t>Set the node data Values</a:t>
            </a:r>
          </a:p>
          <a:p>
            <a:r>
              <a:rPr lang="en-US"/>
              <a:t>Connect the pointers</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285464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Insertion Description</a:t>
            </a:r>
          </a:p>
        </p:txBody>
      </p:sp>
      <p:sp>
        <p:nvSpPr>
          <p:cNvPr id="24580" name="Rectangle 4"/>
          <p:cNvSpPr>
            <a:spLocks noGrp="1" noChangeArrowheads="1"/>
          </p:cNvSpPr>
          <p:nvPr>
            <p:ph type="body" idx="1"/>
          </p:nvPr>
        </p:nvSpPr>
        <p:spPr>
          <a:xfrm>
            <a:off x="609600" y="2590800"/>
            <a:ext cx="8229600" cy="685800"/>
          </a:xfrm>
        </p:spPr>
        <p:txBody>
          <a:bodyPr/>
          <a:lstStyle/>
          <a:p>
            <a:r>
              <a:rPr lang="en-US"/>
              <a:t>Follow the previous steps and we get</a:t>
            </a:r>
          </a:p>
        </p:txBody>
      </p:sp>
      <p:grpSp>
        <p:nvGrpSpPr>
          <p:cNvPr id="24581" name="Group 5"/>
          <p:cNvGrpSpPr>
            <a:grpSpLocks/>
          </p:cNvGrpSpPr>
          <p:nvPr/>
        </p:nvGrpSpPr>
        <p:grpSpPr bwMode="auto">
          <a:xfrm>
            <a:off x="838200" y="1524000"/>
            <a:ext cx="6410325" cy="587375"/>
            <a:chOff x="572" y="3248"/>
            <a:chExt cx="4038" cy="370"/>
          </a:xfrm>
        </p:grpSpPr>
        <p:grpSp>
          <p:nvGrpSpPr>
            <p:cNvPr id="24582" name="Group 6"/>
            <p:cNvGrpSpPr>
              <a:grpSpLocks/>
            </p:cNvGrpSpPr>
            <p:nvPr/>
          </p:nvGrpSpPr>
          <p:grpSpPr bwMode="auto">
            <a:xfrm>
              <a:off x="1480" y="3248"/>
              <a:ext cx="928" cy="366"/>
              <a:chOff x="600" y="1356"/>
              <a:chExt cx="1099" cy="444"/>
            </a:xfrm>
          </p:grpSpPr>
          <p:grpSp>
            <p:nvGrpSpPr>
              <p:cNvPr id="24583" name="Group 7"/>
              <p:cNvGrpSpPr>
                <a:grpSpLocks/>
              </p:cNvGrpSpPr>
              <p:nvPr/>
            </p:nvGrpSpPr>
            <p:grpSpPr bwMode="auto">
              <a:xfrm>
                <a:off x="600" y="1356"/>
                <a:ext cx="818" cy="444"/>
                <a:chOff x="600" y="1356"/>
                <a:chExt cx="818" cy="444"/>
              </a:xfrm>
            </p:grpSpPr>
            <p:sp>
              <p:nvSpPr>
                <p:cNvPr id="24584" name="Rectangle 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86" name="Line 1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87" name="Group 11"/>
            <p:cNvGrpSpPr>
              <a:grpSpLocks/>
            </p:cNvGrpSpPr>
            <p:nvPr/>
          </p:nvGrpSpPr>
          <p:grpSpPr bwMode="auto">
            <a:xfrm>
              <a:off x="2442" y="3248"/>
              <a:ext cx="928" cy="366"/>
              <a:chOff x="600" y="1356"/>
              <a:chExt cx="1099" cy="444"/>
            </a:xfrm>
          </p:grpSpPr>
          <p:grpSp>
            <p:nvGrpSpPr>
              <p:cNvPr id="24588" name="Group 12"/>
              <p:cNvGrpSpPr>
                <a:grpSpLocks/>
              </p:cNvGrpSpPr>
              <p:nvPr/>
            </p:nvGrpSpPr>
            <p:grpSpPr bwMode="auto">
              <a:xfrm>
                <a:off x="600" y="1356"/>
                <a:ext cx="818" cy="444"/>
                <a:chOff x="600" y="1356"/>
                <a:chExt cx="818" cy="444"/>
              </a:xfrm>
            </p:grpSpPr>
            <p:sp>
              <p:nvSpPr>
                <p:cNvPr id="24589" name="Rectangle 1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91" name="Line 1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92" name="Group 16"/>
            <p:cNvGrpSpPr>
              <a:grpSpLocks/>
            </p:cNvGrpSpPr>
            <p:nvPr/>
          </p:nvGrpSpPr>
          <p:grpSpPr bwMode="auto">
            <a:xfrm>
              <a:off x="3405" y="3248"/>
              <a:ext cx="691" cy="366"/>
              <a:chOff x="600" y="1356"/>
              <a:chExt cx="818" cy="444"/>
            </a:xfrm>
          </p:grpSpPr>
          <p:sp>
            <p:nvSpPr>
              <p:cNvPr id="24593" name="Rectangle 17"/>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95" name="Text Box 19"/>
            <p:cNvSpPr txBox="1">
              <a:spLocks noChangeArrowheads="1"/>
            </p:cNvSpPr>
            <p:nvPr/>
          </p:nvSpPr>
          <p:spPr bwMode="auto">
            <a:xfrm>
              <a:off x="1625" y="32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48</a:t>
              </a:r>
              <a:endParaRPr lang="en-US"/>
            </a:p>
          </p:txBody>
        </p:sp>
        <p:sp>
          <p:nvSpPr>
            <p:cNvPr id="24596" name="Text Box 20"/>
            <p:cNvSpPr txBox="1">
              <a:spLocks noChangeArrowheads="1"/>
            </p:cNvSpPr>
            <p:nvPr/>
          </p:nvSpPr>
          <p:spPr bwMode="auto">
            <a:xfrm>
              <a:off x="2530" y="32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24597" name="Rectangle 21"/>
            <p:cNvSpPr>
              <a:spLocks noChangeArrowheads="1"/>
            </p:cNvSpPr>
            <p:nvPr/>
          </p:nvSpPr>
          <p:spPr bwMode="auto">
            <a:xfrm>
              <a:off x="3462" y="3287"/>
              <a:ext cx="4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142</a:t>
              </a:r>
            </a:p>
          </p:txBody>
        </p:sp>
        <p:sp>
          <p:nvSpPr>
            <p:cNvPr id="24598" name="Rectangle 22"/>
            <p:cNvSpPr>
              <a:spLocks noChangeArrowheads="1"/>
            </p:cNvSpPr>
            <p:nvPr/>
          </p:nvSpPr>
          <p:spPr bwMode="auto">
            <a:xfrm>
              <a:off x="572" y="3275"/>
              <a:ext cx="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p>
          </p:txBody>
        </p:sp>
        <p:sp>
          <p:nvSpPr>
            <p:cNvPr id="24599" name="Line 23"/>
            <p:cNvSpPr>
              <a:spLocks noChangeShapeType="1"/>
            </p:cNvSpPr>
            <p:nvPr/>
          </p:nvSpPr>
          <p:spPr bwMode="auto">
            <a:xfrm>
              <a:off x="1196" y="3447"/>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24"/>
            <p:cNvSpPr>
              <a:spLocks noChangeShapeType="1"/>
            </p:cNvSpPr>
            <p:nvPr/>
          </p:nvSpPr>
          <p:spPr bwMode="auto">
            <a:xfrm>
              <a:off x="4005" y="3438"/>
              <a:ext cx="32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Text Box 25"/>
            <p:cNvSpPr txBox="1">
              <a:spLocks noChangeArrowheads="1"/>
            </p:cNvSpPr>
            <p:nvPr/>
          </p:nvSpPr>
          <p:spPr bwMode="auto">
            <a:xfrm>
              <a:off x="4352" y="3253"/>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t>//</a:t>
              </a:r>
            </a:p>
          </p:txBody>
        </p:sp>
      </p:grpSp>
      <p:grpSp>
        <p:nvGrpSpPr>
          <p:cNvPr id="24602" name="Group 26"/>
          <p:cNvGrpSpPr>
            <a:grpSpLocks/>
          </p:cNvGrpSpPr>
          <p:nvPr/>
        </p:nvGrpSpPr>
        <p:grpSpPr bwMode="auto">
          <a:xfrm>
            <a:off x="482600" y="5362575"/>
            <a:ext cx="2794000" cy="581025"/>
            <a:chOff x="374" y="1181"/>
            <a:chExt cx="1760" cy="366"/>
          </a:xfrm>
        </p:grpSpPr>
        <p:sp>
          <p:nvSpPr>
            <p:cNvPr id="24603" name="Rectangle 27"/>
            <p:cNvSpPr>
              <a:spLocks noChangeArrowheads="1"/>
            </p:cNvSpPr>
            <p:nvPr/>
          </p:nvSpPr>
          <p:spPr bwMode="auto">
            <a:xfrm>
              <a:off x="374" y="1197"/>
              <a:ext cx="564" cy="288"/>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p>
          </p:txBody>
        </p:sp>
        <p:grpSp>
          <p:nvGrpSpPr>
            <p:cNvPr id="24604" name="Group 28"/>
            <p:cNvGrpSpPr>
              <a:grpSpLocks/>
            </p:cNvGrpSpPr>
            <p:nvPr/>
          </p:nvGrpSpPr>
          <p:grpSpPr bwMode="auto">
            <a:xfrm>
              <a:off x="923" y="1181"/>
              <a:ext cx="1211" cy="366"/>
              <a:chOff x="923" y="1181"/>
              <a:chExt cx="1211" cy="366"/>
            </a:xfrm>
          </p:grpSpPr>
          <p:grpSp>
            <p:nvGrpSpPr>
              <p:cNvPr id="24605" name="Group 29"/>
              <p:cNvGrpSpPr>
                <a:grpSpLocks/>
              </p:cNvGrpSpPr>
              <p:nvPr/>
            </p:nvGrpSpPr>
            <p:grpSpPr bwMode="auto">
              <a:xfrm>
                <a:off x="1206" y="1181"/>
                <a:ext cx="928" cy="366"/>
                <a:chOff x="1641" y="1653"/>
                <a:chExt cx="928" cy="366"/>
              </a:xfrm>
            </p:grpSpPr>
            <p:grpSp>
              <p:nvGrpSpPr>
                <p:cNvPr id="24606" name="Group 30"/>
                <p:cNvGrpSpPr>
                  <a:grpSpLocks/>
                </p:cNvGrpSpPr>
                <p:nvPr/>
              </p:nvGrpSpPr>
              <p:grpSpPr bwMode="auto">
                <a:xfrm>
                  <a:off x="1641" y="1653"/>
                  <a:ext cx="928" cy="366"/>
                  <a:chOff x="600" y="1356"/>
                  <a:chExt cx="1099" cy="444"/>
                </a:xfrm>
              </p:grpSpPr>
              <p:grpSp>
                <p:nvGrpSpPr>
                  <p:cNvPr id="24607" name="Group 31"/>
                  <p:cNvGrpSpPr>
                    <a:grpSpLocks/>
                  </p:cNvGrpSpPr>
                  <p:nvPr/>
                </p:nvGrpSpPr>
                <p:grpSpPr bwMode="auto">
                  <a:xfrm>
                    <a:off x="600" y="1356"/>
                    <a:ext cx="818" cy="444"/>
                    <a:chOff x="600" y="1356"/>
                    <a:chExt cx="818" cy="444"/>
                  </a:xfrm>
                </p:grpSpPr>
                <p:sp>
                  <p:nvSpPr>
                    <p:cNvPr id="24608" name="Rectangle 32"/>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9" name="Line 33"/>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10" name="Line 34"/>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11" name="Text Box 35"/>
                <p:cNvSpPr txBox="1">
                  <a:spLocks noChangeArrowheads="1"/>
                </p:cNvSpPr>
                <p:nvPr/>
              </p:nvSpPr>
              <p:spPr bwMode="auto">
                <a:xfrm>
                  <a:off x="1786" y="1692"/>
                  <a:ext cx="33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93</a:t>
                  </a:r>
                  <a:endParaRPr lang="en-US"/>
                </a:p>
              </p:txBody>
            </p:sp>
          </p:grpSp>
          <p:sp>
            <p:nvSpPr>
              <p:cNvPr id="24612" name="Line 36"/>
              <p:cNvSpPr>
                <a:spLocks noChangeShapeType="1"/>
              </p:cNvSpPr>
              <p:nvPr/>
            </p:nvSpPr>
            <p:spPr bwMode="auto">
              <a:xfrm>
                <a:off x="923" y="1360"/>
                <a:ext cx="298"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4635" name="Group 59"/>
          <p:cNvGrpSpPr>
            <a:grpSpLocks/>
          </p:cNvGrpSpPr>
          <p:nvPr/>
        </p:nvGrpSpPr>
        <p:grpSpPr bwMode="auto">
          <a:xfrm>
            <a:off x="990600" y="3886200"/>
            <a:ext cx="1473200" cy="581025"/>
            <a:chOff x="600" y="1356"/>
            <a:chExt cx="1099" cy="444"/>
          </a:xfrm>
        </p:grpSpPr>
        <p:grpSp>
          <p:nvGrpSpPr>
            <p:cNvPr id="24636" name="Group 60"/>
            <p:cNvGrpSpPr>
              <a:grpSpLocks/>
            </p:cNvGrpSpPr>
            <p:nvPr/>
          </p:nvGrpSpPr>
          <p:grpSpPr bwMode="auto">
            <a:xfrm>
              <a:off x="600" y="1356"/>
              <a:ext cx="818" cy="444"/>
              <a:chOff x="600" y="1356"/>
              <a:chExt cx="818" cy="444"/>
            </a:xfrm>
          </p:grpSpPr>
          <p:sp>
            <p:nvSpPr>
              <p:cNvPr id="24637" name="Rectangle 6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8" name="Line 6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39" name="Line 6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40" name="Text Box 64"/>
          <p:cNvSpPr txBox="1">
            <a:spLocks noChangeArrowheads="1"/>
          </p:cNvSpPr>
          <p:nvPr/>
        </p:nvSpPr>
        <p:spPr bwMode="auto">
          <a:xfrm>
            <a:off x="1127125" y="33893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1</a:t>
            </a:r>
          </a:p>
        </p:txBody>
      </p:sp>
      <p:sp>
        <p:nvSpPr>
          <p:cNvPr id="24641" name="Text Box 65"/>
          <p:cNvSpPr txBox="1">
            <a:spLocks noChangeArrowheads="1"/>
          </p:cNvSpPr>
          <p:nvPr/>
        </p:nvSpPr>
        <p:spPr bwMode="auto">
          <a:xfrm>
            <a:off x="3336925" y="34432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2</a:t>
            </a:r>
          </a:p>
        </p:txBody>
      </p:sp>
      <p:pic>
        <p:nvPicPr>
          <p:cNvPr id="24642"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1533525" cy="628650"/>
          </a:xfrm>
          <a:prstGeom prst="rect">
            <a:avLst/>
          </a:prstGeom>
          <a:noFill/>
          <a:extLst>
            <a:ext uri="{909E8E84-426E-40DD-AFC4-6F175D3DCCD1}">
              <a14:hiddenFill xmlns:a14="http://schemas.microsoft.com/office/drawing/2010/main">
                <a:solidFill>
                  <a:srgbClr val="FFFFFF"/>
                </a:solidFill>
              </a14:hiddenFill>
            </a:ext>
          </a:extLst>
        </p:spPr>
      </p:pic>
      <p:sp>
        <p:nvSpPr>
          <p:cNvPr id="24643" name="Text Box 67"/>
          <p:cNvSpPr txBox="1">
            <a:spLocks noChangeArrowheads="1"/>
          </p:cNvSpPr>
          <p:nvPr/>
        </p:nvSpPr>
        <p:spPr bwMode="auto">
          <a:xfrm>
            <a:off x="4419600" y="47386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3</a:t>
            </a:r>
          </a:p>
        </p:txBody>
      </p:sp>
      <p:pic>
        <p:nvPicPr>
          <p:cNvPr id="24645" name="Picture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334000"/>
            <a:ext cx="56673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4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47" name="Picture 46">
            <a:extLst>
              <a:ext uri="{FF2B5EF4-FFF2-40B4-BE49-F238E27FC236}">
                <a16:creationId xmlns="" xmlns:a16="http://schemas.microsoft.com/office/drawing/2014/main" id="{1547C2F5-D0C4-4329-8DC2-48B66EE4F515}"/>
              </a:ext>
            </a:extLst>
          </p:cNvPr>
          <p:cNvPicPr>
            <a:picLocks noChangeAspect="1"/>
          </p:cNvPicPr>
          <p:nvPr/>
        </p:nvPicPr>
        <p:blipFill>
          <a:blip r:embed="rId5"/>
          <a:stretch>
            <a:fillRect/>
          </a:stretch>
        </p:blipFill>
        <p:spPr>
          <a:xfrm>
            <a:off x="8816258" y="4869"/>
            <a:ext cx="420532" cy="6853131"/>
          </a:xfrm>
          <a:prstGeom prst="rect">
            <a:avLst/>
          </a:prstGeom>
        </p:spPr>
      </p:pic>
      <p:pic>
        <p:nvPicPr>
          <p:cNvPr id="48" name="Picture 47">
            <a:extLst>
              <a:ext uri="{FF2B5EF4-FFF2-40B4-BE49-F238E27FC236}">
                <a16:creationId xmlns="" xmlns:a16="http://schemas.microsoft.com/office/drawing/2014/main" id="{B53D81E5-1798-492B-BD49-E2908F8554DF}"/>
              </a:ext>
            </a:extLst>
          </p:cNvPr>
          <p:cNvPicPr>
            <a:picLocks noChangeAspect="1"/>
          </p:cNvPicPr>
          <p:nvPr/>
        </p:nvPicPr>
        <p:blipFill>
          <a:blip r:embed="rId5"/>
          <a:stretch>
            <a:fillRect/>
          </a:stretch>
        </p:blipFill>
        <p:spPr>
          <a:xfrm rot="5400000">
            <a:off x="7869955" y="-617342"/>
            <a:ext cx="558950" cy="1754185"/>
          </a:xfrm>
          <a:prstGeom prst="rect">
            <a:avLst/>
          </a:prstGeom>
        </p:spPr>
      </p:pic>
      <p:pic>
        <p:nvPicPr>
          <p:cNvPr id="49" name="Picture 48">
            <a:extLst>
              <a:ext uri="{FF2B5EF4-FFF2-40B4-BE49-F238E27FC236}">
                <a16:creationId xmlns="" xmlns:a16="http://schemas.microsoft.com/office/drawing/2014/main" id="{8F7EF18E-8E2B-4217-8FBA-E64C4DA5AB5E}"/>
              </a:ext>
            </a:extLst>
          </p:cNvPr>
          <p:cNvPicPr>
            <a:picLocks noChangeAspect="1"/>
          </p:cNvPicPr>
          <p:nvPr/>
        </p:nvPicPr>
        <p:blipFill>
          <a:blip r:embed="rId6"/>
          <a:stretch>
            <a:fillRect/>
          </a:stretch>
        </p:blipFill>
        <p:spPr>
          <a:xfrm>
            <a:off x="6851804" y="-19725"/>
            <a:ext cx="420533" cy="558951"/>
          </a:xfrm>
          <a:prstGeom prst="rect">
            <a:avLst/>
          </a:prstGeom>
        </p:spPr>
      </p:pic>
      <p:pic>
        <p:nvPicPr>
          <p:cNvPr id="50" name="Picture 4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661419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4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Insertion Description</a:t>
            </a:r>
          </a:p>
        </p:txBody>
      </p:sp>
      <p:sp>
        <p:nvSpPr>
          <p:cNvPr id="25603" name="Rectangle 3"/>
          <p:cNvSpPr>
            <a:spLocks noGrp="1" noChangeArrowheads="1"/>
          </p:cNvSpPr>
          <p:nvPr>
            <p:ph type="body" idx="1"/>
          </p:nvPr>
        </p:nvSpPr>
        <p:spPr/>
        <p:txBody>
          <a:bodyPr/>
          <a:lstStyle/>
          <a:p>
            <a:r>
              <a:rPr lang="en-US"/>
              <a:t>Insertion at the top of the list</a:t>
            </a:r>
          </a:p>
          <a:p>
            <a:r>
              <a:rPr lang="en-US">
                <a:solidFill>
                  <a:srgbClr val="FF0000"/>
                </a:solidFill>
              </a:rPr>
              <a:t>Insertion at the end of the list</a:t>
            </a:r>
          </a:p>
          <a:p>
            <a:r>
              <a:rPr lang="en-US"/>
              <a:t>Insertion in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928481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Insertion at the end</a:t>
            </a:r>
          </a:p>
        </p:txBody>
      </p:sp>
      <p:sp>
        <p:nvSpPr>
          <p:cNvPr id="26627" name="Rectangle 3"/>
          <p:cNvSpPr>
            <a:spLocks noGrp="1" noChangeArrowheads="1"/>
          </p:cNvSpPr>
          <p:nvPr>
            <p:ph type="body" idx="1"/>
          </p:nvPr>
        </p:nvSpPr>
        <p:spPr/>
        <p:txBody>
          <a:bodyPr/>
          <a:lstStyle/>
          <a:p>
            <a:pPr>
              <a:buFontTx/>
              <a:buNone/>
            </a:pPr>
            <a:r>
              <a:rPr lang="en-US"/>
              <a:t>Steps:</a:t>
            </a:r>
          </a:p>
          <a:p>
            <a:r>
              <a:rPr lang="en-US"/>
              <a:t>Create a Node</a:t>
            </a:r>
          </a:p>
          <a:p>
            <a:r>
              <a:rPr lang="en-US"/>
              <a:t>Set the node data Values</a:t>
            </a:r>
          </a:p>
          <a:p>
            <a:r>
              <a:rPr lang="en-US"/>
              <a:t>Connect the pointers</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993053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Insertion Description</a:t>
            </a:r>
          </a:p>
        </p:txBody>
      </p:sp>
      <p:sp>
        <p:nvSpPr>
          <p:cNvPr id="27651" name="Rectangle 3"/>
          <p:cNvSpPr>
            <a:spLocks noGrp="1" noChangeArrowheads="1"/>
          </p:cNvSpPr>
          <p:nvPr>
            <p:ph type="body" idx="1"/>
          </p:nvPr>
        </p:nvSpPr>
        <p:spPr>
          <a:xfrm>
            <a:off x="609600" y="2590800"/>
            <a:ext cx="8229600" cy="685800"/>
          </a:xfrm>
        </p:spPr>
        <p:txBody>
          <a:bodyPr/>
          <a:lstStyle/>
          <a:p>
            <a:r>
              <a:rPr lang="en-US"/>
              <a:t>Follow the previous steps and we get</a:t>
            </a:r>
          </a:p>
        </p:txBody>
      </p:sp>
      <p:grpSp>
        <p:nvGrpSpPr>
          <p:cNvPr id="27652" name="Group 4"/>
          <p:cNvGrpSpPr>
            <a:grpSpLocks/>
          </p:cNvGrpSpPr>
          <p:nvPr/>
        </p:nvGrpSpPr>
        <p:grpSpPr bwMode="auto">
          <a:xfrm>
            <a:off x="838200" y="1524000"/>
            <a:ext cx="6410325" cy="587375"/>
            <a:chOff x="572" y="3248"/>
            <a:chExt cx="4038" cy="370"/>
          </a:xfrm>
        </p:grpSpPr>
        <p:grpSp>
          <p:nvGrpSpPr>
            <p:cNvPr id="27653" name="Group 5"/>
            <p:cNvGrpSpPr>
              <a:grpSpLocks/>
            </p:cNvGrpSpPr>
            <p:nvPr/>
          </p:nvGrpSpPr>
          <p:grpSpPr bwMode="auto">
            <a:xfrm>
              <a:off x="1480" y="3248"/>
              <a:ext cx="928" cy="366"/>
              <a:chOff x="600" y="1356"/>
              <a:chExt cx="1099" cy="444"/>
            </a:xfrm>
          </p:grpSpPr>
          <p:grpSp>
            <p:nvGrpSpPr>
              <p:cNvPr id="27654" name="Group 6"/>
              <p:cNvGrpSpPr>
                <a:grpSpLocks/>
              </p:cNvGrpSpPr>
              <p:nvPr/>
            </p:nvGrpSpPr>
            <p:grpSpPr bwMode="auto">
              <a:xfrm>
                <a:off x="600" y="1356"/>
                <a:ext cx="818" cy="444"/>
                <a:chOff x="600" y="1356"/>
                <a:chExt cx="818" cy="444"/>
              </a:xfrm>
            </p:grpSpPr>
            <p:sp>
              <p:nvSpPr>
                <p:cNvPr id="27655" name="Rectangle 7"/>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8"/>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7" name="Line 9"/>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58" name="Group 10"/>
            <p:cNvGrpSpPr>
              <a:grpSpLocks/>
            </p:cNvGrpSpPr>
            <p:nvPr/>
          </p:nvGrpSpPr>
          <p:grpSpPr bwMode="auto">
            <a:xfrm>
              <a:off x="2442" y="3248"/>
              <a:ext cx="928" cy="366"/>
              <a:chOff x="600" y="1356"/>
              <a:chExt cx="1099" cy="444"/>
            </a:xfrm>
          </p:grpSpPr>
          <p:grpSp>
            <p:nvGrpSpPr>
              <p:cNvPr id="27659" name="Group 11"/>
              <p:cNvGrpSpPr>
                <a:grpSpLocks/>
              </p:cNvGrpSpPr>
              <p:nvPr/>
            </p:nvGrpSpPr>
            <p:grpSpPr bwMode="auto">
              <a:xfrm>
                <a:off x="600" y="1356"/>
                <a:ext cx="818" cy="444"/>
                <a:chOff x="600" y="1356"/>
                <a:chExt cx="818" cy="444"/>
              </a:xfrm>
            </p:grpSpPr>
            <p:sp>
              <p:nvSpPr>
                <p:cNvPr id="27660" name="Rectangle 12"/>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Line 13"/>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2" name="Line 14"/>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63" name="Group 15"/>
            <p:cNvGrpSpPr>
              <a:grpSpLocks/>
            </p:cNvGrpSpPr>
            <p:nvPr/>
          </p:nvGrpSpPr>
          <p:grpSpPr bwMode="auto">
            <a:xfrm>
              <a:off x="3405" y="3248"/>
              <a:ext cx="691" cy="366"/>
              <a:chOff x="600" y="1356"/>
              <a:chExt cx="818" cy="444"/>
            </a:xfrm>
          </p:grpSpPr>
          <p:sp>
            <p:nvSpPr>
              <p:cNvPr id="27664" name="Rectangle 1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Line 1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6" name="Text Box 18"/>
            <p:cNvSpPr txBox="1">
              <a:spLocks noChangeArrowheads="1"/>
            </p:cNvSpPr>
            <p:nvPr/>
          </p:nvSpPr>
          <p:spPr bwMode="auto">
            <a:xfrm>
              <a:off x="1625" y="32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48</a:t>
              </a:r>
              <a:endParaRPr lang="en-US"/>
            </a:p>
          </p:txBody>
        </p:sp>
        <p:sp>
          <p:nvSpPr>
            <p:cNvPr id="27667" name="Text Box 19"/>
            <p:cNvSpPr txBox="1">
              <a:spLocks noChangeArrowheads="1"/>
            </p:cNvSpPr>
            <p:nvPr/>
          </p:nvSpPr>
          <p:spPr bwMode="auto">
            <a:xfrm>
              <a:off x="2530" y="32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27668" name="Rectangle 20"/>
            <p:cNvSpPr>
              <a:spLocks noChangeArrowheads="1"/>
            </p:cNvSpPr>
            <p:nvPr/>
          </p:nvSpPr>
          <p:spPr bwMode="auto">
            <a:xfrm>
              <a:off x="3462" y="3287"/>
              <a:ext cx="4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142</a:t>
              </a:r>
            </a:p>
          </p:txBody>
        </p:sp>
        <p:sp>
          <p:nvSpPr>
            <p:cNvPr id="27669" name="Rectangle 21"/>
            <p:cNvSpPr>
              <a:spLocks noChangeArrowheads="1"/>
            </p:cNvSpPr>
            <p:nvPr/>
          </p:nvSpPr>
          <p:spPr bwMode="auto">
            <a:xfrm>
              <a:off x="572" y="3275"/>
              <a:ext cx="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p>
          </p:txBody>
        </p:sp>
        <p:sp>
          <p:nvSpPr>
            <p:cNvPr id="27670" name="Line 22"/>
            <p:cNvSpPr>
              <a:spLocks noChangeShapeType="1"/>
            </p:cNvSpPr>
            <p:nvPr/>
          </p:nvSpPr>
          <p:spPr bwMode="auto">
            <a:xfrm>
              <a:off x="1196" y="3447"/>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p:cNvSpPr>
              <a:spLocks noChangeShapeType="1"/>
            </p:cNvSpPr>
            <p:nvPr/>
          </p:nvSpPr>
          <p:spPr bwMode="auto">
            <a:xfrm>
              <a:off x="4005" y="3438"/>
              <a:ext cx="32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Text Box 24"/>
            <p:cNvSpPr txBox="1">
              <a:spLocks noChangeArrowheads="1"/>
            </p:cNvSpPr>
            <p:nvPr/>
          </p:nvSpPr>
          <p:spPr bwMode="auto">
            <a:xfrm>
              <a:off x="4352" y="3253"/>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t>//</a:t>
              </a:r>
            </a:p>
          </p:txBody>
        </p:sp>
      </p:grpSp>
      <p:grpSp>
        <p:nvGrpSpPr>
          <p:cNvPr id="27684" name="Group 36"/>
          <p:cNvGrpSpPr>
            <a:grpSpLocks/>
          </p:cNvGrpSpPr>
          <p:nvPr/>
        </p:nvGrpSpPr>
        <p:grpSpPr bwMode="auto">
          <a:xfrm>
            <a:off x="990600" y="3886200"/>
            <a:ext cx="1473200" cy="581025"/>
            <a:chOff x="600" y="1356"/>
            <a:chExt cx="1099" cy="444"/>
          </a:xfrm>
        </p:grpSpPr>
        <p:grpSp>
          <p:nvGrpSpPr>
            <p:cNvPr id="27685" name="Group 37"/>
            <p:cNvGrpSpPr>
              <a:grpSpLocks/>
            </p:cNvGrpSpPr>
            <p:nvPr/>
          </p:nvGrpSpPr>
          <p:grpSpPr bwMode="auto">
            <a:xfrm>
              <a:off x="600" y="1356"/>
              <a:ext cx="818" cy="444"/>
              <a:chOff x="600" y="1356"/>
              <a:chExt cx="818" cy="444"/>
            </a:xfrm>
          </p:grpSpPr>
          <p:sp>
            <p:nvSpPr>
              <p:cNvPr id="27686" name="Rectangle 3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Line 3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88" name="Line 4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89" name="Text Box 41"/>
          <p:cNvSpPr txBox="1">
            <a:spLocks noChangeArrowheads="1"/>
          </p:cNvSpPr>
          <p:nvPr/>
        </p:nvSpPr>
        <p:spPr bwMode="auto">
          <a:xfrm>
            <a:off x="1127125" y="33893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1</a:t>
            </a:r>
          </a:p>
        </p:txBody>
      </p:sp>
      <p:sp>
        <p:nvSpPr>
          <p:cNvPr id="27690" name="Text Box 42"/>
          <p:cNvSpPr txBox="1">
            <a:spLocks noChangeArrowheads="1"/>
          </p:cNvSpPr>
          <p:nvPr/>
        </p:nvSpPr>
        <p:spPr bwMode="auto">
          <a:xfrm>
            <a:off x="3336925" y="34432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2</a:t>
            </a:r>
          </a:p>
        </p:txBody>
      </p:sp>
      <p:pic>
        <p:nvPicPr>
          <p:cNvPr id="27691"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1533525" cy="628650"/>
          </a:xfrm>
          <a:prstGeom prst="rect">
            <a:avLst/>
          </a:prstGeom>
          <a:noFill/>
          <a:extLst>
            <a:ext uri="{909E8E84-426E-40DD-AFC4-6F175D3DCCD1}">
              <a14:hiddenFill xmlns:a14="http://schemas.microsoft.com/office/drawing/2010/main">
                <a:solidFill>
                  <a:srgbClr val="FFFFFF"/>
                </a:solidFill>
              </a14:hiddenFill>
            </a:ext>
          </a:extLst>
        </p:spPr>
      </p:pic>
      <p:sp>
        <p:nvSpPr>
          <p:cNvPr id="27692" name="Text Box 44"/>
          <p:cNvSpPr txBox="1">
            <a:spLocks noChangeArrowheads="1"/>
          </p:cNvSpPr>
          <p:nvPr/>
        </p:nvSpPr>
        <p:spPr bwMode="auto">
          <a:xfrm>
            <a:off x="4419600" y="47386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3</a:t>
            </a:r>
          </a:p>
        </p:txBody>
      </p:sp>
      <p:pic>
        <p:nvPicPr>
          <p:cNvPr id="27694"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0"/>
            <a:ext cx="5983288" cy="657225"/>
          </a:xfrm>
          <a:prstGeom prst="rect">
            <a:avLst/>
          </a:prstGeom>
          <a:noFill/>
          <a:extLst>
            <a:ext uri="{909E8E84-426E-40DD-AFC4-6F175D3DCCD1}">
              <a14:hiddenFill xmlns:a14="http://schemas.microsoft.com/office/drawing/2010/main">
                <a:solidFill>
                  <a:srgbClr val="FFFFFF"/>
                </a:solidFill>
              </a14:hiddenFill>
            </a:ext>
          </a:extLst>
        </p:spPr>
      </p:pic>
      <p:pic>
        <p:nvPicPr>
          <p:cNvPr id="27695"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229225"/>
            <a:ext cx="16192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27696"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5467350"/>
            <a:ext cx="49530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38" name="Picture 37">
            <a:extLst>
              <a:ext uri="{FF2B5EF4-FFF2-40B4-BE49-F238E27FC236}">
                <a16:creationId xmlns="" xmlns:a16="http://schemas.microsoft.com/office/drawing/2014/main" id="{1547C2F5-D0C4-4329-8DC2-48B66EE4F515}"/>
              </a:ext>
            </a:extLst>
          </p:cNvPr>
          <p:cNvPicPr>
            <a:picLocks noChangeAspect="1"/>
          </p:cNvPicPr>
          <p:nvPr/>
        </p:nvPicPr>
        <p:blipFill>
          <a:blip r:embed="rId7"/>
          <a:stretch>
            <a:fillRect/>
          </a:stretch>
        </p:blipFill>
        <p:spPr>
          <a:xfrm>
            <a:off x="8816258" y="4869"/>
            <a:ext cx="420532" cy="6853131"/>
          </a:xfrm>
          <a:prstGeom prst="rect">
            <a:avLst/>
          </a:prstGeom>
        </p:spPr>
      </p:pic>
      <p:pic>
        <p:nvPicPr>
          <p:cNvPr id="39" name="Picture 38">
            <a:extLst>
              <a:ext uri="{FF2B5EF4-FFF2-40B4-BE49-F238E27FC236}">
                <a16:creationId xmlns="" xmlns:a16="http://schemas.microsoft.com/office/drawing/2014/main" id="{B53D81E5-1798-492B-BD49-E2908F8554DF}"/>
              </a:ext>
            </a:extLst>
          </p:cNvPr>
          <p:cNvPicPr>
            <a:picLocks noChangeAspect="1"/>
          </p:cNvPicPr>
          <p:nvPr/>
        </p:nvPicPr>
        <p:blipFill>
          <a:blip r:embed="rId7"/>
          <a:stretch>
            <a:fillRect/>
          </a:stretch>
        </p:blipFill>
        <p:spPr>
          <a:xfrm rot="5400000">
            <a:off x="7869955" y="-617342"/>
            <a:ext cx="558950" cy="1754185"/>
          </a:xfrm>
          <a:prstGeom prst="rect">
            <a:avLst/>
          </a:prstGeom>
        </p:spPr>
      </p:pic>
      <p:pic>
        <p:nvPicPr>
          <p:cNvPr id="40" name="Picture 39">
            <a:extLst>
              <a:ext uri="{FF2B5EF4-FFF2-40B4-BE49-F238E27FC236}">
                <a16:creationId xmlns="" xmlns:a16="http://schemas.microsoft.com/office/drawing/2014/main" id="{8F7EF18E-8E2B-4217-8FBA-E64C4DA5AB5E}"/>
              </a:ext>
            </a:extLst>
          </p:cNvPr>
          <p:cNvPicPr>
            <a:picLocks noChangeAspect="1"/>
          </p:cNvPicPr>
          <p:nvPr/>
        </p:nvPicPr>
        <p:blipFill>
          <a:blip r:embed="rId8"/>
          <a:stretch>
            <a:fillRect/>
          </a:stretch>
        </p:blipFill>
        <p:spPr>
          <a:xfrm>
            <a:off x="6851804" y="-19725"/>
            <a:ext cx="420533" cy="558951"/>
          </a:xfrm>
          <a:prstGeom prst="rect">
            <a:avLst/>
          </a:prstGeom>
        </p:spPr>
      </p:pic>
      <p:pic>
        <p:nvPicPr>
          <p:cNvPr id="41" name="Picture 4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745256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Insertion Description</a:t>
            </a:r>
          </a:p>
        </p:txBody>
      </p:sp>
      <p:sp>
        <p:nvSpPr>
          <p:cNvPr id="28675" name="Rectangle 3"/>
          <p:cNvSpPr>
            <a:spLocks noGrp="1" noChangeArrowheads="1"/>
          </p:cNvSpPr>
          <p:nvPr>
            <p:ph type="body" idx="1"/>
          </p:nvPr>
        </p:nvSpPr>
        <p:spPr/>
        <p:txBody>
          <a:bodyPr/>
          <a:lstStyle/>
          <a:p>
            <a:r>
              <a:rPr lang="en-US"/>
              <a:t>Insertion at the top of the list</a:t>
            </a:r>
          </a:p>
          <a:p>
            <a:r>
              <a:rPr lang="en-US"/>
              <a:t>Insertion at the end of the list</a:t>
            </a:r>
          </a:p>
          <a:p>
            <a:r>
              <a:rPr lang="en-US">
                <a:solidFill>
                  <a:srgbClr val="FF0000"/>
                </a:solidFill>
              </a:rPr>
              <a:t>Insertion in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31931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Insertion in the middle</a:t>
            </a:r>
          </a:p>
        </p:txBody>
      </p:sp>
      <p:sp>
        <p:nvSpPr>
          <p:cNvPr id="30723" name="Rectangle 3"/>
          <p:cNvSpPr>
            <a:spLocks noGrp="1" noChangeArrowheads="1"/>
          </p:cNvSpPr>
          <p:nvPr>
            <p:ph type="body" idx="1"/>
          </p:nvPr>
        </p:nvSpPr>
        <p:spPr/>
        <p:txBody>
          <a:bodyPr/>
          <a:lstStyle/>
          <a:p>
            <a:pPr>
              <a:buFontTx/>
              <a:buNone/>
            </a:pPr>
            <a:r>
              <a:rPr lang="en-US"/>
              <a:t>Steps:</a:t>
            </a:r>
          </a:p>
          <a:p>
            <a:r>
              <a:rPr lang="en-US"/>
              <a:t>Create a Node</a:t>
            </a:r>
          </a:p>
          <a:p>
            <a:r>
              <a:rPr lang="en-US"/>
              <a:t>Set the node data Values</a:t>
            </a:r>
          </a:p>
          <a:p>
            <a:r>
              <a:rPr lang="en-US"/>
              <a:t>Break pointer connection</a:t>
            </a:r>
          </a:p>
          <a:p>
            <a:r>
              <a:rPr lang="en-US"/>
              <a:t>Re-connect the pointers</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684976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Insertion Description</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57325"/>
            <a:ext cx="7078663" cy="904875"/>
          </a:xfrm>
          <a:prstGeom prst="rect">
            <a:avLst/>
          </a:prstGeom>
          <a:noFill/>
          <a:extLst>
            <a:ext uri="{909E8E84-426E-40DD-AFC4-6F175D3DCCD1}">
              <a14:hiddenFill xmlns:a14="http://schemas.microsoft.com/office/drawing/2010/main">
                <a:solidFill>
                  <a:srgbClr val="FFFFFF"/>
                </a:solidFill>
              </a14:hiddenFill>
            </a:ext>
          </a:extLst>
        </p:spPr>
      </p:pic>
      <p:grpSp>
        <p:nvGrpSpPr>
          <p:cNvPr id="31750" name="Group 6"/>
          <p:cNvGrpSpPr>
            <a:grpSpLocks/>
          </p:cNvGrpSpPr>
          <p:nvPr/>
        </p:nvGrpSpPr>
        <p:grpSpPr bwMode="auto">
          <a:xfrm>
            <a:off x="838200" y="2935288"/>
            <a:ext cx="1473200" cy="581025"/>
            <a:chOff x="600" y="1356"/>
            <a:chExt cx="1099" cy="444"/>
          </a:xfrm>
        </p:grpSpPr>
        <p:grpSp>
          <p:nvGrpSpPr>
            <p:cNvPr id="31751" name="Group 7"/>
            <p:cNvGrpSpPr>
              <a:grpSpLocks/>
            </p:cNvGrpSpPr>
            <p:nvPr/>
          </p:nvGrpSpPr>
          <p:grpSpPr bwMode="auto">
            <a:xfrm>
              <a:off x="600" y="1356"/>
              <a:ext cx="818" cy="444"/>
              <a:chOff x="600" y="1356"/>
              <a:chExt cx="818" cy="444"/>
            </a:xfrm>
          </p:grpSpPr>
          <p:sp>
            <p:nvSpPr>
              <p:cNvPr id="31752" name="Rectangle 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4" name="Line 1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5" name="Text Box 11"/>
          <p:cNvSpPr txBox="1">
            <a:spLocks noChangeArrowheads="1"/>
          </p:cNvSpPr>
          <p:nvPr/>
        </p:nvSpPr>
        <p:spPr bwMode="auto">
          <a:xfrm>
            <a:off x="974725" y="243840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1</a:t>
            </a:r>
          </a:p>
        </p:txBody>
      </p:sp>
      <p:sp>
        <p:nvSpPr>
          <p:cNvPr id="31756" name="Text Box 12"/>
          <p:cNvSpPr txBox="1">
            <a:spLocks noChangeArrowheads="1"/>
          </p:cNvSpPr>
          <p:nvPr/>
        </p:nvSpPr>
        <p:spPr bwMode="auto">
          <a:xfrm>
            <a:off x="3184525" y="2492375"/>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2</a:t>
            </a:r>
          </a:p>
        </p:txBody>
      </p:sp>
      <p:pic>
        <p:nvPicPr>
          <p:cNvPr id="317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935288"/>
            <a:ext cx="1533525" cy="628650"/>
          </a:xfrm>
          <a:prstGeom prst="rect">
            <a:avLst/>
          </a:prstGeom>
          <a:noFill/>
          <a:extLst>
            <a:ext uri="{909E8E84-426E-40DD-AFC4-6F175D3DCCD1}">
              <a14:hiddenFill xmlns:a14="http://schemas.microsoft.com/office/drawing/2010/main">
                <a:solidFill>
                  <a:srgbClr val="FFFFFF"/>
                </a:solidFill>
              </a14:hiddenFill>
            </a:ext>
          </a:extLst>
        </p:spPr>
      </p:pic>
      <p:sp>
        <p:nvSpPr>
          <p:cNvPr id="31758" name="Text Box 14"/>
          <p:cNvSpPr txBox="1">
            <a:spLocks noChangeArrowheads="1"/>
          </p:cNvSpPr>
          <p:nvPr/>
        </p:nvSpPr>
        <p:spPr bwMode="auto">
          <a:xfrm>
            <a:off x="838200" y="39004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3</a:t>
            </a:r>
          </a:p>
        </p:txBody>
      </p:sp>
      <p:pic>
        <p:nvPicPr>
          <p:cNvPr id="317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4248150"/>
            <a:ext cx="44767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176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4352925"/>
            <a:ext cx="4762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3176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275" y="4238625"/>
            <a:ext cx="2371725" cy="638175"/>
          </a:xfrm>
          <a:prstGeom prst="rect">
            <a:avLst/>
          </a:prstGeom>
          <a:noFill/>
          <a:extLst>
            <a:ext uri="{909E8E84-426E-40DD-AFC4-6F175D3DCCD1}">
              <a14:hiddenFill xmlns:a14="http://schemas.microsoft.com/office/drawing/2010/main">
                <a:solidFill>
                  <a:srgbClr val="FFFFFF"/>
                </a:solidFill>
              </a14:hiddenFill>
            </a:ext>
          </a:extLst>
        </p:spPr>
      </p:pic>
      <p:sp>
        <p:nvSpPr>
          <p:cNvPr id="31762" name="Text Box 18"/>
          <p:cNvSpPr txBox="1">
            <a:spLocks noChangeArrowheads="1"/>
          </p:cNvSpPr>
          <p:nvPr/>
        </p:nvSpPr>
        <p:spPr bwMode="auto">
          <a:xfrm>
            <a:off x="822325" y="502920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4</a:t>
            </a:r>
          </a:p>
        </p:txBody>
      </p:sp>
      <p:pic>
        <p:nvPicPr>
          <p:cNvPr id="3176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543550"/>
            <a:ext cx="44767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176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5543550"/>
            <a:ext cx="15335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31765"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7475" y="5534025"/>
            <a:ext cx="23717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20"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21" name="Picture 20">
            <a:extLst>
              <a:ext uri="{FF2B5EF4-FFF2-40B4-BE49-F238E27FC236}">
                <a16:creationId xmlns="" xmlns:a16="http://schemas.microsoft.com/office/drawing/2014/main" id="{1547C2F5-D0C4-4329-8DC2-48B66EE4F515}"/>
              </a:ext>
            </a:extLst>
          </p:cNvPr>
          <p:cNvPicPr>
            <a:picLocks noChangeAspect="1"/>
          </p:cNvPicPr>
          <p:nvPr/>
        </p:nvPicPr>
        <p:blipFill>
          <a:blip r:embed="rId8"/>
          <a:stretch>
            <a:fillRect/>
          </a:stretch>
        </p:blipFill>
        <p:spPr>
          <a:xfrm>
            <a:off x="8816258" y="4869"/>
            <a:ext cx="420532" cy="6853131"/>
          </a:xfrm>
          <a:prstGeom prst="rect">
            <a:avLst/>
          </a:prstGeom>
        </p:spPr>
      </p:pic>
      <p:pic>
        <p:nvPicPr>
          <p:cNvPr id="22" name="Picture 21">
            <a:extLst>
              <a:ext uri="{FF2B5EF4-FFF2-40B4-BE49-F238E27FC236}">
                <a16:creationId xmlns="" xmlns:a16="http://schemas.microsoft.com/office/drawing/2014/main" id="{B53D81E5-1798-492B-BD49-E2908F8554DF}"/>
              </a:ext>
            </a:extLst>
          </p:cNvPr>
          <p:cNvPicPr>
            <a:picLocks noChangeAspect="1"/>
          </p:cNvPicPr>
          <p:nvPr/>
        </p:nvPicPr>
        <p:blipFill>
          <a:blip r:embed="rId8"/>
          <a:stretch>
            <a:fillRect/>
          </a:stretch>
        </p:blipFill>
        <p:spPr>
          <a:xfrm rot="5400000">
            <a:off x="7869955" y="-617342"/>
            <a:ext cx="558950" cy="1754185"/>
          </a:xfrm>
          <a:prstGeom prst="rect">
            <a:avLst/>
          </a:prstGeom>
        </p:spPr>
      </p:pic>
      <p:pic>
        <p:nvPicPr>
          <p:cNvPr id="23" name="Picture 22">
            <a:extLst>
              <a:ext uri="{FF2B5EF4-FFF2-40B4-BE49-F238E27FC236}">
                <a16:creationId xmlns="" xmlns:a16="http://schemas.microsoft.com/office/drawing/2014/main" id="{8F7EF18E-8E2B-4217-8FBA-E64C4DA5AB5E}"/>
              </a:ext>
            </a:extLst>
          </p:cNvPr>
          <p:cNvPicPr>
            <a:picLocks noChangeAspect="1"/>
          </p:cNvPicPr>
          <p:nvPr/>
        </p:nvPicPr>
        <p:blipFill>
          <a:blip r:embed="rId9"/>
          <a:stretch>
            <a:fillRect/>
          </a:stretch>
        </p:blipFill>
        <p:spPr>
          <a:xfrm>
            <a:off x="6851804" y="-19725"/>
            <a:ext cx="420533" cy="558951"/>
          </a:xfrm>
          <a:prstGeom prst="rect">
            <a:avLst/>
          </a:prstGeom>
        </p:spPr>
      </p:pic>
      <p:pic>
        <p:nvPicPr>
          <p:cNvPr id="24" name="Picture 23"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729455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a:xfrm>
            <a:off x="457199" y="685800"/>
            <a:ext cx="8569323" cy="731838"/>
          </a:xfrm>
        </p:spPr>
        <p:txBody>
          <a:bodyPr>
            <a:noAutofit/>
          </a:bodyPr>
          <a:lstStyle/>
          <a:p>
            <a:r>
              <a:rPr lang="en-US" sz="3200" dirty="0">
                <a:solidFill>
                  <a:srgbClr val="C00000"/>
                </a:solidFill>
                <a:latin typeface="Marcellus"/>
              </a:rPr>
              <a:t>Implementing </a:t>
            </a:r>
            <a:r>
              <a:rPr lang="en-US" sz="3200" dirty="0" smtClean="0">
                <a:solidFill>
                  <a:srgbClr val="C00000"/>
                </a:solidFill>
                <a:latin typeface="Marcellus"/>
              </a:rPr>
              <a:t>unordered Linked List.. </a:t>
            </a:r>
            <a:r>
              <a:rPr lang="en-US" sz="3200" dirty="0" err="1" smtClean="0">
                <a:solidFill>
                  <a:srgbClr val="C00000"/>
                </a:solidFill>
                <a:latin typeface="Marcellus"/>
              </a:rPr>
              <a:t>contd</a:t>
            </a:r>
            <a:endParaRPr lang="en-US" sz="3200" dirty="0">
              <a:solidFill>
                <a:srgbClr val="C00000"/>
              </a:solidFill>
              <a:latin typeface="Marcellus"/>
            </a:endParaRPr>
          </a:p>
        </p:txBody>
      </p:sp>
      <p:sp>
        <p:nvSpPr>
          <p:cNvPr id="3" name="Content Placeholder 2"/>
          <p:cNvSpPr>
            <a:spLocks noGrp="1"/>
          </p:cNvSpPr>
          <p:nvPr>
            <p:ph idx="1"/>
          </p:nvPr>
        </p:nvSpPr>
        <p:spPr>
          <a:xfrm>
            <a:off x="796923" y="1329661"/>
            <a:ext cx="8229600" cy="5257800"/>
          </a:xfrm>
        </p:spPr>
        <p:txBody>
          <a:bodyPr>
            <a:normAutofit fontScale="775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800" dirty="0" err="1">
                <a:solidFill>
                  <a:srgbClr val="0070C0"/>
                </a:solidFill>
                <a:latin typeface="Fira sans"/>
              </a:rPr>
              <a:t>LLType</a:t>
            </a:r>
            <a:r>
              <a:rPr lang="en-US" sz="2800" dirty="0">
                <a:solidFill>
                  <a:srgbClr val="0070C0"/>
                </a:solidFill>
                <a:latin typeface="Fira sans"/>
              </a:rPr>
              <a:t> Insert(</a:t>
            </a:r>
            <a:r>
              <a:rPr lang="en-US" sz="2800" dirty="0" err="1">
                <a:solidFill>
                  <a:srgbClr val="0070C0"/>
                </a:solidFill>
                <a:latin typeface="Fira sans"/>
              </a:rPr>
              <a:t>LLType</a:t>
            </a:r>
            <a:r>
              <a:rPr lang="en-US" sz="2800" dirty="0">
                <a:solidFill>
                  <a:srgbClr val="0070C0"/>
                </a:solidFill>
                <a:latin typeface="Fira sans"/>
              </a:rPr>
              <a:t> Head, </a:t>
            </a:r>
            <a:r>
              <a:rPr lang="en-US" sz="2800" dirty="0" err="1">
                <a:solidFill>
                  <a:srgbClr val="0070C0"/>
                </a:solidFill>
                <a:latin typeface="Fira sans"/>
              </a:rPr>
              <a:t>NodeType</a:t>
            </a:r>
            <a:r>
              <a:rPr lang="en-US" sz="2800" dirty="0">
                <a:solidFill>
                  <a:srgbClr val="0070C0"/>
                </a:solidFill>
                <a:latin typeface="Fira sans"/>
              </a:rPr>
              <a:t> </a:t>
            </a:r>
            <a:r>
              <a:rPr lang="en-US" sz="2800" dirty="0" err="1">
                <a:solidFill>
                  <a:srgbClr val="0070C0"/>
                </a:solidFill>
                <a:latin typeface="Fira sans"/>
              </a:rPr>
              <a:t>NewNode</a:t>
            </a:r>
            <a:r>
              <a:rPr lang="en-US" sz="2800" dirty="0" smtClean="0">
                <a:solidFill>
                  <a:srgbClr val="0070C0"/>
                </a:solidFill>
                <a:latin typeface="Fira sans"/>
              </a:rPr>
              <a:t>)</a:t>
            </a:r>
          </a:p>
          <a:p>
            <a:pPr marL="0" indent="0">
              <a:buNone/>
            </a:pPr>
            <a:endParaRPr lang="en-US" sz="2800" dirty="0">
              <a:solidFill>
                <a:srgbClr val="0070C0"/>
              </a:solidFill>
              <a:latin typeface="Fira sans"/>
            </a:endParaRPr>
          </a:p>
          <a:p>
            <a:pPr marL="0" indent="0">
              <a:buNone/>
            </a:pPr>
            <a:r>
              <a:rPr lang="en-US" sz="2900" dirty="0" smtClean="0">
                <a:latin typeface="Fira sans"/>
              </a:rPr>
              <a:t>Case 1: insertion before the head</a:t>
            </a:r>
          </a:p>
          <a:p>
            <a:pPr marL="0" indent="0">
              <a:buNone/>
            </a:pPr>
            <a:r>
              <a:rPr lang="en-US" sz="2900" dirty="0" err="1" smtClean="0">
                <a:latin typeface="Fira sans"/>
              </a:rPr>
              <a:t>Newnode</a:t>
            </a:r>
            <a:r>
              <a:rPr lang="en-US" sz="2900" dirty="0" smtClean="0">
                <a:latin typeface="Fira sans"/>
              </a:rPr>
              <a:t>-&gt;next=Head;</a:t>
            </a:r>
          </a:p>
          <a:p>
            <a:pPr marL="0" indent="0">
              <a:buNone/>
            </a:pPr>
            <a:r>
              <a:rPr lang="en-US" sz="2900" dirty="0" smtClean="0">
                <a:latin typeface="Fira sans"/>
              </a:rPr>
              <a:t>Head=</a:t>
            </a:r>
            <a:r>
              <a:rPr lang="en-US" sz="2900" dirty="0" err="1" smtClean="0">
                <a:latin typeface="Fira sans"/>
              </a:rPr>
              <a:t>Newnode</a:t>
            </a:r>
            <a:r>
              <a:rPr lang="en-US" sz="2900" dirty="0" smtClean="0">
                <a:latin typeface="Fira sans"/>
              </a:rPr>
              <a:t> ;</a:t>
            </a:r>
          </a:p>
          <a:p>
            <a:pPr marL="0" indent="0">
              <a:buNone/>
            </a:pPr>
            <a:endParaRPr lang="en-US" sz="4000" dirty="0" smtClean="0">
              <a:solidFill>
                <a:srgbClr val="0070C0"/>
              </a:solidFill>
              <a:latin typeface="Fira sans"/>
            </a:endParaRPr>
          </a:p>
          <a:p>
            <a:pPr marL="0" indent="0">
              <a:buNone/>
            </a:pPr>
            <a:r>
              <a:rPr lang="en-US" sz="2900" dirty="0">
                <a:latin typeface="Fira sans"/>
              </a:rPr>
              <a:t>Case 2: insertion after the last</a:t>
            </a:r>
          </a:p>
          <a:p>
            <a:pPr marL="0" indent="0">
              <a:buNone/>
            </a:pPr>
            <a:r>
              <a:rPr lang="en-US" sz="2900" dirty="0" err="1">
                <a:latin typeface="Fira sans"/>
              </a:rPr>
              <a:t>Struct</a:t>
            </a:r>
            <a:r>
              <a:rPr lang="en-US" sz="2900" dirty="0">
                <a:latin typeface="Fira sans"/>
              </a:rPr>
              <a:t> </a:t>
            </a:r>
            <a:r>
              <a:rPr lang="en-US" sz="2900" dirty="0" err="1">
                <a:latin typeface="Fira sans"/>
              </a:rPr>
              <a:t>nodeType</a:t>
            </a:r>
            <a:r>
              <a:rPr lang="en-US" sz="2900" dirty="0">
                <a:latin typeface="Fira sans"/>
              </a:rPr>
              <a:t> *temp;</a:t>
            </a:r>
          </a:p>
          <a:p>
            <a:pPr marL="0" indent="0">
              <a:buNone/>
            </a:pPr>
            <a:r>
              <a:rPr lang="en-US" sz="2600" dirty="0" smtClean="0">
                <a:latin typeface="Fira sans"/>
              </a:rPr>
              <a:t>Temp=head;</a:t>
            </a:r>
          </a:p>
          <a:p>
            <a:pPr marL="0" indent="0">
              <a:buNone/>
            </a:pPr>
            <a:r>
              <a:rPr lang="en-US" sz="2600" dirty="0" smtClean="0">
                <a:latin typeface="Fira sans"/>
              </a:rPr>
              <a:t>While(temp-&gt;next!=NULL)</a:t>
            </a:r>
          </a:p>
          <a:p>
            <a:pPr marL="0" indent="0">
              <a:buNone/>
            </a:pPr>
            <a:r>
              <a:rPr lang="en-US" sz="2600" dirty="0" smtClean="0">
                <a:latin typeface="Fira sans"/>
              </a:rPr>
              <a:t>Temp=temp-&gt;next;</a:t>
            </a:r>
          </a:p>
          <a:p>
            <a:pPr marL="0" indent="0">
              <a:buNone/>
            </a:pPr>
            <a:endParaRPr lang="en-US" sz="2600" dirty="0">
              <a:latin typeface="Fira sans"/>
            </a:endParaRPr>
          </a:p>
          <a:p>
            <a:pPr marL="0" indent="0">
              <a:buNone/>
            </a:pPr>
            <a:r>
              <a:rPr lang="en-US" sz="2600" dirty="0" smtClean="0">
                <a:latin typeface="Fira sans"/>
              </a:rPr>
              <a:t>Temp-&gt;next = </a:t>
            </a:r>
            <a:r>
              <a:rPr lang="en-US" sz="2600" dirty="0" err="1" smtClean="0">
                <a:latin typeface="Fira sans"/>
              </a:rPr>
              <a:t>Newnode</a:t>
            </a:r>
            <a:r>
              <a:rPr lang="en-US" sz="2600" dirty="0" smtClean="0">
                <a:latin typeface="Fira sans"/>
              </a:rPr>
              <a:t>;</a:t>
            </a:r>
          </a:p>
          <a:p>
            <a:pPr marL="0" indent="0">
              <a:buNone/>
            </a:pPr>
            <a:r>
              <a:rPr lang="en-US" sz="2600" dirty="0">
                <a:latin typeface="Fira sans"/>
              </a:rPr>
              <a:t>}</a:t>
            </a:r>
            <a:endParaRPr lang="en-US" sz="2600" dirty="0" smtClean="0">
              <a:latin typeface="Fira sans"/>
            </a:endParaRPr>
          </a:p>
          <a:p>
            <a:pPr marL="0" indent="0">
              <a:buNone/>
            </a:pPr>
            <a:endParaRPr lang="en-US" dirty="0">
              <a:solidFill>
                <a:srgbClr val="FF0000"/>
              </a:solidFill>
              <a:latin typeface="Fira sans"/>
            </a:endParaRPr>
          </a:p>
          <a:p>
            <a:pPr marL="0" indent="0">
              <a:buNone/>
            </a:pPr>
            <a:endParaRPr lang="en-US" dirty="0" smtClean="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1479586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Marcellus"/>
              </a:rPr>
              <a:t>Linked List </a:t>
            </a:r>
            <a:endParaRPr lang="en-US" dirty="0">
              <a:solidFill>
                <a:srgbClr val="C00000"/>
              </a:solidFill>
              <a:latin typeface="Marcellus"/>
            </a:endParaRPr>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latin typeface="Fira sans"/>
              </a:rPr>
              <a:t>Random insertions and deletions anywhere in the data structure</a:t>
            </a:r>
          </a:p>
          <a:p>
            <a:endParaRPr lang="en-US" dirty="0">
              <a:solidFill>
                <a:srgbClr val="FF0000"/>
              </a:solidFill>
              <a:latin typeface="Fira sans"/>
            </a:endParaRPr>
          </a:p>
          <a:p>
            <a:r>
              <a:rPr lang="en-US" dirty="0"/>
              <a:t>A linked list is kind of like a scavenger hunt. You have a clue, and that clue has a pointer to place to find the next clue. So you go to the next place and get another piece of data, and another pointer. To get something in the middle, or at the end, the only way to get to it is to follow this list from the beginning (or to cheat ;) </a:t>
            </a:r>
            <a:r>
              <a:rPr lang="en-US" dirty="0" smtClean="0"/>
              <a:t>)</a:t>
            </a:r>
            <a:r>
              <a:rPr lang="en-US" baseline="30000" dirty="0" smtClean="0"/>
              <a:t>1</a:t>
            </a:r>
            <a:endParaRPr lang="en-US" baseline="30000" dirty="0" smtClean="0">
              <a:solidFill>
                <a:srgbClr val="FF0000"/>
              </a:solidFill>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TextBox 8"/>
          <p:cNvSpPr txBox="1"/>
          <p:nvPr/>
        </p:nvSpPr>
        <p:spPr>
          <a:xfrm>
            <a:off x="1447800" y="6324600"/>
            <a:ext cx="7010400" cy="523220"/>
          </a:xfrm>
          <a:prstGeom prst="rect">
            <a:avLst/>
          </a:prstGeom>
          <a:noFill/>
        </p:spPr>
        <p:txBody>
          <a:bodyPr wrap="square" rtlCol="0">
            <a:spAutoFit/>
          </a:bodyPr>
          <a:lstStyle/>
          <a:p>
            <a:r>
              <a:rPr lang="en-US" sz="1400" dirty="0" smtClean="0"/>
              <a:t>1:Courtesy</a:t>
            </a:r>
            <a:r>
              <a:rPr lang="en-US" sz="1400" dirty="0"/>
              <a:t>: https://stackoverflow.com/questions/644167/what-is-a-practical-real-world-example-of-the-linked-list</a:t>
            </a:r>
          </a:p>
        </p:txBody>
      </p:sp>
    </p:spTree>
    <p:extLst>
      <p:ext uri="{BB962C8B-B14F-4D97-AF65-F5344CB8AC3E}">
        <p14:creationId xmlns:p14="http://schemas.microsoft.com/office/powerpoint/2010/main" val="1479586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marL="0" indent="0">
              <a:buNone/>
            </a:pPr>
            <a:r>
              <a:rPr lang="en-US" dirty="0"/>
              <a:t>if (LL==Null) //inserting the first element</a:t>
            </a:r>
          </a:p>
          <a:p>
            <a:pPr marL="0" indent="0">
              <a:buNone/>
            </a:pPr>
            <a:r>
              <a:rPr lang="en-US" dirty="0"/>
              <a:t>LL=</a:t>
            </a:r>
            <a:r>
              <a:rPr lang="en-US" dirty="0" err="1"/>
              <a:t>Newnode</a:t>
            </a:r>
            <a:r>
              <a:rPr lang="en-US" dirty="0"/>
              <a:t>; exit(0)</a:t>
            </a:r>
          </a:p>
          <a:p>
            <a:pPr marL="0" indent="0">
              <a:buNone/>
            </a:pPr>
            <a:r>
              <a:rPr lang="en-US" dirty="0"/>
              <a:t>temp=LL, </a:t>
            </a:r>
            <a:r>
              <a:rPr lang="en-US" dirty="0" err="1"/>
              <a:t>prev</a:t>
            </a:r>
            <a:r>
              <a:rPr lang="en-US" dirty="0"/>
              <a:t>=null</a:t>
            </a:r>
          </a:p>
          <a:p>
            <a:pPr marL="0" indent="0">
              <a:buNone/>
            </a:pPr>
            <a:r>
              <a:rPr lang="en-US" dirty="0"/>
              <a:t>while((</a:t>
            </a:r>
            <a:r>
              <a:rPr lang="en-US" dirty="0" err="1"/>
              <a:t>newnode</a:t>
            </a:r>
            <a:r>
              <a:rPr lang="en-US" dirty="0"/>
              <a:t>-&gt;data &gt; temp-&gt;data) &amp;&amp; temp!=Null)</a:t>
            </a:r>
          </a:p>
          <a:p>
            <a:pPr marL="0" indent="0">
              <a:buNone/>
            </a:pPr>
            <a:r>
              <a:rPr lang="en-US" dirty="0"/>
              <a:t>{ </a:t>
            </a:r>
            <a:r>
              <a:rPr lang="en-US" dirty="0" err="1"/>
              <a:t>prev</a:t>
            </a:r>
            <a:r>
              <a:rPr lang="en-US" dirty="0"/>
              <a:t>=temp;</a:t>
            </a:r>
          </a:p>
          <a:p>
            <a:pPr marL="0" indent="0">
              <a:buNone/>
            </a:pPr>
            <a:r>
              <a:rPr lang="en-US" dirty="0"/>
              <a:t>temp=temp-&gt;next;</a:t>
            </a:r>
          </a:p>
          <a:p>
            <a:pPr marL="0" indent="0">
              <a:buNone/>
            </a:pPr>
            <a:r>
              <a:rPr lang="en-US" dirty="0"/>
              <a:t>}</a:t>
            </a:r>
          </a:p>
          <a:p>
            <a:pPr marL="0" indent="0">
              <a:buNone/>
            </a:pPr>
            <a:r>
              <a:rPr lang="en-US" dirty="0"/>
              <a:t>if(temp==Null) //insertion in the end</a:t>
            </a:r>
          </a:p>
          <a:p>
            <a:pPr marL="0" indent="0">
              <a:buNone/>
            </a:pPr>
            <a:r>
              <a:rPr lang="en-US" dirty="0" err="1"/>
              <a:t>Prev</a:t>
            </a:r>
            <a:r>
              <a:rPr lang="en-US" dirty="0"/>
              <a:t>-&gt;next=</a:t>
            </a:r>
            <a:r>
              <a:rPr lang="en-US" dirty="0" err="1"/>
              <a:t>Newnode</a:t>
            </a:r>
            <a:r>
              <a:rPr lang="en-US" dirty="0"/>
              <a:t>;</a:t>
            </a:r>
          </a:p>
          <a:p>
            <a:pPr marL="0" indent="0">
              <a:buNone/>
            </a:pPr>
            <a:r>
              <a:rPr lang="en-US" dirty="0"/>
              <a:t>if( temp=LL &amp;&amp; </a:t>
            </a:r>
            <a:r>
              <a:rPr lang="en-US" dirty="0" err="1"/>
              <a:t>newnode</a:t>
            </a:r>
            <a:r>
              <a:rPr lang="en-US" dirty="0"/>
              <a:t>-&gt;data &lt; temp-&gt;data)</a:t>
            </a:r>
          </a:p>
          <a:p>
            <a:pPr marL="0" indent="0">
              <a:buNone/>
            </a:pPr>
            <a:r>
              <a:rPr lang="en-US" dirty="0"/>
              <a:t>{ </a:t>
            </a:r>
            <a:r>
              <a:rPr lang="en-US" dirty="0" err="1"/>
              <a:t>Newnode</a:t>
            </a:r>
            <a:r>
              <a:rPr lang="en-US" dirty="0"/>
              <a:t> -&gt;next=temp; LL=</a:t>
            </a:r>
            <a:r>
              <a:rPr lang="en-US" dirty="0" err="1"/>
              <a:t>Newnode</a:t>
            </a:r>
            <a:r>
              <a:rPr lang="en-US" dirty="0"/>
              <a:t> }</a:t>
            </a:r>
          </a:p>
          <a:p>
            <a:pPr marL="0" indent="0">
              <a:buNone/>
            </a:pPr>
            <a:r>
              <a:rPr lang="en-US" dirty="0" smtClean="0"/>
              <a:t>Else // general case </a:t>
            </a:r>
            <a:endParaRPr lang="en-US" dirty="0"/>
          </a:p>
          <a:p>
            <a:pPr marL="0" indent="0">
              <a:buNone/>
            </a:pPr>
            <a:r>
              <a:rPr lang="en-US" dirty="0" err="1"/>
              <a:t>Newnode</a:t>
            </a:r>
            <a:r>
              <a:rPr lang="en-US" dirty="0"/>
              <a:t>-&gt;next =temp;</a:t>
            </a:r>
          </a:p>
          <a:p>
            <a:pPr marL="0" indent="0">
              <a:buNone/>
            </a:pPr>
            <a:r>
              <a:rPr lang="en-US" dirty="0" err="1"/>
              <a:t>prev</a:t>
            </a:r>
            <a:r>
              <a:rPr lang="en-US" dirty="0"/>
              <a:t>-&gt;next = </a:t>
            </a:r>
            <a:r>
              <a:rPr lang="en-US" dirty="0" err="1"/>
              <a:t>Newnode</a:t>
            </a:r>
            <a:endParaRPr lang="en-US" dirty="0"/>
          </a:p>
          <a:p>
            <a:pPr marL="0" indent="0">
              <a:buNone/>
            </a:pPr>
            <a:endParaRPr lang="en-US" dirty="0"/>
          </a:p>
        </p:txBody>
      </p:sp>
    </p:spTree>
    <p:extLst>
      <p:ext uri="{BB962C8B-B14F-4D97-AF65-F5344CB8AC3E}">
        <p14:creationId xmlns:p14="http://schemas.microsoft.com/office/powerpoint/2010/main" val="1116040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a:xfrm>
            <a:off x="457199" y="685800"/>
            <a:ext cx="8569323" cy="731838"/>
          </a:xfrm>
        </p:spPr>
        <p:txBody>
          <a:bodyPr>
            <a:noAutofit/>
          </a:bodyPr>
          <a:lstStyle/>
          <a:p>
            <a:r>
              <a:rPr lang="en-US" sz="3200" dirty="0">
                <a:solidFill>
                  <a:srgbClr val="C00000"/>
                </a:solidFill>
                <a:latin typeface="Marcellus"/>
              </a:rPr>
              <a:t>Implementing </a:t>
            </a:r>
            <a:r>
              <a:rPr lang="en-US" sz="3200" dirty="0" smtClean="0">
                <a:solidFill>
                  <a:srgbClr val="C00000"/>
                </a:solidFill>
                <a:latin typeface="Marcellus"/>
              </a:rPr>
              <a:t>unordered Linked List.. </a:t>
            </a:r>
            <a:r>
              <a:rPr lang="en-US" sz="3200" dirty="0" err="1" smtClean="0">
                <a:solidFill>
                  <a:srgbClr val="C00000"/>
                </a:solidFill>
                <a:latin typeface="Marcellus"/>
              </a:rPr>
              <a:t>contd</a:t>
            </a:r>
            <a:endParaRPr lang="en-US" sz="3200" dirty="0">
              <a:solidFill>
                <a:srgbClr val="C00000"/>
              </a:solidFill>
              <a:latin typeface="Marcellus"/>
            </a:endParaRPr>
          </a:p>
        </p:txBody>
      </p:sp>
      <p:sp>
        <p:nvSpPr>
          <p:cNvPr id="3" name="Content Placeholder 2"/>
          <p:cNvSpPr>
            <a:spLocks noGrp="1"/>
          </p:cNvSpPr>
          <p:nvPr>
            <p:ph idx="1"/>
          </p:nvPr>
        </p:nvSpPr>
        <p:spPr>
          <a:xfrm>
            <a:off x="796923" y="1329660"/>
            <a:ext cx="8229600" cy="5528339"/>
          </a:xfrm>
        </p:spPr>
        <p:txBody>
          <a:bodyPr>
            <a:normAutofit fontScale="550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800" dirty="0" err="1">
                <a:solidFill>
                  <a:srgbClr val="0070C0"/>
                </a:solidFill>
                <a:latin typeface="Fira sans"/>
              </a:rPr>
              <a:t>LLType</a:t>
            </a:r>
            <a:r>
              <a:rPr lang="en-US" sz="2800" dirty="0">
                <a:solidFill>
                  <a:srgbClr val="0070C0"/>
                </a:solidFill>
                <a:latin typeface="Fira sans"/>
              </a:rPr>
              <a:t> Insert(</a:t>
            </a:r>
            <a:r>
              <a:rPr lang="en-US" sz="2800" dirty="0" err="1">
                <a:solidFill>
                  <a:srgbClr val="0070C0"/>
                </a:solidFill>
                <a:latin typeface="Fira sans"/>
              </a:rPr>
              <a:t>LLType</a:t>
            </a:r>
            <a:r>
              <a:rPr lang="en-US" sz="2800" dirty="0">
                <a:solidFill>
                  <a:srgbClr val="0070C0"/>
                </a:solidFill>
                <a:latin typeface="Fira sans"/>
              </a:rPr>
              <a:t> Head, </a:t>
            </a:r>
            <a:r>
              <a:rPr lang="en-US" sz="2800" dirty="0" err="1">
                <a:solidFill>
                  <a:srgbClr val="0070C0"/>
                </a:solidFill>
                <a:latin typeface="Fira sans"/>
              </a:rPr>
              <a:t>NodeType</a:t>
            </a:r>
            <a:r>
              <a:rPr lang="en-US" sz="2800" dirty="0">
                <a:solidFill>
                  <a:srgbClr val="0070C0"/>
                </a:solidFill>
                <a:latin typeface="Fira sans"/>
              </a:rPr>
              <a:t> </a:t>
            </a:r>
            <a:r>
              <a:rPr lang="en-US" sz="2800" dirty="0" err="1">
                <a:solidFill>
                  <a:srgbClr val="0070C0"/>
                </a:solidFill>
                <a:latin typeface="Fira sans"/>
              </a:rPr>
              <a:t>NewNode</a:t>
            </a:r>
            <a:r>
              <a:rPr lang="en-US" sz="2800" dirty="0" smtClean="0">
                <a:solidFill>
                  <a:srgbClr val="0070C0"/>
                </a:solidFill>
                <a:latin typeface="Fira sans"/>
              </a:rPr>
              <a:t>)</a:t>
            </a:r>
          </a:p>
          <a:p>
            <a:pPr marL="0" indent="0">
              <a:buNone/>
            </a:pPr>
            <a:endParaRPr lang="en-US" sz="2800" dirty="0">
              <a:solidFill>
                <a:srgbClr val="0070C0"/>
              </a:solidFill>
              <a:latin typeface="Fira sans"/>
            </a:endParaRPr>
          </a:p>
          <a:p>
            <a:pPr marL="0" indent="0">
              <a:buNone/>
            </a:pPr>
            <a:r>
              <a:rPr lang="en-US" sz="2900" dirty="0" smtClean="0">
                <a:latin typeface="Fira sans"/>
              </a:rPr>
              <a:t>Case 3: insertion before some node (Key)</a:t>
            </a:r>
          </a:p>
          <a:p>
            <a:pPr marL="0" indent="0">
              <a:buNone/>
            </a:pPr>
            <a:r>
              <a:rPr lang="en-US" sz="2900" dirty="0" err="1" smtClean="0">
                <a:latin typeface="Fira sans"/>
              </a:rPr>
              <a:t>struct</a:t>
            </a:r>
            <a:r>
              <a:rPr lang="en-US" sz="2900" dirty="0" smtClean="0">
                <a:latin typeface="Fira sans"/>
              </a:rPr>
              <a:t> </a:t>
            </a:r>
            <a:r>
              <a:rPr lang="en-US" sz="2900" dirty="0" err="1" smtClean="0">
                <a:latin typeface="Fira sans"/>
              </a:rPr>
              <a:t>NodeType</a:t>
            </a:r>
            <a:r>
              <a:rPr lang="en-US" sz="2900" dirty="0" smtClean="0">
                <a:latin typeface="Fira sans"/>
              </a:rPr>
              <a:t> *temp;</a:t>
            </a:r>
          </a:p>
          <a:p>
            <a:pPr marL="0" indent="0">
              <a:buNone/>
            </a:pPr>
            <a:r>
              <a:rPr lang="en-US" sz="2900" dirty="0" smtClean="0">
                <a:latin typeface="Fira sans"/>
              </a:rPr>
              <a:t>Temp=Head; </a:t>
            </a:r>
            <a:r>
              <a:rPr lang="en-US" sz="2900" dirty="0" err="1" smtClean="0">
                <a:latin typeface="Fira sans"/>
              </a:rPr>
              <a:t>Prev</a:t>
            </a:r>
            <a:r>
              <a:rPr lang="en-US" sz="2900" dirty="0" smtClean="0">
                <a:latin typeface="Fira sans"/>
              </a:rPr>
              <a:t> = Null;</a:t>
            </a:r>
          </a:p>
          <a:p>
            <a:pPr marL="0" indent="0">
              <a:buNone/>
            </a:pPr>
            <a:r>
              <a:rPr lang="en-US" sz="2900" dirty="0" smtClean="0">
                <a:latin typeface="Fira sans"/>
              </a:rPr>
              <a:t>While(temp-&gt;data!=key &amp;&amp; temp!=Null)</a:t>
            </a:r>
          </a:p>
          <a:p>
            <a:pPr marL="0" indent="0">
              <a:buNone/>
            </a:pPr>
            <a:r>
              <a:rPr lang="en-US" sz="2900" dirty="0">
                <a:latin typeface="Fira sans"/>
              </a:rPr>
              <a:t> </a:t>
            </a:r>
            <a:r>
              <a:rPr lang="en-US" sz="2900" dirty="0" smtClean="0">
                <a:latin typeface="Fira sans"/>
              </a:rPr>
              <a:t> </a:t>
            </a:r>
            <a:r>
              <a:rPr lang="en-US" sz="2900" dirty="0" err="1" smtClean="0">
                <a:latin typeface="Fira sans"/>
              </a:rPr>
              <a:t>prev</a:t>
            </a:r>
            <a:r>
              <a:rPr lang="en-US" sz="2900" dirty="0" smtClean="0">
                <a:latin typeface="Fira sans"/>
              </a:rPr>
              <a:t>=temp; temp=temp-&gt;next;</a:t>
            </a:r>
          </a:p>
          <a:p>
            <a:pPr marL="0" indent="0">
              <a:buNone/>
            </a:pPr>
            <a:r>
              <a:rPr lang="en-US" sz="2900" dirty="0" smtClean="0">
                <a:latin typeface="Fira sans"/>
              </a:rPr>
              <a:t>If(temp==Null) “Key not found”</a:t>
            </a:r>
          </a:p>
          <a:p>
            <a:pPr marL="0" indent="0">
              <a:buNone/>
            </a:pPr>
            <a:r>
              <a:rPr lang="en-US" sz="2900" dirty="0">
                <a:latin typeface="Fira sans"/>
              </a:rPr>
              <a:t>Else </a:t>
            </a:r>
          </a:p>
          <a:p>
            <a:pPr marL="0" indent="0">
              <a:buNone/>
            </a:pPr>
            <a:r>
              <a:rPr lang="en-US" sz="2900" dirty="0">
                <a:latin typeface="Fira sans"/>
              </a:rPr>
              <a:t>  </a:t>
            </a:r>
            <a:r>
              <a:rPr lang="en-US" sz="2900" dirty="0" smtClean="0">
                <a:latin typeface="Fira sans"/>
              </a:rPr>
              <a:t>	</a:t>
            </a:r>
            <a:r>
              <a:rPr lang="en-US" sz="2900" dirty="0" err="1" smtClean="0">
                <a:latin typeface="Fira sans"/>
              </a:rPr>
              <a:t>newnode</a:t>
            </a:r>
            <a:r>
              <a:rPr lang="en-US" sz="2900" dirty="0" smtClean="0">
                <a:latin typeface="Fira sans"/>
              </a:rPr>
              <a:t>-</a:t>
            </a:r>
            <a:r>
              <a:rPr lang="en-US" sz="2900" dirty="0">
                <a:latin typeface="Fira sans"/>
              </a:rPr>
              <a:t>&gt;next=temp;</a:t>
            </a:r>
          </a:p>
          <a:p>
            <a:pPr marL="0" indent="0">
              <a:buNone/>
            </a:pPr>
            <a:r>
              <a:rPr lang="en-US" sz="2900" dirty="0" smtClean="0">
                <a:latin typeface="Fira sans"/>
              </a:rPr>
              <a:t>	</a:t>
            </a:r>
            <a:r>
              <a:rPr lang="en-US" sz="2900" dirty="0" err="1" smtClean="0">
                <a:latin typeface="Fira sans"/>
              </a:rPr>
              <a:t>Prev</a:t>
            </a:r>
            <a:r>
              <a:rPr lang="en-US" sz="2900" dirty="0" smtClean="0">
                <a:latin typeface="Fira sans"/>
              </a:rPr>
              <a:t>-</a:t>
            </a:r>
            <a:r>
              <a:rPr lang="en-US" sz="2900" dirty="0">
                <a:latin typeface="Fira sans"/>
              </a:rPr>
              <a:t>&gt;next=temp</a:t>
            </a:r>
            <a:r>
              <a:rPr lang="en-US" sz="2900" dirty="0" smtClean="0">
                <a:latin typeface="Fira sans"/>
              </a:rPr>
              <a:t>;</a:t>
            </a:r>
          </a:p>
          <a:p>
            <a:pPr marL="0" indent="0">
              <a:buNone/>
            </a:pPr>
            <a:endParaRPr lang="en-US" sz="2900" dirty="0">
              <a:latin typeface="Fira sans"/>
            </a:endParaRPr>
          </a:p>
          <a:p>
            <a:pPr marL="0" indent="0">
              <a:buNone/>
            </a:pPr>
            <a:r>
              <a:rPr lang="en-US" sz="2900" dirty="0">
                <a:latin typeface="Fira sans"/>
              </a:rPr>
              <a:t>Case 2: insertion after </a:t>
            </a:r>
            <a:r>
              <a:rPr lang="en-US" sz="2900" dirty="0" smtClean="0">
                <a:latin typeface="Fira sans"/>
              </a:rPr>
              <a:t>some node(Key)</a:t>
            </a:r>
            <a:endParaRPr lang="en-US" sz="2900" dirty="0">
              <a:latin typeface="Fira sans"/>
            </a:endParaRPr>
          </a:p>
          <a:p>
            <a:pPr marL="0" indent="0">
              <a:buNone/>
            </a:pPr>
            <a:r>
              <a:rPr lang="en-US" sz="2900" dirty="0" err="1">
                <a:latin typeface="Fira sans"/>
              </a:rPr>
              <a:t>Struct</a:t>
            </a:r>
            <a:r>
              <a:rPr lang="en-US" sz="2900" dirty="0">
                <a:latin typeface="Fira sans"/>
              </a:rPr>
              <a:t> </a:t>
            </a:r>
            <a:r>
              <a:rPr lang="en-US" sz="2900" dirty="0" err="1">
                <a:latin typeface="Fira sans"/>
              </a:rPr>
              <a:t>nodeType</a:t>
            </a:r>
            <a:r>
              <a:rPr lang="en-US" sz="2900" dirty="0">
                <a:latin typeface="Fira sans"/>
              </a:rPr>
              <a:t> *temp;</a:t>
            </a:r>
          </a:p>
          <a:p>
            <a:pPr marL="0" indent="0">
              <a:buNone/>
            </a:pPr>
            <a:r>
              <a:rPr lang="en-US" sz="2900" dirty="0">
                <a:latin typeface="Fira sans"/>
              </a:rPr>
              <a:t>While(temp-&gt;data!=key &amp;&amp; temp!=Null)</a:t>
            </a:r>
          </a:p>
          <a:p>
            <a:pPr marL="0" indent="0">
              <a:buNone/>
            </a:pPr>
            <a:r>
              <a:rPr lang="en-US" sz="2900" dirty="0">
                <a:latin typeface="Fira sans"/>
              </a:rPr>
              <a:t>temp=temp-&gt;next;</a:t>
            </a:r>
          </a:p>
          <a:p>
            <a:pPr marL="0" indent="0">
              <a:buNone/>
            </a:pPr>
            <a:r>
              <a:rPr lang="en-US" sz="2900" dirty="0">
                <a:latin typeface="Fira sans"/>
              </a:rPr>
              <a:t>If(temp==Null) “Key not found”</a:t>
            </a:r>
          </a:p>
          <a:p>
            <a:pPr marL="0" indent="0">
              <a:buNone/>
            </a:pPr>
            <a:r>
              <a:rPr lang="en-US" sz="2900" dirty="0">
                <a:latin typeface="Fira sans"/>
              </a:rPr>
              <a:t>Else </a:t>
            </a:r>
          </a:p>
          <a:p>
            <a:pPr marL="0" indent="0">
              <a:buNone/>
            </a:pPr>
            <a:r>
              <a:rPr lang="en-US" sz="2900" dirty="0" err="1">
                <a:latin typeface="Fira sans"/>
              </a:rPr>
              <a:t>Newnode</a:t>
            </a:r>
            <a:r>
              <a:rPr lang="en-US" sz="2900" dirty="0">
                <a:latin typeface="Fira sans"/>
              </a:rPr>
              <a:t>-&gt;next =temp-&gt;next;</a:t>
            </a:r>
          </a:p>
          <a:p>
            <a:pPr marL="0" indent="0">
              <a:buNone/>
            </a:pPr>
            <a:r>
              <a:rPr lang="en-US" sz="2900" dirty="0">
                <a:latin typeface="Fira sans"/>
              </a:rPr>
              <a:t>Temp-&gt;next = </a:t>
            </a:r>
            <a:r>
              <a:rPr lang="en-US" sz="2900" dirty="0" err="1">
                <a:latin typeface="Fira sans"/>
              </a:rPr>
              <a:t>Newnode</a:t>
            </a:r>
            <a:r>
              <a:rPr lang="en-US" sz="2900" dirty="0">
                <a:latin typeface="Fira sans"/>
              </a:rPr>
              <a:t>;</a:t>
            </a:r>
          </a:p>
          <a:p>
            <a:pPr marL="0" indent="0">
              <a:buNone/>
            </a:pPr>
            <a:r>
              <a:rPr lang="en-US" sz="2900" dirty="0">
                <a:latin typeface="Fira sans"/>
              </a:rPr>
              <a:t>}</a:t>
            </a:r>
          </a:p>
        </p:txBody>
      </p:sp>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750072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a:t>
            </a:r>
            <a:r>
              <a:rPr lang="en-US" dirty="0" smtClean="0">
                <a:solidFill>
                  <a:srgbClr val="C00000"/>
                </a:solidFill>
                <a:latin typeface="Marcellus"/>
              </a:rPr>
              <a:t>Linked </a:t>
            </a:r>
            <a:r>
              <a:rPr lang="en-US" dirty="0">
                <a:solidFill>
                  <a:srgbClr val="C00000"/>
                </a:solidFill>
                <a:latin typeface="Marcellus"/>
              </a:rPr>
              <a:t>List</a:t>
            </a:r>
          </a:p>
        </p:txBody>
      </p:sp>
      <p:sp>
        <p:nvSpPr>
          <p:cNvPr id="3" name="Content Placeholder 2"/>
          <p:cNvSpPr>
            <a:spLocks noGrp="1"/>
          </p:cNvSpPr>
          <p:nvPr>
            <p:ph idx="1"/>
          </p:nvPr>
        </p:nvSpPr>
        <p:spPr>
          <a:xfrm>
            <a:off x="457200" y="1600200"/>
            <a:ext cx="8229600" cy="4957764"/>
          </a:xfrm>
        </p:spPr>
        <p:txBody>
          <a:bodyPr>
            <a:normAutofit fontScale="775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a:t>
            </a:r>
            <a:r>
              <a:rPr lang="en-US" sz="2600" dirty="0" smtClean="0">
                <a:solidFill>
                  <a:srgbClr val="0070C0"/>
                </a:solidFill>
                <a:latin typeface="Fira sans"/>
              </a:rPr>
              <a:t>Delete(</a:t>
            </a:r>
            <a:r>
              <a:rPr lang="en-US" sz="2600" dirty="0" err="1" smtClean="0">
                <a:solidFill>
                  <a:srgbClr val="0070C0"/>
                </a:solidFill>
                <a:latin typeface="Fira sans"/>
              </a:rPr>
              <a:t>LLType</a:t>
            </a:r>
            <a:r>
              <a:rPr lang="en-US" sz="2600" dirty="0" smtClean="0">
                <a:solidFill>
                  <a:srgbClr val="0070C0"/>
                </a:solidFill>
                <a:latin typeface="Fira sans"/>
              </a:rPr>
              <a:t> Head, </a:t>
            </a:r>
            <a:r>
              <a:rPr lang="en-US" sz="2600" dirty="0" err="1" smtClean="0">
                <a:solidFill>
                  <a:srgbClr val="0070C0"/>
                </a:solidFill>
                <a:latin typeface="Fira sans"/>
              </a:rPr>
              <a:t>ElementType</a:t>
            </a:r>
            <a:r>
              <a:rPr lang="en-US" sz="2600" dirty="0" smtClean="0">
                <a:solidFill>
                  <a:srgbClr val="0070C0"/>
                </a:solidFill>
                <a:latin typeface="Fira sans"/>
              </a:rPr>
              <a:t> </a:t>
            </a:r>
            <a:r>
              <a:rPr lang="en-US" sz="2600" dirty="0" err="1" smtClean="0">
                <a:solidFill>
                  <a:srgbClr val="0070C0"/>
                </a:solidFill>
                <a:latin typeface="Fira sans"/>
              </a:rPr>
              <a:t>ele</a:t>
            </a:r>
            <a:r>
              <a:rPr lang="en-US" sz="2600" dirty="0" smtClean="0">
                <a:solidFill>
                  <a:srgbClr val="0070C0"/>
                </a:solidFill>
                <a:latin typeface="Fira sans"/>
              </a:rPr>
              <a:t>)</a:t>
            </a:r>
            <a:endParaRPr lang="en-US" sz="2600" dirty="0">
              <a:solidFill>
                <a:srgbClr val="0070C0"/>
              </a:solidFill>
              <a:latin typeface="Fira sans"/>
            </a:endParaRPr>
          </a:p>
          <a:p>
            <a:pPr marL="0" indent="0">
              <a:buNone/>
            </a:pPr>
            <a:r>
              <a:rPr lang="en-US" sz="2400" dirty="0" smtClean="0">
                <a:latin typeface="Fira sans"/>
              </a:rPr>
              <a:t>//This algorithm returns </a:t>
            </a:r>
            <a:r>
              <a:rPr lang="en-US" sz="2400" dirty="0" err="1" smtClean="0">
                <a:latin typeface="Fira sans"/>
              </a:rPr>
              <a:t>ElementType</a:t>
            </a:r>
            <a:r>
              <a:rPr lang="en-US" sz="2400" dirty="0" smtClean="0">
                <a:latin typeface="Fira sans"/>
              </a:rPr>
              <a:t> </a:t>
            </a:r>
            <a:r>
              <a:rPr lang="en-US" sz="2400" dirty="0" err="1" smtClean="0">
                <a:latin typeface="Fira sans"/>
              </a:rPr>
              <a:t>ele</a:t>
            </a:r>
            <a:r>
              <a:rPr lang="en-US" sz="2400" dirty="0" smtClean="0">
                <a:latin typeface="Fira sans"/>
              </a:rPr>
              <a:t> if it exists in the List, an error message otherwise. Temp and current are the a </a:t>
            </a:r>
            <a:r>
              <a:rPr lang="en-US" sz="2400" dirty="0" err="1" smtClean="0">
                <a:latin typeface="Fira sans"/>
              </a:rPr>
              <a:t>temproary</a:t>
            </a:r>
            <a:r>
              <a:rPr lang="en-US" sz="2400" dirty="0" smtClean="0">
                <a:latin typeface="Fira sans"/>
              </a:rPr>
              <a:t> nodes used in the delete process.</a:t>
            </a:r>
            <a:endParaRPr lang="en-US" sz="2400" dirty="0">
              <a:latin typeface="Fira sans"/>
            </a:endParaRPr>
          </a:p>
          <a:p>
            <a:pPr marL="0" indent="0">
              <a:buNone/>
            </a:pPr>
            <a:r>
              <a:rPr lang="en-US" sz="2600" dirty="0" smtClean="0">
                <a:latin typeface="Fira sans"/>
              </a:rPr>
              <a:t>{ if (Head==NULL)</a:t>
            </a:r>
          </a:p>
          <a:p>
            <a:pPr marL="0" indent="0">
              <a:buNone/>
            </a:pPr>
            <a:r>
              <a:rPr lang="en-US" sz="2600" dirty="0">
                <a:latin typeface="Fira sans"/>
              </a:rPr>
              <a:t>	</a:t>
            </a:r>
            <a:r>
              <a:rPr lang="en-US" sz="2600" dirty="0" smtClean="0">
                <a:latin typeface="Fira sans"/>
              </a:rPr>
              <a:t>Print “Underflow”</a:t>
            </a:r>
          </a:p>
          <a:p>
            <a:pPr marL="0" indent="0">
              <a:buNone/>
            </a:pPr>
            <a:r>
              <a:rPr lang="en-US" sz="2600" dirty="0">
                <a:latin typeface="Fira sans"/>
              </a:rPr>
              <a:t>	</a:t>
            </a:r>
            <a:r>
              <a:rPr lang="en-US" sz="2600" dirty="0" smtClean="0">
                <a:latin typeface="Fira sans"/>
              </a:rPr>
              <a:t>exit;</a:t>
            </a:r>
          </a:p>
          <a:p>
            <a:pPr marL="0" indent="0">
              <a:buNone/>
            </a:pPr>
            <a:r>
              <a:rPr lang="en-US" sz="2600" dirty="0">
                <a:latin typeface="Fira sans"/>
              </a:rPr>
              <a:t> </a:t>
            </a:r>
            <a:r>
              <a:rPr lang="en-US" sz="2600" dirty="0" smtClean="0">
                <a:latin typeface="Fira sans"/>
              </a:rPr>
              <a:t>Else</a:t>
            </a:r>
          </a:p>
          <a:p>
            <a:pPr marL="0" indent="0">
              <a:buNone/>
            </a:pPr>
            <a:r>
              <a:rPr lang="en-US" sz="2600" dirty="0" smtClean="0">
                <a:latin typeface="Fira sans"/>
              </a:rPr>
              <a:t>	{0. search for element</a:t>
            </a:r>
          </a:p>
          <a:p>
            <a:pPr marL="0" indent="0">
              <a:buNone/>
            </a:pPr>
            <a:r>
              <a:rPr lang="en-US" sz="2600" dirty="0">
                <a:latin typeface="Fira sans"/>
              </a:rPr>
              <a:t>	</a:t>
            </a:r>
            <a:r>
              <a:rPr lang="en-US" sz="2600" dirty="0" smtClean="0">
                <a:latin typeface="Fira sans"/>
              </a:rPr>
              <a:t>1. element doesn’t exist in list</a:t>
            </a:r>
          </a:p>
          <a:p>
            <a:pPr marL="0" indent="0">
              <a:buNone/>
            </a:pPr>
            <a:r>
              <a:rPr lang="en-US" sz="2600" dirty="0">
                <a:latin typeface="Fira sans"/>
              </a:rPr>
              <a:t>	</a:t>
            </a:r>
            <a:r>
              <a:rPr lang="en-US" sz="2600" dirty="0" smtClean="0">
                <a:latin typeface="Fira sans"/>
              </a:rPr>
              <a:t>2. deletion in unsorted list</a:t>
            </a:r>
          </a:p>
          <a:p>
            <a:pPr marL="0" indent="0">
              <a:buNone/>
            </a:pPr>
            <a:r>
              <a:rPr lang="en-US" sz="2600" dirty="0">
                <a:latin typeface="Fira sans"/>
              </a:rPr>
              <a:t>	3</a:t>
            </a:r>
            <a:r>
              <a:rPr lang="en-US" sz="2600" dirty="0" smtClean="0">
                <a:latin typeface="Fira sans"/>
              </a:rPr>
              <a:t>. deletion in sorted list</a:t>
            </a:r>
          </a:p>
          <a:p>
            <a:pPr marL="0" indent="0">
              <a:buNone/>
            </a:pPr>
            <a:r>
              <a:rPr lang="en-US" sz="2600" dirty="0">
                <a:latin typeface="Fira sans"/>
              </a:rPr>
              <a:t>	</a:t>
            </a:r>
            <a:r>
              <a:rPr lang="en-US" sz="2600" dirty="0" smtClean="0">
                <a:latin typeface="Fira sans"/>
              </a:rPr>
              <a:t>}</a:t>
            </a:r>
          </a:p>
          <a:p>
            <a:pPr marL="0" indent="0">
              <a:buNone/>
            </a:pPr>
            <a:r>
              <a:rPr lang="en-US" sz="2600" dirty="0">
                <a:latin typeface="Fira sans"/>
              </a:rPr>
              <a:t> </a:t>
            </a:r>
            <a:r>
              <a:rPr lang="en-US" sz="2600" dirty="0" smtClean="0">
                <a:latin typeface="Fira sans"/>
              </a:rPr>
              <a:t>          </a:t>
            </a:r>
          </a:p>
          <a:p>
            <a:pPr marL="0" indent="0">
              <a:buNone/>
            </a:pPr>
            <a:r>
              <a:rPr lang="en-US" sz="2600" dirty="0">
                <a:latin typeface="Fira sans"/>
              </a:rPr>
              <a:t>}</a:t>
            </a:r>
            <a:endParaRPr lang="en-US" sz="2600" dirty="0" smtClean="0">
              <a:latin typeface="Fira sans"/>
            </a:endParaRPr>
          </a:p>
          <a:p>
            <a:pPr marL="0" indent="0">
              <a:buNone/>
            </a:pPr>
            <a:endParaRPr lang="en-US" dirty="0">
              <a:solidFill>
                <a:srgbClr val="FF0000"/>
              </a:solidFill>
              <a:latin typeface="Fira sans"/>
            </a:endParaRPr>
          </a:p>
          <a:p>
            <a:pPr marL="0" indent="0">
              <a:buNone/>
            </a:pPr>
            <a:endParaRPr lang="en-US" dirty="0" smtClean="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73515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28600"/>
            <a:ext cx="7848600" cy="762000"/>
          </a:xfrm>
        </p:spPr>
        <p:txBody>
          <a:bodyPr/>
          <a:lstStyle/>
          <a:p>
            <a:r>
              <a:rPr lang="en-US" altLang="zh-CN">
                <a:ea typeface="宋体" pitchFamily="2" charset="-122"/>
              </a:rPr>
              <a:t>Deleting a node</a:t>
            </a:r>
          </a:p>
        </p:txBody>
      </p:sp>
      <p:sp>
        <p:nvSpPr>
          <p:cNvPr id="27651" name="Rectangle 3"/>
          <p:cNvSpPr>
            <a:spLocks noGrp="1" noChangeArrowheads="1"/>
          </p:cNvSpPr>
          <p:nvPr>
            <p:ph type="body" idx="1"/>
          </p:nvPr>
        </p:nvSpPr>
        <p:spPr>
          <a:xfrm>
            <a:off x="609600" y="1524000"/>
            <a:ext cx="7848600" cy="4572000"/>
          </a:xfrm>
        </p:spPr>
        <p:txBody>
          <a:bodyPr/>
          <a:lstStyle/>
          <a:p>
            <a:r>
              <a:rPr lang="en-US" altLang="zh-CN" sz="2000" dirty="0" smtClean="0">
                <a:latin typeface="Courier New" pitchFamily="49" charset="0"/>
                <a:ea typeface="宋体" pitchFamily="2" charset="-122"/>
                <a:cs typeface="Courier New" pitchFamily="49" charset="0"/>
              </a:rPr>
              <a:t>Operation </a:t>
            </a:r>
            <a:r>
              <a:rPr lang="en-US" altLang="zh-CN" sz="2000" dirty="0" err="1" smtClean="0">
                <a:latin typeface="Courier New" pitchFamily="49" charset="0"/>
                <a:ea typeface="宋体" pitchFamily="2" charset="-122"/>
                <a:cs typeface="Courier New" pitchFamily="49" charset="0"/>
              </a:rPr>
              <a:t>DeleteNode</a:t>
            </a:r>
            <a:r>
              <a:rPr lang="en-US" altLang="zh-CN" sz="2000" dirty="0" err="1" smtClean="0">
                <a:solidFill>
                  <a:srgbClr val="FFFFFF"/>
                </a:solidFill>
                <a:latin typeface="Courier New" pitchFamily="49" charset="0"/>
                <a:ea typeface="宋体" pitchFamily="2" charset="-122"/>
                <a:cs typeface="Courier New" pitchFamily="49" charset="0"/>
              </a:rPr>
              <a:t>x</a:t>
            </a:r>
            <a:r>
              <a:rPr lang="en-US" altLang="zh-CN" sz="2000" dirty="0">
                <a:solidFill>
                  <a:srgbClr val="FFFFFF"/>
                </a:solidFill>
                <a:latin typeface="Courier New" pitchFamily="49" charset="0"/>
                <a:ea typeface="宋体" pitchFamily="2" charset="-122"/>
                <a:cs typeface="Courier New" pitchFamily="49" charset="0"/>
              </a:rPr>
              <a:t>)</a:t>
            </a:r>
          </a:p>
          <a:p>
            <a:pPr lvl="1"/>
            <a:r>
              <a:rPr lang="en-US" altLang="zh-CN" sz="2000" dirty="0">
                <a:ea typeface="宋体" pitchFamily="2" charset="-122"/>
                <a:cs typeface="Courier New" pitchFamily="49" charset="0"/>
              </a:rPr>
              <a:t>Delete a node with the value equal to </a:t>
            </a:r>
            <a:r>
              <a:rPr lang="en-US" altLang="zh-CN" sz="2000" dirty="0">
                <a:latin typeface="Courier New" pitchFamily="49" charset="0"/>
                <a:ea typeface="宋体" pitchFamily="2" charset="-122"/>
                <a:cs typeface="Courier New" pitchFamily="49" charset="0"/>
              </a:rPr>
              <a:t>x</a:t>
            </a:r>
            <a:r>
              <a:rPr lang="en-US" altLang="zh-CN" sz="2000" dirty="0">
                <a:ea typeface="宋体" pitchFamily="2" charset="-122"/>
                <a:cs typeface="Courier New" pitchFamily="49" charset="0"/>
              </a:rPr>
              <a:t> from the list.</a:t>
            </a:r>
          </a:p>
          <a:p>
            <a:pPr lvl="1"/>
            <a:r>
              <a:rPr lang="en-US" altLang="zh-CN" sz="2000" dirty="0">
                <a:ea typeface="宋体" pitchFamily="2" charset="-122"/>
                <a:cs typeface="Courier New" pitchFamily="49" charset="0"/>
              </a:rPr>
              <a:t>If such a node is found, return its position. Otherwise, return 0.</a:t>
            </a:r>
          </a:p>
          <a:p>
            <a:r>
              <a:rPr lang="en-US" altLang="zh-CN" sz="2400" dirty="0">
                <a:ea typeface="宋体" pitchFamily="2" charset="-122"/>
                <a:cs typeface="Courier New" pitchFamily="49" charset="0"/>
              </a:rPr>
              <a:t>Steps</a:t>
            </a:r>
          </a:p>
          <a:p>
            <a:pPr lvl="1"/>
            <a:r>
              <a:rPr lang="en-US" altLang="zh-CN" sz="2000" dirty="0">
                <a:ea typeface="宋体" pitchFamily="2" charset="-122"/>
                <a:cs typeface="Courier New" pitchFamily="49" charset="0"/>
              </a:rPr>
              <a:t>Find the desirable node (similar to </a:t>
            </a:r>
            <a:r>
              <a:rPr lang="en-US" altLang="zh-CN" sz="2000" dirty="0" err="1">
                <a:latin typeface="Courier New" pitchFamily="49" charset="0"/>
                <a:ea typeface="宋体" pitchFamily="2" charset="-122"/>
                <a:cs typeface="Courier New" pitchFamily="49" charset="0"/>
              </a:rPr>
              <a:t>FindNode</a:t>
            </a:r>
            <a:r>
              <a:rPr lang="en-US" altLang="zh-CN" sz="2000" dirty="0">
                <a:ea typeface="宋体" pitchFamily="2" charset="-122"/>
                <a:cs typeface="Courier New" pitchFamily="49" charset="0"/>
              </a:rPr>
              <a:t>)</a:t>
            </a:r>
          </a:p>
          <a:p>
            <a:pPr lvl="1"/>
            <a:r>
              <a:rPr lang="en-US" altLang="zh-CN" sz="2000" dirty="0">
                <a:ea typeface="宋体" pitchFamily="2" charset="-122"/>
                <a:cs typeface="Courier New" pitchFamily="49" charset="0"/>
              </a:rPr>
              <a:t>Release the memory occupied by the found node</a:t>
            </a:r>
          </a:p>
          <a:p>
            <a:pPr lvl="1"/>
            <a:r>
              <a:rPr lang="en-US" altLang="zh-CN" sz="2000" dirty="0">
                <a:ea typeface="宋体" pitchFamily="2" charset="-122"/>
                <a:cs typeface="Courier New" pitchFamily="49" charset="0"/>
              </a:rPr>
              <a:t>Set the pointer of the predecessor of the found node to the successor of the found node</a:t>
            </a:r>
          </a:p>
          <a:p>
            <a:r>
              <a:rPr lang="en-US" altLang="zh-CN" sz="2400" dirty="0">
                <a:ea typeface="宋体" pitchFamily="2" charset="-122"/>
                <a:cs typeface="Courier New" pitchFamily="49" charset="0"/>
              </a:rPr>
              <a:t>Like </a:t>
            </a:r>
            <a:r>
              <a:rPr lang="en-US" altLang="zh-CN" sz="2400" dirty="0" err="1">
                <a:latin typeface="Courier New" pitchFamily="49" charset="0"/>
                <a:ea typeface="宋体" pitchFamily="2" charset="-122"/>
                <a:cs typeface="Courier New" pitchFamily="49" charset="0"/>
              </a:rPr>
              <a:t>InsertNode</a:t>
            </a:r>
            <a:r>
              <a:rPr lang="en-US" altLang="zh-CN" sz="2400" dirty="0">
                <a:ea typeface="宋体" pitchFamily="2" charset="-122"/>
                <a:cs typeface="Courier New" pitchFamily="49" charset="0"/>
              </a:rPr>
              <a:t>, there are two special cases</a:t>
            </a:r>
          </a:p>
          <a:p>
            <a:pPr lvl="1"/>
            <a:r>
              <a:rPr lang="en-US" altLang="zh-CN" sz="2000" dirty="0">
                <a:ea typeface="宋体" pitchFamily="2" charset="-122"/>
                <a:cs typeface="Courier New" pitchFamily="49" charset="0"/>
              </a:rPr>
              <a:t>Delete first node</a:t>
            </a:r>
          </a:p>
          <a:p>
            <a:pPr lvl="1"/>
            <a:r>
              <a:rPr lang="en-US" altLang="zh-CN" sz="2000" dirty="0">
                <a:ea typeface="宋体" pitchFamily="2" charset="-122"/>
                <a:cs typeface="Courier New" pitchFamily="49" charset="0"/>
              </a:rPr>
              <a:t>Delete the node in middle or at the end of the </a:t>
            </a:r>
            <a:r>
              <a:rPr lang="en-US" altLang="zh-CN" sz="2000" dirty="0" smtClean="0">
                <a:ea typeface="宋体" pitchFamily="2" charset="-122"/>
                <a:cs typeface="Courier New" pitchFamily="49" charset="0"/>
              </a:rPr>
              <a:t>list</a:t>
            </a:r>
          </a:p>
          <a:p>
            <a:pPr lvl="1"/>
            <a:r>
              <a:rPr lang="en-US" altLang="zh-CN" sz="2000" dirty="0" smtClean="0">
                <a:ea typeface="宋体" pitchFamily="2" charset="-122"/>
                <a:cs typeface="Courier New" pitchFamily="49" charset="0"/>
              </a:rPr>
              <a:t>Delete the last remaining node in the list</a:t>
            </a:r>
            <a:endParaRPr lang="en-US" altLang="zh-CN" sz="2000" dirty="0">
              <a:ea typeface="宋体" pitchFamily="2" charset="-122"/>
              <a:cs typeface="Courier New" pitchFamily="49" charset="0"/>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9407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65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Deletion Description</a:t>
            </a:r>
          </a:p>
        </p:txBody>
      </p:sp>
      <p:sp>
        <p:nvSpPr>
          <p:cNvPr id="33795" name="Rectangle 3"/>
          <p:cNvSpPr>
            <a:spLocks noGrp="1" noChangeArrowheads="1"/>
          </p:cNvSpPr>
          <p:nvPr>
            <p:ph type="body" idx="1"/>
          </p:nvPr>
        </p:nvSpPr>
        <p:spPr/>
        <p:txBody>
          <a:bodyPr/>
          <a:lstStyle/>
          <a:p>
            <a:r>
              <a:rPr lang="en-US"/>
              <a:t>Deleting from the top of the list</a:t>
            </a:r>
          </a:p>
          <a:p>
            <a:r>
              <a:rPr lang="en-US"/>
              <a:t>Deleting from the end of the list</a:t>
            </a:r>
          </a:p>
          <a:p>
            <a:r>
              <a:rPr lang="en-US"/>
              <a:t>Deleting from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811132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Deletion Description</a:t>
            </a:r>
          </a:p>
        </p:txBody>
      </p:sp>
      <p:sp>
        <p:nvSpPr>
          <p:cNvPr id="35843" name="Rectangle 3"/>
          <p:cNvSpPr>
            <a:spLocks noGrp="1" noChangeArrowheads="1"/>
          </p:cNvSpPr>
          <p:nvPr>
            <p:ph type="body" idx="1"/>
          </p:nvPr>
        </p:nvSpPr>
        <p:spPr/>
        <p:txBody>
          <a:bodyPr/>
          <a:lstStyle/>
          <a:p>
            <a:r>
              <a:rPr lang="en-US">
                <a:solidFill>
                  <a:srgbClr val="FF0000"/>
                </a:solidFill>
              </a:rPr>
              <a:t>Deleting from the top of the list</a:t>
            </a:r>
          </a:p>
          <a:p>
            <a:r>
              <a:rPr lang="en-US"/>
              <a:t>Deleting from the end of the list</a:t>
            </a:r>
          </a:p>
          <a:p>
            <a:r>
              <a:rPr lang="en-US"/>
              <a:t>Deleting from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924546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Deleting from the top</a:t>
            </a:r>
          </a:p>
        </p:txBody>
      </p:sp>
      <p:sp>
        <p:nvSpPr>
          <p:cNvPr id="36867" name="Rectangle 3"/>
          <p:cNvSpPr>
            <a:spLocks noGrp="1" noChangeArrowheads="1"/>
          </p:cNvSpPr>
          <p:nvPr>
            <p:ph type="body" idx="1"/>
          </p:nvPr>
        </p:nvSpPr>
        <p:spPr/>
        <p:txBody>
          <a:bodyPr/>
          <a:lstStyle/>
          <a:p>
            <a:pPr>
              <a:buFontTx/>
              <a:buNone/>
            </a:pPr>
            <a:r>
              <a:rPr lang="en-US"/>
              <a:t>Steps</a:t>
            </a:r>
          </a:p>
          <a:p>
            <a:r>
              <a:rPr lang="en-US"/>
              <a:t>Break the pointer connection</a:t>
            </a:r>
          </a:p>
          <a:p>
            <a:r>
              <a:rPr lang="en-US"/>
              <a:t>Re-connect the nodes</a:t>
            </a:r>
          </a:p>
          <a:p>
            <a:r>
              <a:rPr lang="en-US"/>
              <a:t>Delete the node </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916616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Deletion Description</a:t>
            </a:r>
          </a:p>
        </p:txBody>
      </p:sp>
      <p:grpSp>
        <p:nvGrpSpPr>
          <p:cNvPr id="34820" name="Group 4"/>
          <p:cNvGrpSpPr>
            <a:grpSpLocks/>
          </p:cNvGrpSpPr>
          <p:nvPr/>
        </p:nvGrpSpPr>
        <p:grpSpPr bwMode="auto">
          <a:xfrm>
            <a:off x="3760788" y="2352675"/>
            <a:ext cx="1473200" cy="581025"/>
            <a:chOff x="600" y="1356"/>
            <a:chExt cx="1099" cy="444"/>
          </a:xfrm>
        </p:grpSpPr>
        <p:grpSp>
          <p:nvGrpSpPr>
            <p:cNvPr id="34821" name="Group 5"/>
            <p:cNvGrpSpPr>
              <a:grpSpLocks/>
            </p:cNvGrpSpPr>
            <p:nvPr/>
          </p:nvGrpSpPr>
          <p:grpSpPr bwMode="auto">
            <a:xfrm>
              <a:off x="600" y="1356"/>
              <a:ext cx="818" cy="444"/>
              <a:chOff x="600" y="1356"/>
              <a:chExt cx="818" cy="444"/>
            </a:xfrm>
          </p:grpSpPr>
          <p:sp>
            <p:nvSpPr>
              <p:cNvPr id="34822" name="Rectangle 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24"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5" name="Group 9"/>
          <p:cNvGrpSpPr>
            <a:grpSpLocks/>
          </p:cNvGrpSpPr>
          <p:nvPr/>
        </p:nvGrpSpPr>
        <p:grpSpPr bwMode="auto">
          <a:xfrm>
            <a:off x="5287963" y="2352675"/>
            <a:ext cx="1473200" cy="581025"/>
            <a:chOff x="600" y="1356"/>
            <a:chExt cx="1099" cy="444"/>
          </a:xfrm>
        </p:grpSpPr>
        <p:grpSp>
          <p:nvGrpSpPr>
            <p:cNvPr id="34826" name="Group 10"/>
            <p:cNvGrpSpPr>
              <a:grpSpLocks/>
            </p:cNvGrpSpPr>
            <p:nvPr/>
          </p:nvGrpSpPr>
          <p:grpSpPr bwMode="auto">
            <a:xfrm>
              <a:off x="600" y="1356"/>
              <a:ext cx="818" cy="444"/>
              <a:chOff x="600" y="1356"/>
              <a:chExt cx="818" cy="444"/>
            </a:xfrm>
          </p:grpSpPr>
          <p:sp>
            <p:nvSpPr>
              <p:cNvPr id="34827" name="Rectangle 1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1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29"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30" name="Text Box 14"/>
          <p:cNvSpPr txBox="1">
            <a:spLocks noChangeArrowheads="1"/>
          </p:cNvSpPr>
          <p:nvPr/>
        </p:nvSpPr>
        <p:spPr bwMode="auto">
          <a:xfrm>
            <a:off x="3990975" y="2414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4831" name="Text Box 15"/>
          <p:cNvSpPr txBox="1">
            <a:spLocks noChangeArrowheads="1"/>
          </p:cNvSpPr>
          <p:nvPr/>
        </p:nvSpPr>
        <p:spPr bwMode="auto">
          <a:xfrm>
            <a:off x="5427663" y="24145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4832" name="Text Box 16"/>
          <p:cNvSpPr txBox="1">
            <a:spLocks noChangeArrowheads="1"/>
          </p:cNvSpPr>
          <p:nvPr/>
        </p:nvSpPr>
        <p:spPr bwMode="auto">
          <a:xfrm>
            <a:off x="533400" y="16002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4833" name="Line 17"/>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34" name="Group 18"/>
          <p:cNvGrpSpPr>
            <a:grpSpLocks/>
          </p:cNvGrpSpPr>
          <p:nvPr/>
        </p:nvGrpSpPr>
        <p:grpSpPr bwMode="auto">
          <a:xfrm>
            <a:off x="6816725" y="2346325"/>
            <a:ext cx="1612900" cy="593725"/>
            <a:chOff x="4161" y="1314"/>
            <a:chExt cx="1016" cy="374"/>
          </a:xfrm>
        </p:grpSpPr>
        <p:sp>
          <p:nvSpPr>
            <p:cNvPr id="34835" name="Line 19"/>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6" name="Rectangle 20"/>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4837" name="Group 21"/>
            <p:cNvGrpSpPr>
              <a:grpSpLocks/>
            </p:cNvGrpSpPr>
            <p:nvPr/>
          </p:nvGrpSpPr>
          <p:grpSpPr bwMode="auto">
            <a:xfrm>
              <a:off x="4161" y="1314"/>
              <a:ext cx="1016" cy="366"/>
              <a:chOff x="4161" y="1314"/>
              <a:chExt cx="1016" cy="366"/>
            </a:xfrm>
          </p:grpSpPr>
          <p:sp>
            <p:nvSpPr>
              <p:cNvPr id="34838" name="Rectangle 22"/>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39" name="Group 23"/>
              <p:cNvGrpSpPr>
                <a:grpSpLocks/>
              </p:cNvGrpSpPr>
              <p:nvPr/>
            </p:nvGrpSpPr>
            <p:grpSpPr bwMode="auto">
              <a:xfrm>
                <a:off x="4760" y="1377"/>
                <a:ext cx="417" cy="257"/>
                <a:chOff x="4760" y="1377"/>
                <a:chExt cx="417" cy="257"/>
              </a:xfrm>
            </p:grpSpPr>
            <p:sp>
              <p:nvSpPr>
                <p:cNvPr id="34840" name="Line 24"/>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41" name="Group 25"/>
                <p:cNvGrpSpPr>
                  <a:grpSpLocks/>
                </p:cNvGrpSpPr>
                <p:nvPr/>
              </p:nvGrpSpPr>
              <p:grpSpPr bwMode="auto">
                <a:xfrm>
                  <a:off x="5112" y="1377"/>
                  <a:ext cx="56" cy="257"/>
                  <a:chOff x="4434" y="2159"/>
                  <a:chExt cx="56" cy="257"/>
                </a:xfrm>
              </p:grpSpPr>
              <p:sp>
                <p:nvSpPr>
                  <p:cNvPr id="34842" name="Line 26"/>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27"/>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4844" name="Line 28"/>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45" name="Group 29"/>
          <p:cNvGrpSpPr>
            <a:grpSpLocks/>
          </p:cNvGrpSpPr>
          <p:nvPr/>
        </p:nvGrpSpPr>
        <p:grpSpPr bwMode="auto">
          <a:xfrm>
            <a:off x="2222500" y="2354263"/>
            <a:ext cx="1100138" cy="576262"/>
            <a:chOff x="1344" y="1212"/>
            <a:chExt cx="693" cy="363"/>
          </a:xfrm>
        </p:grpSpPr>
        <p:sp>
          <p:nvSpPr>
            <p:cNvPr id="34846" name="Rectangle 30"/>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34847" name="Rectangle 31"/>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79" name="Group 63"/>
          <p:cNvGrpSpPr>
            <a:grpSpLocks/>
          </p:cNvGrpSpPr>
          <p:nvPr/>
        </p:nvGrpSpPr>
        <p:grpSpPr bwMode="auto">
          <a:xfrm>
            <a:off x="3836988" y="3876675"/>
            <a:ext cx="1473200" cy="581025"/>
            <a:chOff x="600" y="1356"/>
            <a:chExt cx="1099" cy="444"/>
          </a:xfrm>
        </p:grpSpPr>
        <p:grpSp>
          <p:nvGrpSpPr>
            <p:cNvPr id="34880" name="Group 64"/>
            <p:cNvGrpSpPr>
              <a:grpSpLocks/>
            </p:cNvGrpSpPr>
            <p:nvPr/>
          </p:nvGrpSpPr>
          <p:grpSpPr bwMode="auto">
            <a:xfrm>
              <a:off x="600" y="1356"/>
              <a:ext cx="818" cy="444"/>
              <a:chOff x="600" y="1356"/>
              <a:chExt cx="818" cy="444"/>
            </a:xfrm>
          </p:grpSpPr>
          <p:sp>
            <p:nvSpPr>
              <p:cNvPr id="34881" name="Rectangle 6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2" name="Line 6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83" name="Line 67"/>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84" name="Group 68"/>
          <p:cNvGrpSpPr>
            <a:grpSpLocks/>
          </p:cNvGrpSpPr>
          <p:nvPr/>
        </p:nvGrpSpPr>
        <p:grpSpPr bwMode="auto">
          <a:xfrm>
            <a:off x="5364163" y="3876675"/>
            <a:ext cx="1473200" cy="581025"/>
            <a:chOff x="600" y="1356"/>
            <a:chExt cx="1099" cy="444"/>
          </a:xfrm>
        </p:grpSpPr>
        <p:grpSp>
          <p:nvGrpSpPr>
            <p:cNvPr id="34885" name="Group 69"/>
            <p:cNvGrpSpPr>
              <a:grpSpLocks/>
            </p:cNvGrpSpPr>
            <p:nvPr/>
          </p:nvGrpSpPr>
          <p:grpSpPr bwMode="auto">
            <a:xfrm>
              <a:off x="600" y="1356"/>
              <a:ext cx="818" cy="444"/>
              <a:chOff x="600" y="1356"/>
              <a:chExt cx="818" cy="444"/>
            </a:xfrm>
          </p:grpSpPr>
          <p:sp>
            <p:nvSpPr>
              <p:cNvPr id="34886" name="Rectangle 70"/>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7" name="Line 71"/>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88" name="Line 72"/>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89" name="Text Box 73"/>
          <p:cNvSpPr txBox="1">
            <a:spLocks noChangeArrowheads="1"/>
          </p:cNvSpPr>
          <p:nvPr/>
        </p:nvSpPr>
        <p:spPr bwMode="auto">
          <a:xfrm>
            <a:off x="4067175" y="3938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4890" name="Text Box 74"/>
          <p:cNvSpPr txBox="1">
            <a:spLocks noChangeArrowheads="1"/>
          </p:cNvSpPr>
          <p:nvPr/>
        </p:nvSpPr>
        <p:spPr bwMode="auto">
          <a:xfrm>
            <a:off x="5503863" y="39385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4891" name="Text Box 75"/>
          <p:cNvSpPr txBox="1">
            <a:spLocks noChangeArrowheads="1"/>
          </p:cNvSpPr>
          <p:nvPr/>
        </p:nvSpPr>
        <p:spPr bwMode="auto">
          <a:xfrm>
            <a:off x="609600" y="31242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4892" name="Line 76"/>
          <p:cNvSpPr>
            <a:spLocks noChangeShapeType="1"/>
          </p:cNvSpPr>
          <p:nvPr/>
        </p:nvSpPr>
        <p:spPr bwMode="auto">
          <a:xfrm>
            <a:off x="3124200" y="3276600"/>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93" name="Group 77"/>
          <p:cNvGrpSpPr>
            <a:grpSpLocks/>
          </p:cNvGrpSpPr>
          <p:nvPr/>
        </p:nvGrpSpPr>
        <p:grpSpPr bwMode="auto">
          <a:xfrm>
            <a:off x="6892925" y="3870325"/>
            <a:ext cx="1612900" cy="593725"/>
            <a:chOff x="4161" y="1314"/>
            <a:chExt cx="1016" cy="374"/>
          </a:xfrm>
        </p:grpSpPr>
        <p:sp>
          <p:nvSpPr>
            <p:cNvPr id="34894" name="Line 78"/>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5" name="Rectangle 79"/>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4896" name="Group 80"/>
            <p:cNvGrpSpPr>
              <a:grpSpLocks/>
            </p:cNvGrpSpPr>
            <p:nvPr/>
          </p:nvGrpSpPr>
          <p:grpSpPr bwMode="auto">
            <a:xfrm>
              <a:off x="4161" y="1314"/>
              <a:ext cx="1016" cy="366"/>
              <a:chOff x="4161" y="1314"/>
              <a:chExt cx="1016" cy="366"/>
            </a:xfrm>
          </p:grpSpPr>
          <p:sp>
            <p:nvSpPr>
              <p:cNvPr id="34897" name="Rectangle 81"/>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98" name="Group 82"/>
              <p:cNvGrpSpPr>
                <a:grpSpLocks/>
              </p:cNvGrpSpPr>
              <p:nvPr/>
            </p:nvGrpSpPr>
            <p:grpSpPr bwMode="auto">
              <a:xfrm>
                <a:off x="4760" y="1377"/>
                <a:ext cx="417" cy="257"/>
                <a:chOff x="4760" y="1377"/>
                <a:chExt cx="417" cy="257"/>
              </a:xfrm>
            </p:grpSpPr>
            <p:sp>
              <p:nvSpPr>
                <p:cNvPr id="34899" name="Line 83"/>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00" name="Group 84"/>
                <p:cNvGrpSpPr>
                  <a:grpSpLocks/>
                </p:cNvGrpSpPr>
                <p:nvPr/>
              </p:nvGrpSpPr>
              <p:grpSpPr bwMode="auto">
                <a:xfrm>
                  <a:off x="5112" y="1377"/>
                  <a:ext cx="56" cy="257"/>
                  <a:chOff x="4434" y="2159"/>
                  <a:chExt cx="56" cy="257"/>
                </a:xfrm>
              </p:grpSpPr>
              <p:sp>
                <p:nvSpPr>
                  <p:cNvPr id="34901" name="Line 85"/>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2" name="Line 86"/>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4903" name="Line 87"/>
          <p:cNvSpPr>
            <a:spLocks noChangeShapeType="1"/>
          </p:cNvSpPr>
          <p:nvPr/>
        </p:nvSpPr>
        <p:spPr bwMode="auto">
          <a:xfrm>
            <a:off x="3236913" y="4167188"/>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04" name="Group 88"/>
          <p:cNvGrpSpPr>
            <a:grpSpLocks/>
          </p:cNvGrpSpPr>
          <p:nvPr/>
        </p:nvGrpSpPr>
        <p:grpSpPr bwMode="auto">
          <a:xfrm>
            <a:off x="2298700" y="3878263"/>
            <a:ext cx="1100138" cy="576262"/>
            <a:chOff x="1344" y="1212"/>
            <a:chExt cx="693" cy="363"/>
          </a:xfrm>
        </p:grpSpPr>
        <p:sp>
          <p:nvSpPr>
            <p:cNvPr id="34905" name="Rectangle 89"/>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34906" name="Rectangle 90"/>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07" name="Line 91"/>
          <p:cNvSpPr>
            <a:spLocks noChangeShapeType="1"/>
          </p:cNvSpPr>
          <p:nvPr/>
        </p:nvSpPr>
        <p:spPr bwMode="auto">
          <a:xfrm flipH="1">
            <a:off x="1538288" y="3276600"/>
            <a:ext cx="16002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8" name="Line 92"/>
          <p:cNvSpPr>
            <a:spLocks noChangeShapeType="1"/>
          </p:cNvSpPr>
          <p:nvPr/>
        </p:nvSpPr>
        <p:spPr bwMode="auto">
          <a:xfrm>
            <a:off x="2057400" y="3657600"/>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9" name="Line 93"/>
          <p:cNvSpPr>
            <a:spLocks noChangeShapeType="1"/>
          </p:cNvSpPr>
          <p:nvPr/>
        </p:nvSpPr>
        <p:spPr bwMode="auto">
          <a:xfrm flipH="1">
            <a:off x="2057400" y="3657600"/>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910" name="Group 94"/>
          <p:cNvGrpSpPr>
            <a:grpSpLocks/>
          </p:cNvGrpSpPr>
          <p:nvPr/>
        </p:nvGrpSpPr>
        <p:grpSpPr bwMode="auto">
          <a:xfrm>
            <a:off x="2341563" y="5203825"/>
            <a:ext cx="1096962" cy="581025"/>
            <a:chOff x="600" y="1356"/>
            <a:chExt cx="818" cy="444"/>
          </a:xfrm>
        </p:grpSpPr>
        <p:sp>
          <p:nvSpPr>
            <p:cNvPr id="34911" name="Rectangle 9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2" name="Line 9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3" name="Line 97"/>
          <p:cNvSpPr>
            <a:spLocks noChangeShapeType="1"/>
          </p:cNvSpPr>
          <p:nvPr/>
        </p:nvSpPr>
        <p:spPr bwMode="auto">
          <a:xfrm>
            <a:off x="3332163" y="5508625"/>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14" name="Group 98"/>
          <p:cNvGrpSpPr>
            <a:grpSpLocks/>
          </p:cNvGrpSpPr>
          <p:nvPr/>
        </p:nvGrpSpPr>
        <p:grpSpPr bwMode="auto">
          <a:xfrm>
            <a:off x="3868738" y="5203825"/>
            <a:ext cx="1473200" cy="581025"/>
            <a:chOff x="600" y="1356"/>
            <a:chExt cx="1099" cy="444"/>
          </a:xfrm>
        </p:grpSpPr>
        <p:grpSp>
          <p:nvGrpSpPr>
            <p:cNvPr id="34915" name="Group 99"/>
            <p:cNvGrpSpPr>
              <a:grpSpLocks/>
            </p:cNvGrpSpPr>
            <p:nvPr/>
          </p:nvGrpSpPr>
          <p:grpSpPr bwMode="auto">
            <a:xfrm>
              <a:off x="600" y="1356"/>
              <a:ext cx="818" cy="444"/>
              <a:chOff x="600" y="1356"/>
              <a:chExt cx="818" cy="444"/>
            </a:xfrm>
          </p:grpSpPr>
          <p:sp>
            <p:nvSpPr>
              <p:cNvPr id="34916" name="Rectangle 100"/>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7" name="Line 101"/>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8" name="Line 102"/>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9" name="Text Box 103"/>
          <p:cNvSpPr txBox="1">
            <a:spLocks noChangeArrowheads="1"/>
          </p:cNvSpPr>
          <p:nvPr/>
        </p:nvSpPr>
        <p:spPr bwMode="auto">
          <a:xfrm>
            <a:off x="2571750" y="526573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4920" name="Text Box 104"/>
          <p:cNvSpPr txBox="1">
            <a:spLocks noChangeArrowheads="1"/>
          </p:cNvSpPr>
          <p:nvPr/>
        </p:nvSpPr>
        <p:spPr bwMode="auto">
          <a:xfrm>
            <a:off x="4008438" y="526573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4921" name="Text Box 105"/>
          <p:cNvSpPr txBox="1">
            <a:spLocks noChangeArrowheads="1"/>
          </p:cNvSpPr>
          <p:nvPr/>
        </p:nvSpPr>
        <p:spPr bwMode="auto">
          <a:xfrm>
            <a:off x="665163" y="444182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4922" name="Line 106"/>
          <p:cNvSpPr>
            <a:spLocks noChangeShapeType="1"/>
          </p:cNvSpPr>
          <p:nvPr/>
        </p:nvSpPr>
        <p:spPr bwMode="auto">
          <a:xfrm>
            <a:off x="1579563" y="4670425"/>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23" name="Group 107"/>
          <p:cNvGrpSpPr>
            <a:grpSpLocks/>
          </p:cNvGrpSpPr>
          <p:nvPr/>
        </p:nvGrpSpPr>
        <p:grpSpPr bwMode="auto">
          <a:xfrm>
            <a:off x="5397500" y="5197475"/>
            <a:ext cx="1612900" cy="593725"/>
            <a:chOff x="4161" y="1314"/>
            <a:chExt cx="1016" cy="374"/>
          </a:xfrm>
        </p:grpSpPr>
        <p:sp>
          <p:nvSpPr>
            <p:cNvPr id="34924" name="Line 108"/>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 name="Rectangle 109"/>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4926" name="Group 110"/>
            <p:cNvGrpSpPr>
              <a:grpSpLocks/>
            </p:cNvGrpSpPr>
            <p:nvPr/>
          </p:nvGrpSpPr>
          <p:grpSpPr bwMode="auto">
            <a:xfrm>
              <a:off x="4161" y="1314"/>
              <a:ext cx="1016" cy="366"/>
              <a:chOff x="4161" y="1314"/>
              <a:chExt cx="1016" cy="366"/>
            </a:xfrm>
          </p:grpSpPr>
          <p:sp>
            <p:nvSpPr>
              <p:cNvPr id="34927" name="Rectangle 111"/>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28" name="Group 112"/>
              <p:cNvGrpSpPr>
                <a:grpSpLocks/>
              </p:cNvGrpSpPr>
              <p:nvPr/>
            </p:nvGrpSpPr>
            <p:grpSpPr bwMode="auto">
              <a:xfrm>
                <a:off x="4760" y="1377"/>
                <a:ext cx="417" cy="257"/>
                <a:chOff x="4760" y="1377"/>
                <a:chExt cx="417" cy="257"/>
              </a:xfrm>
            </p:grpSpPr>
            <p:sp>
              <p:nvSpPr>
                <p:cNvPr id="34929" name="Line 113"/>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30" name="Group 114"/>
                <p:cNvGrpSpPr>
                  <a:grpSpLocks/>
                </p:cNvGrpSpPr>
                <p:nvPr/>
              </p:nvGrpSpPr>
              <p:grpSpPr bwMode="auto">
                <a:xfrm>
                  <a:off x="5112" y="1377"/>
                  <a:ext cx="56" cy="257"/>
                  <a:chOff x="4434" y="2159"/>
                  <a:chExt cx="56" cy="257"/>
                </a:xfrm>
              </p:grpSpPr>
              <p:sp>
                <p:nvSpPr>
                  <p:cNvPr id="34931" name="Line 115"/>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 name="Line 116"/>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pic>
        <p:nvPicPr>
          <p:cNvPr id="85"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86" name="Picture 85">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7" name="Picture 86">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88" name="Picture 87">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9" name="Picture 88"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127501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Deletion Description</a:t>
            </a:r>
          </a:p>
        </p:txBody>
      </p:sp>
      <p:sp>
        <p:nvSpPr>
          <p:cNvPr id="37891" name="Rectangle 3"/>
          <p:cNvSpPr>
            <a:spLocks noGrp="1" noChangeArrowheads="1"/>
          </p:cNvSpPr>
          <p:nvPr>
            <p:ph type="body" idx="1"/>
          </p:nvPr>
        </p:nvSpPr>
        <p:spPr/>
        <p:txBody>
          <a:bodyPr/>
          <a:lstStyle/>
          <a:p>
            <a:r>
              <a:rPr lang="en-US"/>
              <a:t>Deleting from the top of the list</a:t>
            </a:r>
          </a:p>
          <a:p>
            <a:r>
              <a:rPr lang="en-US">
                <a:solidFill>
                  <a:srgbClr val="FF0000"/>
                </a:solidFill>
              </a:rPr>
              <a:t>Deleting from the end of the list</a:t>
            </a:r>
          </a:p>
          <a:p>
            <a:r>
              <a:rPr lang="en-US"/>
              <a:t>Deleting from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579974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Deleting from the end</a:t>
            </a:r>
          </a:p>
        </p:txBody>
      </p:sp>
      <p:sp>
        <p:nvSpPr>
          <p:cNvPr id="38915" name="Rectangle 3"/>
          <p:cNvSpPr>
            <a:spLocks noGrp="1" noChangeArrowheads="1"/>
          </p:cNvSpPr>
          <p:nvPr>
            <p:ph type="body" idx="1"/>
          </p:nvPr>
        </p:nvSpPr>
        <p:spPr/>
        <p:txBody>
          <a:bodyPr/>
          <a:lstStyle/>
          <a:p>
            <a:pPr>
              <a:buFontTx/>
              <a:buNone/>
            </a:pPr>
            <a:r>
              <a:rPr lang="en-US"/>
              <a:t>Steps</a:t>
            </a:r>
          </a:p>
          <a:p>
            <a:r>
              <a:rPr lang="en-US"/>
              <a:t>Break the pointer connection</a:t>
            </a:r>
          </a:p>
          <a:p>
            <a:r>
              <a:rPr lang="en-US"/>
              <a:t>Set previous node pointer to NULL</a:t>
            </a:r>
          </a:p>
          <a:p>
            <a:r>
              <a:rPr lang="en-US"/>
              <a:t>Delete the node </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8954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smtClean="0">
                <a:solidFill>
                  <a:srgbClr val="C00000"/>
                </a:solidFill>
              </a:rPr>
              <a:t>What is </a:t>
            </a:r>
            <a:r>
              <a:rPr lang="en-US" dirty="0" smtClean="0">
                <a:solidFill>
                  <a:srgbClr val="C00000"/>
                </a:solidFill>
                <a:latin typeface="Marcellus"/>
              </a:rPr>
              <a:t>this</a:t>
            </a:r>
            <a:r>
              <a:rPr lang="en-US" dirty="0" smtClean="0">
                <a:solidFill>
                  <a:srgbClr val="C00000"/>
                </a:solidFill>
              </a:rPr>
              <a:t> good for ?</a:t>
            </a:r>
            <a:endParaRPr lang="en-US" dirty="0">
              <a:solidFill>
                <a:srgbClr val="C00000"/>
              </a:solidFill>
            </a:endParaRPr>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endParaRPr lang="en-US" altLang="en-US" sz="3600" dirty="0" smtClean="0"/>
          </a:p>
          <a:p>
            <a:pPr marL="342900" lvl="1" indent="-342900">
              <a:buNone/>
            </a:pPr>
            <a:endParaRPr lang="en-US" altLang="en-US" sz="3600" dirty="0" smtClean="0"/>
          </a:p>
          <a:p>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Content Placeholder 2"/>
          <p:cNvSpPr txBox="1">
            <a:spLocks/>
          </p:cNvSpPr>
          <p:nvPr/>
        </p:nvSpPr>
        <p:spPr>
          <a:xfrm>
            <a:off x="609600" y="17526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Fira sans"/>
              </a:rPr>
              <a:t>Reservations/admissions and cancellations</a:t>
            </a:r>
          </a:p>
          <a:p>
            <a:r>
              <a:rPr lang="en-US" dirty="0" err="1" smtClean="0">
                <a:latin typeface="Fira sans"/>
              </a:rPr>
              <a:t>Todo</a:t>
            </a:r>
            <a:r>
              <a:rPr lang="en-US" dirty="0" smtClean="0">
                <a:latin typeface="Fira sans"/>
              </a:rPr>
              <a:t>/shopping lists</a:t>
            </a:r>
          </a:p>
          <a:p>
            <a:r>
              <a:rPr lang="en-US" dirty="0">
                <a:latin typeface="Fira sans"/>
              </a:rPr>
              <a:t>Train cars are linked in a specific order so that they may be loaded, unloaded, transferred, dropped off, and picked up in the most efficient manner possible</a:t>
            </a:r>
            <a:r>
              <a:rPr lang="en-US" dirty="0" smtClean="0">
                <a:latin typeface="Fira sans"/>
              </a:rPr>
              <a:t>.</a:t>
            </a:r>
          </a:p>
          <a:p>
            <a:r>
              <a:rPr lang="en-US" dirty="0">
                <a:latin typeface="Fira sans"/>
              </a:rPr>
              <a:t>message delivery on network (message is broken into packets and each packet has a key of the next one so that at the receiver's end , it will be easy to club them</a:t>
            </a:r>
            <a:r>
              <a:rPr lang="en-US" dirty="0" smtClean="0">
                <a:latin typeface="Fira sans"/>
              </a:rPr>
              <a:t>) –SLL</a:t>
            </a:r>
          </a:p>
          <a:p>
            <a:pPr fontAlgn="base"/>
            <a:r>
              <a:rPr lang="en-US" dirty="0">
                <a:latin typeface="Fira sans"/>
              </a:rPr>
              <a:t>Escalator</a:t>
            </a:r>
          </a:p>
          <a:p>
            <a:pPr fontAlgn="base"/>
            <a:r>
              <a:rPr lang="en-US" dirty="0">
                <a:latin typeface="Fira sans"/>
              </a:rPr>
              <a:t>Time sharing problem used by the scheduler during the scheduling of the processes in the Operating system.</a:t>
            </a:r>
          </a:p>
          <a:p>
            <a:endParaRPr lang="en-US" dirty="0">
              <a:latin typeface="Fira sans"/>
            </a:endParaRPr>
          </a:p>
          <a:p>
            <a:endParaRPr lang="en-US" dirty="0">
              <a:latin typeface="Fira sans"/>
            </a:endParaRPr>
          </a:p>
        </p:txBody>
      </p:sp>
    </p:spTree>
    <p:extLst>
      <p:ext uri="{BB962C8B-B14F-4D97-AF65-F5344CB8AC3E}">
        <p14:creationId xmlns:p14="http://schemas.microsoft.com/office/powerpoint/2010/main" val="326805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Deletion Description</a:t>
            </a:r>
          </a:p>
        </p:txBody>
      </p:sp>
      <p:grpSp>
        <p:nvGrpSpPr>
          <p:cNvPr id="39940" name="Group 4"/>
          <p:cNvGrpSpPr>
            <a:grpSpLocks/>
          </p:cNvGrpSpPr>
          <p:nvPr/>
        </p:nvGrpSpPr>
        <p:grpSpPr bwMode="auto">
          <a:xfrm>
            <a:off x="3760788" y="2352675"/>
            <a:ext cx="1473200" cy="581025"/>
            <a:chOff x="600" y="1356"/>
            <a:chExt cx="1099" cy="444"/>
          </a:xfrm>
        </p:grpSpPr>
        <p:grpSp>
          <p:nvGrpSpPr>
            <p:cNvPr id="39941" name="Group 5"/>
            <p:cNvGrpSpPr>
              <a:grpSpLocks/>
            </p:cNvGrpSpPr>
            <p:nvPr/>
          </p:nvGrpSpPr>
          <p:grpSpPr bwMode="auto">
            <a:xfrm>
              <a:off x="600" y="1356"/>
              <a:ext cx="818" cy="444"/>
              <a:chOff x="600" y="1356"/>
              <a:chExt cx="818" cy="444"/>
            </a:xfrm>
          </p:grpSpPr>
          <p:sp>
            <p:nvSpPr>
              <p:cNvPr id="39942" name="Rectangle 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Line 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4"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945" name="Group 9"/>
          <p:cNvGrpSpPr>
            <a:grpSpLocks/>
          </p:cNvGrpSpPr>
          <p:nvPr/>
        </p:nvGrpSpPr>
        <p:grpSpPr bwMode="auto">
          <a:xfrm>
            <a:off x="5287963" y="2352675"/>
            <a:ext cx="1473200" cy="581025"/>
            <a:chOff x="600" y="1356"/>
            <a:chExt cx="1099" cy="444"/>
          </a:xfrm>
        </p:grpSpPr>
        <p:grpSp>
          <p:nvGrpSpPr>
            <p:cNvPr id="39946" name="Group 10"/>
            <p:cNvGrpSpPr>
              <a:grpSpLocks/>
            </p:cNvGrpSpPr>
            <p:nvPr/>
          </p:nvGrpSpPr>
          <p:grpSpPr bwMode="auto">
            <a:xfrm>
              <a:off x="600" y="1356"/>
              <a:ext cx="818" cy="444"/>
              <a:chOff x="600" y="1356"/>
              <a:chExt cx="818" cy="444"/>
            </a:xfrm>
          </p:grpSpPr>
          <p:sp>
            <p:nvSpPr>
              <p:cNvPr id="39947" name="Rectangle 1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9"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50" name="Text Box 14"/>
          <p:cNvSpPr txBox="1">
            <a:spLocks noChangeArrowheads="1"/>
          </p:cNvSpPr>
          <p:nvPr/>
        </p:nvSpPr>
        <p:spPr bwMode="auto">
          <a:xfrm>
            <a:off x="3990975" y="2414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9951" name="Text Box 15"/>
          <p:cNvSpPr txBox="1">
            <a:spLocks noChangeArrowheads="1"/>
          </p:cNvSpPr>
          <p:nvPr/>
        </p:nvSpPr>
        <p:spPr bwMode="auto">
          <a:xfrm>
            <a:off x="5427663" y="24145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9952" name="Text Box 16"/>
          <p:cNvSpPr txBox="1">
            <a:spLocks noChangeArrowheads="1"/>
          </p:cNvSpPr>
          <p:nvPr/>
        </p:nvSpPr>
        <p:spPr bwMode="auto">
          <a:xfrm>
            <a:off x="533400" y="16002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9953" name="Line 17"/>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54" name="Group 18"/>
          <p:cNvGrpSpPr>
            <a:grpSpLocks/>
          </p:cNvGrpSpPr>
          <p:nvPr/>
        </p:nvGrpSpPr>
        <p:grpSpPr bwMode="auto">
          <a:xfrm>
            <a:off x="6816725" y="2346325"/>
            <a:ext cx="1612900" cy="593725"/>
            <a:chOff x="4161" y="1314"/>
            <a:chExt cx="1016" cy="374"/>
          </a:xfrm>
        </p:grpSpPr>
        <p:sp>
          <p:nvSpPr>
            <p:cNvPr id="39955" name="Line 19"/>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Rectangle 20"/>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9957" name="Group 21"/>
            <p:cNvGrpSpPr>
              <a:grpSpLocks/>
            </p:cNvGrpSpPr>
            <p:nvPr/>
          </p:nvGrpSpPr>
          <p:grpSpPr bwMode="auto">
            <a:xfrm>
              <a:off x="4161" y="1314"/>
              <a:ext cx="1016" cy="366"/>
              <a:chOff x="4161" y="1314"/>
              <a:chExt cx="1016" cy="366"/>
            </a:xfrm>
          </p:grpSpPr>
          <p:sp>
            <p:nvSpPr>
              <p:cNvPr id="39958" name="Rectangle 22"/>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59" name="Group 23"/>
              <p:cNvGrpSpPr>
                <a:grpSpLocks/>
              </p:cNvGrpSpPr>
              <p:nvPr/>
            </p:nvGrpSpPr>
            <p:grpSpPr bwMode="auto">
              <a:xfrm>
                <a:off x="4760" y="1377"/>
                <a:ext cx="417" cy="257"/>
                <a:chOff x="4760" y="1377"/>
                <a:chExt cx="417" cy="257"/>
              </a:xfrm>
            </p:grpSpPr>
            <p:sp>
              <p:nvSpPr>
                <p:cNvPr id="39960" name="Line 24"/>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61" name="Group 25"/>
                <p:cNvGrpSpPr>
                  <a:grpSpLocks/>
                </p:cNvGrpSpPr>
                <p:nvPr/>
              </p:nvGrpSpPr>
              <p:grpSpPr bwMode="auto">
                <a:xfrm>
                  <a:off x="5112" y="1377"/>
                  <a:ext cx="56" cy="257"/>
                  <a:chOff x="4434" y="2159"/>
                  <a:chExt cx="56" cy="257"/>
                </a:xfrm>
              </p:grpSpPr>
              <p:sp>
                <p:nvSpPr>
                  <p:cNvPr id="39962" name="Line 26"/>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Line 27"/>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9964" name="Line 28"/>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65" name="Group 29"/>
          <p:cNvGrpSpPr>
            <a:grpSpLocks/>
          </p:cNvGrpSpPr>
          <p:nvPr/>
        </p:nvGrpSpPr>
        <p:grpSpPr bwMode="auto">
          <a:xfrm>
            <a:off x="2222500" y="2354263"/>
            <a:ext cx="1100138" cy="576262"/>
            <a:chOff x="1344" y="1212"/>
            <a:chExt cx="693" cy="363"/>
          </a:xfrm>
        </p:grpSpPr>
        <p:sp>
          <p:nvSpPr>
            <p:cNvPr id="39966" name="Rectangle 30"/>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39967" name="Rectangle 31"/>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97" name="Line 61"/>
          <p:cNvSpPr>
            <a:spLocks noChangeShapeType="1"/>
          </p:cNvSpPr>
          <p:nvPr/>
        </p:nvSpPr>
        <p:spPr bwMode="auto">
          <a:xfrm>
            <a:off x="6477000" y="3276600"/>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8" name="Line 62"/>
          <p:cNvSpPr>
            <a:spLocks noChangeShapeType="1"/>
          </p:cNvSpPr>
          <p:nvPr/>
        </p:nvSpPr>
        <p:spPr bwMode="auto">
          <a:xfrm flipH="1">
            <a:off x="6477000" y="3298825"/>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22" name="Group 86"/>
          <p:cNvGrpSpPr>
            <a:grpSpLocks/>
          </p:cNvGrpSpPr>
          <p:nvPr/>
        </p:nvGrpSpPr>
        <p:grpSpPr bwMode="auto">
          <a:xfrm>
            <a:off x="3608388" y="3495675"/>
            <a:ext cx="1473200" cy="581025"/>
            <a:chOff x="600" y="1356"/>
            <a:chExt cx="1099" cy="444"/>
          </a:xfrm>
        </p:grpSpPr>
        <p:grpSp>
          <p:nvGrpSpPr>
            <p:cNvPr id="40023" name="Group 87"/>
            <p:cNvGrpSpPr>
              <a:grpSpLocks/>
            </p:cNvGrpSpPr>
            <p:nvPr/>
          </p:nvGrpSpPr>
          <p:grpSpPr bwMode="auto">
            <a:xfrm>
              <a:off x="600" y="1356"/>
              <a:ext cx="818" cy="444"/>
              <a:chOff x="600" y="1356"/>
              <a:chExt cx="818" cy="444"/>
            </a:xfrm>
          </p:grpSpPr>
          <p:sp>
            <p:nvSpPr>
              <p:cNvPr id="40024" name="Rectangle 8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26" name="Line 9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27" name="Group 91"/>
          <p:cNvGrpSpPr>
            <a:grpSpLocks/>
          </p:cNvGrpSpPr>
          <p:nvPr/>
        </p:nvGrpSpPr>
        <p:grpSpPr bwMode="auto">
          <a:xfrm>
            <a:off x="5135563" y="3495675"/>
            <a:ext cx="1473200" cy="581025"/>
            <a:chOff x="600" y="1356"/>
            <a:chExt cx="1099" cy="444"/>
          </a:xfrm>
        </p:grpSpPr>
        <p:grpSp>
          <p:nvGrpSpPr>
            <p:cNvPr id="40028" name="Group 92"/>
            <p:cNvGrpSpPr>
              <a:grpSpLocks/>
            </p:cNvGrpSpPr>
            <p:nvPr/>
          </p:nvGrpSpPr>
          <p:grpSpPr bwMode="auto">
            <a:xfrm>
              <a:off x="600" y="1356"/>
              <a:ext cx="818" cy="444"/>
              <a:chOff x="600" y="1356"/>
              <a:chExt cx="818" cy="444"/>
            </a:xfrm>
          </p:grpSpPr>
          <p:sp>
            <p:nvSpPr>
              <p:cNvPr id="40029" name="Rectangle 9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0" name="Line 9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31" name="Line 9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32" name="Text Box 96"/>
          <p:cNvSpPr txBox="1">
            <a:spLocks noChangeArrowheads="1"/>
          </p:cNvSpPr>
          <p:nvPr/>
        </p:nvSpPr>
        <p:spPr bwMode="auto">
          <a:xfrm>
            <a:off x="3838575" y="3557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0033" name="Text Box 97"/>
          <p:cNvSpPr txBox="1">
            <a:spLocks noChangeArrowheads="1"/>
          </p:cNvSpPr>
          <p:nvPr/>
        </p:nvSpPr>
        <p:spPr bwMode="auto">
          <a:xfrm>
            <a:off x="5275263" y="35575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0034" name="Text Box 98"/>
          <p:cNvSpPr txBox="1">
            <a:spLocks noChangeArrowheads="1"/>
          </p:cNvSpPr>
          <p:nvPr/>
        </p:nvSpPr>
        <p:spPr bwMode="auto">
          <a:xfrm>
            <a:off x="381000" y="27432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40035" name="Line 99"/>
          <p:cNvSpPr>
            <a:spLocks noChangeShapeType="1"/>
          </p:cNvSpPr>
          <p:nvPr/>
        </p:nvSpPr>
        <p:spPr bwMode="auto">
          <a:xfrm>
            <a:off x="1295400" y="3048000"/>
            <a:ext cx="7620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36" name="Group 100"/>
          <p:cNvGrpSpPr>
            <a:grpSpLocks/>
          </p:cNvGrpSpPr>
          <p:nvPr/>
        </p:nvGrpSpPr>
        <p:grpSpPr bwMode="auto">
          <a:xfrm>
            <a:off x="6664325" y="3489325"/>
            <a:ext cx="1612900" cy="593725"/>
            <a:chOff x="4161" y="1314"/>
            <a:chExt cx="1016" cy="374"/>
          </a:xfrm>
        </p:grpSpPr>
        <p:sp>
          <p:nvSpPr>
            <p:cNvPr id="40037" name="Line 101"/>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8" name="Rectangle 102"/>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0039" name="Group 103"/>
            <p:cNvGrpSpPr>
              <a:grpSpLocks/>
            </p:cNvGrpSpPr>
            <p:nvPr/>
          </p:nvGrpSpPr>
          <p:grpSpPr bwMode="auto">
            <a:xfrm>
              <a:off x="4161" y="1314"/>
              <a:ext cx="1016" cy="366"/>
              <a:chOff x="4161" y="1314"/>
              <a:chExt cx="1016" cy="366"/>
            </a:xfrm>
          </p:grpSpPr>
          <p:sp>
            <p:nvSpPr>
              <p:cNvPr id="40040" name="Rectangle 104"/>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41" name="Group 105"/>
              <p:cNvGrpSpPr>
                <a:grpSpLocks/>
              </p:cNvGrpSpPr>
              <p:nvPr/>
            </p:nvGrpSpPr>
            <p:grpSpPr bwMode="auto">
              <a:xfrm>
                <a:off x="4760" y="1377"/>
                <a:ext cx="417" cy="257"/>
                <a:chOff x="4760" y="1377"/>
                <a:chExt cx="417" cy="257"/>
              </a:xfrm>
            </p:grpSpPr>
            <p:sp>
              <p:nvSpPr>
                <p:cNvPr id="40042" name="Line 106"/>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43" name="Group 107"/>
                <p:cNvGrpSpPr>
                  <a:grpSpLocks/>
                </p:cNvGrpSpPr>
                <p:nvPr/>
              </p:nvGrpSpPr>
              <p:grpSpPr bwMode="auto">
                <a:xfrm>
                  <a:off x="5112" y="1377"/>
                  <a:ext cx="56" cy="257"/>
                  <a:chOff x="4434" y="2159"/>
                  <a:chExt cx="56" cy="257"/>
                </a:xfrm>
              </p:grpSpPr>
              <p:sp>
                <p:nvSpPr>
                  <p:cNvPr id="40044" name="Line 108"/>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40046" name="Line 110"/>
          <p:cNvSpPr>
            <a:spLocks noChangeShapeType="1"/>
          </p:cNvSpPr>
          <p:nvPr/>
        </p:nvSpPr>
        <p:spPr bwMode="auto">
          <a:xfrm>
            <a:off x="3008313" y="3786188"/>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47" name="Group 111"/>
          <p:cNvGrpSpPr>
            <a:grpSpLocks/>
          </p:cNvGrpSpPr>
          <p:nvPr/>
        </p:nvGrpSpPr>
        <p:grpSpPr bwMode="auto">
          <a:xfrm>
            <a:off x="2070100" y="3497263"/>
            <a:ext cx="1100138" cy="576262"/>
            <a:chOff x="1344" y="1212"/>
            <a:chExt cx="693" cy="363"/>
          </a:xfrm>
        </p:grpSpPr>
        <p:sp>
          <p:nvSpPr>
            <p:cNvPr id="40048" name="Rectangle 112"/>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40049" name="Rectangle 113"/>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52" name="Group 116"/>
          <p:cNvGrpSpPr>
            <a:grpSpLocks/>
          </p:cNvGrpSpPr>
          <p:nvPr/>
        </p:nvGrpSpPr>
        <p:grpSpPr bwMode="auto">
          <a:xfrm>
            <a:off x="3532188" y="5073650"/>
            <a:ext cx="1473200" cy="581025"/>
            <a:chOff x="600" y="1356"/>
            <a:chExt cx="1099" cy="444"/>
          </a:xfrm>
        </p:grpSpPr>
        <p:grpSp>
          <p:nvGrpSpPr>
            <p:cNvPr id="40053" name="Group 117"/>
            <p:cNvGrpSpPr>
              <a:grpSpLocks/>
            </p:cNvGrpSpPr>
            <p:nvPr/>
          </p:nvGrpSpPr>
          <p:grpSpPr bwMode="auto">
            <a:xfrm>
              <a:off x="600" y="1356"/>
              <a:ext cx="818" cy="444"/>
              <a:chOff x="600" y="1356"/>
              <a:chExt cx="818" cy="444"/>
            </a:xfrm>
          </p:grpSpPr>
          <p:sp>
            <p:nvSpPr>
              <p:cNvPr id="40054" name="Rectangle 11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5" name="Line 11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56" name="Line 12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57" name="Group 121"/>
          <p:cNvGrpSpPr>
            <a:grpSpLocks/>
          </p:cNvGrpSpPr>
          <p:nvPr/>
        </p:nvGrpSpPr>
        <p:grpSpPr bwMode="auto">
          <a:xfrm>
            <a:off x="5059363" y="5073650"/>
            <a:ext cx="1473200" cy="581025"/>
            <a:chOff x="600" y="1356"/>
            <a:chExt cx="1099" cy="444"/>
          </a:xfrm>
        </p:grpSpPr>
        <p:grpSp>
          <p:nvGrpSpPr>
            <p:cNvPr id="40058" name="Group 122"/>
            <p:cNvGrpSpPr>
              <a:grpSpLocks/>
            </p:cNvGrpSpPr>
            <p:nvPr/>
          </p:nvGrpSpPr>
          <p:grpSpPr bwMode="auto">
            <a:xfrm>
              <a:off x="600" y="1356"/>
              <a:ext cx="818" cy="444"/>
              <a:chOff x="600" y="1356"/>
              <a:chExt cx="818" cy="444"/>
            </a:xfrm>
          </p:grpSpPr>
          <p:sp>
            <p:nvSpPr>
              <p:cNvPr id="40059" name="Rectangle 12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0" name="Line 12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61" name="Line 12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62" name="Text Box 126"/>
          <p:cNvSpPr txBox="1">
            <a:spLocks noChangeArrowheads="1"/>
          </p:cNvSpPr>
          <p:nvPr/>
        </p:nvSpPr>
        <p:spPr bwMode="auto">
          <a:xfrm>
            <a:off x="3762375" y="51355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0063" name="Text Box 127"/>
          <p:cNvSpPr txBox="1">
            <a:spLocks noChangeArrowheads="1"/>
          </p:cNvSpPr>
          <p:nvPr/>
        </p:nvSpPr>
        <p:spPr bwMode="auto">
          <a:xfrm>
            <a:off x="5199063" y="5135563"/>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0064" name="Line 128"/>
          <p:cNvSpPr>
            <a:spLocks noChangeShapeType="1"/>
          </p:cNvSpPr>
          <p:nvPr/>
        </p:nvSpPr>
        <p:spPr bwMode="auto">
          <a:xfrm>
            <a:off x="1219200" y="4625975"/>
            <a:ext cx="7620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2932113" y="5364163"/>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76" name="Group 140"/>
          <p:cNvGrpSpPr>
            <a:grpSpLocks/>
          </p:cNvGrpSpPr>
          <p:nvPr/>
        </p:nvGrpSpPr>
        <p:grpSpPr bwMode="auto">
          <a:xfrm>
            <a:off x="1993900" y="5075238"/>
            <a:ext cx="1100138" cy="576262"/>
            <a:chOff x="1344" y="1212"/>
            <a:chExt cx="693" cy="363"/>
          </a:xfrm>
        </p:grpSpPr>
        <p:sp>
          <p:nvSpPr>
            <p:cNvPr id="40077" name="Rectangle 141"/>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40078" name="Rectangle 142"/>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79" name="Text Box 143"/>
          <p:cNvSpPr txBox="1">
            <a:spLocks noChangeArrowheads="1"/>
          </p:cNvSpPr>
          <p:nvPr/>
        </p:nvSpPr>
        <p:spPr bwMode="auto">
          <a:xfrm>
            <a:off x="381000" y="41910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pic>
        <p:nvPicPr>
          <p:cNvPr id="40080" name="Picture 1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5191125"/>
            <a:ext cx="4762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80"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81" name="Picture 80">
            <a:extLst>
              <a:ext uri="{FF2B5EF4-FFF2-40B4-BE49-F238E27FC236}">
                <a16:creationId xmlns=""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2" name="Picture 81">
            <a:extLst>
              <a:ext uri="{FF2B5EF4-FFF2-40B4-BE49-F238E27FC236}">
                <a16:creationId xmlns=""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83" name="Picture 82">
            <a:extLst>
              <a:ext uri="{FF2B5EF4-FFF2-40B4-BE49-F238E27FC236}">
                <a16:creationId xmlns=""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4" name="Picture 83"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301340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Deletion Description</a:t>
            </a:r>
          </a:p>
        </p:txBody>
      </p:sp>
      <p:sp>
        <p:nvSpPr>
          <p:cNvPr id="40963" name="Rectangle 3"/>
          <p:cNvSpPr>
            <a:spLocks noGrp="1" noChangeArrowheads="1"/>
          </p:cNvSpPr>
          <p:nvPr>
            <p:ph type="body" idx="1"/>
          </p:nvPr>
        </p:nvSpPr>
        <p:spPr/>
        <p:txBody>
          <a:bodyPr/>
          <a:lstStyle/>
          <a:p>
            <a:r>
              <a:rPr lang="en-US"/>
              <a:t>Deleting from the top of the list</a:t>
            </a:r>
          </a:p>
          <a:p>
            <a:r>
              <a:rPr lang="en-US"/>
              <a:t>Deleting from the end of the list</a:t>
            </a:r>
          </a:p>
          <a:p>
            <a:r>
              <a:rPr lang="en-US">
                <a:solidFill>
                  <a:srgbClr val="FF0000"/>
                </a:solidFill>
              </a:rPr>
              <a:t>Deleting from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608652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Deleting from the Middle</a:t>
            </a:r>
          </a:p>
        </p:txBody>
      </p:sp>
      <p:sp>
        <p:nvSpPr>
          <p:cNvPr id="41987" name="Rectangle 3"/>
          <p:cNvSpPr>
            <a:spLocks noGrp="1" noChangeArrowheads="1"/>
          </p:cNvSpPr>
          <p:nvPr>
            <p:ph type="body" idx="1"/>
          </p:nvPr>
        </p:nvSpPr>
        <p:spPr/>
        <p:txBody>
          <a:bodyPr/>
          <a:lstStyle/>
          <a:p>
            <a:pPr>
              <a:buFontTx/>
              <a:buNone/>
            </a:pPr>
            <a:r>
              <a:rPr lang="en-US"/>
              <a:t>Steps</a:t>
            </a:r>
          </a:p>
          <a:p>
            <a:r>
              <a:rPr lang="en-US"/>
              <a:t>Set previous Node pointer to next node</a:t>
            </a:r>
          </a:p>
          <a:p>
            <a:r>
              <a:rPr lang="en-US"/>
              <a:t>Break Node pointer connection</a:t>
            </a:r>
          </a:p>
          <a:p>
            <a:r>
              <a:rPr lang="en-US"/>
              <a:t>Delete the node </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707327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Deletion Description</a:t>
            </a:r>
          </a:p>
        </p:txBody>
      </p:sp>
      <p:grpSp>
        <p:nvGrpSpPr>
          <p:cNvPr id="43012" name="Group 4"/>
          <p:cNvGrpSpPr>
            <a:grpSpLocks/>
          </p:cNvGrpSpPr>
          <p:nvPr/>
        </p:nvGrpSpPr>
        <p:grpSpPr bwMode="auto">
          <a:xfrm>
            <a:off x="2209800" y="2362200"/>
            <a:ext cx="1096963" cy="581025"/>
            <a:chOff x="600" y="1356"/>
            <a:chExt cx="818" cy="444"/>
          </a:xfrm>
        </p:grpSpPr>
        <p:sp>
          <p:nvSpPr>
            <p:cNvPr id="43013" name="Rectangle 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Line 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15" name="Line 7"/>
          <p:cNvSpPr>
            <a:spLocks noChangeShapeType="1"/>
          </p:cNvSpPr>
          <p:nvPr/>
        </p:nvSpPr>
        <p:spPr bwMode="auto">
          <a:xfrm>
            <a:off x="3200400" y="26670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16" name="Group 8"/>
          <p:cNvGrpSpPr>
            <a:grpSpLocks/>
          </p:cNvGrpSpPr>
          <p:nvPr/>
        </p:nvGrpSpPr>
        <p:grpSpPr bwMode="auto">
          <a:xfrm>
            <a:off x="3736975" y="2362200"/>
            <a:ext cx="1473200" cy="581025"/>
            <a:chOff x="600" y="1356"/>
            <a:chExt cx="1099" cy="444"/>
          </a:xfrm>
        </p:grpSpPr>
        <p:grpSp>
          <p:nvGrpSpPr>
            <p:cNvPr id="43017" name="Group 9"/>
            <p:cNvGrpSpPr>
              <a:grpSpLocks/>
            </p:cNvGrpSpPr>
            <p:nvPr/>
          </p:nvGrpSpPr>
          <p:grpSpPr bwMode="auto">
            <a:xfrm>
              <a:off x="600" y="1356"/>
              <a:ext cx="818" cy="444"/>
              <a:chOff x="600" y="1356"/>
              <a:chExt cx="818" cy="444"/>
            </a:xfrm>
          </p:grpSpPr>
          <p:sp>
            <p:nvSpPr>
              <p:cNvPr id="43018" name="Rectangle 10"/>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Line 11"/>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20" name="Line 12"/>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21" name="Text Box 13"/>
          <p:cNvSpPr txBox="1">
            <a:spLocks noChangeArrowheads="1"/>
          </p:cNvSpPr>
          <p:nvPr/>
        </p:nvSpPr>
        <p:spPr bwMode="auto">
          <a:xfrm>
            <a:off x="2439988" y="24241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3022" name="Text Box 14"/>
          <p:cNvSpPr txBox="1">
            <a:spLocks noChangeArrowheads="1"/>
          </p:cNvSpPr>
          <p:nvPr/>
        </p:nvSpPr>
        <p:spPr bwMode="auto">
          <a:xfrm>
            <a:off x="3876675" y="2424113"/>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3023" name="Line 15"/>
          <p:cNvSpPr>
            <a:spLocks noChangeShapeType="1"/>
          </p:cNvSpPr>
          <p:nvPr/>
        </p:nvSpPr>
        <p:spPr bwMode="auto">
          <a:xfrm>
            <a:off x="1447800" y="1828800"/>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24" name="Group 16"/>
          <p:cNvGrpSpPr>
            <a:grpSpLocks/>
          </p:cNvGrpSpPr>
          <p:nvPr/>
        </p:nvGrpSpPr>
        <p:grpSpPr bwMode="auto">
          <a:xfrm>
            <a:off x="5265738" y="2355850"/>
            <a:ext cx="1612900" cy="593725"/>
            <a:chOff x="4161" y="1314"/>
            <a:chExt cx="1016" cy="374"/>
          </a:xfrm>
        </p:grpSpPr>
        <p:sp>
          <p:nvSpPr>
            <p:cNvPr id="43025" name="Line 17"/>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6" name="Rectangle 18"/>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3027" name="Group 19"/>
            <p:cNvGrpSpPr>
              <a:grpSpLocks/>
            </p:cNvGrpSpPr>
            <p:nvPr/>
          </p:nvGrpSpPr>
          <p:grpSpPr bwMode="auto">
            <a:xfrm>
              <a:off x="4161" y="1314"/>
              <a:ext cx="1016" cy="366"/>
              <a:chOff x="4161" y="1314"/>
              <a:chExt cx="1016" cy="366"/>
            </a:xfrm>
          </p:grpSpPr>
          <p:sp>
            <p:nvSpPr>
              <p:cNvPr id="43028" name="Rectangle 20"/>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29" name="Group 21"/>
              <p:cNvGrpSpPr>
                <a:grpSpLocks/>
              </p:cNvGrpSpPr>
              <p:nvPr/>
            </p:nvGrpSpPr>
            <p:grpSpPr bwMode="auto">
              <a:xfrm>
                <a:off x="4760" y="1377"/>
                <a:ext cx="417" cy="257"/>
                <a:chOff x="4760" y="1377"/>
                <a:chExt cx="417" cy="257"/>
              </a:xfrm>
            </p:grpSpPr>
            <p:sp>
              <p:nvSpPr>
                <p:cNvPr id="43030" name="Line 22"/>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31" name="Group 23"/>
                <p:cNvGrpSpPr>
                  <a:grpSpLocks/>
                </p:cNvGrpSpPr>
                <p:nvPr/>
              </p:nvGrpSpPr>
              <p:grpSpPr bwMode="auto">
                <a:xfrm>
                  <a:off x="5112" y="1377"/>
                  <a:ext cx="56" cy="257"/>
                  <a:chOff x="4434" y="2159"/>
                  <a:chExt cx="56" cy="257"/>
                </a:xfrm>
              </p:grpSpPr>
              <p:sp>
                <p:nvSpPr>
                  <p:cNvPr id="43032" name="Line 24"/>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3" name="Line 25"/>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43034" name="Text Box 26"/>
          <p:cNvSpPr txBox="1">
            <a:spLocks noChangeArrowheads="1"/>
          </p:cNvSpPr>
          <p:nvPr/>
        </p:nvSpPr>
        <p:spPr bwMode="auto">
          <a:xfrm>
            <a:off x="533400" y="14478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grpSp>
        <p:nvGrpSpPr>
          <p:cNvPr id="43035" name="Group 27"/>
          <p:cNvGrpSpPr>
            <a:grpSpLocks/>
          </p:cNvGrpSpPr>
          <p:nvPr/>
        </p:nvGrpSpPr>
        <p:grpSpPr bwMode="auto">
          <a:xfrm>
            <a:off x="2362200" y="3975100"/>
            <a:ext cx="1096963" cy="581025"/>
            <a:chOff x="600" y="1356"/>
            <a:chExt cx="818" cy="444"/>
          </a:xfrm>
        </p:grpSpPr>
        <p:sp>
          <p:nvSpPr>
            <p:cNvPr id="43036" name="Rectangle 2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Line 2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38" name="Line 30"/>
          <p:cNvSpPr>
            <a:spLocks noChangeShapeType="1"/>
          </p:cNvSpPr>
          <p:nvPr/>
        </p:nvSpPr>
        <p:spPr bwMode="auto">
          <a:xfrm>
            <a:off x="4876800" y="3365500"/>
            <a:ext cx="573088"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39" name="Group 31"/>
          <p:cNvGrpSpPr>
            <a:grpSpLocks/>
          </p:cNvGrpSpPr>
          <p:nvPr/>
        </p:nvGrpSpPr>
        <p:grpSpPr bwMode="auto">
          <a:xfrm>
            <a:off x="3889375" y="3975100"/>
            <a:ext cx="1473200" cy="581025"/>
            <a:chOff x="600" y="1356"/>
            <a:chExt cx="1099" cy="444"/>
          </a:xfrm>
        </p:grpSpPr>
        <p:grpSp>
          <p:nvGrpSpPr>
            <p:cNvPr id="43040" name="Group 32"/>
            <p:cNvGrpSpPr>
              <a:grpSpLocks/>
            </p:cNvGrpSpPr>
            <p:nvPr/>
          </p:nvGrpSpPr>
          <p:grpSpPr bwMode="auto">
            <a:xfrm>
              <a:off x="600" y="1356"/>
              <a:ext cx="818" cy="444"/>
              <a:chOff x="600" y="1356"/>
              <a:chExt cx="818" cy="444"/>
            </a:xfrm>
          </p:grpSpPr>
          <p:sp>
            <p:nvSpPr>
              <p:cNvPr id="43041" name="Rectangle 3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2" name="Line 3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43" name="Line 3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44" name="Text Box 36"/>
          <p:cNvSpPr txBox="1">
            <a:spLocks noChangeArrowheads="1"/>
          </p:cNvSpPr>
          <p:nvPr/>
        </p:nvSpPr>
        <p:spPr bwMode="auto">
          <a:xfrm>
            <a:off x="2592388" y="40370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3045" name="Text Box 37"/>
          <p:cNvSpPr txBox="1">
            <a:spLocks noChangeArrowheads="1"/>
          </p:cNvSpPr>
          <p:nvPr/>
        </p:nvSpPr>
        <p:spPr bwMode="auto">
          <a:xfrm>
            <a:off x="4029075" y="4037013"/>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3046" name="Text Box 38"/>
          <p:cNvSpPr txBox="1">
            <a:spLocks noChangeArrowheads="1"/>
          </p:cNvSpPr>
          <p:nvPr/>
        </p:nvSpPr>
        <p:spPr bwMode="auto">
          <a:xfrm>
            <a:off x="685800" y="32131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43047" name="Line 39"/>
          <p:cNvSpPr>
            <a:spLocks noChangeShapeType="1"/>
          </p:cNvSpPr>
          <p:nvPr/>
        </p:nvSpPr>
        <p:spPr bwMode="auto">
          <a:xfrm>
            <a:off x="1600200" y="3441700"/>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48" name="Group 40"/>
          <p:cNvGrpSpPr>
            <a:grpSpLocks/>
          </p:cNvGrpSpPr>
          <p:nvPr/>
        </p:nvGrpSpPr>
        <p:grpSpPr bwMode="auto">
          <a:xfrm>
            <a:off x="5418138" y="3968750"/>
            <a:ext cx="1612900" cy="593725"/>
            <a:chOff x="4161" y="1314"/>
            <a:chExt cx="1016" cy="374"/>
          </a:xfrm>
        </p:grpSpPr>
        <p:sp>
          <p:nvSpPr>
            <p:cNvPr id="43049" name="Line 41"/>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0" name="Rectangle 42"/>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3051" name="Group 43"/>
            <p:cNvGrpSpPr>
              <a:grpSpLocks/>
            </p:cNvGrpSpPr>
            <p:nvPr/>
          </p:nvGrpSpPr>
          <p:grpSpPr bwMode="auto">
            <a:xfrm>
              <a:off x="4161" y="1314"/>
              <a:ext cx="1016" cy="366"/>
              <a:chOff x="4161" y="1314"/>
              <a:chExt cx="1016" cy="366"/>
            </a:xfrm>
          </p:grpSpPr>
          <p:sp>
            <p:nvSpPr>
              <p:cNvPr id="43052" name="Rectangle 44"/>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53" name="Group 45"/>
              <p:cNvGrpSpPr>
                <a:grpSpLocks/>
              </p:cNvGrpSpPr>
              <p:nvPr/>
            </p:nvGrpSpPr>
            <p:grpSpPr bwMode="auto">
              <a:xfrm>
                <a:off x="4760" y="1377"/>
                <a:ext cx="417" cy="257"/>
                <a:chOff x="4760" y="1377"/>
                <a:chExt cx="417" cy="257"/>
              </a:xfrm>
            </p:grpSpPr>
            <p:sp>
              <p:nvSpPr>
                <p:cNvPr id="43054" name="Line 46"/>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55" name="Group 47"/>
                <p:cNvGrpSpPr>
                  <a:grpSpLocks/>
                </p:cNvGrpSpPr>
                <p:nvPr/>
              </p:nvGrpSpPr>
              <p:grpSpPr bwMode="auto">
                <a:xfrm>
                  <a:off x="5112" y="1377"/>
                  <a:ext cx="56" cy="257"/>
                  <a:chOff x="4434" y="2159"/>
                  <a:chExt cx="56" cy="257"/>
                </a:xfrm>
              </p:grpSpPr>
              <p:sp>
                <p:nvSpPr>
                  <p:cNvPr id="43056" name="Line 48"/>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7" name="Line 49"/>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43058" name="Line 50"/>
          <p:cNvSpPr>
            <a:spLocks noChangeShapeType="1"/>
          </p:cNvSpPr>
          <p:nvPr/>
        </p:nvSpPr>
        <p:spPr bwMode="auto">
          <a:xfrm>
            <a:off x="3733800" y="3746500"/>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9" name="Line 51"/>
          <p:cNvSpPr>
            <a:spLocks noChangeShapeType="1"/>
          </p:cNvSpPr>
          <p:nvPr/>
        </p:nvSpPr>
        <p:spPr bwMode="auto">
          <a:xfrm flipH="1">
            <a:off x="3706813" y="3756025"/>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0" name="Freeform 52"/>
          <p:cNvSpPr>
            <a:spLocks/>
          </p:cNvSpPr>
          <p:nvPr/>
        </p:nvSpPr>
        <p:spPr bwMode="auto">
          <a:xfrm>
            <a:off x="3225800" y="3200400"/>
            <a:ext cx="1651000" cy="1079500"/>
          </a:xfrm>
          <a:custGeom>
            <a:avLst/>
            <a:gdLst>
              <a:gd name="T0" fmla="*/ 80 w 1040"/>
              <a:gd name="T1" fmla="*/ 680 h 680"/>
              <a:gd name="T2" fmla="*/ 80 w 1040"/>
              <a:gd name="T3" fmla="*/ 152 h 680"/>
              <a:gd name="T4" fmla="*/ 560 w 1040"/>
              <a:gd name="T5" fmla="*/ 8 h 680"/>
              <a:gd name="T6" fmla="*/ 1040 w 1040"/>
              <a:gd name="T7" fmla="*/ 104 h 680"/>
            </a:gdLst>
            <a:ahLst/>
            <a:cxnLst>
              <a:cxn ang="0">
                <a:pos x="T0" y="T1"/>
              </a:cxn>
              <a:cxn ang="0">
                <a:pos x="T2" y="T3"/>
              </a:cxn>
              <a:cxn ang="0">
                <a:pos x="T4" y="T5"/>
              </a:cxn>
              <a:cxn ang="0">
                <a:pos x="T6" y="T7"/>
              </a:cxn>
            </a:cxnLst>
            <a:rect l="0" t="0" r="r" b="b"/>
            <a:pathLst>
              <a:path w="1040" h="680">
                <a:moveTo>
                  <a:pt x="80" y="680"/>
                </a:moveTo>
                <a:cubicBezTo>
                  <a:pt x="40" y="472"/>
                  <a:pt x="0" y="264"/>
                  <a:pt x="80" y="152"/>
                </a:cubicBezTo>
                <a:cubicBezTo>
                  <a:pt x="160" y="40"/>
                  <a:pt x="400" y="16"/>
                  <a:pt x="560" y="8"/>
                </a:cubicBezTo>
                <a:cubicBezTo>
                  <a:pt x="720" y="0"/>
                  <a:pt x="880" y="52"/>
                  <a:pt x="1040" y="104"/>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3061" name="Group 53"/>
          <p:cNvGrpSpPr>
            <a:grpSpLocks/>
          </p:cNvGrpSpPr>
          <p:nvPr/>
        </p:nvGrpSpPr>
        <p:grpSpPr bwMode="auto">
          <a:xfrm>
            <a:off x="2362200" y="5362575"/>
            <a:ext cx="1096963" cy="581025"/>
            <a:chOff x="600" y="1356"/>
            <a:chExt cx="818" cy="444"/>
          </a:xfrm>
        </p:grpSpPr>
        <p:sp>
          <p:nvSpPr>
            <p:cNvPr id="43062" name="Rectangle 54"/>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3" name="Line 55"/>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64" name="Text Box 56"/>
          <p:cNvSpPr txBox="1">
            <a:spLocks noChangeArrowheads="1"/>
          </p:cNvSpPr>
          <p:nvPr/>
        </p:nvSpPr>
        <p:spPr bwMode="auto">
          <a:xfrm>
            <a:off x="2592388" y="542448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3065" name="Line 57"/>
          <p:cNvSpPr>
            <a:spLocks noChangeShapeType="1"/>
          </p:cNvSpPr>
          <p:nvPr/>
        </p:nvSpPr>
        <p:spPr bwMode="auto">
          <a:xfrm>
            <a:off x="1600200" y="4829175"/>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6" name="Text Box 58"/>
          <p:cNvSpPr txBox="1">
            <a:spLocks noChangeArrowheads="1"/>
          </p:cNvSpPr>
          <p:nvPr/>
        </p:nvSpPr>
        <p:spPr bwMode="auto">
          <a:xfrm>
            <a:off x="685800" y="444817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43067" name="Line 59"/>
          <p:cNvSpPr>
            <a:spLocks noChangeShapeType="1"/>
          </p:cNvSpPr>
          <p:nvPr/>
        </p:nvSpPr>
        <p:spPr bwMode="auto">
          <a:xfrm>
            <a:off x="3505200" y="5638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68" name="Group 60"/>
          <p:cNvGrpSpPr>
            <a:grpSpLocks/>
          </p:cNvGrpSpPr>
          <p:nvPr/>
        </p:nvGrpSpPr>
        <p:grpSpPr bwMode="auto">
          <a:xfrm>
            <a:off x="4038600" y="5349875"/>
            <a:ext cx="1612900" cy="593725"/>
            <a:chOff x="4161" y="1314"/>
            <a:chExt cx="1016" cy="374"/>
          </a:xfrm>
        </p:grpSpPr>
        <p:sp>
          <p:nvSpPr>
            <p:cNvPr id="43069" name="Line 61"/>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0" name="Rectangle 62"/>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3071" name="Group 63"/>
            <p:cNvGrpSpPr>
              <a:grpSpLocks/>
            </p:cNvGrpSpPr>
            <p:nvPr/>
          </p:nvGrpSpPr>
          <p:grpSpPr bwMode="auto">
            <a:xfrm>
              <a:off x="4161" y="1314"/>
              <a:ext cx="1016" cy="366"/>
              <a:chOff x="4161" y="1314"/>
              <a:chExt cx="1016" cy="366"/>
            </a:xfrm>
          </p:grpSpPr>
          <p:sp>
            <p:nvSpPr>
              <p:cNvPr id="43072" name="Rectangle 64"/>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73" name="Group 65"/>
              <p:cNvGrpSpPr>
                <a:grpSpLocks/>
              </p:cNvGrpSpPr>
              <p:nvPr/>
            </p:nvGrpSpPr>
            <p:grpSpPr bwMode="auto">
              <a:xfrm>
                <a:off x="4760" y="1377"/>
                <a:ext cx="417" cy="257"/>
                <a:chOff x="4760" y="1377"/>
                <a:chExt cx="417" cy="257"/>
              </a:xfrm>
            </p:grpSpPr>
            <p:sp>
              <p:nvSpPr>
                <p:cNvPr id="43074" name="Line 66"/>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75" name="Group 67"/>
                <p:cNvGrpSpPr>
                  <a:grpSpLocks/>
                </p:cNvGrpSpPr>
                <p:nvPr/>
              </p:nvGrpSpPr>
              <p:grpSpPr bwMode="auto">
                <a:xfrm>
                  <a:off x="5112" y="1377"/>
                  <a:ext cx="56" cy="257"/>
                  <a:chOff x="4434" y="2159"/>
                  <a:chExt cx="56" cy="257"/>
                </a:xfrm>
              </p:grpSpPr>
              <p:sp>
                <p:nvSpPr>
                  <p:cNvPr id="43076" name="Line 68"/>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7" name="Line 69"/>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pic>
        <p:nvPicPr>
          <p:cNvPr id="69"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0" name="Picture 69">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71" name="Picture 70">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2" name="Picture 71">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73" name="Picture 72"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88156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686800" cy="731838"/>
          </a:xfrm>
        </p:spPr>
        <p:txBody>
          <a:bodyPr>
            <a:normAutofit fontScale="90000"/>
          </a:bodyPr>
          <a:lstStyle/>
          <a:p>
            <a:r>
              <a:rPr lang="en-US" dirty="0" smtClean="0">
                <a:solidFill>
                  <a:srgbClr val="C00000"/>
                </a:solidFill>
                <a:latin typeface="Marcellus"/>
              </a:rPr>
              <a:t>Implementing unordered Linked </a:t>
            </a:r>
            <a:r>
              <a:rPr lang="en-US" dirty="0">
                <a:solidFill>
                  <a:srgbClr val="C00000"/>
                </a:solidFill>
                <a:latin typeface="Marcellus"/>
              </a:rPr>
              <a:t>List</a:t>
            </a:r>
          </a:p>
        </p:txBody>
      </p:sp>
      <p:sp>
        <p:nvSpPr>
          <p:cNvPr id="3" name="Content Placeholder 2"/>
          <p:cNvSpPr>
            <a:spLocks noGrp="1"/>
          </p:cNvSpPr>
          <p:nvPr>
            <p:ph idx="1"/>
          </p:nvPr>
        </p:nvSpPr>
        <p:spPr>
          <a:xfrm>
            <a:off x="457200" y="1600200"/>
            <a:ext cx="8229600" cy="4957764"/>
          </a:xfrm>
        </p:spPr>
        <p:txBody>
          <a:bodyPr>
            <a:normAutofit/>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smtClean="0">
                <a:solidFill>
                  <a:srgbClr val="0070C0"/>
                </a:solidFill>
                <a:latin typeface="Fira sans"/>
              </a:rPr>
              <a:t>NodeType</a:t>
            </a:r>
            <a:r>
              <a:rPr lang="en-US" sz="2600" dirty="0" smtClean="0">
                <a:solidFill>
                  <a:srgbClr val="0070C0"/>
                </a:solidFill>
                <a:latin typeface="Fira sans"/>
              </a:rPr>
              <a:t> Search(</a:t>
            </a:r>
            <a:r>
              <a:rPr lang="en-US" sz="2600" dirty="0" err="1" smtClean="0">
                <a:solidFill>
                  <a:srgbClr val="0070C0"/>
                </a:solidFill>
                <a:latin typeface="Fira sans"/>
              </a:rPr>
              <a:t>LLType</a:t>
            </a:r>
            <a:r>
              <a:rPr lang="en-US" sz="2600" dirty="0" smtClean="0">
                <a:solidFill>
                  <a:srgbClr val="0070C0"/>
                </a:solidFill>
                <a:latin typeface="Fira sans"/>
              </a:rPr>
              <a:t> Head, </a:t>
            </a:r>
            <a:r>
              <a:rPr lang="en-US" sz="2600" dirty="0" err="1" smtClean="0">
                <a:solidFill>
                  <a:srgbClr val="0070C0"/>
                </a:solidFill>
                <a:latin typeface="Fira sans"/>
              </a:rPr>
              <a:t>ElementType</a:t>
            </a:r>
            <a:r>
              <a:rPr lang="en-US" sz="2600" dirty="0" smtClean="0">
                <a:solidFill>
                  <a:srgbClr val="0070C0"/>
                </a:solidFill>
                <a:latin typeface="Fira sans"/>
              </a:rPr>
              <a:t> Key)</a:t>
            </a:r>
            <a:endParaRPr lang="en-US" sz="2600" dirty="0">
              <a:solidFill>
                <a:srgbClr val="0070C0"/>
              </a:solidFill>
              <a:latin typeface="Fira sans"/>
            </a:endParaRPr>
          </a:p>
          <a:p>
            <a:pPr marL="0" indent="0">
              <a:buNone/>
            </a:pPr>
            <a:r>
              <a:rPr lang="en-US" sz="2400" dirty="0" smtClean="0">
                <a:latin typeface="Fira sans"/>
              </a:rPr>
              <a:t>//This algorithm returns </a:t>
            </a:r>
            <a:r>
              <a:rPr lang="en-US" sz="2400" dirty="0" err="1" smtClean="0">
                <a:latin typeface="Fira sans"/>
              </a:rPr>
              <a:t>NodeType</a:t>
            </a:r>
            <a:r>
              <a:rPr lang="en-US" sz="2400" dirty="0" smtClean="0">
                <a:latin typeface="Fira sans"/>
              </a:rPr>
              <a:t> node which contains the ‘</a:t>
            </a:r>
            <a:r>
              <a:rPr lang="en-US" sz="2400" dirty="0" err="1" smtClean="0">
                <a:latin typeface="Fira sans"/>
              </a:rPr>
              <a:t>keyvalue</a:t>
            </a:r>
            <a:r>
              <a:rPr lang="en-US" sz="2400" dirty="0" smtClean="0">
                <a:latin typeface="Fira sans"/>
              </a:rPr>
              <a:t>” being searched. </a:t>
            </a:r>
            <a:endParaRPr lang="en-US" sz="2400" dirty="0">
              <a:latin typeface="Fira sans"/>
            </a:endParaRPr>
          </a:p>
          <a:p>
            <a:pPr marL="0" indent="0">
              <a:buNone/>
            </a:pPr>
            <a:r>
              <a:rPr lang="en-US" sz="2600" dirty="0" smtClean="0">
                <a:latin typeface="Fira sans"/>
              </a:rPr>
              <a:t>{ if (Head==NULL)</a:t>
            </a:r>
          </a:p>
          <a:p>
            <a:pPr marL="0" indent="0">
              <a:buNone/>
            </a:pPr>
            <a:r>
              <a:rPr lang="en-US" sz="2600" dirty="0">
                <a:latin typeface="Fira sans"/>
              </a:rPr>
              <a:t>	</a:t>
            </a:r>
            <a:r>
              <a:rPr lang="en-US" sz="2600" dirty="0" smtClean="0">
                <a:latin typeface="Fira sans"/>
              </a:rPr>
              <a:t>Print “element doesn’t exist”</a:t>
            </a:r>
          </a:p>
          <a:p>
            <a:pPr marL="0" indent="0">
              <a:buNone/>
            </a:pPr>
            <a:r>
              <a:rPr lang="en-US" sz="2600" dirty="0">
                <a:latin typeface="Fira sans"/>
              </a:rPr>
              <a:t>	</a:t>
            </a:r>
            <a:r>
              <a:rPr lang="en-US" sz="2600" dirty="0" smtClean="0">
                <a:latin typeface="Fira sans"/>
              </a:rPr>
              <a:t>exit;</a:t>
            </a:r>
          </a:p>
          <a:p>
            <a:pPr marL="0" indent="0">
              <a:buNone/>
            </a:pPr>
            <a:r>
              <a:rPr lang="en-US" sz="2600" dirty="0">
                <a:latin typeface="Fira sans"/>
              </a:rPr>
              <a:t> </a:t>
            </a:r>
            <a:r>
              <a:rPr lang="en-US" sz="2600" dirty="0" smtClean="0">
                <a:latin typeface="Fira sans"/>
              </a:rPr>
              <a:t>Else</a:t>
            </a:r>
          </a:p>
          <a:p>
            <a:pPr marL="0" indent="0">
              <a:buNone/>
            </a:pPr>
            <a:r>
              <a:rPr lang="en-US" sz="2600" dirty="0" smtClean="0">
                <a:latin typeface="Fira sans"/>
              </a:rPr>
              <a:t>	</a:t>
            </a:r>
          </a:p>
          <a:p>
            <a:pPr marL="0" indent="0">
              <a:buNone/>
            </a:pPr>
            <a:r>
              <a:rPr lang="en-US" sz="2600" dirty="0">
                <a:latin typeface="Fira sans"/>
              </a:rPr>
              <a:t>}</a:t>
            </a:r>
            <a:endParaRPr lang="en-US" sz="2600" dirty="0" smtClean="0">
              <a:latin typeface="Fira sans"/>
            </a:endParaRPr>
          </a:p>
          <a:p>
            <a:pPr marL="0" indent="0">
              <a:buNone/>
            </a:pPr>
            <a:endParaRPr lang="en-US" dirty="0">
              <a:solidFill>
                <a:srgbClr val="FF0000"/>
              </a:solidFill>
              <a:latin typeface="Fira sans"/>
            </a:endParaRPr>
          </a:p>
          <a:p>
            <a:pPr marL="0" indent="0">
              <a:buNone/>
            </a:pPr>
            <a:endParaRPr lang="en-US" dirty="0" smtClean="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241128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62500" lnSpcReduction="20000"/>
          </a:bodyPr>
          <a:lstStyle/>
          <a:p>
            <a:pPr marL="0" indent="0">
              <a:buNone/>
            </a:pPr>
            <a:r>
              <a:rPr lang="en-US" dirty="0"/>
              <a:t>Insertion into </a:t>
            </a:r>
            <a:r>
              <a:rPr lang="en-US" dirty="0" err="1"/>
              <a:t>ordred</a:t>
            </a:r>
            <a:r>
              <a:rPr lang="en-US" dirty="0"/>
              <a:t> LL</a:t>
            </a:r>
          </a:p>
          <a:p>
            <a:pPr marL="0" indent="0">
              <a:buNone/>
            </a:pPr>
            <a:r>
              <a:rPr lang="en-US" dirty="0"/>
              <a:t>{</a:t>
            </a:r>
          </a:p>
          <a:p>
            <a:pPr marL="0" indent="0">
              <a:buNone/>
            </a:pPr>
            <a:r>
              <a:rPr lang="en-US" dirty="0"/>
              <a:t>//case 1: insertion into empty LL</a:t>
            </a:r>
          </a:p>
          <a:p>
            <a:pPr marL="0" indent="0">
              <a:buNone/>
            </a:pPr>
            <a:r>
              <a:rPr lang="en-US" dirty="0"/>
              <a:t>if (Head==Null)</a:t>
            </a:r>
          </a:p>
          <a:p>
            <a:pPr marL="0" indent="0">
              <a:buNone/>
            </a:pPr>
            <a:r>
              <a:rPr lang="en-US" dirty="0"/>
              <a:t>Head=</a:t>
            </a:r>
            <a:r>
              <a:rPr lang="en-US" dirty="0" err="1"/>
              <a:t>Newnode</a:t>
            </a:r>
            <a:endParaRPr lang="en-US" dirty="0"/>
          </a:p>
          <a:p>
            <a:pPr marL="0" indent="0">
              <a:buNone/>
            </a:pPr>
            <a:r>
              <a:rPr lang="en-US" dirty="0"/>
              <a:t>Else</a:t>
            </a:r>
          </a:p>
          <a:p>
            <a:pPr marL="0" indent="0">
              <a:buNone/>
            </a:pPr>
            <a:r>
              <a:rPr lang="en-US" dirty="0"/>
              <a:t>{Temp=Head, </a:t>
            </a:r>
            <a:r>
              <a:rPr lang="en-US" dirty="0" err="1"/>
              <a:t>prev</a:t>
            </a:r>
            <a:r>
              <a:rPr lang="en-US" dirty="0"/>
              <a:t>=Null</a:t>
            </a:r>
          </a:p>
          <a:p>
            <a:pPr marL="0" indent="0">
              <a:buNone/>
            </a:pPr>
            <a:r>
              <a:rPr lang="en-US" dirty="0"/>
              <a:t>while(Temp-&gt;data &lt; </a:t>
            </a:r>
            <a:r>
              <a:rPr lang="en-US" dirty="0" err="1"/>
              <a:t>Newnode</a:t>
            </a:r>
            <a:r>
              <a:rPr lang="en-US" dirty="0"/>
              <a:t>-&gt;data &amp;&amp; temp!=Null)</a:t>
            </a:r>
          </a:p>
          <a:p>
            <a:pPr marL="0" indent="0">
              <a:buNone/>
            </a:pPr>
            <a:r>
              <a:rPr lang="en-US" dirty="0"/>
              <a:t>	</a:t>
            </a:r>
            <a:r>
              <a:rPr lang="en-US" dirty="0" err="1"/>
              <a:t>Prev</a:t>
            </a:r>
            <a:r>
              <a:rPr lang="en-US" dirty="0"/>
              <a:t>=Temp; Temp=Temp-&gt;next</a:t>
            </a:r>
          </a:p>
          <a:p>
            <a:pPr marL="0" indent="0">
              <a:buNone/>
            </a:pPr>
            <a:r>
              <a:rPr lang="en-US" dirty="0"/>
              <a:t>   //Case 2: insertion before first node</a:t>
            </a:r>
          </a:p>
          <a:p>
            <a:pPr marL="0" indent="0">
              <a:buNone/>
            </a:pPr>
            <a:r>
              <a:rPr lang="en-US" dirty="0"/>
              <a:t> if(</a:t>
            </a:r>
            <a:r>
              <a:rPr lang="en-US" dirty="0" err="1"/>
              <a:t>Prev</a:t>
            </a:r>
            <a:r>
              <a:rPr lang="en-US" dirty="0"/>
              <a:t>==Null)</a:t>
            </a:r>
          </a:p>
          <a:p>
            <a:pPr marL="0" indent="0">
              <a:buNone/>
            </a:pPr>
            <a:r>
              <a:rPr lang="en-US" dirty="0"/>
              <a:t>	{ </a:t>
            </a:r>
            <a:r>
              <a:rPr lang="en-US" dirty="0" err="1"/>
              <a:t>Newnode</a:t>
            </a:r>
            <a:r>
              <a:rPr lang="en-US" dirty="0"/>
              <a:t>-&gt;next=Head;	</a:t>
            </a:r>
          </a:p>
          <a:p>
            <a:pPr marL="0" indent="0">
              <a:buNone/>
            </a:pPr>
            <a:r>
              <a:rPr lang="en-US" dirty="0"/>
              <a:t>          Head=</a:t>
            </a:r>
            <a:r>
              <a:rPr lang="en-US" dirty="0" err="1"/>
              <a:t>Newnode</a:t>
            </a:r>
            <a:r>
              <a:rPr lang="en-US" dirty="0"/>
              <a:t>;</a:t>
            </a:r>
          </a:p>
          <a:p>
            <a:pPr marL="0" indent="0">
              <a:buNone/>
            </a:pPr>
            <a:r>
              <a:rPr lang="en-US" dirty="0"/>
              <a:t>	}</a:t>
            </a:r>
          </a:p>
          <a:p>
            <a:pPr marL="0" indent="0">
              <a:buNone/>
            </a:pPr>
            <a:r>
              <a:rPr lang="en-US" dirty="0"/>
              <a:t>  </a:t>
            </a:r>
            <a:r>
              <a:rPr lang="en-US" dirty="0" smtClean="0"/>
              <a:t>else  //General case</a:t>
            </a:r>
            <a:endParaRPr lang="en-US" dirty="0"/>
          </a:p>
          <a:p>
            <a:pPr marL="0" indent="0">
              <a:buNone/>
            </a:pPr>
            <a:r>
              <a:rPr lang="en-US" dirty="0"/>
              <a:t>      {</a:t>
            </a:r>
          </a:p>
          <a:p>
            <a:pPr marL="0" indent="0">
              <a:buNone/>
            </a:pPr>
            <a:r>
              <a:rPr lang="en-US" dirty="0"/>
              <a:t>	</a:t>
            </a:r>
            <a:r>
              <a:rPr lang="en-US" dirty="0" err="1"/>
              <a:t>Newnode</a:t>
            </a:r>
            <a:r>
              <a:rPr lang="en-US" dirty="0"/>
              <a:t>-&gt;next=temp;</a:t>
            </a:r>
          </a:p>
          <a:p>
            <a:pPr marL="0" indent="0">
              <a:buNone/>
            </a:pPr>
            <a:r>
              <a:rPr lang="en-US" dirty="0"/>
              <a:t>        </a:t>
            </a:r>
            <a:r>
              <a:rPr lang="en-US" dirty="0" smtClean="0"/>
              <a:t>	</a:t>
            </a:r>
            <a:r>
              <a:rPr lang="en-US" dirty="0" err="1" smtClean="0"/>
              <a:t>Prev</a:t>
            </a:r>
            <a:r>
              <a:rPr lang="en-US" dirty="0" smtClean="0"/>
              <a:t>-</a:t>
            </a:r>
            <a:r>
              <a:rPr lang="en-US" dirty="0"/>
              <a:t>&gt;next=</a:t>
            </a:r>
            <a:r>
              <a:rPr lang="en-US" dirty="0" err="1"/>
              <a:t>Newnode</a:t>
            </a:r>
            <a:endParaRPr lang="en-US" dirty="0"/>
          </a:p>
          <a:p>
            <a:pPr marL="0" indent="0">
              <a:buNone/>
            </a:pPr>
            <a:r>
              <a:rPr lang="en-US" dirty="0"/>
              <a:t>      }   </a:t>
            </a:r>
          </a:p>
          <a:p>
            <a:pPr marL="0" indent="0">
              <a:buNone/>
            </a:pPr>
            <a:r>
              <a:rPr lang="en-US" dirty="0"/>
              <a:t>}//</a:t>
            </a:r>
            <a:r>
              <a:rPr lang="en-US" dirty="0" err="1"/>
              <a:t>InsertOrdredLL</a:t>
            </a:r>
            <a:endParaRPr lang="en-US" dirty="0"/>
          </a:p>
        </p:txBody>
      </p:sp>
    </p:spTree>
    <p:extLst>
      <p:ext uri="{BB962C8B-B14F-4D97-AF65-F5344CB8AC3E}">
        <p14:creationId xmlns:p14="http://schemas.microsoft.com/office/powerpoint/2010/main" val="7824784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BVYAAAKRCAYAAAC/c/KQAAAAAXNSR0IArs4c6QAAIABJREFUeF7t2KERAAAIAzG6/9LM8D7oqhzqd44AAQIECBAgQIAAAQIECBAgQIAAAQIEksDS2pgAAQIECBAgQIAAAQIECBAgQIAAAQIETlj1BA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DANojwAAAgAElEQVQ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INDA4IAAAL9SURBV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IEHxOcCkheI/X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p:cNvSpPr>
            <a:spLocks noGrp="1"/>
          </p:cNvSpPr>
          <p:nvPr>
            <p:ph idx="1"/>
          </p:nvPr>
        </p:nvSpPr>
        <p:spPr>
          <a:xfrm>
            <a:off x="457200" y="96426"/>
            <a:ext cx="8229600" cy="6697662"/>
          </a:xfrm>
        </p:spPr>
        <p:txBody>
          <a:bodyPr>
            <a:normAutofit fontScale="62500" lnSpcReduction="20000"/>
          </a:bodyPr>
          <a:lstStyle/>
          <a:p>
            <a:pPr marL="0" indent="0">
              <a:buNone/>
            </a:pPr>
            <a:r>
              <a:rPr lang="en-US" dirty="0" err="1"/>
              <a:t>DeleteOrdredLL</a:t>
            </a:r>
            <a:endParaRPr lang="en-US" dirty="0"/>
          </a:p>
          <a:p>
            <a:pPr marL="0" indent="0">
              <a:buNone/>
            </a:pPr>
            <a:r>
              <a:rPr lang="en-US" dirty="0"/>
              <a:t>{</a:t>
            </a:r>
          </a:p>
          <a:p>
            <a:pPr marL="0" indent="0">
              <a:buNone/>
            </a:pPr>
            <a:r>
              <a:rPr lang="en-US" dirty="0"/>
              <a:t>If (Head==Null)</a:t>
            </a:r>
          </a:p>
          <a:p>
            <a:pPr marL="0" indent="0">
              <a:buNone/>
            </a:pPr>
            <a:r>
              <a:rPr lang="en-US" dirty="0"/>
              <a:t>   { Print Underflow..; Exit();</a:t>
            </a:r>
          </a:p>
          <a:p>
            <a:pPr marL="0" indent="0">
              <a:buNone/>
            </a:pPr>
            <a:r>
              <a:rPr lang="en-US" dirty="0"/>
              <a:t>Else</a:t>
            </a:r>
          </a:p>
          <a:p>
            <a:pPr marL="0" indent="0">
              <a:buNone/>
            </a:pPr>
            <a:r>
              <a:rPr lang="en-US" dirty="0"/>
              <a:t>   { //Search the node</a:t>
            </a:r>
          </a:p>
          <a:p>
            <a:pPr marL="0" indent="0">
              <a:buNone/>
            </a:pPr>
            <a:r>
              <a:rPr lang="en-US" dirty="0"/>
              <a:t>     Temp=Head, </a:t>
            </a:r>
            <a:r>
              <a:rPr lang="en-US" dirty="0" err="1"/>
              <a:t>Prev</a:t>
            </a:r>
            <a:r>
              <a:rPr lang="en-US" dirty="0"/>
              <a:t>=Null</a:t>
            </a:r>
          </a:p>
          <a:p>
            <a:pPr marL="0" indent="0">
              <a:buNone/>
            </a:pPr>
            <a:r>
              <a:rPr lang="en-US" dirty="0"/>
              <a:t>     While(Temp-&gt;data &lt;Key)</a:t>
            </a:r>
          </a:p>
          <a:p>
            <a:pPr marL="0" indent="0">
              <a:buNone/>
            </a:pPr>
            <a:r>
              <a:rPr lang="en-US" dirty="0"/>
              <a:t>           </a:t>
            </a:r>
            <a:r>
              <a:rPr lang="en-US" dirty="0" err="1"/>
              <a:t>Prev</a:t>
            </a:r>
            <a:r>
              <a:rPr lang="en-US" dirty="0"/>
              <a:t>=Temp; Temp=Temp-&gt;next</a:t>
            </a:r>
          </a:p>
          <a:p>
            <a:pPr marL="0" indent="0">
              <a:buNone/>
            </a:pPr>
            <a:r>
              <a:rPr lang="en-US" dirty="0"/>
              <a:t>     if(Temp-&gt;data) != Key) //Value not found</a:t>
            </a:r>
          </a:p>
          <a:p>
            <a:pPr marL="0" indent="0">
              <a:buNone/>
            </a:pPr>
            <a:r>
              <a:rPr lang="en-US" dirty="0"/>
              <a:t>       Print Error, Exit(0)</a:t>
            </a:r>
          </a:p>
          <a:p>
            <a:pPr marL="0" indent="0">
              <a:buNone/>
            </a:pPr>
            <a:r>
              <a:rPr lang="en-US" dirty="0"/>
              <a:t>     </a:t>
            </a:r>
            <a:r>
              <a:rPr lang="en-US" dirty="0" err="1"/>
              <a:t>Elseif</a:t>
            </a:r>
            <a:r>
              <a:rPr lang="en-US" dirty="0"/>
              <a:t>(temp-&gt;data ==Key &amp;&amp; </a:t>
            </a:r>
            <a:r>
              <a:rPr lang="en-US" dirty="0" err="1"/>
              <a:t>Prev</a:t>
            </a:r>
            <a:r>
              <a:rPr lang="en-US" dirty="0"/>
              <a:t>=Null)//Deleting first element</a:t>
            </a:r>
          </a:p>
          <a:p>
            <a:pPr marL="0" indent="0">
              <a:buNone/>
            </a:pPr>
            <a:r>
              <a:rPr lang="en-US" dirty="0"/>
              <a:t>          Head=Head-&gt;next</a:t>
            </a:r>
          </a:p>
          <a:p>
            <a:pPr marL="0" indent="0">
              <a:buNone/>
            </a:pPr>
            <a:r>
              <a:rPr lang="en-US" dirty="0"/>
              <a:t>     </a:t>
            </a:r>
            <a:r>
              <a:rPr lang="en-US" dirty="0" err="1"/>
              <a:t>Elseif</a:t>
            </a:r>
            <a:r>
              <a:rPr lang="en-US" dirty="0"/>
              <a:t>(Temp-&gt;data==key &amp;&amp; Temp-&gt;next==</a:t>
            </a:r>
            <a:r>
              <a:rPr lang="en-US" dirty="0" smtClean="0"/>
              <a:t>NULL)// </a:t>
            </a:r>
            <a:r>
              <a:rPr lang="en-US" dirty="0"/>
              <a:t>Deleting only element in LL</a:t>
            </a:r>
          </a:p>
          <a:p>
            <a:pPr marL="0" indent="0">
              <a:buNone/>
            </a:pPr>
            <a:r>
              <a:rPr lang="en-US" dirty="0"/>
              <a:t>          Head=Null</a:t>
            </a:r>
          </a:p>
          <a:p>
            <a:pPr marL="0" indent="0">
              <a:buNone/>
            </a:pPr>
            <a:r>
              <a:rPr lang="en-US" dirty="0"/>
              <a:t>     Else //General case, including deleting last element</a:t>
            </a:r>
          </a:p>
          <a:p>
            <a:pPr marL="0" indent="0">
              <a:buNone/>
            </a:pPr>
            <a:r>
              <a:rPr lang="en-US" dirty="0"/>
              <a:t>          </a:t>
            </a:r>
            <a:r>
              <a:rPr lang="en-US" dirty="0" err="1"/>
              <a:t>Prev</a:t>
            </a:r>
            <a:r>
              <a:rPr lang="en-US" dirty="0"/>
              <a:t>-&gt;next=Temp-&gt;next</a:t>
            </a:r>
          </a:p>
          <a:p>
            <a:pPr marL="0" indent="0">
              <a:buNone/>
            </a:pPr>
            <a:r>
              <a:rPr lang="en-US" dirty="0"/>
              <a:t>     }//Else</a:t>
            </a:r>
          </a:p>
          <a:p>
            <a:pPr marL="0" indent="0">
              <a:buNone/>
            </a:pPr>
            <a:r>
              <a:rPr lang="en-US" dirty="0"/>
              <a:t>Return Temp;</a:t>
            </a:r>
          </a:p>
          <a:p>
            <a:pPr marL="0" indent="0">
              <a:buNone/>
            </a:pPr>
            <a:r>
              <a:rPr lang="en-US" dirty="0"/>
              <a:t> }</a:t>
            </a:r>
          </a:p>
        </p:txBody>
      </p:sp>
    </p:spTree>
    <p:extLst>
      <p:ext uri="{BB962C8B-B14F-4D97-AF65-F5344CB8AC3E}">
        <p14:creationId xmlns:p14="http://schemas.microsoft.com/office/powerpoint/2010/main" val="1046745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宋体" pitchFamily="2" charset="-122"/>
              </a:rPr>
              <a:t>Variations of Linked Lists</a:t>
            </a:r>
          </a:p>
        </p:txBody>
      </p:sp>
      <p:sp>
        <p:nvSpPr>
          <p:cNvPr id="38915" name="Rectangle 3"/>
          <p:cNvSpPr>
            <a:spLocks noGrp="1" noChangeArrowheads="1"/>
          </p:cNvSpPr>
          <p:nvPr>
            <p:ph type="body" idx="1"/>
          </p:nvPr>
        </p:nvSpPr>
        <p:spPr>
          <a:xfrm>
            <a:off x="609600" y="1600200"/>
            <a:ext cx="7848600" cy="4495800"/>
          </a:xfrm>
        </p:spPr>
        <p:txBody>
          <a:bodyPr>
            <a:normAutofit fontScale="92500" lnSpcReduction="10000"/>
          </a:bodyPr>
          <a:lstStyle/>
          <a:p>
            <a:r>
              <a:rPr lang="en-US" altLang="zh-CN" i="1">
                <a:solidFill>
                  <a:schemeClr val="hlink"/>
                </a:solidFill>
                <a:ea typeface="宋体" pitchFamily="2" charset="-122"/>
              </a:rPr>
              <a:t>Circular linked lists</a:t>
            </a:r>
          </a:p>
          <a:p>
            <a:pPr lvl="1"/>
            <a:r>
              <a:rPr lang="en-US" altLang="zh-CN">
                <a:ea typeface="宋体" pitchFamily="2" charset="-122"/>
              </a:rPr>
              <a:t>The last node points to the first node of the list</a:t>
            </a:r>
          </a:p>
          <a:p>
            <a:pPr lvl="1"/>
            <a:endParaRPr lang="en-US" altLang="zh-CN">
              <a:ea typeface="宋体" pitchFamily="2" charset="-122"/>
            </a:endParaRPr>
          </a:p>
          <a:p>
            <a:pPr lvl="1"/>
            <a:endParaRPr lang="en-US" altLang="zh-CN">
              <a:ea typeface="宋体" pitchFamily="2" charset="-122"/>
            </a:endParaRPr>
          </a:p>
          <a:p>
            <a:pPr lvl="1"/>
            <a:endParaRPr lang="en-US" altLang="zh-CN">
              <a:ea typeface="宋体" pitchFamily="2" charset="-122"/>
            </a:endParaRPr>
          </a:p>
          <a:p>
            <a:pPr lvl="1"/>
            <a:endParaRPr lang="en-US" altLang="zh-CN">
              <a:ea typeface="宋体" pitchFamily="2" charset="-122"/>
            </a:endParaRPr>
          </a:p>
          <a:p>
            <a:pPr lvl="1"/>
            <a:endParaRPr lang="en-US" altLang="zh-CN">
              <a:ea typeface="宋体" pitchFamily="2" charset="-122"/>
            </a:endParaRPr>
          </a:p>
          <a:p>
            <a:pPr lvl="1"/>
            <a:r>
              <a:rPr lang="en-US" altLang="zh-CN">
                <a:ea typeface="宋体" pitchFamily="2" charset="-122"/>
              </a:rPr>
              <a:t>How do we know when we have finished traversing the list? (Tip: check if the pointer of the current node is equal to the head.)</a:t>
            </a:r>
          </a:p>
        </p:txBody>
      </p:sp>
      <p:sp>
        <p:nvSpPr>
          <p:cNvPr id="38916" name="Rectangle 4"/>
          <p:cNvSpPr>
            <a:spLocks noChangeArrowheads="1"/>
          </p:cNvSpPr>
          <p:nvPr/>
        </p:nvSpPr>
        <p:spPr bwMode="auto">
          <a:xfrm>
            <a:off x="3352800" y="333692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Line 5"/>
          <p:cNvSpPr>
            <a:spLocks noChangeShapeType="1"/>
          </p:cNvSpPr>
          <p:nvPr/>
        </p:nvSpPr>
        <p:spPr bwMode="auto">
          <a:xfrm flipV="1">
            <a:off x="3657600" y="3641725"/>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 name="Rectangle 6"/>
          <p:cNvSpPr>
            <a:spLocks noChangeArrowheads="1"/>
          </p:cNvSpPr>
          <p:nvPr/>
        </p:nvSpPr>
        <p:spPr bwMode="auto">
          <a:xfrm>
            <a:off x="5181600" y="333692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Line 7"/>
          <p:cNvSpPr>
            <a:spLocks noChangeShapeType="1"/>
          </p:cNvSpPr>
          <p:nvPr/>
        </p:nvSpPr>
        <p:spPr bwMode="auto">
          <a:xfrm flipV="1">
            <a:off x="5486400" y="3641725"/>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0" name="Rectangle 8"/>
          <p:cNvSpPr>
            <a:spLocks noChangeArrowheads="1"/>
          </p:cNvSpPr>
          <p:nvPr/>
        </p:nvSpPr>
        <p:spPr bwMode="auto">
          <a:xfrm>
            <a:off x="7010400" y="333692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21" name="Group 9"/>
          <p:cNvGrpSpPr>
            <a:grpSpLocks/>
          </p:cNvGrpSpPr>
          <p:nvPr/>
        </p:nvGrpSpPr>
        <p:grpSpPr bwMode="auto">
          <a:xfrm>
            <a:off x="2743200" y="3336925"/>
            <a:ext cx="609600" cy="609600"/>
            <a:chOff x="1728" y="2880"/>
            <a:chExt cx="384" cy="384"/>
          </a:xfrm>
        </p:grpSpPr>
        <p:sp>
          <p:nvSpPr>
            <p:cNvPr id="38922" name="Rectangle 10"/>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Text Box 11"/>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A</a:t>
              </a:r>
            </a:p>
          </p:txBody>
        </p:sp>
      </p:grpSp>
      <p:sp>
        <p:nvSpPr>
          <p:cNvPr id="38924" name="Rectangle 12"/>
          <p:cNvSpPr>
            <a:spLocks noChangeArrowheads="1"/>
          </p:cNvSpPr>
          <p:nvPr/>
        </p:nvSpPr>
        <p:spPr bwMode="auto">
          <a:xfrm>
            <a:off x="1524000" y="333057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Line 13"/>
          <p:cNvSpPr>
            <a:spLocks noChangeShapeType="1"/>
          </p:cNvSpPr>
          <p:nvPr/>
        </p:nvSpPr>
        <p:spPr bwMode="auto">
          <a:xfrm flipV="1">
            <a:off x="1828800" y="3641725"/>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6" name="Text Box 14"/>
          <p:cNvSpPr txBox="1">
            <a:spLocks noChangeArrowheads="1"/>
          </p:cNvSpPr>
          <p:nvPr/>
        </p:nvSpPr>
        <p:spPr bwMode="auto">
          <a:xfrm>
            <a:off x="1457325" y="402272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folHlink"/>
                </a:solidFill>
                <a:latin typeface="Tahoma" pitchFamily="34" charset="0"/>
                <a:ea typeface="宋体" pitchFamily="2" charset="-122"/>
              </a:rPr>
              <a:t>Head</a:t>
            </a:r>
          </a:p>
        </p:txBody>
      </p:sp>
      <p:grpSp>
        <p:nvGrpSpPr>
          <p:cNvPr id="38927" name="Group 15"/>
          <p:cNvGrpSpPr>
            <a:grpSpLocks/>
          </p:cNvGrpSpPr>
          <p:nvPr/>
        </p:nvGrpSpPr>
        <p:grpSpPr bwMode="auto">
          <a:xfrm>
            <a:off x="4572000" y="3336925"/>
            <a:ext cx="609600" cy="609600"/>
            <a:chOff x="1728" y="2880"/>
            <a:chExt cx="384" cy="384"/>
          </a:xfrm>
        </p:grpSpPr>
        <p:sp>
          <p:nvSpPr>
            <p:cNvPr id="38928" name="Rectangle 16"/>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Text Box 17"/>
            <p:cNvSpPr txBox="1">
              <a:spLocks noChangeArrowheads="1"/>
            </p:cNvSpPr>
            <p:nvPr/>
          </p:nvSpPr>
          <p:spPr bwMode="auto">
            <a:xfrm>
              <a:off x="1820" y="2966"/>
              <a:ext cx="2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B</a:t>
              </a:r>
            </a:p>
          </p:txBody>
        </p:sp>
      </p:grpSp>
      <p:grpSp>
        <p:nvGrpSpPr>
          <p:cNvPr id="38930" name="Group 18"/>
          <p:cNvGrpSpPr>
            <a:grpSpLocks/>
          </p:cNvGrpSpPr>
          <p:nvPr/>
        </p:nvGrpSpPr>
        <p:grpSpPr bwMode="auto">
          <a:xfrm>
            <a:off x="6400800" y="3336925"/>
            <a:ext cx="609600" cy="609600"/>
            <a:chOff x="1728" y="2880"/>
            <a:chExt cx="384" cy="384"/>
          </a:xfrm>
        </p:grpSpPr>
        <p:sp>
          <p:nvSpPr>
            <p:cNvPr id="38931" name="Rectangle 19"/>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2" name="Text Box 20"/>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C</a:t>
              </a:r>
            </a:p>
          </p:txBody>
        </p:sp>
      </p:grpSp>
      <p:sp>
        <p:nvSpPr>
          <p:cNvPr id="38933" name="Line 21"/>
          <p:cNvSpPr>
            <a:spLocks noChangeShapeType="1"/>
          </p:cNvSpPr>
          <p:nvPr/>
        </p:nvSpPr>
        <p:spPr bwMode="auto">
          <a:xfrm flipV="1">
            <a:off x="7299325" y="2967038"/>
            <a:ext cx="1588" cy="715962"/>
          </a:xfrm>
          <a:prstGeom prst="line">
            <a:avLst/>
          </a:prstGeom>
          <a:noFill/>
          <a:ln w="31750">
            <a:solidFill>
              <a:schemeClr val="hlink"/>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4" name="Line 22"/>
          <p:cNvSpPr>
            <a:spLocks noChangeShapeType="1"/>
          </p:cNvSpPr>
          <p:nvPr/>
        </p:nvSpPr>
        <p:spPr bwMode="auto">
          <a:xfrm flipH="1">
            <a:off x="3057525" y="2971800"/>
            <a:ext cx="4241800" cy="0"/>
          </a:xfrm>
          <a:prstGeom prst="line">
            <a:avLst/>
          </a:prstGeom>
          <a:noFill/>
          <a:ln w="317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5" name="Line 23"/>
          <p:cNvSpPr>
            <a:spLocks noChangeShapeType="1"/>
          </p:cNvSpPr>
          <p:nvPr/>
        </p:nvSpPr>
        <p:spPr bwMode="auto">
          <a:xfrm>
            <a:off x="3057525" y="2971800"/>
            <a:ext cx="0" cy="381000"/>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25" name="Picture 2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26" name="Picture 2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27" name="Picture 2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28" name="Picture 2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8495562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a:ea typeface="宋体" pitchFamily="2" charset="-122"/>
              </a:rPr>
              <a:t>Variations of Linked Lists</a:t>
            </a:r>
          </a:p>
        </p:txBody>
      </p:sp>
      <p:sp>
        <p:nvSpPr>
          <p:cNvPr id="36867" name="Rectangle 3"/>
          <p:cNvSpPr>
            <a:spLocks noGrp="1" noChangeArrowheads="1"/>
          </p:cNvSpPr>
          <p:nvPr>
            <p:ph type="body" idx="1"/>
          </p:nvPr>
        </p:nvSpPr>
        <p:spPr>
          <a:xfrm>
            <a:off x="609600" y="1600200"/>
            <a:ext cx="8153400" cy="2667000"/>
          </a:xfrm>
        </p:spPr>
        <p:txBody>
          <a:bodyPr>
            <a:normAutofit fontScale="92500" lnSpcReduction="10000"/>
          </a:bodyPr>
          <a:lstStyle/>
          <a:p>
            <a:pPr>
              <a:lnSpc>
                <a:spcPct val="90000"/>
              </a:lnSpc>
            </a:pPr>
            <a:r>
              <a:rPr lang="en-US" altLang="zh-CN" i="1">
                <a:solidFill>
                  <a:schemeClr val="hlink"/>
                </a:solidFill>
                <a:ea typeface="宋体" pitchFamily="2" charset="-122"/>
              </a:rPr>
              <a:t>Doubly linked lists</a:t>
            </a:r>
          </a:p>
          <a:p>
            <a:pPr lvl="1">
              <a:lnSpc>
                <a:spcPct val="90000"/>
              </a:lnSpc>
            </a:pPr>
            <a:r>
              <a:rPr lang="en-US" altLang="zh-CN">
                <a:ea typeface="宋体" pitchFamily="2" charset="-122"/>
              </a:rPr>
              <a:t>Each node points to not only successor but the predecessor</a:t>
            </a:r>
          </a:p>
          <a:p>
            <a:pPr lvl="1">
              <a:lnSpc>
                <a:spcPct val="90000"/>
              </a:lnSpc>
            </a:pPr>
            <a:r>
              <a:rPr lang="en-US" altLang="zh-CN">
                <a:ea typeface="宋体" pitchFamily="2" charset="-122"/>
              </a:rPr>
              <a:t>There are two </a:t>
            </a:r>
            <a:r>
              <a:rPr lang="en-US" altLang="zh-CN">
                <a:latin typeface="Courier New" pitchFamily="49" charset="0"/>
                <a:ea typeface="Arial Unicode MS" pitchFamily="34" charset="-128"/>
                <a:cs typeface="Arial Unicode MS" pitchFamily="34" charset="-128"/>
              </a:rPr>
              <a:t>NULL: </a:t>
            </a:r>
            <a:r>
              <a:rPr lang="en-US" altLang="zh-CN">
                <a:ea typeface="宋体" pitchFamily="2" charset="-122"/>
              </a:rPr>
              <a:t>at the first and last nodes in the list</a:t>
            </a:r>
          </a:p>
          <a:p>
            <a:pPr lvl="1">
              <a:lnSpc>
                <a:spcPct val="90000"/>
              </a:lnSpc>
            </a:pPr>
            <a:r>
              <a:rPr lang="en-US" altLang="zh-CN">
                <a:ea typeface="宋体" pitchFamily="2" charset="-122"/>
              </a:rPr>
              <a:t>Advantage: given a node, it is easy to visit its predecessor. Convenient to traverse lists </a:t>
            </a:r>
            <a:r>
              <a:rPr lang="en-US" altLang="zh-CN">
                <a:solidFill>
                  <a:schemeClr val="hlink"/>
                </a:solidFill>
                <a:ea typeface="宋体" pitchFamily="2" charset="-122"/>
              </a:rPr>
              <a:t>backwards</a:t>
            </a:r>
          </a:p>
        </p:txBody>
      </p:sp>
      <p:sp>
        <p:nvSpPr>
          <p:cNvPr id="36868" name="Rectangle 4"/>
          <p:cNvSpPr>
            <a:spLocks noChangeArrowheads="1"/>
          </p:cNvSpPr>
          <p:nvPr/>
        </p:nvSpPr>
        <p:spPr bwMode="auto">
          <a:xfrm>
            <a:off x="2645508" y="447819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Line 5"/>
          <p:cNvSpPr>
            <a:spLocks noChangeShapeType="1"/>
          </p:cNvSpPr>
          <p:nvPr/>
        </p:nvSpPr>
        <p:spPr bwMode="auto">
          <a:xfrm flipV="1">
            <a:off x="2950308" y="472267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6874" name="Group 10"/>
          <p:cNvGrpSpPr>
            <a:grpSpLocks/>
          </p:cNvGrpSpPr>
          <p:nvPr/>
        </p:nvGrpSpPr>
        <p:grpSpPr bwMode="auto">
          <a:xfrm>
            <a:off x="2035908" y="4478195"/>
            <a:ext cx="609600" cy="609600"/>
            <a:chOff x="1728" y="2880"/>
            <a:chExt cx="384" cy="384"/>
          </a:xfrm>
        </p:grpSpPr>
        <p:sp>
          <p:nvSpPr>
            <p:cNvPr id="36875" name="Rectangle 1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Text Box 12"/>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A</a:t>
              </a:r>
            </a:p>
          </p:txBody>
        </p:sp>
      </p:grpSp>
      <p:sp>
        <p:nvSpPr>
          <p:cNvPr id="36878" name="Rectangle 14"/>
          <p:cNvSpPr>
            <a:spLocks noChangeArrowheads="1"/>
          </p:cNvSpPr>
          <p:nvPr/>
        </p:nvSpPr>
        <p:spPr bwMode="auto">
          <a:xfrm>
            <a:off x="1983520" y="571327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Line 15"/>
          <p:cNvSpPr>
            <a:spLocks noChangeShapeType="1"/>
          </p:cNvSpPr>
          <p:nvPr/>
        </p:nvSpPr>
        <p:spPr bwMode="auto">
          <a:xfrm flipV="1">
            <a:off x="2288320" y="5103670"/>
            <a:ext cx="0" cy="91440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80" name="Text Box 16"/>
          <p:cNvSpPr txBox="1">
            <a:spLocks noChangeArrowheads="1"/>
          </p:cNvSpPr>
          <p:nvPr/>
        </p:nvSpPr>
        <p:spPr bwMode="auto">
          <a:xfrm>
            <a:off x="1651000" y="6350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folHlink"/>
                </a:solidFill>
                <a:latin typeface="Tahoma" pitchFamily="34" charset="0"/>
                <a:ea typeface="宋体" pitchFamily="2" charset="-122"/>
              </a:rPr>
              <a:t>Head</a:t>
            </a:r>
          </a:p>
        </p:txBody>
      </p:sp>
      <p:sp>
        <p:nvSpPr>
          <p:cNvPr id="36887" name="Rectangle 23"/>
          <p:cNvSpPr>
            <a:spLocks noChangeArrowheads="1"/>
          </p:cNvSpPr>
          <p:nvPr/>
        </p:nvSpPr>
        <p:spPr bwMode="auto">
          <a:xfrm>
            <a:off x="1412020" y="448137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8" name="Rectangle 24"/>
          <p:cNvSpPr>
            <a:spLocks noChangeArrowheads="1"/>
          </p:cNvSpPr>
          <p:nvPr/>
        </p:nvSpPr>
        <p:spPr bwMode="auto">
          <a:xfrm>
            <a:off x="5107720" y="447819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889" name="Group 25"/>
          <p:cNvGrpSpPr>
            <a:grpSpLocks/>
          </p:cNvGrpSpPr>
          <p:nvPr/>
        </p:nvGrpSpPr>
        <p:grpSpPr bwMode="auto">
          <a:xfrm>
            <a:off x="4498120" y="4478195"/>
            <a:ext cx="609600" cy="609600"/>
            <a:chOff x="1728" y="2880"/>
            <a:chExt cx="384" cy="384"/>
          </a:xfrm>
        </p:grpSpPr>
        <p:sp>
          <p:nvSpPr>
            <p:cNvPr id="36890" name="Rectangle 26"/>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1" name="Text Box 27"/>
            <p:cNvSpPr txBox="1">
              <a:spLocks noChangeArrowheads="1"/>
            </p:cNvSpPr>
            <p:nvPr/>
          </p:nvSpPr>
          <p:spPr bwMode="auto">
            <a:xfrm>
              <a:off x="1820" y="2966"/>
              <a:ext cx="2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B</a:t>
              </a:r>
            </a:p>
          </p:txBody>
        </p:sp>
      </p:grpSp>
      <p:sp>
        <p:nvSpPr>
          <p:cNvPr id="36892" name="Rectangle 28"/>
          <p:cNvSpPr>
            <a:spLocks noChangeArrowheads="1"/>
          </p:cNvSpPr>
          <p:nvPr/>
        </p:nvSpPr>
        <p:spPr bwMode="auto">
          <a:xfrm>
            <a:off x="3874233" y="448137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3" name="Line 29"/>
          <p:cNvSpPr>
            <a:spLocks noChangeShapeType="1"/>
          </p:cNvSpPr>
          <p:nvPr/>
        </p:nvSpPr>
        <p:spPr bwMode="auto">
          <a:xfrm flipH="1">
            <a:off x="3266220" y="4876658"/>
            <a:ext cx="965200" cy="11112"/>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99" name="Text Box 35"/>
          <p:cNvSpPr txBox="1">
            <a:spLocks noChangeArrowheads="1"/>
          </p:cNvSpPr>
          <p:nvPr/>
        </p:nvSpPr>
        <p:spPr bwMode="auto">
          <a:xfrm>
            <a:off x="1526320" y="4570270"/>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zh-CN" altLang="en-US">
                <a:latin typeface="Tahoma" pitchFamily="34" charset="0"/>
                <a:ea typeface="宋体" pitchFamily="2" charset="-122"/>
                <a:sym typeface="Symbol" pitchFamily="18" charset="2"/>
              </a:rPr>
              <a:t></a:t>
            </a:r>
            <a:endParaRPr lang="zh-CN" altLang="en-US">
              <a:latin typeface="Tahoma" pitchFamily="34" charset="0"/>
              <a:ea typeface="宋体" pitchFamily="2" charset="-122"/>
            </a:endParaRPr>
          </a:p>
        </p:txBody>
      </p:sp>
      <p:sp>
        <p:nvSpPr>
          <p:cNvPr id="36900" name="Rectangle 36"/>
          <p:cNvSpPr>
            <a:spLocks noChangeArrowheads="1"/>
          </p:cNvSpPr>
          <p:nvPr/>
        </p:nvSpPr>
        <p:spPr bwMode="auto">
          <a:xfrm>
            <a:off x="7571520" y="447502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901" name="Group 37"/>
          <p:cNvGrpSpPr>
            <a:grpSpLocks/>
          </p:cNvGrpSpPr>
          <p:nvPr/>
        </p:nvGrpSpPr>
        <p:grpSpPr bwMode="auto">
          <a:xfrm>
            <a:off x="6961920" y="4475020"/>
            <a:ext cx="609600" cy="609600"/>
            <a:chOff x="1728" y="2880"/>
            <a:chExt cx="384" cy="384"/>
          </a:xfrm>
        </p:grpSpPr>
        <p:sp>
          <p:nvSpPr>
            <p:cNvPr id="36902"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3" name="Text Box 39"/>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C</a:t>
              </a:r>
            </a:p>
          </p:txBody>
        </p:sp>
      </p:grpSp>
      <p:sp>
        <p:nvSpPr>
          <p:cNvPr id="36904" name="Rectangle 40"/>
          <p:cNvSpPr>
            <a:spLocks noChangeArrowheads="1"/>
          </p:cNvSpPr>
          <p:nvPr/>
        </p:nvSpPr>
        <p:spPr bwMode="auto">
          <a:xfrm>
            <a:off x="6338033" y="447819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5" name="Text Box 41"/>
          <p:cNvSpPr txBox="1">
            <a:spLocks noChangeArrowheads="1"/>
          </p:cNvSpPr>
          <p:nvPr/>
        </p:nvSpPr>
        <p:spPr bwMode="auto">
          <a:xfrm>
            <a:off x="7685820" y="459249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zh-CN" altLang="en-US">
                <a:latin typeface="Tahoma" pitchFamily="34" charset="0"/>
                <a:ea typeface="宋体" pitchFamily="2" charset="-122"/>
                <a:sym typeface="Symbol" pitchFamily="18" charset="2"/>
              </a:rPr>
              <a:t></a:t>
            </a:r>
            <a:endParaRPr lang="zh-CN" altLang="en-US">
              <a:latin typeface="Tahoma" pitchFamily="34" charset="0"/>
              <a:ea typeface="宋体" pitchFamily="2" charset="-122"/>
            </a:endParaRPr>
          </a:p>
        </p:txBody>
      </p:sp>
      <p:sp>
        <p:nvSpPr>
          <p:cNvPr id="36906" name="Line 42"/>
          <p:cNvSpPr>
            <a:spLocks noChangeShapeType="1"/>
          </p:cNvSpPr>
          <p:nvPr/>
        </p:nvSpPr>
        <p:spPr bwMode="auto">
          <a:xfrm flipH="1">
            <a:off x="5730020" y="4873483"/>
            <a:ext cx="965200" cy="11112"/>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907" name="Line 43"/>
          <p:cNvSpPr>
            <a:spLocks noChangeShapeType="1"/>
          </p:cNvSpPr>
          <p:nvPr/>
        </p:nvSpPr>
        <p:spPr bwMode="auto">
          <a:xfrm flipV="1">
            <a:off x="5399820" y="4719495"/>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8"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29" name="Picture 28">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30" name="Picture 29">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31" name="Picture 30">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32" name="Picture 31"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084715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09600" y="1981200"/>
            <a:ext cx="7848600" cy="4267200"/>
          </a:xfrm>
        </p:spPr>
        <p:txBody>
          <a:bodyPr/>
          <a:lstStyle/>
          <a:p>
            <a:r>
              <a:rPr lang="en-US" altLang="zh-CN" sz="2400" dirty="0">
                <a:ea typeface="宋体" pitchFamily="2" charset="-122"/>
              </a:rPr>
              <a:t>Linked lists are more complex to code and manage than arrays, but they have some distinct advantages.</a:t>
            </a:r>
          </a:p>
          <a:p>
            <a:pPr lvl="1"/>
            <a:r>
              <a:rPr lang="en-US" altLang="zh-CN" sz="2000" b="1" dirty="0">
                <a:solidFill>
                  <a:schemeClr val="hlink"/>
                </a:solidFill>
                <a:ea typeface="宋体" pitchFamily="2" charset="-122"/>
              </a:rPr>
              <a:t>Dynamic</a:t>
            </a:r>
            <a:r>
              <a:rPr lang="en-US" altLang="zh-CN" sz="2000" dirty="0">
                <a:ea typeface="宋体" pitchFamily="2" charset="-122"/>
              </a:rPr>
              <a:t>: a linked list can easily grow and shrink in size.</a:t>
            </a:r>
          </a:p>
          <a:p>
            <a:pPr lvl="2"/>
            <a:r>
              <a:rPr lang="en-US" altLang="zh-CN" sz="1800" dirty="0">
                <a:ea typeface="宋体" pitchFamily="2" charset="-122"/>
              </a:rPr>
              <a:t>We don’t need to know how many nodes will be in the list. They are created in memory as needed.</a:t>
            </a:r>
          </a:p>
          <a:p>
            <a:pPr lvl="2"/>
            <a:r>
              <a:rPr lang="en-US" altLang="zh-CN" sz="1800" dirty="0">
                <a:ea typeface="宋体" pitchFamily="2" charset="-122"/>
              </a:rPr>
              <a:t>In contrast, the size of a C++ array is fixed at compilation time.</a:t>
            </a:r>
          </a:p>
          <a:p>
            <a:pPr lvl="1"/>
            <a:r>
              <a:rPr lang="en-US" altLang="zh-CN" sz="2000" b="1" dirty="0">
                <a:solidFill>
                  <a:schemeClr val="hlink"/>
                </a:solidFill>
                <a:ea typeface="宋体" pitchFamily="2" charset="-122"/>
              </a:rPr>
              <a:t>Easy and fast insertions and deletions</a:t>
            </a:r>
          </a:p>
          <a:p>
            <a:pPr lvl="2"/>
            <a:r>
              <a:rPr lang="en-US" altLang="zh-CN" sz="1800" dirty="0">
                <a:ea typeface="宋体" pitchFamily="2" charset="-122"/>
              </a:rPr>
              <a:t>To insert or delete an element in an array, we need to copy to temporary variables to make room for new elements or close the gap caused by deleted elements.</a:t>
            </a:r>
          </a:p>
          <a:p>
            <a:pPr lvl="2"/>
            <a:r>
              <a:rPr lang="en-US" altLang="zh-CN" sz="1800" dirty="0">
                <a:ea typeface="宋体" pitchFamily="2" charset="-122"/>
              </a:rPr>
              <a:t>With a linked list, no need to move other nodes. Only need to reset some pointers.</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15362" name="Rectangle 2"/>
          <p:cNvSpPr>
            <a:spLocks noGrp="1" noChangeArrowheads="1"/>
          </p:cNvSpPr>
          <p:nvPr>
            <p:ph type="title"/>
          </p:nvPr>
        </p:nvSpPr>
        <p:spPr>
          <a:xfrm>
            <a:off x="457200" y="304800"/>
            <a:ext cx="8229600" cy="1143000"/>
          </a:xfrm>
        </p:spPr>
        <p:txBody>
          <a:bodyPr/>
          <a:lstStyle/>
          <a:p>
            <a:r>
              <a:rPr lang="en-US" altLang="zh-CN" dirty="0">
                <a:ea typeface="宋体" pitchFamily="2" charset="-122"/>
              </a:rPr>
              <a:t>Array versus Linked Lists</a:t>
            </a:r>
          </a:p>
        </p:txBody>
      </p:sp>
    </p:spTree>
    <p:extLst>
      <p:ext uri="{BB962C8B-B14F-4D97-AF65-F5344CB8AC3E}">
        <p14:creationId xmlns:p14="http://schemas.microsoft.com/office/powerpoint/2010/main" val="2248453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EA99EB-079C-4778-99BA-8E1413E474B7}" type="slidenum">
              <a:rPr lang="en-US"/>
              <a:pPr/>
              <a:t>5</a:t>
            </a:fld>
            <a:endParaRPr lang="en-US"/>
          </a:p>
        </p:txBody>
      </p:sp>
      <p:sp>
        <p:nvSpPr>
          <p:cNvPr id="54274" name="Rectangle 2"/>
          <p:cNvSpPr>
            <a:spLocks noGrp="1" noChangeArrowheads="1"/>
          </p:cNvSpPr>
          <p:nvPr>
            <p:ph type="title"/>
          </p:nvPr>
        </p:nvSpPr>
        <p:spPr>
          <a:xfrm>
            <a:off x="457200" y="762000"/>
            <a:ext cx="8229600" cy="655638"/>
          </a:xfrm>
        </p:spPr>
        <p:txBody>
          <a:bodyPr>
            <a:normAutofit fontScale="90000"/>
          </a:bodyPr>
          <a:lstStyle/>
          <a:p>
            <a:r>
              <a:rPr lang="en-US" dirty="0">
                <a:solidFill>
                  <a:srgbClr val="C00000"/>
                </a:solidFill>
                <a:latin typeface="Marcellus"/>
              </a:rPr>
              <a:t>A </a:t>
            </a:r>
            <a:r>
              <a:rPr lang="en-US" dirty="0" smtClean="0">
                <a:solidFill>
                  <a:srgbClr val="C00000"/>
                </a:solidFill>
                <a:latin typeface="Marcellus"/>
              </a:rPr>
              <a:t>Linked List</a:t>
            </a:r>
            <a:endParaRPr lang="en-US" dirty="0">
              <a:solidFill>
                <a:srgbClr val="C00000"/>
              </a:solidFill>
              <a:latin typeface="Marcellus"/>
            </a:endParaRPr>
          </a:p>
        </p:txBody>
      </p:sp>
      <p:sp>
        <p:nvSpPr>
          <p:cNvPr id="54275" name="Rectangle 3"/>
          <p:cNvSpPr>
            <a:spLocks noGrp="1" noChangeArrowheads="1"/>
          </p:cNvSpPr>
          <p:nvPr>
            <p:ph type="body" idx="1"/>
          </p:nvPr>
        </p:nvSpPr>
        <p:spPr/>
        <p:txBody>
          <a:bodyPr>
            <a:normAutofit fontScale="92500" lnSpcReduction="10000"/>
          </a:bodyPr>
          <a:lstStyle/>
          <a:p>
            <a:pPr>
              <a:lnSpc>
                <a:spcPct val="90000"/>
              </a:lnSpc>
            </a:pPr>
            <a:r>
              <a:rPr lang="en-US" dirty="0">
                <a:latin typeface="Fira sans"/>
              </a:rPr>
              <a:t>Definition: </a:t>
            </a:r>
          </a:p>
          <a:p>
            <a:pPr lvl="1">
              <a:lnSpc>
                <a:spcPct val="90000"/>
              </a:lnSpc>
            </a:pPr>
            <a:r>
              <a:rPr lang="en-US" dirty="0">
                <a:latin typeface="Fira sans"/>
              </a:rPr>
              <a:t>An ordered collection </a:t>
            </a:r>
            <a:r>
              <a:rPr lang="en-US" dirty="0" smtClean="0">
                <a:latin typeface="Fira sans"/>
              </a:rPr>
              <a:t>of homogenous </a:t>
            </a:r>
            <a:r>
              <a:rPr lang="en-US" dirty="0">
                <a:latin typeface="Fira sans"/>
              </a:rPr>
              <a:t>data items</a:t>
            </a:r>
          </a:p>
          <a:p>
            <a:pPr lvl="1">
              <a:lnSpc>
                <a:spcPct val="90000"/>
              </a:lnSpc>
            </a:pPr>
            <a:r>
              <a:rPr lang="en-US" dirty="0" smtClean="0">
                <a:latin typeface="Fira sans"/>
              </a:rPr>
              <a:t>Where elements can be added anywhere and  removed from anywhere</a:t>
            </a:r>
          </a:p>
          <a:p>
            <a:pPr>
              <a:lnSpc>
                <a:spcPct val="90000"/>
              </a:lnSpc>
            </a:pPr>
            <a:r>
              <a:rPr lang="en-US" dirty="0" smtClean="0">
                <a:latin typeface="Fira sans"/>
              </a:rPr>
              <a:t>Operations:</a:t>
            </a:r>
          </a:p>
          <a:p>
            <a:pPr lvl="1">
              <a:lnSpc>
                <a:spcPct val="90000"/>
              </a:lnSpc>
            </a:pPr>
            <a:r>
              <a:rPr lang="en-US" dirty="0" smtClean="0">
                <a:latin typeface="Fira sans"/>
              </a:rPr>
              <a:t>Create an empty linked List</a:t>
            </a:r>
            <a:endParaRPr lang="en-US" dirty="0">
              <a:latin typeface="Fira sans"/>
            </a:endParaRPr>
          </a:p>
          <a:p>
            <a:pPr lvl="1">
              <a:lnSpc>
                <a:spcPct val="90000"/>
              </a:lnSpc>
            </a:pPr>
            <a:r>
              <a:rPr lang="en-US" dirty="0">
                <a:latin typeface="Fira sans"/>
              </a:rPr>
              <a:t>check if it is empty</a:t>
            </a:r>
          </a:p>
          <a:p>
            <a:pPr lvl="1">
              <a:lnSpc>
                <a:spcPct val="90000"/>
              </a:lnSpc>
            </a:pPr>
            <a:r>
              <a:rPr lang="en-US" dirty="0" smtClean="0">
                <a:latin typeface="Fira sans"/>
              </a:rPr>
              <a:t>Insert: </a:t>
            </a:r>
            <a:r>
              <a:rPr lang="en-US" dirty="0">
                <a:latin typeface="Fira sans"/>
              </a:rPr>
              <a:t>	add an element </a:t>
            </a:r>
            <a:r>
              <a:rPr lang="en-US" dirty="0" smtClean="0">
                <a:latin typeface="Fira sans"/>
              </a:rPr>
              <a:t>at the desired position</a:t>
            </a:r>
          </a:p>
          <a:p>
            <a:pPr lvl="1">
              <a:lnSpc>
                <a:spcPct val="90000"/>
              </a:lnSpc>
            </a:pPr>
            <a:r>
              <a:rPr lang="en-US" dirty="0" smtClean="0">
                <a:latin typeface="Fira sans"/>
              </a:rPr>
              <a:t>Delete:</a:t>
            </a:r>
            <a:r>
              <a:rPr lang="en-US" dirty="0">
                <a:latin typeface="Fira sans"/>
              </a:rPr>
              <a:t>	</a:t>
            </a:r>
            <a:r>
              <a:rPr lang="en-US" dirty="0" smtClean="0">
                <a:latin typeface="Fira sans"/>
              </a:rPr>
              <a:t>remove the  desired element </a:t>
            </a:r>
            <a:endParaRPr lang="en-US" dirty="0">
              <a:latin typeface="Fira sans"/>
            </a:endParaRPr>
          </a:p>
          <a:p>
            <a:pPr lvl="1">
              <a:lnSpc>
                <a:spcPct val="90000"/>
              </a:lnSpc>
            </a:pPr>
            <a:r>
              <a:rPr lang="en-US" dirty="0" smtClean="0">
                <a:latin typeface="Fira sans"/>
              </a:rPr>
              <a:t>Destroy : remove all the elements one by one and destroy the data structure</a:t>
            </a:r>
            <a:endParaRPr lang="en-US" dirty="0">
              <a:latin typeface="Fira sans"/>
            </a:endParaRPr>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8259348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Circular Linked List</a:t>
            </a:r>
            <a:endParaRPr lang="en-US" dirty="0"/>
          </a:p>
        </p:txBody>
      </p:sp>
      <p:sp>
        <p:nvSpPr>
          <p:cNvPr id="5" name="Subtitle 4"/>
          <p:cNvSpPr>
            <a:spLocks noGrp="1"/>
          </p:cNvSpPr>
          <p:nvPr>
            <p:ph type="subTitle" idx="1"/>
          </p:nvPr>
        </p:nvSpPr>
        <p:spPr/>
        <p:txBody>
          <a:bodyPr/>
          <a:lstStyle/>
          <a:p>
            <a:endParaRPr lang="en-US"/>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7765269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457200" y="548273"/>
            <a:ext cx="8229600" cy="1039091"/>
          </a:xfrm>
        </p:spPr>
        <p:txBody>
          <a:bodyPr/>
          <a:lstStyle/>
          <a:p>
            <a:r>
              <a:rPr lang="en-US" altLang="zh-TW" dirty="0">
                <a:ea typeface="PMingLiU" pitchFamily="18" charset="-120"/>
              </a:rPr>
              <a:t>Circular Linked Lists</a:t>
            </a:r>
          </a:p>
        </p:txBody>
      </p:sp>
      <p:sp>
        <p:nvSpPr>
          <p:cNvPr id="361475" name="Rectangle 3"/>
          <p:cNvSpPr>
            <a:spLocks noGrp="1" noChangeArrowheads="1"/>
          </p:cNvSpPr>
          <p:nvPr>
            <p:ph type="body" idx="1"/>
          </p:nvPr>
        </p:nvSpPr>
        <p:spPr>
          <a:xfrm>
            <a:off x="609600" y="1524000"/>
            <a:ext cx="7848600" cy="4114800"/>
          </a:xfrm>
        </p:spPr>
        <p:txBody>
          <a:bodyPr/>
          <a:lstStyle/>
          <a:p>
            <a:r>
              <a:rPr lang="en-US" altLang="zh-TW" sz="2400" dirty="0">
                <a:ea typeface="PMingLiU" pitchFamily="18" charset="-120"/>
              </a:rPr>
              <a:t>A Circular Linked List is a special type of Linked List</a:t>
            </a:r>
          </a:p>
          <a:p>
            <a:r>
              <a:rPr lang="en-US" altLang="zh-TW" sz="2400" dirty="0">
                <a:ea typeface="PMingLiU" pitchFamily="18" charset="-120"/>
              </a:rPr>
              <a:t>It supports traversing from the end of the list to the beginning by making the last node point back to the head of the list</a:t>
            </a:r>
          </a:p>
          <a:p>
            <a:r>
              <a:rPr lang="en-US" altLang="zh-TW" sz="2400" dirty="0">
                <a:ea typeface="PMingLiU" pitchFamily="18" charset="-120"/>
              </a:rPr>
              <a:t>A Rear pointer is often used instead of a Head pointer</a:t>
            </a:r>
          </a:p>
        </p:txBody>
      </p:sp>
      <p:sp>
        <p:nvSpPr>
          <p:cNvPr id="361634" name="Line 162"/>
          <p:cNvSpPr>
            <a:spLocks noChangeShapeType="1"/>
          </p:cNvSpPr>
          <p:nvPr/>
        </p:nvSpPr>
        <p:spPr bwMode="auto">
          <a:xfrm>
            <a:off x="2338388"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637" name="Line 165"/>
          <p:cNvSpPr>
            <a:spLocks noChangeShapeType="1"/>
          </p:cNvSpPr>
          <p:nvPr/>
        </p:nvSpPr>
        <p:spPr bwMode="auto">
          <a:xfrm>
            <a:off x="3733800"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641" name="Line 169"/>
          <p:cNvSpPr>
            <a:spLocks noChangeShapeType="1"/>
          </p:cNvSpPr>
          <p:nvPr/>
        </p:nvSpPr>
        <p:spPr bwMode="auto">
          <a:xfrm>
            <a:off x="5078413"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643" name="Line 171"/>
          <p:cNvSpPr>
            <a:spLocks noChangeShapeType="1"/>
          </p:cNvSpPr>
          <p:nvPr/>
        </p:nvSpPr>
        <p:spPr bwMode="auto">
          <a:xfrm>
            <a:off x="6423025"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645" name="Text Box 173"/>
          <p:cNvSpPr txBox="1">
            <a:spLocks noChangeArrowheads="1"/>
          </p:cNvSpPr>
          <p:nvPr/>
        </p:nvSpPr>
        <p:spPr bwMode="auto">
          <a:xfrm>
            <a:off x="1622225" y="5046663"/>
            <a:ext cx="736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smtClean="0">
                <a:latin typeface="Arial" pitchFamily="34" charset="0"/>
                <a:ea typeface="PMingLiU" pitchFamily="18" charset="-120"/>
              </a:rPr>
              <a:t>Head</a:t>
            </a:r>
            <a:endParaRPr lang="en-US" altLang="zh-TW" sz="1800" dirty="0">
              <a:latin typeface="Arial" pitchFamily="34" charset="0"/>
              <a:ea typeface="PMingLiU" pitchFamily="18" charset="-120"/>
            </a:endParaRPr>
          </a:p>
        </p:txBody>
      </p:sp>
      <p:sp>
        <p:nvSpPr>
          <p:cNvPr id="361646" name="Line 174"/>
          <p:cNvSpPr>
            <a:spLocks noChangeShapeType="1"/>
          </p:cNvSpPr>
          <p:nvPr/>
        </p:nvSpPr>
        <p:spPr bwMode="auto">
          <a:xfrm flipV="1">
            <a:off x="1905000" y="4495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61662" name="Group 190"/>
          <p:cNvGrpSpPr>
            <a:grpSpLocks/>
          </p:cNvGrpSpPr>
          <p:nvPr/>
        </p:nvGrpSpPr>
        <p:grpSpPr bwMode="auto">
          <a:xfrm>
            <a:off x="1447800" y="4038600"/>
            <a:ext cx="990600" cy="381000"/>
            <a:chOff x="1060" y="2584"/>
            <a:chExt cx="445" cy="304"/>
          </a:xfrm>
        </p:grpSpPr>
        <p:sp>
          <p:nvSpPr>
            <p:cNvPr id="361648" name="Rectangle 176"/>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dirty="0">
                  <a:solidFill>
                    <a:srgbClr val="800080"/>
                  </a:solidFill>
                  <a:latin typeface="Times New Roman" pitchFamily="18" charset="0"/>
                  <a:ea typeface="PMingLiU" pitchFamily="18" charset="-120"/>
                </a:rPr>
                <a:t>10</a:t>
              </a:r>
            </a:p>
          </p:txBody>
        </p:sp>
        <p:sp>
          <p:nvSpPr>
            <p:cNvPr id="361650" name="Rectangle 178"/>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61659" name="AutoShape 187"/>
          <p:cNvCxnSpPr>
            <a:cxnSpLocks noChangeShapeType="1"/>
          </p:cNvCxnSpPr>
          <p:nvPr/>
        </p:nvCxnSpPr>
        <p:spPr bwMode="auto">
          <a:xfrm flipH="1">
            <a:off x="1447800" y="4267200"/>
            <a:ext cx="6335713" cy="1588"/>
          </a:xfrm>
          <a:prstGeom prst="bentConnector5">
            <a:avLst>
              <a:gd name="adj1" fmla="val -3606"/>
              <a:gd name="adj2" fmla="val -296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61666" name="Group 194"/>
          <p:cNvGrpSpPr>
            <a:grpSpLocks/>
          </p:cNvGrpSpPr>
          <p:nvPr/>
        </p:nvGrpSpPr>
        <p:grpSpPr bwMode="auto">
          <a:xfrm>
            <a:off x="2781300" y="4038600"/>
            <a:ext cx="990600" cy="381000"/>
            <a:chOff x="1060" y="2584"/>
            <a:chExt cx="445" cy="304"/>
          </a:xfrm>
        </p:grpSpPr>
        <p:sp>
          <p:nvSpPr>
            <p:cNvPr id="361667" name="Rectangle 195"/>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361668" name="Rectangle 196"/>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669" name="Group 197"/>
          <p:cNvGrpSpPr>
            <a:grpSpLocks/>
          </p:cNvGrpSpPr>
          <p:nvPr/>
        </p:nvGrpSpPr>
        <p:grpSpPr bwMode="auto">
          <a:xfrm>
            <a:off x="4114800" y="4038600"/>
            <a:ext cx="990600" cy="381000"/>
            <a:chOff x="1060" y="2584"/>
            <a:chExt cx="445" cy="304"/>
          </a:xfrm>
        </p:grpSpPr>
        <p:sp>
          <p:nvSpPr>
            <p:cNvPr id="361670" name="Rectangle 198"/>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361671" name="Rectangle 199"/>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672" name="Group 200"/>
          <p:cNvGrpSpPr>
            <a:grpSpLocks/>
          </p:cNvGrpSpPr>
          <p:nvPr/>
        </p:nvGrpSpPr>
        <p:grpSpPr bwMode="auto">
          <a:xfrm>
            <a:off x="6781800" y="4038600"/>
            <a:ext cx="990600" cy="381000"/>
            <a:chOff x="1060" y="2584"/>
            <a:chExt cx="445" cy="304"/>
          </a:xfrm>
        </p:grpSpPr>
        <p:sp>
          <p:nvSpPr>
            <p:cNvPr id="361673" name="Rectangle 201"/>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361674" name="Rectangle 202"/>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675" name="Group 203"/>
          <p:cNvGrpSpPr>
            <a:grpSpLocks/>
          </p:cNvGrpSpPr>
          <p:nvPr/>
        </p:nvGrpSpPr>
        <p:grpSpPr bwMode="auto">
          <a:xfrm>
            <a:off x="5448300" y="4038600"/>
            <a:ext cx="990600" cy="381000"/>
            <a:chOff x="1060" y="2584"/>
            <a:chExt cx="445" cy="304"/>
          </a:xfrm>
        </p:grpSpPr>
        <p:sp>
          <p:nvSpPr>
            <p:cNvPr id="361676" name="Rectangle 204"/>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361677" name="Rectangle 205"/>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27" name="Picture 26">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28" name="Picture 27">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29" name="Picture 2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30" name="Picture 2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911990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t>Motivation</a:t>
            </a:r>
          </a:p>
        </p:txBody>
      </p:sp>
      <p:sp>
        <p:nvSpPr>
          <p:cNvPr id="447491" name="Rectangle 3"/>
          <p:cNvSpPr>
            <a:spLocks noGrp="1" noChangeArrowheads="1"/>
          </p:cNvSpPr>
          <p:nvPr>
            <p:ph type="body" idx="1"/>
          </p:nvPr>
        </p:nvSpPr>
        <p:spPr/>
        <p:txBody>
          <a:bodyPr/>
          <a:lstStyle/>
          <a:p>
            <a:r>
              <a:rPr lang="en-US" sz="3200" dirty="0"/>
              <a:t>Circular linked lists are usually sorted</a:t>
            </a:r>
          </a:p>
          <a:p>
            <a:r>
              <a:rPr lang="en-US" sz="3200" dirty="0"/>
              <a:t>Circular linked lists are useful for playing video and sound files in “looping” mode</a:t>
            </a:r>
          </a:p>
          <a:p>
            <a:r>
              <a:rPr lang="en-US" sz="3200" dirty="0"/>
              <a:t>They are also a stepping stone to implementing </a:t>
            </a:r>
            <a:r>
              <a:rPr lang="en-US" sz="3200" dirty="0" smtClean="0"/>
              <a:t>graphs</a:t>
            </a:r>
            <a:endParaRPr lang="en-US" sz="3200"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1690972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a:t>
            </a:r>
            <a:r>
              <a:rPr lang="en-US" sz="3200" dirty="0" smtClean="0">
                <a:solidFill>
                  <a:srgbClr val="C00000"/>
                </a:solidFill>
                <a:latin typeface="Marcellus"/>
              </a:rPr>
              <a:t>Circular Linked List</a:t>
            </a:r>
            <a:endParaRPr lang="en-US" sz="3200" dirty="0">
              <a:solidFill>
                <a:srgbClr val="C00000"/>
              </a:solidFill>
              <a:latin typeface="Marcellus"/>
            </a:endParaRPr>
          </a:p>
        </p:txBody>
      </p:sp>
      <p:sp>
        <p:nvSpPr>
          <p:cNvPr id="3" name="Content Placeholder 2"/>
          <p:cNvSpPr>
            <a:spLocks noGrp="1"/>
          </p:cNvSpPr>
          <p:nvPr>
            <p:ph idx="1"/>
          </p:nvPr>
        </p:nvSpPr>
        <p:spPr/>
        <p:txBody>
          <a:bodyPr>
            <a:normAutofit/>
          </a:bodyPr>
          <a:lstStyle/>
          <a:p>
            <a:pPr marL="0" indent="0">
              <a:buNone/>
            </a:pPr>
            <a:r>
              <a:rPr lang="en-US" sz="1800" dirty="0" err="1" smtClean="0">
                <a:solidFill>
                  <a:srgbClr val="0070C0"/>
                </a:solidFill>
                <a:latin typeface="Fira sans"/>
              </a:rPr>
              <a:t>Struct</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smtClean="0">
                <a:solidFill>
                  <a:srgbClr val="0070C0"/>
                </a:solidFill>
                <a:latin typeface="Fira sans"/>
              </a:rPr>
              <a: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ElementType</a:t>
            </a:r>
            <a:r>
              <a:rPr lang="en-US" sz="1800" dirty="0" smtClean="0">
                <a:solidFill>
                  <a:srgbClr val="0070C0"/>
                </a:solidFill>
                <a:latin typeface="Fira sans"/>
              </a:rPr>
              <a:t> Element;</a:t>
            </a:r>
          </a:p>
          <a:p>
            <a:pPr marL="0" indent="0">
              <a:buNone/>
            </a:pPr>
            <a:r>
              <a:rPr lang="en-US" sz="1800" dirty="0">
                <a:solidFill>
                  <a:srgbClr val="0070C0"/>
                </a:solidFill>
                <a:latin typeface="Fira sans"/>
              </a:rPr>
              <a:t>	</a:t>
            </a:r>
            <a:r>
              <a:rPr lang="en-US" sz="1800" dirty="0" smtClean="0">
                <a:solidFill>
                  <a:srgbClr val="0070C0"/>
                </a:solidFill>
                <a:latin typeface="Fira sans"/>
              </a:rPr>
              <a:t>	</a:t>
            </a:r>
            <a:r>
              <a:rPr lang="en-US" sz="1800" dirty="0" err="1" smtClean="0">
                <a:solidFill>
                  <a:srgbClr val="0070C0"/>
                </a:solidFill>
                <a:latin typeface="Fira sans"/>
              </a:rPr>
              <a:t>NodeType</a:t>
            </a:r>
            <a:r>
              <a:rPr lang="en-US" sz="1800" dirty="0">
                <a:solidFill>
                  <a:srgbClr val="0070C0"/>
                </a:solidFill>
                <a:latin typeface="Fira sans"/>
              </a:rPr>
              <a:t> </a:t>
            </a:r>
            <a:r>
              <a:rPr lang="en-US" sz="1800" dirty="0" smtClean="0">
                <a:solidFill>
                  <a:srgbClr val="0070C0"/>
                </a:solidFill>
                <a:latin typeface="Fira sans"/>
              </a:rPr>
              <a:t>*Next;</a:t>
            </a:r>
          </a:p>
          <a:p>
            <a:pPr marL="0" indent="0">
              <a:buNone/>
            </a:pPr>
            <a:r>
              <a:rPr lang="en-US" sz="1800" dirty="0">
                <a:solidFill>
                  <a:srgbClr val="0070C0"/>
                </a:solidFill>
                <a:latin typeface="Fira sans"/>
              </a:rPr>
              <a:t>	}</a:t>
            </a:r>
            <a:endParaRPr lang="en-US" sz="1800" dirty="0" smtClean="0">
              <a:solidFill>
                <a:srgbClr val="0070C0"/>
              </a:solidFill>
              <a:latin typeface="Fira sans"/>
            </a:endParaRP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smtClean="0">
                <a:solidFill>
                  <a:srgbClr val="0070C0"/>
                </a:solidFill>
                <a:latin typeface="Fira sans"/>
              </a:rPr>
              <a:t>Algorithm </a:t>
            </a:r>
            <a:r>
              <a:rPr lang="en-US" sz="1800" dirty="0" err="1" smtClean="0">
                <a:solidFill>
                  <a:srgbClr val="0070C0"/>
                </a:solidFill>
                <a:latin typeface="Fira sans"/>
              </a:rPr>
              <a:t>CLLType</a:t>
            </a:r>
            <a:r>
              <a:rPr lang="en-US" sz="1800" dirty="0" smtClean="0">
                <a:solidFill>
                  <a:srgbClr val="0070C0"/>
                </a:solidFill>
                <a:latin typeface="Fira sans"/>
              </a:rPr>
              <a:t> </a:t>
            </a:r>
            <a:r>
              <a:rPr lang="en-US" sz="1800" dirty="0" err="1" smtClean="0">
                <a:solidFill>
                  <a:srgbClr val="0070C0"/>
                </a:solidFill>
                <a:latin typeface="Fira sans"/>
              </a:rPr>
              <a:t>CreateCLL</a:t>
            </a:r>
            <a:r>
              <a:rPr lang="en-US" sz="1800" dirty="0" smtClean="0">
                <a:solidFill>
                  <a:srgbClr val="0070C0"/>
                </a:solidFill>
                <a:latin typeface="Fira sans"/>
              </a:rPr>
              <a:t>()</a:t>
            </a:r>
            <a:endParaRPr lang="en-US" sz="1800" dirty="0">
              <a:solidFill>
                <a:srgbClr val="0070C0"/>
              </a:solidFill>
              <a:latin typeface="Fira sans"/>
            </a:endParaRPr>
          </a:p>
          <a:p>
            <a:pPr marL="0" indent="0">
              <a:buNone/>
            </a:pPr>
            <a:r>
              <a:rPr lang="en-US" sz="1800" dirty="0">
                <a:solidFill>
                  <a:srgbClr val="0070C0"/>
                </a:solidFill>
                <a:latin typeface="Fira sans"/>
              </a:rPr>
              <a:t>//This </a:t>
            </a:r>
            <a:r>
              <a:rPr lang="en-US" sz="1800" dirty="0" smtClean="0">
                <a:solidFill>
                  <a:srgbClr val="0070C0"/>
                </a:solidFill>
                <a:latin typeface="Fira sans"/>
              </a:rPr>
              <a:t>Algorithm creates and returns </a:t>
            </a:r>
            <a:r>
              <a:rPr lang="en-US" sz="1800" dirty="0">
                <a:solidFill>
                  <a:srgbClr val="0070C0"/>
                </a:solidFill>
                <a:latin typeface="Fira sans"/>
              </a:rPr>
              <a:t>an empty </a:t>
            </a:r>
            <a:r>
              <a:rPr lang="en-US" sz="1800" dirty="0" smtClean="0">
                <a:solidFill>
                  <a:srgbClr val="0070C0"/>
                </a:solidFill>
                <a:latin typeface="Fira sans"/>
              </a:rPr>
              <a:t>Circular Linked List, pointed by a pointers- Head</a:t>
            </a:r>
          </a:p>
          <a:p>
            <a:pPr marL="0" indent="0">
              <a:buNone/>
            </a:pPr>
            <a:r>
              <a:rPr lang="en-US" sz="1800" dirty="0" smtClean="0">
                <a:latin typeface="Fira sans"/>
              </a:rPr>
              <a:t>{ </a:t>
            </a:r>
            <a:r>
              <a:rPr lang="en-US" sz="1800" dirty="0" err="1" smtClean="0">
                <a:latin typeface="Fira sans"/>
              </a:rPr>
              <a:t>createNode</a:t>
            </a:r>
            <a:r>
              <a:rPr lang="en-US" sz="1800" dirty="0" smtClean="0">
                <a:latin typeface="Fira sans"/>
              </a:rPr>
              <a:t>(Head);</a:t>
            </a:r>
          </a:p>
          <a:p>
            <a:pPr marL="0" indent="0">
              <a:buNone/>
            </a:pPr>
            <a:r>
              <a:rPr lang="en-US" sz="1800" dirty="0" smtClean="0">
                <a:latin typeface="Fira sans"/>
              </a:rPr>
              <a:t>Head =NULL;</a:t>
            </a:r>
          </a:p>
          <a:p>
            <a:pPr marL="0" indent="0">
              <a:buNone/>
            </a:pPr>
            <a:r>
              <a:rPr lang="en-US" sz="1800" dirty="0" smtClean="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head</a:t>
            </a:r>
            <a:endParaRPr lang="en-US" b="1" dirty="0">
              <a:solidFill>
                <a:schemeClr val="tx1"/>
              </a:solidFill>
              <a:latin typeface="Fira sans"/>
            </a:endParaRP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00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87836" y="591158"/>
            <a:ext cx="8229600" cy="1143000"/>
          </a:xfrm>
        </p:spPr>
        <p:txBody>
          <a:bodyPr/>
          <a:lstStyle/>
          <a:p>
            <a:r>
              <a:rPr lang="en-US" dirty="0"/>
              <a:t>Insertion Description</a:t>
            </a:r>
          </a:p>
        </p:txBody>
      </p:sp>
      <p:sp>
        <p:nvSpPr>
          <p:cNvPr id="21507" name="Rectangle 3"/>
          <p:cNvSpPr>
            <a:spLocks noGrp="1" noChangeArrowheads="1"/>
          </p:cNvSpPr>
          <p:nvPr>
            <p:ph type="body" idx="1"/>
          </p:nvPr>
        </p:nvSpPr>
        <p:spPr/>
        <p:txBody>
          <a:bodyPr/>
          <a:lstStyle/>
          <a:p>
            <a:r>
              <a:rPr lang="en-US"/>
              <a:t>Insertion at the top of the list</a:t>
            </a:r>
          </a:p>
          <a:p>
            <a:r>
              <a:rPr lang="en-US"/>
              <a:t>Insertion at the end of the list</a:t>
            </a:r>
          </a:p>
          <a:p>
            <a:r>
              <a:rPr lang="en-US"/>
              <a:t>Insertion in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665689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t>Insert Node</a:t>
            </a:r>
          </a:p>
        </p:txBody>
      </p:sp>
      <p:sp>
        <p:nvSpPr>
          <p:cNvPr id="443395" name="Rectangle 3"/>
          <p:cNvSpPr>
            <a:spLocks noGrp="1" noChangeArrowheads="1"/>
          </p:cNvSpPr>
          <p:nvPr>
            <p:ph type="body" idx="1"/>
          </p:nvPr>
        </p:nvSpPr>
        <p:spPr>
          <a:xfrm>
            <a:off x="457200" y="1524000"/>
            <a:ext cx="7848600" cy="4114800"/>
          </a:xfrm>
        </p:spPr>
        <p:txBody>
          <a:bodyPr/>
          <a:lstStyle/>
          <a:p>
            <a:r>
              <a:rPr lang="en-US" dirty="0"/>
              <a:t>Insert into an empty list</a:t>
            </a:r>
          </a:p>
        </p:txBody>
      </p:sp>
      <p:grpSp>
        <p:nvGrpSpPr>
          <p:cNvPr id="443414" name="Group 22"/>
          <p:cNvGrpSpPr>
            <a:grpSpLocks/>
          </p:cNvGrpSpPr>
          <p:nvPr/>
        </p:nvGrpSpPr>
        <p:grpSpPr bwMode="auto">
          <a:xfrm>
            <a:off x="5400675" y="4648200"/>
            <a:ext cx="2995613" cy="1268413"/>
            <a:chOff x="1482" y="2592"/>
            <a:chExt cx="1887" cy="799"/>
          </a:xfrm>
        </p:grpSpPr>
        <p:sp>
          <p:nvSpPr>
            <p:cNvPr id="443396" name="Text Box 4"/>
            <p:cNvSpPr txBox="1">
              <a:spLocks noChangeArrowheads="1"/>
            </p:cNvSpPr>
            <p:nvPr/>
          </p:nvSpPr>
          <p:spPr bwMode="auto">
            <a:xfrm>
              <a:off x="2265" y="3160"/>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pitchFamily="34" charset="0"/>
                  <a:ea typeface="PMingLiU" pitchFamily="18" charset="-120"/>
                </a:rPr>
                <a:t>   H</a:t>
              </a:r>
              <a:r>
                <a:rPr lang="en-US" altLang="zh-TW" sz="1800" dirty="0" smtClean="0">
                  <a:latin typeface="Arial" pitchFamily="34" charset="0"/>
                  <a:ea typeface="PMingLiU" pitchFamily="18" charset="-120"/>
                </a:rPr>
                <a:t>ead</a:t>
              </a:r>
              <a:endParaRPr lang="en-US" altLang="zh-TW" sz="1800" dirty="0">
                <a:latin typeface="Arial" pitchFamily="34" charset="0"/>
                <a:ea typeface="PMingLiU" pitchFamily="18" charset="-120"/>
              </a:endParaRPr>
            </a:p>
          </p:txBody>
        </p:sp>
        <p:sp>
          <p:nvSpPr>
            <p:cNvPr id="443397" name="Line 5"/>
            <p:cNvSpPr>
              <a:spLocks noChangeShapeType="1"/>
            </p:cNvSpPr>
            <p:nvPr/>
          </p:nvSpPr>
          <p:spPr bwMode="auto">
            <a:xfrm flipV="1">
              <a:off x="2440" y="2832"/>
              <a:ext cx="0" cy="347"/>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43406" name="Group 14"/>
            <p:cNvGrpSpPr>
              <a:grpSpLocks/>
            </p:cNvGrpSpPr>
            <p:nvPr/>
          </p:nvGrpSpPr>
          <p:grpSpPr bwMode="auto">
            <a:xfrm>
              <a:off x="1920" y="2592"/>
              <a:ext cx="641" cy="240"/>
              <a:chOff x="912" y="2544"/>
              <a:chExt cx="641" cy="240"/>
            </a:xfrm>
          </p:grpSpPr>
          <p:cxnSp>
            <p:nvCxnSpPr>
              <p:cNvPr id="443402" name="AutoShape 10"/>
              <p:cNvCxnSpPr>
                <a:cxnSpLocks noChangeShapeType="1"/>
              </p:cNvCxnSpPr>
              <p:nvPr/>
            </p:nvCxnSpPr>
            <p:spPr bwMode="auto">
              <a:xfrm flipH="1" flipV="1">
                <a:off x="960" y="2640"/>
                <a:ext cx="593" cy="55"/>
              </a:xfrm>
              <a:prstGeom prst="bentConnector5">
                <a:avLst>
                  <a:gd name="adj1" fmla="val -24282"/>
                  <a:gd name="adj2" fmla="val 590907"/>
                  <a:gd name="adj3" fmla="val 123440"/>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43403" name="Group 11"/>
              <p:cNvGrpSpPr>
                <a:grpSpLocks/>
              </p:cNvGrpSpPr>
              <p:nvPr/>
            </p:nvGrpSpPr>
            <p:grpSpPr bwMode="auto">
              <a:xfrm>
                <a:off x="912" y="2544"/>
                <a:ext cx="624" cy="240"/>
                <a:chOff x="1060" y="2584"/>
                <a:chExt cx="445" cy="304"/>
              </a:xfrm>
            </p:grpSpPr>
            <p:sp>
              <p:nvSpPr>
                <p:cNvPr id="443404" name="Rectangle 12"/>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443405" name="Rectangle 13"/>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43407" name="Text Box 15"/>
            <p:cNvSpPr txBox="1">
              <a:spLocks noChangeArrowheads="1"/>
            </p:cNvSpPr>
            <p:nvPr/>
          </p:nvSpPr>
          <p:spPr bwMode="auto">
            <a:xfrm>
              <a:off x="1482" y="3080"/>
              <a:ext cx="8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err="1" smtClean="0">
                  <a:latin typeface="Arial" pitchFamily="34" charset="0"/>
                  <a:ea typeface="PMingLiU" pitchFamily="18" charset="-120"/>
                </a:rPr>
                <a:t>NewNode</a:t>
              </a:r>
              <a:endParaRPr lang="en-US" altLang="zh-TW" sz="1800" dirty="0">
                <a:latin typeface="Arial" pitchFamily="34" charset="0"/>
                <a:ea typeface="PMingLiU" pitchFamily="18" charset="-120"/>
              </a:endParaRPr>
            </a:p>
          </p:txBody>
        </p:sp>
        <p:sp>
          <p:nvSpPr>
            <p:cNvPr id="443408" name="Line 16"/>
            <p:cNvSpPr>
              <a:spLocks noChangeShapeType="1"/>
            </p:cNvSpPr>
            <p:nvPr/>
          </p:nvSpPr>
          <p:spPr bwMode="auto">
            <a:xfrm flipV="1">
              <a:off x="1968" y="2832"/>
              <a:ext cx="0" cy="347"/>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43409" name="Text Box 17"/>
          <p:cNvSpPr txBox="1">
            <a:spLocks noChangeArrowheads="1"/>
          </p:cNvSpPr>
          <p:nvPr/>
        </p:nvSpPr>
        <p:spPr bwMode="auto">
          <a:xfrm>
            <a:off x="914400" y="2362200"/>
            <a:ext cx="3687228" cy="312085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err="1" smtClean="0">
                <a:latin typeface="Courier New" pitchFamily="49" charset="0"/>
              </a:rPr>
              <a:t>CreateNode</a:t>
            </a:r>
            <a:r>
              <a:rPr lang="en-US" dirty="0" smtClean="0">
                <a:latin typeface="Courier New" pitchFamily="49" charset="0"/>
              </a:rPr>
              <a:t>(</a:t>
            </a:r>
            <a:r>
              <a:rPr lang="en-US" dirty="0" err="1" smtClean="0">
                <a:latin typeface="Courier New" pitchFamily="49" charset="0"/>
              </a:rPr>
              <a:t>NewNode</a:t>
            </a:r>
            <a:r>
              <a:rPr lang="en-US" dirty="0" smtClean="0">
                <a:latin typeface="Courier New" pitchFamily="49" charset="0"/>
              </a:rPr>
              <a:t>)</a:t>
            </a:r>
            <a:endParaRPr lang="en-US" b="0" dirty="0">
              <a:latin typeface="Courier New" pitchFamily="49" charset="0"/>
            </a:endParaRPr>
          </a:p>
          <a:p>
            <a:pPr>
              <a:spcBef>
                <a:spcPct val="20000"/>
              </a:spcBef>
              <a:buFont typeface="Monotype Sorts" pitchFamily="2" charset="2"/>
              <a:buNone/>
            </a:pPr>
            <a:endParaRPr lang="en-US" b="0" dirty="0" smtClean="0">
              <a:latin typeface="Courier New" pitchFamily="49" charset="0"/>
            </a:endParaRPr>
          </a:p>
          <a:p>
            <a:pPr>
              <a:spcBef>
                <a:spcPct val="20000"/>
              </a:spcBef>
              <a:buFont typeface="Monotype Sorts" pitchFamily="2" charset="2"/>
              <a:buNone/>
            </a:pPr>
            <a:r>
              <a:rPr lang="en-US" dirty="0" smtClean="0">
                <a:latin typeface="Courier New" pitchFamily="49" charset="0"/>
              </a:rPr>
              <a:t>If(Head==Null)</a:t>
            </a:r>
            <a:endParaRPr lang="en-US" b="0" dirty="0">
              <a:latin typeface="Courier New" pitchFamily="49" charset="0"/>
            </a:endParaRPr>
          </a:p>
          <a:p>
            <a:pPr>
              <a:spcBef>
                <a:spcPct val="20000"/>
              </a:spcBef>
              <a:buFont typeface="Monotype Sorts" pitchFamily="2" charset="2"/>
              <a:buNone/>
            </a:pPr>
            <a:r>
              <a:rPr lang="en-US" b="0" dirty="0" smtClean="0">
                <a:latin typeface="Courier New" pitchFamily="49" charset="0"/>
              </a:rPr>
              <a:t>{</a:t>
            </a:r>
          </a:p>
          <a:p>
            <a:pPr>
              <a:spcBef>
                <a:spcPct val="20000"/>
              </a:spcBef>
              <a:buFont typeface="Monotype Sorts" pitchFamily="2" charset="2"/>
              <a:buNone/>
            </a:pPr>
            <a:r>
              <a:rPr lang="en-US" b="0" dirty="0" smtClean="0">
                <a:latin typeface="Courier New" pitchFamily="49" charset="0"/>
              </a:rPr>
              <a:t>Head = </a:t>
            </a:r>
            <a:r>
              <a:rPr lang="en-US" b="0" dirty="0" err="1" smtClean="0">
                <a:latin typeface="Courier New" pitchFamily="49" charset="0"/>
              </a:rPr>
              <a:t>NewNode</a:t>
            </a:r>
            <a:r>
              <a:rPr lang="en-US" b="0" dirty="0" smtClean="0">
                <a:latin typeface="Courier New" pitchFamily="49" charset="0"/>
              </a:rPr>
              <a:t>;</a:t>
            </a:r>
            <a:endParaRPr lang="en-US" b="0" dirty="0">
              <a:latin typeface="Courier New" pitchFamily="49" charset="0"/>
            </a:endParaRPr>
          </a:p>
          <a:p>
            <a:pPr>
              <a:spcBef>
                <a:spcPct val="20000"/>
              </a:spcBef>
              <a:buFont typeface="Monotype Sorts" pitchFamily="2" charset="2"/>
              <a:buNone/>
            </a:pPr>
            <a:r>
              <a:rPr lang="en-US" b="0" dirty="0" smtClean="0">
                <a:latin typeface="Courier New" pitchFamily="49" charset="0"/>
              </a:rPr>
              <a:t>Head-</a:t>
            </a:r>
            <a:r>
              <a:rPr lang="en-US" b="0" dirty="0">
                <a:latin typeface="Courier New" pitchFamily="49" charset="0"/>
              </a:rPr>
              <a:t>&gt;next = </a:t>
            </a:r>
            <a:r>
              <a:rPr lang="en-US" dirty="0" smtClean="0">
                <a:latin typeface="Courier New" pitchFamily="49" charset="0"/>
              </a:rPr>
              <a:t>Head</a:t>
            </a:r>
            <a:r>
              <a:rPr lang="en-US" b="0" dirty="0" smtClean="0">
                <a:latin typeface="Courier New" pitchFamily="49" charset="0"/>
              </a:rPr>
              <a:t>;</a:t>
            </a:r>
          </a:p>
          <a:p>
            <a:pPr>
              <a:spcBef>
                <a:spcPct val="20000"/>
              </a:spcBef>
              <a:buFont typeface="Monotype Sorts" pitchFamily="2" charset="2"/>
              <a:buNone/>
            </a:pPr>
            <a:r>
              <a:rPr lang="en-US" dirty="0">
                <a:latin typeface="Courier New" pitchFamily="49" charset="0"/>
              </a:rPr>
              <a:t>}</a:t>
            </a:r>
            <a:endParaRPr lang="en-US" b="0" dirty="0">
              <a:latin typeface="Courier New" pitchFamily="49" charset="0"/>
            </a:endParaRPr>
          </a:p>
        </p:txBody>
      </p:sp>
    </p:spTree>
    <p:extLst>
      <p:ext uri="{BB962C8B-B14F-4D97-AF65-F5344CB8AC3E}">
        <p14:creationId xmlns:p14="http://schemas.microsoft.com/office/powerpoint/2010/main" val="11063866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type="body" idx="1"/>
          </p:nvPr>
        </p:nvSpPr>
        <p:spPr>
          <a:xfrm>
            <a:off x="609600" y="1752600"/>
            <a:ext cx="7848600" cy="4343400"/>
          </a:xfrm>
        </p:spPr>
        <p:txBody>
          <a:bodyPr/>
          <a:lstStyle/>
          <a:p>
            <a:r>
              <a:rPr lang="en-US" altLang="zh-TW">
                <a:ea typeface="PMingLiU" pitchFamily="18" charset="-120"/>
              </a:rPr>
              <a:t>Insert to head of a Circular Linked List</a:t>
            </a:r>
          </a:p>
        </p:txBody>
      </p:sp>
      <p:sp>
        <p:nvSpPr>
          <p:cNvPr id="430101" name="Line 21"/>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02" name="Line 22"/>
          <p:cNvSpPr>
            <a:spLocks noChangeShapeType="1"/>
          </p:cNvSpPr>
          <p:nvPr/>
        </p:nvSpPr>
        <p:spPr bwMode="auto">
          <a:xfrm>
            <a:off x="3810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03" name="Line 23"/>
          <p:cNvSpPr>
            <a:spLocks noChangeShapeType="1"/>
          </p:cNvSpPr>
          <p:nvPr/>
        </p:nvSpPr>
        <p:spPr bwMode="auto">
          <a:xfrm>
            <a:off x="51816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04" name="Line 24"/>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05" name="Text Box 25"/>
          <p:cNvSpPr txBox="1">
            <a:spLocks noChangeArrowheads="1"/>
          </p:cNvSpPr>
          <p:nvPr/>
        </p:nvSpPr>
        <p:spPr bwMode="auto">
          <a:xfrm>
            <a:off x="3276600" y="6300067"/>
            <a:ext cx="736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smtClean="0">
                <a:latin typeface="Arial" pitchFamily="34" charset="0"/>
                <a:ea typeface="PMingLiU" pitchFamily="18" charset="-120"/>
              </a:rPr>
              <a:t>Head</a:t>
            </a:r>
            <a:endParaRPr lang="en-US" altLang="zh-TW" sz="1800" dirty="0">
              <a:latin typeface="Arial" pitchFamily="34" charset="0"/>
              <a:ea typeface="PMingLiU" pitchFamily="18" charset="-120"/>
            </a:endParaRPr>
          </a:p>
        </p:txBody>
      </p:sp>
      <p:sp>
        <p:nvSpPr>
          <p:cNvPr id="430106" name="Line 26"/>
          <p:cNvSpPr>
            <a:spLocks noChangeShapeType="1"/>
          </p:cNvSpPr>
          <p:nvPr/>
        </p:nvSpPr>
        <p:spPr bwMode="auto">
          <a:xfrm flipV="1">
            <a:off x="3645271" y="5275263"/>
            <a:ext cx="0" cy="9906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0111" name="AutoShape 31"/>
          <p:cNvCxnSpPr>
            <a:cxnSpLocks noChangeShapeType="1"/>
          </p:cNvCxnSpPr>
          <p:nvPr/>
        </p:nvCxnSpPr>
        <p:spPr bwMode="auto">
          <a:xfrm flipH="1">
            <a:off x="1524000" y="5105400"/>
            <a:ext cx="6335713" cy="1588"/>
          </a:xfrm>
          <a:prstGeom prst="bentConnector5">
            <a:avLst>
              <a:gd name="adj1" fmla="val -6440"/>
              <a:gd name="adj2" fmla="val -873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12" name="Text Box 32"/>
          <p:cNvSpPr txBox="1">
            <a:spLocks noChangeArrowheads="1"/>
          </p:cNvSpPr>
          <p:nvPr/>
        </p:nvSpPr>
        <p:spPr bwMode="auto">
          <a:xfrm>
            <a:off x="1752600" y="57912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pitchFamily="34" charset="0"/>
                <a:ea typeface="PMingLiU" pitchFamily="18" charset="-120"/>
              </a:rPr>
              <a:t>New</a:t>
            </a:r>
          </a:p>
        </p:txBody>
      </p:sp>
      <p:sp>
        <p:nvSpPr>
          <p:cNvPr id="430113" name="Line 33"/>
          <p:cNvSpPr>
            <a:spLocks noChangeShapeType="1"/>
          </p:cNvSpPr>
          <p:nvPr/>
        </p:nvSpPr>
        <p:spPr bwMode="auto">
          <a:xfrm flipV="1">
            <a:off x="20574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0114" name="AutoShape 34"/>
          <p:cNvCxnSpPr>
            <a:cxnSpLocks noChangeShapeType="1"/>
          </p:cNvCxnSpPr>
          <p:nvPr/>
        </p:nvCxnSpPr>
        <p:spPr bwMode="auto">
          <a:xfrm flipH="1">
            <a:off x="2895600" y="4953000"/>
            <a:ext cx="5024438" cy="1588"/>
          </a:xfrm>
          <a:prstGeom prst="bentConnector5">
            <a:avLst>
              <a:gd name="adj1" fmla="val -4551"/>
              <a:gd name="adj2" fmla="val -29600000"/>
              <a:gd name="adj3" fmla="val 104551"/>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15" name="Rectangle 35"/>
          <p:cNvSpPr>
            <a:spLocks noChangeArrowheads="1"/>
          </p:cNvSpPr>
          <p:nvPr/>
        </p:nvSpPr>
        <p:spPr bwMode="auto">
          <a:xfrm>
            <a:off x="1219200" y="2438400"/>
            <a:ext cx="7696200" cy="78483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gn="l">
              <a:spcBef>
                <a:spcPct val="50000"/>
              </a:spcBef>
              <a:buFont typeface="Monotype Sorts" pitchFamily="2" charset="2"/>
              <a:buAutoNum type="arabicPeriod"/>
            </a:pPr>
            <a:r>
              <a:rPr lang="en-US" altLang="zh-TW" dirty="0" smtClean="0">
                <a:latin typeface="Courier New" pitchFamily="49" charset="0"/>
                <a:ea typeface="PMingLiU" pitchFamily="18" charset="-120"/>
              </a:rPr>
              <a:t>Add </a:t>
            </a:r>
            <a:r>
              <a:rPr lang="en-US" altLang="zh-TW" dirty="0" err="1" smtClean="0">
                <a:latin typeface="Courier New" pitchFamily="49" charset="0"/>
                <a:ea typeface="PMingLiU" pitchFamily="18" charset="-120"/>
              </a:rPr>
              <a:t>NewNode</a:t>
            </a:r>
            <a:r>
              <a:rPr lang="en-US" altLang="zh-TW" dirty="0" smtClean="0">
                <a:latin typeface="Courier New" pitchFamily="49" charset="0"/>
                <a:ea typeface="PMingLiU" pitchFamily="18" charset="-120"/>
              </a:rPr>
              <a:t> before Head</a:t>
            </a:r>
          </a:p>
          <a:p>
            <a:pPr marL="342900" indent="-342900" algn="l">
              <a:spcBef>
                <a:spcPct val="50000"/>
              </a:spcBef>
              <a:buFont typeface="Monotype Sorts" pitchFamily="2" charset="2"/>
              <a:buAutoNum type="arabicPeriod"/>
            </a:pPr>
            <a:r>
              <a:rPr lang="en-US" altLang="zh-TW" sz="1800" b="0" dirty="0" smtClean="0">
                <a:latin typeface="Courier New" pitchFamily="49" charset="0"/>
                <a:ea typeface="PMingLiU" pitchFamily="18" charset="-120"/>
              </a:rPr>
              <a:t>Locate last node and make its next point to new node</a:t>
            </a:r>
          </a:p>
        </p:txBody>
      </p:sp>
      <p:grpSp>
        <p:nvGrpSpPr>
          <p:cNvPr id="430120" name="Group 40"/>
          <p:cNvGrpSpPr>
            <a:grpSpLocks/>
          </p:cNvGrpSpPr>
          <p:nvPr/>
        </p:nvGrpSpPr>
        <p:grpSpPr bwMode="auto">
          <a:xfrm>
            <a:off x="1524000" y="4876800"/>
            <a:ext cx="990600" cy="381000"/>
            <a:chOff x="1060" y="2584"/>
            <a:chExt cx="445" cy="304"/>
          </a:xfrm>
        </p:grpSpPr>
        <p:sp>
          <p:nvSpPr>
            <p:cNvPr id="430121" name="Rectangle 41"/>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430122" name="Rectangle 42"/>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123" name="Group 43"/>
          <p:cNvGrpSpPr>
            <a:grpSpLocks/>
          </p:cNvGrpSpPr>
          <p:nvPr/>
        </p:nvGrpSpPr>
        <p:grpSpPr bwMode="auto">
          <a:xfrm>
            <a:off x="2819400" y="4876800"/>
            <a:ext cx="990600" cy="381000"/>
            <a:chOff x="1060" y="2584"/>
            <a:chExt cx="445" cy="304"/>
          </a:xfrm>
        </p:grpSpPr>
        <p:sp>
          <p:nvSpPr>
            <p:cNvPr id="430124" name="Rectangle 44"/>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430125" name="Rectangle 45"/>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126" name="Group 46"/>
          <p:cNvGrpSpPr>
            <a:grpSpLocks/>
          </p:cNvGrpSpPr>
          <p:nvPr/>
        </p:nvGrpSpPr>
        <p:grpSpPr bwMode="auto">
          <a:xfrm>
            <a:off x="4191000" y="4876800"/>
            <a:ext cx="990600" cy="381000"/>
            <a:chOff x="1060" y="2584"/>
            <a:chExt cx="445" cy="304"/>
          </a:xfrm>
        </p:grpSpPr>
        <p:sp>
          <p:nvSpPr>
            <p:cNvPr id="430127" name="Rectangle 47"/>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430128" name="Rectangle 48"/>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129" name="Group 49"/>
          <p:cNvGrpSpPr>
            <a:grpSpLocks/>
          </p:cNvGrpSpPr>
          <p:nvPr/>
        </p:nvGrpSpPr>
        <p:grpSpPr bwMode="auto">
          <a:xfrm>
            <a:off x="5562600" y="4876800"/>
            <a:ext cx="990600" cy="381000"/>
            <a:chOff x="1060" y="2584"/>
            <a:chExt cx="445" cy="304"/>
          </a:xfrm>
        </p:grpSpPr>
        <p:sp>
          <p:nvSpPr>
            <p:cNvPr id="430130" name="Rectangle 50"/>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430131" name="Rectangle 51"/>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132" name="Group 52"/>
          <p:cNvGrpSpPr>
            <a:grpSpLocks/>
          </p:cNvGrpSpPr>
          <p:nvPr/>
        </p:nvGrpSpPr>
        <p:grpSpPr bwMode="auto">
          <a:xfrm>
            <a:off x="6858000" y="4876800"/>
            <a:ext cx="990600" cy="381000"/>
            <a:chOff x="1060" y="2584"/>
            <a:chExt cx="445" cy="304"/>
          </a:xfrm>
        </p:grpSpPr>
        <p:sp>
          <p:nvSpPr>
            <p:cNvPr id="430133" name="Rectangle 53"/>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430134" name="Rectangle 54"/>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107825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idx="1"/>
          </p:nvPr>
        </p:nvSpPr>
        <p:spPr>
          <a:xfrm>
            <a:off x="609600" y="1752600"/>
            <a:ext cx="7848600" cy="4343400"/>
          </a:xfrm>
        </p:spPr>
        <p:txBody>
          <a:bodyPr/>
          <a:lstStyle/>
          <a:p>
            <a:r>
              <a:rPr lang="en-US" altLang="zh-TW" dirty="0">
                <a:ea typeface="PMingLiU" pitchFamily="18" charset="-120"/>
              </a:rPr>
              <a:t>Insert to middle of a Circular Linked List between </a:t>
            </a:r>
            <a:r>
              <a:rPr lang="en-US" altLang="zh-TW" dirty="0" smtClean="0">
                <a:latin typeface="Courier New" pitchFamily="49" charset="0"/>
                <a:ea typeface="PMingLiU" pitchFamily="18" charset="-120"/>
              </a:rPr>
              <a:t>Temp </a:t>
            </a:r>
            <a:r>
              <a:rPr lang="en-US" altLang="zh-TW" dirty="0" smtClean="0">
                <a:ea typeface="PMingLiU" pitchFamily="18" charset="-120"/>
              </a:rPr>
              <a:t>and </a:t>
            </a:r>
            <a:r>
              <a:rPr lang="en-US" altLang="zh-TW" dirty="0" smtClean="0">
                <a:latin typeface="Courier New" pitchFamily="49" charset="0"/>
                <a:ea typeface="PMingLiU" pitchFamily="18" charset="-120"/>
              </a:rPr>
              <a:t>Current</a:t>
            </a:r>
            <a:endParaRPr lang="en-US" altLang="zh-TW" dirty="0">
              <a:latin typeface="Courier New" pitchFamily="49" charset="0"/>
              <a:ea typeface="PMingLiU" pitchFamily="18" charset="-120"/>
            </a:endParaRPr>
          </a:p>
        </p:txBody>
      </p:sp>
      <p:sp>
        <p:nvSpPr>
          <p:cNvPr id="431124" name="Line 20"/>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5" name="Line 21"/>
          <p:cNvSpPr>
            <a:spLocks noChangeShapeType="1"/>
          </p:cNvSpPr>
          <p:nvPr/>
        </p:nvSpPr>
        <p:spPr bwMode="auto">
          <a:xfrm>
            <a:off x="3810000" y="5105400"/>
            <a:ext cx="457200" cy="6858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6" name="Line 22"/>
          <p:cNvSpPr>
            <a:spLocks noChangeShapeType="1"/>
          </p:cNvSpPr>
          <p:nvPr/>
        </p:nvSpPr>
        <p:spPr bwMode="auto">
          <a:xfrm flipV="1">
            <a:off x="5257800" y="5105400"/>
            <a:ext cx="327025" cy="5334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7" name="Line 23"/>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8" name="Text Box 24"/>
          <p:cNvSpPr txBox="1">
            <a:spLocks noChangeArrowheads="1"/>
          </p:cNvSpPr>
          <p:nvPr/>
        </p:nvSpPr>
        <p:spPr bwMode="auto">
          <a:xfrm>
            <a:off x="3124200" y="5715000"/>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smtClean="0">
                <a:latin typeface="Arial" pitchFamily="34" charset="0"/>
                <a:ea typeface="PMingLiU" pitchFamily="18" charset="-120"/>
              </a:rPr>
              <a:t>Current</a:t>
            </a:r>
            <a:endParaRPr lang="en-US" altLang="zh-TW" sz="1800" dirty="0">
              <a:latin typeface="Arial" pitchFamily="34" charset="0"/>
              <a:ea typeface="PMingLiU" pitchFamily="18" charset="-120"/>
            </a:endParaRPr>
          </a:p>
        </p:txBody>
      </p:sp>
      <p:sp>
        <p:nvSpPr>
          <p:cNvPr id="431129" name="Line 25"/>
          <p:cNvSpPr>
            <a:spLocks noChangeShapeType="1"/>
          </p:cNvSpPr>
          <p:nvPr/>
        </p:nvSpPr>
        <p:spPr bwMode="auto">
          <a:xfrm flipV="1">
            <a:off x="3429000" y="51816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1134" name="AutoShape 30"/>
          <p:cNvCxnSpPr>
            <a:cxnSpLocks noChangeShapeType="1"/>
          </p:cNvCxnSpPr>
          <p:nvPr/>
        </p:nvCxnSpPr>
        <p:spPr bwMode="auto">
          <a:xfrm flipH="1">
            <a:off x="1524000" y="5105400"/>
            <a:ext cx="6335713" cy="1588"/>
          </a:xfrm>
          <a:prstGeom prst="bentConnector5">
            <a:avLst>
              <a:gd name="adj1" fmla="val -6440"/>
              <a:gd name="adj2" fmla="val -873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1135" name="Text Box 31"/>
          <p:cNvSpPr txBox="1">
            <a:spLocks noChangeArrowheads="1"/>
          </p:cNvSpPr>
          <p:nvPr/>
        </p:nvSpPr>
        <p:spPr bwMode="auto">
          <a:xfrm>
            <a:off x="4419600" y="6324600"/>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err="1" smtClean="0">
                <a:latin typeface="Arial" pitchFamily="34" charset="0"/>
                <a:ea typeface="PMingLiU" pitchFamily="18" charset="-120"/>
              </a:rPr>
              <a:t>NewNode</a:t>
            </a:r>
            <a:endParaRPr lang="en-US" altLang="zh-TW" sz="1800" dirty="0">
              <a:latin typeface="Arial" pitchFamily="34" charset="0"/>
              <a:ea typeface="PMingLiU" pitchFamily="18" charset="-120"/>
            </a:endParaRPr>
          </a:p>
        </p:txBody>
      </p:sp>
      <p:sp>
        <p:nvSpPr>
          <p:cNvPr id="431136" name="Line 32"/>
          <p:cNvSpPr>
            <a:spLocks noChangeShapeType="1"/>
          </p:cNvSpPr>
          <p:nvPr/>
        </p:nvSpPr>
        <p:spPr bwMode="auto">
          <a:xfrm flipV="1">
            <a:off x="4724400" y="5881688"/>
            <a:ext cx="0" cy="550862"/>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1139" name="Text Box 35"/>
          <p:cNvSpPr txBox="1">
            <a:spLocks noChangeArrowheads="1"/>
          </p:cNvSpPr>
          <p:nvPr/>
        </p:nvSpPr>
        <p:spPr bwMode="auto">
          <a:xfrm>
            <a:off x="1371600" y="5732463"/>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smtClean="0">
                <a:latin typeface="Arial" pitchFamily="34" charset="0"/>
                <a:ea typeface="PMingLiU" pitchFamily="18" charset="-120"/>
              </a:rPr>
              <a:t>Head</a:t>
            </a:r>
            <a:endParaRPr lang="en-US" altLang="zh-TW" sz="1800" dirty="0">
              <a:latin typeface="Arial" pitchFamily="34" charset="0"/>
              <a:ea typeface="PMingLiU" pitchFamily="18" charset="-120"/>
            </a:endParaRPr>
          </a:p>
        </p:txBody>
      </p:sp>
      <p:sp>
        <p:nvSpPr>
          <p:cNvPr id="431140" name="Line 36"/>
          <p:cNvSpPr>
            <a:spLocks noChangeShapeType="1"/>
          </p:cNvSpPr>
          <p:nvPr/>
        </p:nvSpPr>
        <p:spPr bwMode="auto">
          <a:xfrm flipV="1">
            <a:off x="1868426" y="5164137"/>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1141" name="Text Box 37"/>
          <p:cNvSpPr txBox="1">
            <a:spLocks noChangeArrowheads="1"/>
          </p:cNvSpPr>
          <p:nvPr/>
        </p:nvSpPr>
        <p:spPr bwMode="auto">
          <a:xfrm>
            <a:off x="5791200" y="5715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smtClean="0">
                <a:latin typeface="Arial" pitchFamily="34" charset="0"/>
                <a:ea typeface="PMingLiU" pitchFamily="18" charset="-120"/>
              </a:rPr>
              <a:t>Temp</a:t>
            </a:r>
            <a:endParaRPr lang="en-US" altLang="zh-TW" sz="1800" dirty="0">
              <a:latin typeface="Arial" pitchFamily="34" charset="0"/>
              <a:ea typeface="PMingLiU" pitchFamily="18" charset="-120"/>
            </a:endParaRPr>
          </a:p>
        </p:txBody>
      </p:sp>
      <p:sp>
        <p:nvSpPr>
          <p:cNvPr id="431142" name="Line 38"/>
          <p:cNvSpPr>
            <a:spLocks noChangeShapeType="1"/>
          </p:cNvSpPr>
          <p:nvPr/>
        </p:nvSpPr>
        <p:spPr bwMode="auto">
          <a:xfrm flipV="1">
            <a:off x="6096000" y="51816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1145" name="Line 41"/>
          <p:cNvSpPr>
            <a:spLocks noChangeShapeType="1"/>
          </p:cNvSpPr>
          <p:nvPr/>
        </p:nvSpPr>
        <p:spPr bwMode="auto">
          <a:xfrm>
            <a:off x="3810000" y="4876800"/>
            <a:ext cx="1752600" cy="0"/>
          </a:xfrm>
          <a:prstGeom prst="line">
            <a:avLst/>
          </a:prstGeom>
          <a:noFill/>
          <a:ln w="3175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31148" name="Group 44"/>
          <p:cNvGrpSpPr>
            <a:grpSpLocks/>
          </p:cNvGrpSpPr>
          <p:nvPr/>
        </p:nvGrpSpPr>
        <p:grpSpPr bwMode="auto">
          <a:xfrm>
            <a:off x="1524000" y="4800600"/>
            <a:ext cx="990600" cy="381000"/>
            <a:chOff x="1060" y="2584"/>
            <a:chExt cx="445" cy="304"/>
          </a:xfrm>
        </p:grpSpPr>
        <p:sp>
          <p:nvSpPr>
            <p:cNvPr id="431149" name="Rectangle 45"/>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431150" name="Rectangle 46"/>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51" name="Group 47"/>
          <p:cNvGrpSpPr>
            <a:grpSpLocks/>
          </p:cNvGrpSpPr>
          <p:nvPr/>
        </p:nvGrpSpPr>
        <p:grpSpPr bwMode="auto">
          <a:xfrm>
            <a:off x="5562600" y="4800600"/>
            <a:ext cx="990600" cy="381000"/>
            <a:chOff x="1060" y="2584"/>
            <a:chExt cx="445" cy="304"/>
          </a:xfrm>
        </p:grpSpPr>
        <p:sp>
          <p:nvSpPr>
            <p:cNvPr id="431152" name="Rectangle 48"/>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431153" name="Rectangle 49"/>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54" name="Group 50"/>
          <p:cNvGrpSpPr>
            <a:grpSpLocks/>
          </p:cNvGrpSpPr>
          <p:nvPr/>
        </p:nvGrpSpPr>
        <p:grpSpPr bwMode="auto">
          <a:xfrm>
            <a:off x="2819400" y="4800600"/>
            <a:ext cx="990600" cy="381000"/>
            <a:chOff x="1060" y="2584"/>
            <a:chExt cx="445" cy="304"/>
          </a:xfrm>
        </p:grpSpPr>
        <p:sp>
          <p:nvSpPr>
            <p:cNvPr id="431155" name="Rectangle 51"/>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431156" name="Rectangle 52"/>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57" name="Group 53"/>
          <p:cNvGrpSpPr>
            <a:grpSpLocks/>
          </p:cNvGrpSpPr>
          <p:nvPr/>
        </p:nvGrpSpPr>
        <p:grpSpPr bwMode="auto">
          <a:xfrm>
            <a:off x="4267200" y="5486400"/>
            <a:ext cx="990600" cy="381000"/>
            <a:chOff x="1060" y="2584"/>
            <a:chExt cx="445" cy="304"/>
          </a:xfrm>
        </p:grpSpPr>
        <p:sp>
          <p:nvSpPr>
            <p:cNvPr id="431158" name="Rectangle 54"/>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431159" name="Rectangle 55"/>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60" name="Group 56"/>
          <p:cNvGrpSpPr>
            <a:grpSpLocks/>
          </p:cNvGrpSpPr>
          <p:nvPr/>
        </p:nvGrpSpPr>
        <p:grpSpPr bwMode="auto">
          <a:xfrm>
            <a:off x="6858000" y="4800600"/>
            <a:ext cx="990600" cy="381000"/>
            <a:chOff x="1060" y="2584"/>
            <a:chExt cx="445" cy="304"/>
          </a:xfrm>
        </p:grpSpPr>
        <p:sp>
          <p:nvSpPr>
            <p:cNvPr id="431161" name="Rectangle 57"/>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431162" name="Rectangle 58"/>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157912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609600" y="1600200"/>
            <a:ext cx="7848600" cy="4343400"/>
          </a:xfrm>
        </p:spPr>
        <p:txBody>
          <a:bodyPr/>
          <a:lstStyle/>
          <a:p>
            <a:r>
              <a:rPr lang="en-US" altLang="zh-TW">
                <a:ea typeface="PMingLiU" pitchFamily="18" charset="-120"/>
              </a:rPr>
              <a:t>Insert to end of a Circular Linked List</a:t>
            </a:r>
          </a:p>
        </p:txBody>
      </p:sp>
      <p:sp>
        <p:nvSpPr>
          <p:cNvPr id="432148" name="Line 20"/>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149" name="Line 21"/>
          <p:cNvSpPr>
            <a:spLocks noChangeShapeType="1"/>
          </p:cNvSpPr>
          <p:nvPr/>
        </p:nvSpPr>
        <p:spPr bwMode="auto">
          <a:xfrm>
            <a:off x="3810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150" name="Line 22"/>
          <p:cNvSpPr>
            <a:spLocks noChangeShapeType="1"/>
          </p:cNvSpPr>
          <p:nvPr/>
        </p:nvSpPr>
        <p:spPr bwMode="auto">
          <a:xfrm>
            <a:off x="51816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151" name="Line 23"/>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152" name="Text Box 24"/>
          <p:cNvSpPr txBox="1">
            <a:spLocks noChangeArrowheads="1"/>
          </p:cNvSpPr>
          <p:nvPr/>
        </p:nvSpPr>
        <p:spPr bwMode="auto">
          <a:xfrm>
            <a:off x="1508496" y="6157913"/>
            <a:ext cx="736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smtClean="0">
                <a:latin typeface="Arial" pitchFamily="34" charset="0"/>
                <a:ea typeface="PMingLiU" pitchFamily="18" charset="-120"/>
              </a:rPr>
              <a:t>Head</a:t>
            </a:r>
            <a:endParaRPr lang="en-US" altLang="zh-TW" sz="1800" dirty="0">
              <a:latin typeface="Arial" pitchFamily="34" charset="0"/>
              <a:ea typeface="PMingLiU" pitchFamily="18" charset="-120"/>
            </a:endParaRPr>
          </a:p>
        </p:txBody>
      </p:sp>
      <p:sp>
        <p:nvSpPr>
          <p:cNvPr id="432153" name="Line 25"/>
          <p:cNvSpPr>
            <a:spLocks noChangeShapeType="1"/>
          </p:cNvSpPr>
          <p:nvPr/>
        </p:nvSpPr>
        <p:spPr bwMode="auto">
          <a:xfrm flipV="1">
            <a:off x="1752600" y="5257800"/>
            <a:ext cx="0" cy="8382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2158" name="AutoShape 30"/>
          <p:cNvCxnSpPr>
            <a:cxnSpLocks noChangeShapeType="1"/>
          </p:cNvCxnSpPr>
          <p:nvPr/>
        </p:nvCxnSpPr>
        <p:spPr bwMode="auto">
          <a:xfrm flipH="1">
            <a:off x="1524000" y="5105400"/>
            <a:ext cx="6335713" cy="1588"/>
          </a:xfrm>
          <a:prstGeom prst="bentConnector5">
            <a:avLst>
              <a:gd name="adj1" fmla="val -6440"/>
              <a:gd name="adj2" fmla="val -87300000"/>
              <a:gd name="adj3" fmla="val 108394"/>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2159" name="Text Box 31"/>
          <p:cNvSpPr txBox="1">
            <a:spLocks noChangeArrowheads="1"/>
          </p:cNvSpPr>
          <p:nvPr/>
        </p:nvSpPr>
        <p:spPr bwMode="auto">
          <a:xfrm>
            <a:off x="7086600" y="5791200"/>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err="1" smtClean="0">
                <a:latin typeface="Arial" pitchFamily="34" charset="0"/>
                <a:ea typeface="PMingLiU" pitchFamily="18" charset="-120"/>
              </a:rPr>
              <a:t>NewNode</a:t>
            </a:r>
            <a:endParaRPr lang="en-US" altLang="zh-TW" sz="1800" dirty="0">
              <a:latin typeface="Arial" pitchFamily="34" charset="0"/>
              <a:ea typeface="PMingLiU" pitchFamily="18" charset="-120"/>
            </a:endParaRPr>
          </a:p>
        </p:txBody>
      </p:sp>
      <p:sp>
        <p:nvSpPr>
          <p:cNvPr id="432160" name="Line 32"/>
          <p:cNvSpPr>
            <a:spLocks noChangeShapeType="1"/>
          </p:cNvSpPr>
          <p:nvPr/>
        </p:nvSpPr>
        <p:spPr bwMode="auto">
          <a:xfrm flipV="1">
            <a:off x="73914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2161" name="AutoShape 33"/>
          <p:cNvCxnSpPr>
            <a:cxnSpLocks noChangeShapeType="1"/>
          </p:cNvCxnSpPr>
          <p:nvPr/>
        </p:nvCxnSpPr>
        <p:spPr bwMode="auto">
          <a:xfrm flipH="1">
            <a:off x="1524000" y="4876800"/>
            <a:ext cx="5024438" cy="1588"/>
          </a:xfrm>
          <a:prstGeom prst="bentConnector5">
            <a:avLst>
              <a:gd name="adj1" fmla="val -4551"/>
              <a:gd name="adj2" fmla="val -29600000"/>
              <a:gd name="adj3" fmla="val 104551"/>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2162" name="Rectangle 34"/>
          <p:cNvSpPr>
            <a:spLocks noChangeArrowheads="1"/>
          </p:cNvSpPr>
          <p:nvPr/>
        </p:nvSpPr>
        <p:spPr bwMode="auto">
          <a:xfrm>
            <a:off x="609600" y="2286000"/>
            <a:ext cx="8382000" cy="120032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gn="l">
              <a:spcBef>
                <a:spcPct val="50000"/>
              </a:spcBef>
              <a:buFont typeface="Monotype Sorts" pitchFamily="2" charset="2"/>
              <a:buAutoNum type="arabicPeriod"/>
            </a:pPr>
            <a:r>
              <a:rPr lang="en-US" altLang="zh-TW" dirty="0" smtClean="0">
                <a:latin typeface="Courier New" pitchFamily="49" charset="0"/>
                <a:ea typeface="PMingLiU" pitchFamily="18" charset="-120"/>
              </a:rPr>
              <a:t>Find the position for </a:t>
            </a:r>
            <a:r>
              <a:rPr lang="en-US" altLang="zh-TW" dirty="0" err="1" smtClean="0">
                <a:latin typeface="Courier New" pitchFamily="49" charset="0"/>
                <a:ea typeface="PMingLiU" pitchFamily="18" charset="-120"/>
              </a:rPr>
              <a:t>NewNode</a:t>
            </a:r>
            <a:endParaRPr lang="en-US" altLang="zh-TW" dirty="0" smtClean="0">
              <a:latin typeface="Courier New" pitchFamily="49" charset="0"/>
              <a:ea typeface="PMingLiU" pitchFamily="18" charset="-120"/>
            </a:endParaRPr>
          </a:p>
          <a:p>
            <a:pPr marL="342900" indent="-342900" algn="l">
              <a:spcBef>
                <a:spcPct val="50000"/>
              </a:spcBef>
              <a:buFont typeface="Monotype Sorts" pitchFamily="2" charset="2"/>
              <a:buAutoNum type="arabicPeriod"/>
            </a:pPr>
            <a:r>
              <a:rPr lang="en-US" altLang="zh-TW" dirty="0" smtClean="0">
                <a:latin typeface="Courier New" pitchFamily="49" charset="0"/>
                <a:ea typeface="PMingLiU" pitchFamily="18" charset="-120"/>
              </a:rPr>
              <a:t>Check if its after last node</a:t>
            </a:r>
          </a:p>
          <a:p>
            <a:pPr marL="342900" indent="-342900" algn="l">
              <a:spcBef>
                <a:spcPct val="50000"/>
              </a:spcBef>
              <a:buFont typeface="Monotype Sorts" pitchFamily="2" charset="2"/>
              <a:buAutoNum type="arabicPeriod"/>
            </a:pPr>
            <a:r>
              <a:rPr lang="en-US" altLang="zh-TW" sz="1800" b="0" dirty="0" smtClean="0">
                <a:latin typeface="Courier New" pitchFamily="49" charset="0"/>
                <a:ea typeface="PMingLiU" pitchFamily="18" charset="-120"/>
              </a:rPr>
              <a:t>Connect </a:t>
            </a:r>
            <a:r>
              <a:rPr lang="en-US" altLang="zh-TW" sz="1800" b="0" dirty="0" err="1" smtClean="0">
                <a:latin typeface="Courier New" pitchFamily="49" charset="0"/>
                <a:ea typeface="PMingLiU" pitchFamily="18" charset="-120"/>
              </a:rPr>
              <a:t>NewNode’s</a:t>
            </a:r>
            <a:r>
              <a:rPr lang="en-US" altLang="zh-TW" sz="1800" b="0" dirty="0" smtClean="0">
                <a:latin typeface="Courier New" pitchFamily="49" charset="0"/>
                <a:ea typeface="PMingLiU" pitchFamily="18" charset="-120"/>
              </a:rPr>
              <a:t> next field to Head</a:t>
            </a:r>
            <a:endParaRPr lang="en-US" altLang="zh-TW" sz="1800" b="0" dirty="0">
              <a:latin typeface="Courier New" pitchFamily="49" charset="0"/>
              <a:ea typeface="PMingLiU" pitchFamily="18" charset="-120"/>
            </a:endParaRPr>
          </a:p>
        </p:txBody>
      </p:sp>
      <p:grpSp>
        <p:nvGrpSpPr>
          <p:cNvPr id="432167" name="Group 39"/>
          <p:cNvGrpSpPr>
            <a:grpSpLocks/>
          </p:cNvGrpSpPr>
          <p:nvPr/>
        </p:nvGrpSpPr>
        <p:grpSpPr bwMode="auto">
          <a:xfrm>
            <a:off x="1524000" y="4876800"/>
            <a:ext cx="990600" cy="381000"/>
            <a:chOff x="1060" y="2584"/>
            <a:chExt cx="445" cy="304"/>
          </a:xfrm>
        </p:grpSpPr>
        <p:sp>
          <p:nvSpPr>
            <p:cNvPr id="432168" name="Rectangle 40"/>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432169" name="Rectangle 41"/>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2170" name="Group 42"/>
          <p:cNvGrpSpPr>
            <a:grpSpLocks/>
          </p:cNvGrpSpPr>
          <p:nvPr/>
        </p:nvGrpSpPr>
        <p:grpSpPr bwMode="auto">
          <a:xfrm>
            <a:off x="2819400" y="4876800"/>
            <a:ext cx="990600" cy="381000"/>
            <a:chOff x="1060" y="2584"/>
            <a:chExt cx="445" cy="304"/>
          </a:xfrm>
        </p:grpSpPr>
        <p:sp>
          <p:nvSpPr>
            <p:cNvPr id="432171" name="Rectangle 43"/>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432172" name="Rectangle 44"/>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2173" name="Group 45"/>
          <p:cNvGrpSpPr>
            <a:grpSpLocks/>
          </p:cNvGrpSpPr>
          <p:nvPr/>
        </p:nvGrpSpPr>
        <p:grpSpPr bwMode="auto">
          <a:xfrm>
            <a:off x="4191000" y="4876800"/>
            <a:ext cx="990600" cy="381000"/>
            <a:chOff x="1060" y="2584"/>
            <a:chExt cx="445" cy="304"/>
          </a:xfrm>
        </p:grpSpPr>
        <p:sp>
          <p:nvSpPr>
            <p:cNvPr id="432174" name="Rectangle 46"/>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432175" name="Rectangle 47"/>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2176" name="Group 48"/>
          <p:cNvGrpSpPr>
            <a:grpSpLocks/>
          </p:cNvGrpSpPr>
          <p:nvPr/>
        </p:nvGrpSpPr>
        <p:grpSpPr bwMode="auto">
          <a:xfrm>
            <a:off x="5562600" y="4876800"/>
            <a:ext cx="990600" cy="381000"/>
            <a:chOff x="1060" y="2584"/>
            <a:chExt cx="445" cy="304"/>
          </a:xfrm>
        </p:grpSpPr>
        <p:sp>
          <p:nvSpPr>
            <p:cNvPr id="432177" name="Rectangle 49"/>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432178" name="Rectangle 50"/>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2179" name="Group 51"/>
          <p:cNvGrpSpPr>
            <a:grpSpLocks/>
          </p:cNvGrpSpPr>
          <p:nvPr/>
        </p:nvGrpSpPr>
        <p:grpSpPr bwMode="auto">
          <a:xfrm>
            <a:off x="6858000" y="4876800"/>
            <a:ext cx="990600" cy="381000"/>
            <a:chOff x="1060" y="2584"/>
            <a:chExt cx="445" cy="304"/>
          </a:xfrm>
        </p:grpSpPr>
        <p:sp>
          <p:nvSpPr>
            <p:cNvPr id="432180" name="Rectangle 52"/>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432181" name="Rectangle 53"/>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Text Box 31"/>
          <p:cNvSpPr txBox="1">
            <a:spLocks noChangeArrowheads="1"/>
          </p:cNvSpPr>
          <p:nvPr/>
        </p:nvSpPr>
        <p:spPr bwMode="auto">
          <a:xfrm>
            <a:off x="5405438" y="5772789"/>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smtClean="0">
                <a:latin typeface="Arial" pitchFamily="34" charset="0"/>
                <a:ea typeface="PMingLiU" pitchFamily="18" charset="-120"/>
              </a:rPr>
              <a:t>temp</a:t>
            </a:r>
            <a:endParaRPr lang="en-US" altLang="zh-TW" sz="1800" dirty="0">
              <a:latin typeface="Arial" pitchFamily="34" charset="0"/>
              <a:ea typeface="PMingLiU" pitchFamily="18" charset="-120"/>
            </a:endParaRPr>
          </a:p>
        </p:txBody>
      </p:sp>
      <p:sp>
        <p:nvSpPr>
          <p:cNvPr id="34" name="Line 32"/>
          <p:cNvSpPr>
            <a:spLocks noChangeShapeType="1"/>
          </p:cNvSpPr>
          <p:nvPr/>
        </p:nvSpPr>
        <p:spPr bwMode="auto">
          <a:xfrm flipV="1">
            <a:off x="6068429"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9985011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662578"/>
            <a:ext cx="8229600" cy="1143000"/>
          </a:xfrm>
        </p:spPr>
        <p:txBody>
          <a:bodyPr/>
          <a:lstStyle/>
          <a:p>
            <a:r>
              <a:rPr lang="en-US" dirty="0"/>
              <a:t>Deletion Description</a:t>
            </a:r>
          </a:p>
        </p:txBody>
      </p:sp>
      <p:sp>
        <p:nvSpPr>
          <p:cNvPr id="33795" name="Rectangle 3"/>
          <p:cNvSpPr>
            <a:spLocks noGrp="1" noChangeArrowheads="1"/>
          </p:cNvSpPr>
          <p:nvPr>
            <p:ph type="body" idx="1"/>
          </p:nvPr>
        </p:nvSpPr>
        <p:spPr/>
        <p:txBody>
          <a:bodyPr/>
          <a:lstStyle/>
          <a:p>
            <a:r>
              <a:rPr lang="en-US"/>
              <a:t>Deleting from the top of the list</a:t>
            </a:r>
          </a:p>
          <a:p>
            <a:r>
              <a:rPr lang="en-US"/>
              <a:t>Deleting from the end of the list</a:t>
            </a:r>
          </a:p>
          <a:p>
            <a:r>
              <a:rPr lang="en-US"/>
              <a:t>Deleting from the middle of the list</a:t>
            </a: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452328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EA99EB-079C-4778-99BA-8E1413E474B7}" type="slidenum">
              <a:rPr lang="en-US"/>
              <a:pPr/>
              <a:t>6</a:t>
            </a:fld>
            <a:endParaRPr lang="en-US"/>
          </a:p>
        </p:txBody>
      </p:sp>
      <p:sp>
        <p:nvSpPr>
          <p:cNvPr id="54274" name="Rectangle 2"/>
          <p:cNvSpPr>
            <a:spLocks noGrp="1" noChangeArrowheads="1"/>
          </p:cNvSpPr>
          <p:nvPr>
            <p:ph type="title"/>
          </p:nvPr>
        </p:nvSpPr>
        <p:spPr>
          <a:xfrm>
            <a:off x="457200" y="762000"/>
            <a:ext cx="8229600" cy="655638"/>
          </a:xfrm>
        </p:spPr>
        <p:txBody>
          <a:bodyPr>
            <a:normAutofit fontScale="90000"/>
          </a:bodyPr>
          <a:lstStyle/>
          <a:p>
            <a:r>
              <a:rPr lang="en-US" dirty="0" smtClean="0">
                <a:solidFill>
                  <a:srgbClr val="C00000"/>
                </a:solidFill>
                <a:latin typeface="Marcellus"/>
              </a:rPr>
              <a:t> Linked List Representation</a:t>
            </a:r>
            <a:endParaRPr lang="en-US" dirty="0">
              <a:solidFill>
                <a:srgbClr val="C00000"/>
              </a:solidFill>
              <a:latin typeface="Marcellus"/>
            </a:endParaRPr>
          </a:p>
        </p:txBody>
      </p:sp>
      <p:sp>
        <p:nvSpPr>
          <p:cNvPr id="54275" name="Rectangle 3"/>
          <p:cNvSpPr>
            <a:spLocks noGrp="1" noChangeArrowheads="1"/>
          </p:cNvSpPr>
          <p:nvPr>
            <p:ph type="body" idx="1"/>
          </p:nvPr>
        </p:nvSpPr>
        <p:spPr/>
        <p:txBody>
          <a:bodyPr>
            <a:normAutofit/>
          </a:bodyPr>
          <a:lstStyle/>
          <a:p>
            <a:pPr>
              <a:lnSpc>
                <a:spcPct val="90000"/>
              </a:lnSpc>
            </a:pPr>
            <a:r>
              <a:rPr lang="en-US" dirty="0" smtClean="0">
                <a:latin typeface="Fira sans"/>
              </a:rPr>
              <a:t>Node representation</a:t>
            </a:r>
          </a:p>
          <a:p>
            <a:pPr>
              <a:lnSpc>
                <a:spcPct val="90000"/>
              </a:lnSpc>
            </a:pPr>
            <a:r>
              <a:rPr lang="en-US" dirty="0" smtClean="0">
                <a:latin typeface="Fira sans"/>
              </a:rPr>
              <a:t>Array representation</a:t>
            </a:r>
            <a:endParaRPr lang="en-US" dirty="0">
              <a:latin typeface="Fira sans"/>
            </a:endParaRPr>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469419810"/>
              </p:ext>
            </p:extLst>
          </p:nvPr>
        </p:nvGraphicFramePr>
        <p:xfrm>
          <a:off x="464494" y="2792730"/>
          <a:ext cx="2583505" cy="3139440"/>
        </p:xfrm>
        <a:graphic>
          <a:graphicData uri="http://schemas.openxmlformats.org/drawingml/2006/table">
            <a:tbl>
              <a:tblPr firstRow="1" bandRow="1">
                <a:tableStyleId>{5C22544A-7EE6-4342-B048-85BDC9FD1C3A}</a:tableStyleId>
              </a:tblPr>
              <a:tblGrid>
                <a:gridCol w="790888"/>
                <a:gridCol w="790888"/>
                <a:gridCol w="1001729"/>
              </a:tblGrid>
              <a:tr h="355759">
                <a:tc>
                  <a:txBody>
                    <a:bodyPr/>
                    <a:lstStyle/>
                    <a:p>
                      <a:r>
                        <a:rPr lang="en-US" dirty="0" smtClean="0"/>
                        <a:t>Index</a:t>
                      </a:r>
                      <a:endParaRPr lang="en-US" dirty="0"/>
                    </a:p>
                  </a:txBody>
                  <a:tcPr/>
                </a:tc>
                <a:tc>
                  <a:txBody>
                    <a:bodyPr/>
                    <a:lstStyle/>
                    <a:p>
                      <a:r>
                        <a:rPr lang="en-US" dirty="0" smtClean="0"/>
                        <a:t>Data</a:t>
                      </a:r>
                      <a:endParaRPr lang="en-US" dirty="0"/>
                    </a:p>
                  </a:txBody>
                  <a:tcPr/>
                </a:tc>
                <a:tc>
                  <a:txBody>
                    <a:bodyPr/>
                    <a:lstStyle/>
                    <a:p>
                      <a:r>
                        <a:rPr lang="en-US" dirty="0" smtClean="0"/>
                        <a:t>Address</a:t>
                      </a:r>
                      <a:endParaRPr lang="en-US" dirty="0"/>
                    </a:p>
                  </a:txBody>
                  <a:tcPr/>
                </a:tc>
              </a:tr>
              <a:tr h="355759">
                <a:tc>
                  <a:txBody>
                    <a:bodyPr/>
                    <a:lstStyle/>
                    <a:p>
                      <a:pPr algn="ctr"/>
                      <a:r>
                        <a:rPr lang="en-US" sz="2000" dirty="0" smtClean="0"/>
                        <a:t>0</a:t>
                      </a:r>
                      <a:endParaRPr lang="en-US" sz="2000" dirty="0"/>
                    </a:p>
                  </a:txBody>
                  <a:tcPr/>
                </a:tc>
                <a:tc>
                  <a:txBody>
                    <a:bodyPr/>
                    <a:lstStyle/>
                    <a:p>
                      <a:pPr algn="ctr"/>
                      <a:r>
                        <a:rPr lang="en-US" sz="2000" dirty="0" smtClean="0"/>
                        <a:t>S</a:t>
                      </a:r>
                      <a:endParaRPr lang="en-US" sz="2000" dirty="0"/>
                    </a:p>
                  </a:txBody>
                  <a:tcPr/>
                </a:tc>
                <a:tc>
                  <a:txBody>
                    <a:bodyPr/>
                    <a:lstStyle/>
                    <a:p>
                      <a:pPr algn="ctr"/>
                      <a:r>
                        <a:rPr lang="en-US" sz="2000" dirty="0" smtClean="0"/>
                        <a:t>5</a:t>
                      </a:r>
                      <a:endParaRPr lang="en-US" sz="2000" dirty="0"/>
                    </a:p>
                  </a:txBody>
                  <a:tcPr/>
                </a:tc>
              </a:tr>
              <a:tr h="355759">
                <a:tc>
                  <a:txBody>
                    <a:bodyPr/>
                    <a:lstStyle/>
                    <a:p>
                      <a:pPr algn="ctr"/>
                      <a:r>
                        <a:rPr lang="en-US" sz="2000" dirty="0" smtClean="0"/>
                        <a:t>1</a:t>
                      </a:r>
                      <a:endParaRPr lang="en-US" sz="2000" dirty="0"/>
                    </a:p>
                  </a:txBody>
                  <a:tcPr/>
                </a:tc>
                <a:tc>
                  <a:txBody>
                    <a:bodyPr/>
                    <a:lstStyle/>
                    <a:p>
                      <a:pPr algn="ctr"/>
                      <a:endParaRPr lang="en-US" sz="2000" dirty="0"/>
                    </a:p>
                  </a:txBody>
                  <a:tcPr/>
                </a:tc>
                <a:tc>
                  <a:txBody>
                    <a:bodyPr/>
                    <a:lstStyle/>
                    <a:p>
                      <a:pPr algn="ctr"/>
                      <a:endParaRPr lang="en-US" sz="2000" dirty="0"/>
                    </a:p>
                  </a:txBody>
                  <a:tcPr/>
                </a:tc>
              </a:tr>
              <a:tr h="355759">
                <a:tc>
                  <a:txBody>
                    <a:bodyPr/>
                    <a:lstStyle/>
                    <a:p>
                      <a:pPr algn="ctr"/>
                      <a:r>
                        <a:rPr lang="en-US" sz="2000" dirty="0" smtClean="0"/>
                        <a:t>2</a:t>
                      </a:r>
                      <a:endParaRPr lang="en-US" sz="2000" dirty="0"/>
                    </a:p>
                  </a:txBody>
                  <a:tcPr/>
                </a:tc>
                <a:tc>
                  <a:txBody>
                    <a:bodyPr/>
                    <a:lstStyle/>
                    <a:p>
                      <a:pPr algn="ctr"/>
                      <a:r>
                        <a:rPr lang="en-US" sz="2000" dirty="0" smtClean="0"/>
                        <a:t>P</a:t>
                      </a:r>
                      <a:endParaRPr lang="en-US" sz="2000" dirty="0"/>
                    </a:p>
                  </a:txBody>
                  <a:tcPr/>
                </a:tc>
                <a:tc>
                  <a:txBody>
                    <a:bodyPr/>
                    <a:lstStyle/>
                    <a:p>
                      <a:pPr algn="ctr"/>
                      <a:r>
                        <a:rPr lang="en-US" sz="2000" dirty="0" smtClean="0"/>
                        <a:t>0</a:t>
                      </a:r>
                      <a:endParaRPr lang="en-US" sz="2000" dirty="0"/>
                    </a:p>
                  </a:txBody>
                  <a:tcPr/>
                </a:tc>
              </a:tr>
              <a:tr h="355759">
                <a:tc>
                  <a:txBody>
                    <a:bodyPr/>
                    <a:lstStyle/>
                    <a:p>
                      <a:pPr algn="ctr"/>
                      <a:r>
                        <a:rPr lang="en-US" sz="2000" dirty="0" smtClean="0"/>
                        <a:t>3</a:t>
                      </a:r>
                      <a:endParaRPr lang="en-US" sz="2000" dirty="0"/>
                    </a:p>
                  </a:txBody>
                  <a:tcPr/>
                </a:tc>
                <a:tc>
                  <a:txBody>
                    <a:bodyPr/>
                    <a:lstStyle/>
                    <a:p>
                      <a:pPr algn="ctr"/>
                      <a:r>
                        <a:rPr lang="en-US" sz="2000" dirty="0" smtClean="0"/>
                        <a:t>A</a:t>
                      </a:r>
                      <a:endParaRPr lang="en-US" sz="2000" dirty="0"/>
                    </a:p>
                  </a:txBody>
                  <a:tcPr/>
                </a:tc>
                <a:tc>
                  <a:txBody>
                    <a:bodyPr/>
                    <a:lstStyle/>
                    <a:p>
                      <a:pPr algn="ctr"/>
                      <a:r>
                        <a:rPr lang="en-US" sz="2000" dirty="0" smtClean="0"/>
                        <a:t>6</a:t>
                      </a:r>
                      <a:endParaRPr lang="en-US" sz="2000" dirty="0"/>
                    </a:p>
                  </a:txBody>
                  <a:tcPr/>
                </a:tc>
              </a:tr>
              <a:tr h="355759">
                <a:tc>
                  <a:txBody>
                    <a:bodyPr/>
                    <a:lstStyle/>
                    <a:p>
                      <a:pPr algn="ctr"/>
                      <a:r>
                        <a:rPr lang="en-US" sz="2000" dirty="0" smtClean="0"/>
                        <a:t>4</a:t>
                      </a:r>
                      <a:endParaRPr lang="en-US" sz="2000" dirty="0"/>
                    </a:p>
                  </a:txBody>
                  <a:tcPr/>
                </a:tc>
                <a:tc>
                  <a:txBody>
                    <a:bodyPr/>
                    <a:lstStyle/>
                    <a:p>
                      <a:pPr algn="ctr"/>
                      <a:endParaRPr lang="en-US" sz="2000"/>
                    </a:p>
                  </a:txBody>
                  <a:tcPr/>
                </a:tc>
                <a:tc>
                  <a:txBody>
                    <a:bodyPr/>
                    <a:lstStyle/>
                    <a:p>
                      <a:pPr algn="ctr"/>
                      <a:endParaRPr lang="en-US" sz="2000" dirty="0"/>
                    </a:p>
                  </a:txBody>
                  <a:tcPr/>
                </a:tc>
              </a:tr>
              <a:tr h="355759">
                <a:tc>
                  <a:txBody>
                    <a:bodyPr/>
                    <a:lstStyle/>
                    <a:p>
                      <a:pPr algn="ctr"/>
                      <a:r>
                        <a:rPr lang="en-US" sz="2000" dirty="0" smtClean="0"/>
                        <a:t>5</a:t>
                      </a:r>
                      <a:endParaRPr lang="en-US" sz="2000" dirty="0"/>
                    </a:p>
                  </a:txBody>
                  <a:tcPr/>
                </a:tc>
                <a:tc>
                  <a:txBody>
                    <a:bodyPr/>
                    <a:lstStyle/>
                    <a:p>
                      <a:pPr algn="ctr"/>
                      <a:r>
                        <a:rPr lang="en-US" sz="2000" dirty="0" smtClean="0"/>
                        <a:t>M</a:t>
                      </a:r>
                      <a:endParaRPr lang="en-US" sz="2000" dirty="0"/>
                    </a:p>
                  </a:txBody>
                  <a:tcPr/>
                </a:tc>
                <a:tc>
                  <a:txBody>
                    <a:bodyPr/>
                    <a:lstStyle/>
                    <a:p>
                      <a:pPr algn="ctr"/>
                      <a:r>
                        <a:rPr lang="en-US" sz="2000" dirty="0" smtClean="0"/>
                        <a:t>-1</a:t>
                      </a:r>
                      <a:endParaRPr lang="en-US" sz="2000" dirty="0"/>
                    </a:p>
                  </a:txBody>
                  <a:tcPr/>
                </a:tc>
              </a:tr>
              <a:tr h="355759">
                <a:tc>
                  <a:txBody>
                    <a:bodyPr/>
                    <a:lstStyle/>
                    <a:p>
                      <a:pPr algn="ctr"/>
                      <a:r>
                        <a:rPr lang="en-US" sz="2000" dirty="0" smtClean="0"/>
                        <a:t>6</a:t>
                      </a:r>
                      <a:endParaRPr lang="en-US" sz="2000" dirty="0"/>
                    </a:p>
                  </a:txBody>
                  <a:tcPr/>
                </a:tc>
                <a:tc>
                  <a:txBody>
                    <a:bodyPr/>
                    <a:lstStyle/>
                    <a:p>
                      <a:pPr algn="ctr"/>
                      <a:r>
                        <a:rPr lang="en-US" sz="2000" dirty="0" smtClean="0"/>
                        <a:t>T</a:t>
                      </a:r>
                      <a:endParaRPr lang="en-US" sz="2000" dirty="0"/>
                    </a:p>
                  </a:txBody>
                  <a:tcPr/>
                </a:tc>
                <a:tc>
                  <a:txBody>
                    <a:bodyPr/>
                    <a:lstStyle/>
                    <a:p>
                      <a:pPr algn="ctr"/>
                      <a:r>
                        <a:rPr lang="en-US" sz="2000" dirty="0" smtClean="0"/>
                        <a:t>2</a:t>
                      </a:r>
                      <a:endParaRPr lang="en-US" sz="2000" dirty="0"/>
                    </a:p>
                  </a:txBody>
                  <a:tcPr/>
                </a:tc>
              </a:tr>
            </a:tbl>
          </a:graphicData>
        </a:graphic>
      </p:graphicFrame>
      <p:sp>
        <p:nvSpPr>
          <p:cNvPr id="3" name="TextBox 2"/>
          <p:cNvSpPr txBox="1"/>
          <p:nvPr/>
        </p:nvSpPr>
        <p:spPr>
          <a:xfrm>
            <a:off x="1288866" y="5943600"/>
            <a:ext cx="2063934" cy="381000"/>
          </a:xfrm>
          <a:prstGeom prst="rect">
            <a:avLst/>
          </a:prstGeom>
          <a:noFill/>
        </p:spPr>
        <p:txBody>
          <a:bodyPr wrap="square" rtlCol="0">
            <a:spAutoFit/>
          </a:bodyPr>
          <a:lstStyle/>
          <a:p>
            <a:r>
              <a:rPr lang="en-US" dirty="0" smtClean="0"/>
              <a:t>Head= 3</a:t>
            </a:r>
            <a:endParaRPr lang="en-US" dirty="0"/>
          </a:p>
        </p:txBody>
      </p:sp>
      <p:sp>
        <p:nvSpPr>
          <p:cNvPr id="4" name="Rectangle 3"/>
          <p:cNvSpPr/>
          <p:nvPr/>
        </p:nvSpPr>
        <p:spPr>
          <a:xfrm>
            <a:off x="3880394" y="3352800"/>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A</a:t>
            </a:r>
          </a:p>
        </p:txBody>
      </p:sp>
      <p:cxnSp>
        <p:nvCxnSpPr>
          <p:cNvPr id="12" name="Straight Connector 11"/>
          <p:cNvCxnSpPr/>
          <p:nvPr/>
        </p:nvCxnSpPr>
        <p:spPr>
          <a:xfrm>
            <a:off x="4413794" y="33528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03170" y="3338945"/>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T</a:t>
            </a:r>
            <a:endParaRPr lang="en-US" b="1" dirty="0" smtClean="0">
              <a:solidFill>
                <a:schemeClr val="tx1"/>
              </a:solidFill>
              <a:latin typeface="Fira sans"/>
            </a:endParaRPr>
          </a:p>
        </p:txBody>
      </p:sp>
      <p:sp>
        <p:nvSpPr>
          <p:cNvPr id="16" name="Rectangle 15"/>
          <p:cNvSpPr/>
          <p:nvPr/>
        </p:nvSpPr>
        <p:spPr>
          <a:xfrm>
            <a:off x="5925552" y="3352800"/>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P</a:t>
            </a:r>
          </a:p>
        </p:txBody>
      </p:sp>
      <p:sp>
        <p:nvSpPr>
          <p:cNvPr id="17" name="Rectangle 16"/>
          <p:cNvSpPr/>
          <p:nvPr/>
        </p:nvSpPr>
        <p:spPr>
          <a:xfrm>
            <a:off x="6956811" y="3348305"/>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S</a:t>
            </a:r>
            <a:endParaRPr lang="en-US" b="1" dirty="0" smtClean="0">
              <a:solidFill>
                <a:schemeClr val="tx1"/>
              </a:solidFill>
              <a:latin typeface="Fira sans"/>
            </a:endParaRPr>
          </a:p>
        </p:txBody>
      </p:sp>
      <p:sp>
        <p:nvSpPr>
          <p:cNvPr id="18" name="Rectangle 17"/>
          <p:cNvSpPr/>
          <p:nvPr/>
        </p:nvSpPr>
        <p:spPr>
          <a:xfrm>
            <a:off x="8017823" y="3348300"/>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Fira sans"/>
              </a:rPr>
              <a:t>M</a:t>
            </a:r>
          </a:p>
        </p:txBody>
      </p:sp>
      <p:cxnSp>
        <p:nvCxnSpPr>
          <p:cNvPr id="19" name="Straight Connector 18"/>
          <p:cNvCxnSpPr/>
          <p:nvPr/>
        </p:nvCxnSpPr>
        <p:spPr>
          <a:xfrm>
            <a:off x="5498944" y="333894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69682" y="3366645"/>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484664" y="336664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517966" y="3366635"/>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517966" y="3380480"/>
            <a:ext cx="254048" cy="277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4" idx="1"/>
          </p:cNvCxnSpPr>
          <p:nvPr/>
        </p:nvCxnSpPr>
        <p:spPr>
          <a:xfrm flipV="1">
            <a:off x="3485544" y="3505200"/>
            <a:ext cx="394850"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648309" y="3491340"/>
            <a:ext cx="326323"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644971" y="3477480"/>
            <a:ext cx="326323"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673808" y="3491330"/>
            <a:ext cx="326323"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734012" y="3505180"/>
            <a:ext cx="296657"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31918" y="3099925"/>
            <a:ext cx="748476" cy="381000"/>
          </a:xfrm>
          <a:prstGeom prst="rect">
            <a:avLst/>
          </a:prstGeom>
          <a:noFill/>
        </p:spPr>
        <p:txBody>
          <a:bodyPr wrap="square" rtlCol="0">
            <a:spAutoFit/>
          </a:bodyPr>
          <a:lstStyle/>
          <a:p>
            <a:r>
              <a:rPr lang="en-US" b="1" dirty="0" smtClean="0"/>
              <a:t>Head</a:t>
            </a:r>
            <a:endParaRPr lang="en-US" b="1" dirty="0"/>
          </a:p>
        </p:txBody>
      </p:sp>
    </p:spTree>
    <p:extLst>
      <p:ext uri="{BB962C8B-B14F-4D97-AF65-F5344CB8AC3E}">
        <p14:creationId xmlns:p14="http://schemas.microsoft.com/office/powerpoint/2010/main" val="37703537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TW">
                <a:ea typeface="PMingLiU" pitchFamily="18" charset="-120"/>
              </a:rPr>
              <a:t>Doubly Linked Lists</a:t>
            </a:r>
          </a:p>
        </p:txBody>
      </p:sp>
      <p:sp>
        <p:nvSpPr>
          <p:cNvPr id="361475" name="Rectangle 3"/>
          <p:cNvSpPr>
            <a:spLocks noGrp="1" noChangeArrowheads="1"/>
          </p:cNvSpPr>
          <p:nvPr>
            <p:ph type="body" idx="1"/>
          </p:nvPr>
        </p:nvSpPr>
        <p:spPr>
          <a:xfrm>
            <a:off x="609600" y="1524000"/>
            <a:ext cx="7848600" cy="4114800"/>
          </a:xfrm>
        </p:spPr>
        <p:txBody>
          <a:bodyPr/>
          <a:lstStyle/>
          <a:p>
            <a:r>
              <a:rPr lang="en-US" altLang="zh-TW" sz="2400">
                <a:ea typeface="PMingLiU" pitchFamily="18" charset="-120"/>
              </a:rPr>
              <a:t>In a Doubly Linked List each item points to both its predecessor and successor</a:t>
            </a:r>
          </a:p>
          <a:p>
            <a:pPr lvl="1"/>
            <a:r>
              <a:rPr lang="en-US" altLang="zh-TW" sz="2000">
                <a:latin typeface="Courier New" pitchFamily="49" charset="0"/>
                <a:ea typeface="PMingLiU" pitchFamily="18" charset="-120"/>
              </a:rPr>
              <a:t>prev</a:t>
            </a:r>
            <a:r>
              <a:rPr lang="en-US" altLang="zh-TW" sz="2000">
                <a:ea typeface="PMingLiU" pitchFamily="18" charset="-120"/>
              </a:rPr>
              <a:t> points to the predecessor</a:t>
            </a:r>
          </a:p>
          <a:p>
            <a:pPr lvl="1"/>
            <a:r>
              <a:rPr lang="en-US" altLang="zh-TW" sz="2000">
                <a:latin typeface="Courier New" pitchFamily="49" charset="0"/>
                <a:ea typeface="PMingLiU" pitchFamily="18" charset="-120"/>
              </a:rPr>
              <a:t>next</a:t>
            </a:r>
            <a:r>
              <a:rPr lang="en-US" altLang="zh-TW" sz="2000">
                <a:ea typeface="PMingLiU" pitchFamily="18" charset="-120"/>
              </a:rPr>
              <a:t> points to the successor</a:t>
            </a:r>
          </a:p>
          <a:p>
            <a:pPr lvl="1"/>
            <a:endParaRPr lang="en-US" altLang="zh-TW" sz="2000">
              <a:ea typeface="PMingLiU" pitchFamily="18" charset="-120"/>
            </a:endParaRPr>
          </a:p>
          <a:p>
            <a:pPr lvl="1"/>
            <a:endParaRPr lang="en-US" altLang="zh-TW" sz="2000">
              <a:ea typeface="PMingLiU" pitchFamily="18" charset="-120"/>
            </a:endParaRPr>
          </a:p>
          <a:p>
            <a:pPr lvl="1"/>
            <a:endParaRPr lang="en-US" altLang="zh-TW" sz="2000">
              <a:ea typeface="PMingLiU" pitchFamily="18" charset="-120"/>
            </a:endParaRPr>
          </a:p>
          <a:p>
            <a:pPr lvl="1"/>
            <a:endParaRPr lang="en-US" altLang="zh-TW" sz="2000">
              <a:ea typeface="PMingLiU" pitchFamily="18" charset="-120"/>
            </a:endParaRPr>
          </a:p>
          <a:p>
            <a:pPr lvl="1">
              <a:buFont typeface="Monotype Sorts" pitchFamily="2" charset="2"/>
              <a:buNone/>
            </a:pPr>
            <a:endParaRPr lang="en-US" altLang="zh-TW" sz="2000">
              <a:ea typeface="PMingLiU" pitchFamily="18" charset="-120"/>
            </a:endParaRPr>
          </a:p>
        </p:txBody>
      </p:sp>
      <p:grpSp>
        <p:nvGrpSpPr>
          <p:cNvPr id="361554" name="Group 82"/>
          <p:cNvGrpSpPr>
            <a:grpSpLocks/>
          </p:cNvGrpSpPr>
          <p:nvPr/>
        </p:nvGrpSpPr>
        <p:grpSpPr bwMode="auto">
          <a:xfrm>
            <a:off x="1238250" y="3276600"/>
            <a:ext cx="1066800" cy="533400"/>
            <a:chOff x="1104" y="1488"/>
            <a:chExt cx="768" cy="336"/>
          </a:xfrm>
        </p:grpSpPr>
        <p:sp>
          <p:nvSpPr>
            <p:cNvPr id="361555" name="Rectangle 83"/>
            <p:cNvSpPr>
              <a:spLocks noChangeArrowheads="1"/>
            </p:cNvSpPr>
            <p:nvPr/>
          </p:nvSpPr>
          <p:spPr bwMode="auto">
            <a:xfrm>
              <a:off x="1296" y="1488"/>
              <a:ext cx="384" cy="336"/>
            </a:xfrm>
            <a:prstGeom prst="rect">
              <a:avLst/>
            </a:prstGeom>
            <a:solidFill>
              <a:schemeClr val="accent2"/>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361556" name="Rectangle 84"/>
            <p:cNvSpPr>
              <a:spLocks noChangeArrowheads="1"/>
            </p:cNvSpPr>
            <p:nvPr/>
          </p:nvSpPr>
          <p:spPr bwMode="auto">
            <a:xfrm>
              <a:off x="1104" y="1488"/>
              <a:ext cx="192" cy="336"/>
            </a:xfrm>
            <a:prstGeom prst="rect">
              <a:avLst/>
            </a:prstGeom>
            <a:solidFill>
              <a:schemeClr val="accent2"/>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57" name="Rectangle 85"/>
            <p:cNvSpPr>
              <a:spLocks noChangeArrowheads="1"/>
            </p:cNvSpPr>
            <p:nvPr/>
          </p:nvSpPr>
          <p:spPr bwMode="auto">
            <a:xfrm>
              <a:off x="1680" y="1488"/>
              <a:ext cx="192" cy="336"/>
            </a:xfrm>
            <a:prstGeom prst="rect">
              <a:avLst/>
            </a:prstGeom>
            <a:solidFill>
              <a:schemeClr val="accent2"/>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558" name="Group 86"/>
          <p:cNvGrpSpPr>
            <a:grpSpLocks/>
          </p:cNvGrpSpPr>
          <p:nvPr/>
        </p:nvGrpSpPr>
        <p:grpSpPr bwMode="auto">
          <a:xfrm>
            <a:off x="7410450" y="3276600"/>
            <a:ext cx="1066800" cy="533400"/>
            <a:chOff x="1104" y="1488"/>
            <a:chExt cx="768" cy="336"/>
          </a:xfrm>
        </p:grpSpPr>
        <p:sp>
          <p:nvSpPr>
            <p:cNvPr id="361559" name="Rectangle 87"/>
            <p:cNvSpPr>
              <a:spLocks noChangeArrowheads="1"/>
            </p:cNvSpPr>
            <p:nvPr/>
          </p:nvSpPr>
          <p:spPr bwMode="auto">
            <a:xfrm>
              <a:off x="1296" y="1488"/>
              <a:ext cx="384"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361560" name="Rectangle 88"/>
            <p:cNvSpPr>
              <a:spLocks noChangeArrowheads="1"/>
            </p:cNvSpPr>
            <p:nvPr/>
          </p:nvSpPr>
          <p:spPr bwMode="auto">
            <a:xfrm>
              <a:off x="1104"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61" name="Rectangle 89"/>
            <p:cNvSpPr>
              <a:spLocks noChangeArrowheads="1"/>
            </p:cNvSpPr>
            <p:nvPr/>
          </p:nvSpPr>
          <p:spPr bwMode="auto">
            <a:xfrm>
              <a:off x="1680"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1563" name="Rectangle 91"/>
          <p:cNvSpPr>
            <a:spLocks noChangeArrowheads="1"/>
          </p:cNvSpPr>
          <p:nvPr/>
        </p:nvSpPr>
        <p:spPr bwMode="auto">
          <a:xfrm>
            <a:off x="3048000" y="3276600"/>
            <a:ext cx="533400" cy="533400"/>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361564" name="Rectangle 92"/>
          <p:cNvSpPr>
            <a:spLocks noChangeArrowheads="1"/>
          </p:cNvSpPr>
          <p:nvPr/>
        </p:nvSpPr>
        <p:spPr bwMode="auto">
          <a:xfrm>
            <a:off x="2781300" y="3276600"/>
            <a:ext cx="266700" cy="533400"/>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65" name="Rectangle 93"/>
          <p:cNvSpPr>
            <a:spLocks noChangeArrowheads="1"/>
          </p:cNvSpPr>
          <p:nvPr/>
        </p:nvSpPr>
        <p:spPr bwMode="auto">
          <a:xfrm>
            <a:off x="3581400" y="3276600"/>
            <a:ext cx="266700" cy="533400"/>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1566" name="Group 94"/>
          <p:cNvGrpSpPr>
            <a:grpSpLocks/>
          </p:cNvGrpSpPr>
          <p:nvPr/>
        </p:nvGrpSpPr>
        <p:grpSpPr bwMode="auto">
          <a:xfrm>
            <a:off x="5867400" y="3276600"/>
            <a:ext cx="1066800" cy="533400"/>
            <a:chOff x="1104" y="1488"/>
            <a:chExt cx="768" cy="336"/>
          </a:xfrm>
        </p:grpSpPr>
        <p:sp>
          <p:nvSpPr>
            <p:cNvPr id="361567" name="Rectangle 95"/>
            <p:cNvSpPr>
              <a:spLocks noChangeArrowheads="1"/>
            </p:cNvSpPr>
            <p:nvPr/>
          </p:nvSpPr>
          <p:spPr bwMode="auto">
            <a:xfrm>
              <a:off x="1296" y="1488"/>
              <a:ext cx="384"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361568" name="Rectangle 96"/>
            <p:cNvSpPr>
              <a:spLocks noChangeArrowheads="1"/>
            </p:cNvSpPr>
            <p:nvPr/>
          </p:nvSpPr>
          <p:spPr bwMode="auto">
            <a:xfrm>
              <a:off x="1104"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69" name="Rectangle 97"/>
            <p:cNvSpPr>
              <a:spLocks noChangeArrowheads="1"/>
            </p:cNvSpPr>
            <p:nvPr/>
          </p:nvSpPr>
          <p:spPr bwMode="auto">
            <a:xfrm>
              <a:off x="1680"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570" name="Group 98"/>
          <p:cNvGrpSpPr>
            <a:grpSpLocks/>
          </p:cNvGrpSpPr>
          <p:nvPr/>
        </p:nvGrpSpPr>
        <p:grpSpPr bwMode="auto">
          <a:xfrm>
            <a:off x="4324350" y="3276600"/>
            <a:ext cx="1066800" cy="533400"/>
            <a:chOff x="1104" y="1488"/>
            <a:chExt cx="768" cy="336"/>
          </a:xfrm>
        </p:grpSpPr>
        <p:sp>
          <p:nvSpPr>
            <p:cNvPr id="361571" name="Rectangle 99"/>
            <p:cNvSpPr>
              <a:spLocks noChangeArrowheads="1"/>
            </p:cNvSpPr>
            <p:nvPr/>
          </p:nvSpPr>
          <p:spPr bwMode="auto">
            <a:xfrm>
              <a:off x="1296" y="1488"/>
              <a:ext cx="384"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361572" name="Rectangle 100"/>
            <p:cNvSpPr>
              <a:spLocks noChangeArrowheads="1"/>
            </p:cNvSpPr>
            <p:nvPr/>
          </p:nvSpPr>
          <p:spPr bwMode="auto">
            <a:xfrm>
              <a:off x="1104"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73" name="Rectangle 101"/>
            <p:cNvSpPr>
              <a:spLocks noChangeArrowheads="1"/>
            </p:cNvSpPr>
            <p:nvPr/>
          </p:nvSpPr>
          <p:spPr bwMode="auto">
            <a:xfrm>
              <a:off x="1680"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582" name="Group 110"/>
          <p:cNvGrpSpPr>
            <a:grpSpLocks/>
          </p:cNvGrpSpPr>
          <p:nvPr/>
        </p:nvGrpSpPr>
        <p:grpSpPr bwMode="auto">
          <a:xfrm>
            <a:off x="2305050" y="3429000"/>
            <a:ext cx="457200" cy="230188"/>
            <a:chOff x="1500" y="2016"/>
            <a:chExt cx="288" cy="145"/>
          </a:xfrm>
        </p:grpSpPr>
        <p:sp>
          <p:nvSpPr>
            <p:cNvPr id="361574" name="Line 102"/>
            <p:cNvSpPr>
              <a:spLocks noChangeShapeType="1"/>
            </p:cNvSpPr>
            <p:nvPr/>
          </p:nvSpPr>
          <p:spPr bwMode="auto">
            <a:xfrm>
              <a:off x="1500" y="2016"/>
              <a:ext cx="288"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575" name="Line 103"/>
            <p:cNvSpPr>
              <a:spLocks noChangeShapeType="1"/>
            </p:cNvSpPr>
            <p:nvPr/>
          </p:nvSpPr>
          <p:spPr bwMode="auto">
            <a:xfrm rot="10918189">
              <a:off x="1500" y="2160"/>
              <a:ext cx="288" cy="1"/>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1583" name="Group 111"/>
          <p:cNvGrpSpPr>
            <a:grpSpLocks/>
          </p:cNvGrpSpPr>
          <p:nvPr/>
        </p:nvGrpSpPr>
        <p:grpSpPr bwMode="auto">
          <a:xfrm>
            <a:off x="3886200" y="3429000"/>
            <a:ext cx="457200" cy="230188"/>
            <a:chOff x="2496" y="2064"/>
            <a:chExt cx="288" cy="145"/>
          </a:xfrm>
        </p:grpSpPr>
        <p:sp>
          <p:nvSpPr>
            <p:cNvPr id="361576" name="Line 104"/>
            <p:cNvSpPr>
              <a:spLocks noChangeShapeType="1"/>
            </p:cNvSpPr>
            <p:nvPr/>
          </p:nvSpPr>
          <p:spPr bwMode="auto">
            <a:xfrm>
              <a:off x="2496" y="2064"/>
              <a:ext cx="288"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577" name="Line 105"/>
            <p:cNvSpPr>
              <a:spLocks noChangeShapeType="1"/>
            </p:cNvSpPr>
            <p:nvPr/>
          </p:nvSpPr>
          <p:spPr bwMode="auto">
            <a:xfrm rot="10918189">
              <a:off x="2496" y="2208"/>
              <a:ext cx="288" cy="1"/>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1585" name="Group 113"/>
          <p:cNvGrpSpPr>
            <a:grpSpLocks/>
          </p:cNvGrpSpPr>
          <p:nvPr/>
        </p:nvGrpSpPr>
        <p:grpSpPr bwMode="auto">
          <a:xfrm>
            <a:off x="5410200" y="3429000"/>
            <a:ext cx="1981200" cy="230188"/>
            <a:chOff x="3456" y="2016"/>
            <a:chExt cx="1248" cy="145"/>
          </a:xfrm>
        </p:grpSpPr>
        <p:grpSp>
          <p:nvGrpSpPr>
            <p:cNvPr id="361584" name="Group 112"/>
            <p:cNvGrpSpPr>
              <a:grpSpLocks/>
            </p:cNvGrpSpPr>
            <p:nvPr/>
          </p:nvGrpSpPr>
          <p:grpSpPr bwMode="auto">
            <a:xfrm>
              <a:off x="3456" y="2016"/>
              <a:ext cx="288" cy="145"/>
              <a:chOff x="3456" y="2016"/>
              <a:chExt cx="288" cy="145"/>
            </a:xfrm>
          </p:grpSpPr>
          <p:sp>
            <p:nvSpPr>
              <p:cNvPr id="361578" name="Line 106"/>
              <p:cNvSpPr>
                <a:spLocks noChangeShapeType="1"/>
              </p:cNvSpPr>
              <p:nvPr/>
            </p:nvSpPr>
            <p:spPr bwMode="auto">
              <a:xfrm>
                <a:off x="3456" y="2016"/>
                <a:ext cx="288"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579" name="Line 107"/>
              <p:cNvSpPr>
                <a:spLocks noChangeShapeType="1"/>
              </p:cNvSpPr>
              <p:nvPr/>
            </p:nvSpPr>
            <p:spPr bwMode="auto">
              <a:xfrm rot="10918189">
                <a:off x="3456" y="2160"/>
                <a:ext cx="288" cy="1"/>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1580" name="Line 108"/>
            <p:cNvSpPr>
              <a:spLocks noChangeShapeType="1"/>
            </p:cNvSpPr>
            <p:nvPr/>
          </p:nvSpPr>
          <p:spPr bwMode="auto">
            <a:xfrm>
              <a:off x="4416" y="2016"/>
              <a:ext cx="288"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581" name="Line 109"/>
            <p:cNvSpPr>
              <a:spLocks noChangeShapeType="1"/>
            </p:cNvSpPr>
            <p:nvPr/>
          </p:nvSpPr>
          <p:spPr bwMode="auto">
            <a:xfrm rot="10918189">
              <a:off x="4416" y="2160"/>
              <a:ext cx="288" cy="1"/>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1586" name="Text Box 114"/>
          <p:cNvSpPr txBox="1">
            <a:spLocks noChangeArrowheads="1"/>
          </p:cNvSpPr>
          <p:nvPr/>
        </p:nvSpPr>
        <p:spPr bwMode="auto">
          <a:xfrm>
            <a:off x="1066800" y="41148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PMingLiU" pitchFamily="18" charset="-120"/>
              </a:rPr>
              <a:t>Head</a:t>
            </a:r>
          </a:p>
        </p:txBody>
      </p:sp>
      <p:sp>
        <p:nvSpPr>
          <p:cNvPr id="361587" name="Line 115"/>
          <p:cNvSpPr>
            <a:spLocks noChangeShapeType="1"/>
          </p:cNvSpPr>
          <p:nvPr/>
        </p:nvSpPr>
        <p:spPr bwMode="auto">
          <a:xfrm flipV="1">
            <a:off x="1447800" y="3810000"/>
            <a:ext cx="304800" cy="4572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88" name="Line 116"/>
          <p:cNvSpPr>
            <a:spLocks noChangeShapeType="1"/>
          </p:cNvSpPr>
          <p:nvPr/>
        </p:nvSpPr>
        <p:spPr bwMode="auto">
          <a:xfrm flipH="1">
            <a:off x="1295400" y="3276600"/>
            <a:ext cx="152400" cy="533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89" name="Line 117"/>
          <p:cNvSpPr>
            <a:spLocks noChangeShapeType="1"/>
          </p:cNvSpPr>
          <p:nvPr/>
        </p:nvSpPr>
        <p:spPr bwMode="auto">
          <a:xfrm flipH="1">
            <a:off x="8229600" y="3276600"/>
            <a:ext cx="228600" cy="6096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90" name="Text Box 118"/>
          <p:cNvSpPr txBox="1">
            <a:spLocks noChangeArrowheads="1"/>
          </p:cNvSpPr>
          <p:nvPr/>
        </p:nvSpPr>
        <p:spPr bwMode="auto">
          <a:xfrm>
            <a:off x="3581400" y="44196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Monotype Sorts" pitchFamily="2" charset="2"/>
              <a:buNone/>
            </a:pPr>
            <a:r>
              <a:rPr lang="en-US" altLang="zh-TW" sz="1800">
                <a:latin typeface="Arial" charset="0"/>
                <a:ea typeface="PMingLiU" pitchFamily="18" charset="-120"/>
              </a:rPr>
              <a:t>Cur </a:t>
            </a:r>
          </a:p>
        </p:txBody>
      </p:sp>
      <p:sp>
        <p:nvSpPr>
          <p:cNvPr id="361591" name="Text Box 119"/>
          <p:cNvSpPr txBox="1">
            <a:spLocks noChangeArrowheads="1"/>
          </p:cNvSpPr>
          <p:nvPr/>
        </p:nvSpPr>
        <p:spPr bwMode="auto">
          <a:xfrm>
            <a:off x="6019800" y="4343400"/>
            <a:ext cx="1257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PMingLiU" pitchFamily="18" charset="-120"/>
              </a:rPr>
              <a:t>Cur-&gt;next</a:t>
            </a:r>
          </a:p>
        </p:txBody>
      </p:sp>
      <p:sp>
        <p:nvSpPr>
          <p:cNvPr id="361592" name="Text Box 120"/>
          <p:cNvSpPr txBox="1">
            <a:spLocks noChangeArrowheads="1"/>
          </p:cNvSpPr>
          <p:nvPr/>
        </p:nvSpPr>
        <p:spPr bwMode="auto">
          <a:xfrm>
            <a:off x="2667000" y="4343400"/>
            <a:ext cx="127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PMingLiU" pitchFamily="18" charset="-120"/>
              </a:rPr>
              <a:t>Cur-&gt;prev</a:t>
            </a:r>
          </a:p>
        </p:txBody>
      </p:sp>
      <p:sp>
        <p:nvSpPr>
          <p:cNvPr id="361594" name="Line 122"/>
          <p:cNvSpPr>
            <a:spLocks noChangeShapeType="1"/>
          </p:cNvSpPr>
          <p:nvPr/>
        </p:nvSpPr>
        <p:spPr bwMode="auto">
          <a:xfrm rot="19331333" flipV="1">
            <a:off x="3121025" y="3884613"/>
            <a:ext cx="420688" cy="528637"/>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97" name="Line 125"/>
          <p:cNvSpPr>
            <a:spLocks noChangeShapeType="1"/>
          </p:cNvSpPr>
          <p:nvPr/>
        </p:nvSpPr>
        <p:spPr bwMode="auto">
          <a:xfrm rot="19331333" flipV="1">
            <a:off x="4724400" y="3886200"/>
            <a:ext cx="420688" cy="528638"/>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98" name="Line 126"/>
          <p:cNvSpPr>
            <a:spLocks noChangeShapeType="1"/>
          </p:cNvSpPr>
          <p:nvPr/>
        </p:nvSpPr>
        <p:spPr bwMode="auto">
          <a:xfrm rot="19331333" flipV="1">
            <a:off x="6248400" y="3886200"/>
            <a:ext cx="420688" cy="536575"/>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9118616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1026"/>
          <p:cNvSpPr>
            <a:spLocks noGrp="1" noChangeArrowheads="1"/>
          </p:cNvSpPr>
          <p:nvPr>
            <p:ph type="title"/>
          </p:nvPr>
        </p:nvSpPr>
        <p:spPr/>
        <p:txBody>
          <a:bodyPr/>
          <a:lstStyle/>
          <a:p>
            <a:r>
              <a:rPr lang="en-US"/>
              <a:t>Motivation</a:t>
            </a:r>
          </a:p>
        </p:txBody>
      </p:sp>
      <p:sp>
        <p:nvSpPr>
          <p:cNvPr id="430083" name="Rectangle 1027"/>
          <p:cNvSpPr>
            <a:spLocks noGrp="1" noChangeArrowheads="1"/>
          </p:cNvSpPr>
          <p:nvPr>
            <p:ph type="body" idx="1"/>
          </p:nvPr>
        </p:nvSpPr>
        <p:spPr/>
        <p:txBody>
          <a:bodyPr/>
          <a:lstStyle/>
          <a:p>
            <a:r>
              <a:rPr lang="en-US"/>
              <a:t>Doubly linked lists are useful for playing video and sound files with “rewind” and “instant replay”</a:t>
            </a:r>
          </a:p>
          <a:p>
            <a:r>
              <a:rPr lang="en-US"/>
              <a:t>They are also useful for other linked data which require “rewind” and “fast forward” of the data</a:t>
            </a:r>
          </a:p>
        </p:txBody>
      </p:sp>
    </p:spTree>
    <p:extLst>
      <p:ext uri="{BB962C8B-B14F-4D97-AF65-F5344CB8AC3E}">
        <p14:creationId xmlns:p14="http://schemas.microsoft.com/office/powerpoint/2010/main" val="12470194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1026"/>
          <p:cNvSpPr>
            <a:spLocks noGrp="1" noChangeArrowheads="1"/>
          </p:cNvSpPr>
          <p:nvPr>
            <p:ph type="body" idx="1"/>
          </p:nvPr>
        </p:nvSpPr>
        <p:spPr>
          <a:xfrm>
            <a:off x="1295400" y="1447800"/>
            <a:ext cx="6858000" cy="4724400"/>
          </a:xfrm>
          <a:noFill/>
          <a:ln/>
        </p:spPr>
        <p:txBody>
          <a:bodyPr/>
          <a:lstStyle/>
          <a:p>
            <a:pPr>
              <a:buFont typeface="Monotype Sorts" pitchFamily="2" charset="2"/>
              <a:buNone/>
            </a:pPr>
            <a:endParaRPr lang="en-US" altLang="zh-TW" sz="2400" dirty="0">
              <a:latin typeface="Courier New" pitchFamily="49" charset="0"/>
              <a:ea typeface="PMingLiU" pitchFamily="18" charset="-120"/>
            </a:endParaRPr>
          </a:p>
          <a:p>
            <a:pPr>
              <a:buFont typeface="Monotype Sorts" pitchFamily="2" charset="2"/>
              <a:buNone/>
            </a:pPr>
            <a:r>
              <a:rPr lang="en-US" altLang="zh-TW" sz="2400" dirty="0" err="1">
                <a:latin typeface="Courier New" pitchFamily="49" charset="0"/>
                <a:ea typeface="PMingLiU" pitchFamily="18" charset="-120"/>
              </a:rPr>
              <a:t>struct</a:t>
            </a:r>
            <a:r>
              <a:rPr lang="en-US" altLang="zh-TW" sz="2400" dirty="0">
                <a:latin typeface="Courier New" pitchFamily="49" charset="0"/>
                <a:ea typeface="PMingLiU" pitchFamily="18" charset="-120"/>
              </a:rPr>
              <a:t> Node{</a:t>
            </a:r>
          </a:p>
          <a:p>
            <a:pPr>
              <a:buFont typeface="Monotype Sorts" pitchFamily="2" charset="2"/>
              <a:buNone/>
            </a:pPr>
            <a:r>
              <a:rPr lang="en-US" altLang="zh-TW" sz="2400" dirty="0">
                <a:latin typeface="Courier New" pitchFamily="49" charset="0"/>
                <a:ea typeface="PMingLiU" pitchFamily="18" charset="-120"/>
              </a:rPr>
              <a:t>        </a:t>
            </a:r>
            <a:r>
              <a:rPr lang="en-US" altLang="zh-TW" sz="2400" dirty="0" err="1">
                <a:latin typeface="Courier New" pitchFamily="49" charset="0"/>
                <a:ea typeface="PMingLiU" pitchFamily="18" charset="-120"/>
              </a:rPr>
              <a:t>int</a:t>
            </a:r>
            <a:r>
              <a:rPr lang="en-US" altLang="zh-TW" sz="2400" dirty="0">
                <a:latin typeface="Courier New" pitchFamily="49" charset="0"/>
                <a:ea typeface="PMingLiU" pitchFamily="18" charset="-120"/>
              </a:rPr>
              <a:t> data;</a:t>
            </a:r>
          </a:p>
          <a:p>
            <a:pPr>
              <a:buFont typeface="Monotype Sorts" pitchFamily="2" charset="2"/>
              <a:buNone/>
            </a:pPr>
            <a:r>
              <a:rPr lang="en-US" altLang="zh-TW" sz="2400" dirty="0">
                <a:latin typeface="Courier New" pitchFamily="49" charset="0"/>
                <a:ea typeface="PMingLiU" pitchFamily="18" charset="-120"/>
              </a:rPr>
              <a:t>        Node* next;</a:t>
            </a:r>
          </a:p>
          <a:p>
            <a:pPr>
              <a:buFont typeface="Monotype Sorts" pitchFamily="2" charset="2"/>
              <a:buNone/>
            </a:pPr>
            <a:r>
              <a:rPr lang="en-US" altLang="zh-TW" sz="2400" dirty="0">
                <a:latin typeface="Courier New" pitchFamily="49" charset="0"/>
                <a:ea typeface="PMingLiU" pitchFamily="18" charset="-120"/>
              </a:rPr>
              <a:t>        Node* </a:t>
            </a:r>
            <a:r>
              <a:rPr lang="en-US" altLang="zh-TW" sz="2400" dirty="0" err="1">
                <a:latin typeface="Courier New" pitchFamily="49" charset="0"/>
                <a:ea typeface="PMingLiU" pitchFamily="18" charset="-120"/>
              </a:rPr>
              <a:t>prev</a:t>
            </a:r>
            <a:r>
              <a:rPr lang="en-US" altLang="zh-TW" sz="2400" dirty="0">
                <a:latin typeface="Courier New" pitchFamily="49" charset="0"/>
                <a:ea typeface="PMingLiU" pitchFamily="18" charset="-120"/>
              </a:rPr>
              <a:t>;</a:t>
            </a:r>
          </a:p>
          <a:p>
            <a:pPr>
              <a:buFont typeface="Monotype Sorts" pitchFamily="2" charset="2"/>
              <a:buNone/>
            </a:pPr>
            <a:r>
              <a:rPr lang="en-US" altLang="zh-TW" sz="2400" dirty="0">
                <a:latin typeface="Courier New" pitchFamily="49" charset="0"/>
                <a:ea typeface="PMingLiU" pitchFamily="18" charset="-120"/>
              </a:rPr>
              <a:t>};</a:t>
            </a:r>
          </a:p>
          <a:p>
            <a:pPr>
              <a:buFont typeface="Monotype Sorts" pitchFamily="2" charset="2"/>
              <a:buNone/>
            </a:pPr>
            <a:r>
              <a:rPr lang="en-US" altLang="zh-TW" sz="2400" dirty="0" smtClean="0">
                <a:latin typeface="Courier New" pitchFamily="49" charset="0"/>
                <a:ea typeface="PMingLiU" pitchFamily="18" charset="-120"/>
              </a:rPr>
              <a:t>Node</a:t>
            </a:r>
            <a:r>
              <a:rPr lang="en-US" altLang="zh-TW" sz="2400" dirty="0">
                <a:latin typeface="Courier New" pitchFamily="49" charset="0"/>
                <a:ea typeface="PMingLiU" pitchFamily="18" charset="-120"/>
              </a:rPr>
              <a:t>* </a:t>
            </a:r>
            <a:r>
              <a:rPr lang="en-US" altLang="zh-TW" sz="2400" dirty="0" smtClean="0">
                <a:latin typeface="Courier New" pitchFamily="49" charset="0"/>
                <a:ea typeface="PMingLiU" pitchFamily="18" charset="-120"/>
              </a:rPr>
              <a:t>Head, List1, List2;</a:t>
            </a:r>
            <a:endParaRPr lang="en-US" altLang="zh-TW" sz="2400" dirty="0">
              <a:latin typeface="Courier New" pitchFamily="49" charset="0"/>
              <a:ea typeface="PMingLiU" pitchFamily="18" charset="-120"/>
            </a:endParaRPr>
          </a:p>
          <a:p>
            <a:pPr>
              <a:buFont typeface="Monotype Sorts" pitchFamily="2" charset="2"/>
              <a:buNone/>
            </a:pPr>
            <a:endParaRPr lang="en-US" altLang="zh-TW" sz="2400" dirty="0">
              <a:latin typeface="Courier New" pitchFamily="49" charset="0"/>
              <a:ea typeface="PMingLiU" pitchFamily="18" charset="-120"/>
            </a:endParaRPr>
          </a:p>
        </p:txBody>
      </p:sp>
      <p:sp>
        <p:nvSpPr>
          <p:cNvPr id="423939" name="Rectangle 1027"/>
          <p:cNvSpPr>
            <a:spLocks noGrp="1" noChangeArrowheads="1"/>
          </p:cNvSpPr>
          <p:nvPr>
            <p:ph type="title"/>
          </p:nvPr>
        </p:nvSpPr>
        <p:spPr>
          <a:xfrm>
            <a:off x="609600" y="0"/>
            <a:ext cx="7848600" cy="1143000"/>
          </a:xfrm>
          <a:noFill/>
          <a:ln/>
        </p:spPr>
        <p:txBody>
          <a:bodyPr/>
          <a:lstStyle/>
          <a:p>
            <a:r>
              <a:rPr lang="en-US" altLang="zh-TW">
                <a:ea typeface="PMingLiU" pitchFamily="18" charset="-120"/>
              </a:rPr>
              <a:t>Doubly Linked List Definition</a:t>
            </a:r>
          </a:p>
        </p:txBody>
      </p:sp>
    </p:spTree>
    <p:extLst>
      <p:ext uri="{BB962C8B-B14F-4D97-AF65-F5344CB8AC3E}">
        <p14:creationId xmlns:p14="http://schemas.microsoft.com/office/powerpoint/2010/main" val="5269535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Insertion into DLL</a:t>
            </a:r>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1. initialize data structure</a:t>
            </a:r>
          </a:p>
          <a:p>
            <a:pPr marL="0" indent="0">
              <a:buNone/>
            </a:pPr>
            <a:r>
              <a:rPr lang="en-US" dirty="0" err="1"/>
              <a:t>CreateNode</a:t>
            </a:r>
            <a:r>
              <a:rPr lang="en-US" dirty="0"/>
              <a:t>(Head);</a:t>
            </a:r>
          </a:p>
          <a:p>
            <a:pPr marL="0" indent="0">
              <a:buNone/>
            </a:pPr>
            <a:r>
              <a:rPr lang="en-US" dirty="0"/>
              <a:t>Head=NULL</a:t>
            </a:r>
          </a:p>
          <a:p>
            <a:pPr marL="0" indent="0">
              <a:buNone/>
            </a:pPr>
            <a:endParaRPr lang="en-US" dirty="0"/>
          </a:p>
          <a:p>
            <a:pPr marL="0" indent="0">
              <a:buNone/>
            </a:pPr>
            <a:r>
              <a:rPr lang="en-US" dirty="0"/>
              <a:t>Search // searching in sorted </a:t>
            </a:r>
            <a:r>
              <a:rPr lang="en-US" dirty="0" smtClean="0"/>
              <a:t>list for insertion operation</a:t>
            </a:r>
            <a:endParaRPr lang="en-US" dirty="0"/>
          </a:p>
          <a:p>
            <a:pPr marL="0" indent="0">
              <a:buNone/>
            </a:pPr>
            <a:r>
              <a:rPr lang="en-US" dirty="0"/>
              <a:t>temp=Head</a:t>
            </a:r>
          </a:p>
          <a:p>
            <a:pPr marL="0" indent="0">
              <a:buNone/>
            </a:pPr>
            <a:r>
              <a:rPr lang="en-US" dirty="0"/>
              <a:t>while(</a:t>
            </a:r>
            <a:r>
              <a:rPr lang="en-US" dirty="0" err="1"/>
              <a:t>NewNode</a:t>
            </a:r>
            <a:r>
              <a:rPr lang="en-US" dirty="0"/>
              <a:t>-&gt;data &gt; temp-&gt;data &amp;&amp; temp-&gt;next!=Null)</a:t>
            </a:r>
          </a:p>
          <a:p>
            <a:pPr marL="0" indent="0">
              <a:buNone/>
            </a:pPr>
            <a:r>
              <a:rPr lang="en-US" dirty="0"/>
              <a:t>        temp=temp-&gt;next</a:t>
            </a:r>
            <a:r>
              <a:rPr lang="en-US" dirty="0" smtClean="0"/>
              <a:t>;</a:t>
            </a:r>
          </a:p>
          <a:p>
            <a:pPr marL="0" indent="0">
              <a:buNone/>
            </a:pPr>
            <a:endParaRPr lang="en-US" dirty="0"/>
          </a:p>
          <a:p>
            <a:pPr marL="0" indent="0">
              <a:buNone/>
            </a:pPr>
            <a:r>
              <a:rPr lang="en-US" dirty="0" smtClean="0"/>
              <a:t>2</a:t>
            </a:r>
            <a:r>
              <a:rPr lang="en-US" dirty="0"/>
              <a:t>. Insertion</a:t>
            </a:r>
          </a:p>
          <a:p>
            <a:pPr marL="0" indent="0">
              <a:buNone/>
            </a:pPr>
            <a:r>
              <a:rPr lang="en-US" dirty="0" err="1"/>
              <a:t>createNode</a:t>
            </a:r>
            <a:r>
              <a:rPr lang="en-US" dirty="0"/>
              <a:t>(</a:t>
            </a:r>
            <a:r>
              <a:rPr lang="en-US" dirty="0" err="1"/>
              <a:t>NewNode</a:t>
            </a:r>
            <a:r>
              <a:rPr lang="en-US" dirty="0"/>
              <a:t>) // </a:t>
            </a:r>
            <a:r>
              <a:rPr lang="en-US" dirty="0" err="1"/>
              <a:t>CreateNode</a:t>
            </a:r>
            <a:r>
              <a:rPr lang="en-US" dirty="0"/>
              <a:t> creates a node, adds data</a:t>
            </a:r>
          </a:p>
          <a:p>
            <a:pPr marL="0" indent="0">
              <a:buNone/>
            </a:pPr>
            <a:r>
              <a:rPr lang="en-US" dirty="0"/>
              <a:t> to it and assigns both addresses NULL value</a:t>
            </a:r>
          </a:p>
          <a:p>
            <a:pPr marL="0" indent="0">
              <a:buNone/>
            </a:pPr>
            <a:r>
              <a:rPr lang="en-US" dirty="0"/>
              <a:t>2A. insertion of first node</a:t>
            </a:r>
          </a:p>
          <a:p>
            <a:pPr marL="0" indent="0">
              <a:buNone/>
            </a:pPr>
            <a:endParaRPr lang="en-US" dirty="0"/>
          </a:p>
          <a:p>
            <a:pPr marL="0" indent="0">
              <a:buNone/>
            </a:pPr>
            <a:r>
              <a:rPr lang="en-US" dirty="0"/>
              <a:t>if(Head==NULL)</a:t>
            </a:r>
          </a:p>
          <a:p>
            <a:pPr marL="0" indent="0">
              <a:buNone/>
            </a:pPr>
            <a:r>
              <a:rPr lang="en-US" dirty="0"/>
              <a:t>head=</a:t>
            </a:r>
            <a:r>
              <a:rPr lang="en-US" dirty="0" err="1"/>
              <a:t>NewNode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199785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00600"/>
          </a:xfrm>
        </p:spPr>
        <p:txBody>
          <a:bodyPr>
            <a:normAutofit fontScale="47500" lnSpcReduction="20000"/>
          </a:bodyPr>
          <a:lstStyle/>
          <a:p>
            <a:pPr marL="0" indent="0">
              <a:buNone/>
            </a:pPr>
            <a:r>
              <a:rPr lang="en-US" dirty="0"/>
              <a:t>2B. insertion at the end</a:t>
            </a:r>
          </a:p>
          <a:p>
            <a:pPr marL="0" indent="0">
              <a:buNone/>
            </a:pPr>
            <a:r>
              <a:rPr lang="en-US" dirty="0"/>
              <a:t>if(</a:t>
            </a:r>
            <a:r>
              <a:rPr lang="en-US" dirty="0" err="1"/>
              <a:t>NewNode</a:t>
            </a:r>
            <a:r>
              <a:rPr lang="en-US" dirty="0"/>
              <a:t>-&gt;data &gt; temp-&gt;data &amp;&amp; temp-&gt;next==Null)</a:t>
            </a:r>
          </a:p>
          <a:p>
            <a:pPr marL="0" indent="0">
              <a:buNone/>
            </a:pPr>
            <a:r>
              <a:rPr lang="en-US" dirty="0"/>
              <a:t>{ </a:t>
            </a:r>
            <a:r>
              <a:rPr lang="en-US" dirty="0" err="1"/>
              <a:t>NewNode</a:t>
            </a:r>
            <a:r>
              <a:rPr lang="en-US" dirty="0"/>
              <a:t>-&gt;</a:t>
            </a:r>
            <a:r>
              <a:rPr lang="en-US" dirty="0" err="1"/>
              <a:t>prev</a:t>
            </a:r>
            <a:r>
              <a:rPr lang="en-US" dirty="0"/>
              <a:t> = temp</a:t>
            </a:r>
          </a:p>
          <a:p>
            <a:pPr marL="0" indent="0">
              <a:buNone/>
            </a:pPr>
            <a:r>
              <a:rPr lang="en-US" dirty="0"/>
              <a:t>  temp-&gt;next= </a:t>
            </a:r>
            <a:r>
              <a:rPr lang="en-US" dirty="0" err="1"/>
              <a:t>NewNode</a:t>
            </a:r>
            <a:endParaRPr lang="en-US" dirty="0"/>
          </a:p>
          <a:p>
            <a:pPr marL="0" indent="0">
              <a:buNone/>
            </a:pPr>
            <a:r>
              <a:rPr lang="en-US" dirty="0"/>
              <a:t>}</a:t>
            </a:r>
          </a:p>
          <a:p>
            <a:pPr marL="0" indent="0">
              <a:buNone/>
            </a:pPr>
            <a:r>
              <a:rPr lang="en-US" dirty="0"/>
              <a:t>  </a:t>
            </a:r>
          </a:p>
          <a:p>
            <a:pPr marL="0" indent="0">
              <a:buNone/>
            </a:pPr>
            <a:r>
              <a:rPr lang="en-US" dirty="0"/>
              <a:t>2C. Insert before the head node</a:t>
            </a:r>
          </a:p>
          <a:p>
            <a:pPr marL="0" indent="0">
              <a:buNone/>
            </a:pPr>
            <a:r>
              <a:rPr lang="en-US" dirty="0"/>
              <a:t>if(</a:t>
            </a:r>
            <a:r>
              <a:rPr lang="en-US" dirty="0" err="1"/>
              <a:t>NewNode</a:t>
            </a:r>
            <a:r>
              <a:rPr lang="en-US" dirty="0"/>
              <a:t>-&gt;data &lt; temp-&gt;data &amp;&amp; temp==Head)</a:t>
            </a:r>
          </a:p>
          <a:p>
            <a:pPr marL="0" indent="0">
              <a:buNone/>
            </a:pPr>
            <a:r>
              <a:rPr lang="en-US" dirty="0"/>
              <a:t>{ </a:t>
            </a:r>
            <a:r>
              <a:rPr lang="en-US" dirty="0" err="1"/>
              <a:t>NewNode</a:t>
            </a:r>
            <a:r>
              <a:rPr lang="en-US" dirty="0"/>
              <a:t>-&gt;next = temp;</a:t>
            </a:r>
          </a:p>
          <a:p>
            <a:pPr marL="0" indent="0">
              <a:buNone/>
            </a:pPr>
            <a:r>
              <a:rPr lang="en-US" dirty="0"/>
              <a:t>  temp-&gt;</a:t>
            </a:r>
            <a:r>
              <a:rPr lang="en-US" dirty="0" err="1"/>
              <a:t>prev</a:t>
            </a:r>
            <a:r>
              <a:rPr lang="en-US" dirty="0"/>
              <a:t> = </a:t>
            </a:r>
            <a:r>
              <a:rPr lang="en-US" dirty="0" err="1"/>
              <a:t>NewNode</a:t>
            </a:r>
            <a:endParaRPr lang="en-US" dirty="0"/>
          </a:p>
          <a:p>
            <a:pPr marL="0" indent="0">
              <a:buNone/>
            </a:pPr>
            <a:r>
              <a:rPr lang="en-US" dirty="0"/>
              <a:t>  Head= </a:t>
            </a:r>
            <a:r>
              <a:rPr lang="en-US" dirty="0" err="1"/>
              <a:t>Newnode</a:t>
            </a:r>
            <a:r>
              <a:rPr lang="en-US" dirty="0"/>
              <a:t>;</a:t>
            </a:r>
          </a:p>
          <a:p>
            <a:pPr marL="0" indent="0">
              <a:buNone/>
            </a:pPr>
            <a:r>
              <a:rPr lang="en-US" dirty="0"/>
              <a:t>}</a:t>
            </a:r>
          </a:p>
          <a:p>
            <a:pPr marL="0" indent="0">
              <a:buNone/>
            </a:pPr>
            <a:endParaRPr lang="en-US" dirty="0"/>
          </a:p>
          <a:p>
            <a:pPr marL="0" indent="0">
              <a:buNone/>
            </a:pPr>
            <a:r>
              <a:rPr lang="en-US" dirty="0"/>
              <a:t>2D. Insertion in between</a:t>
            </a:r>
          </a:p>
          <a:p>
            <a:pPr marL="0" indent="0">
              <a:buNone/>
            </a:pPr>
            <a:r>
              <a:rPr lang="en-US" dirty="0"/>
              <a:t>{</a:t>
            </a:r>
          </a:p>
          <a:p>
            <a:pPr marL="0" indent="0">
              <a:buNone/>
            </a:pPr>
            <a:r>
              <a:rPr lang="en-US" dirty="0" err="1"/>
              <a:t>NewNode</a:t>
            </a:r>
            <a:r>
              <a:rPr lang="en-US" dirty="0"/>
              <a:t>-&gt; Next = temp;</a:t>
            </a:r>
          </a:p>
          <a:p>
            <a:pPr marL="0" indent="0">
              <a:buNone/>
            </a:pPr>
            <a:r>
              <a:rPr lang="en-US" dirty="0" err="1"/>
              <a:t>NewNode</a:t>
            </a:r>
            <a:r>
              <a:rPr lang="en-US" dirty="0"/>
              <a:t> -&gt; </a:t>
            </a:r>
            <a:r>
              <a:rPr lang="en-US" dirty="0" err="1"/>
              <a:t>prev</a:t>
            </a:r>
            <a:r>
              <a:rPr lang="en-US" dirty="0"/>
              <a:t> = temp-&gt;</a:t>
            </a:r>
            <a:r>
              <a:rPr lang="en-US" dirty="0" err="1"/>
              <a:t>prev</a:t>
            </a:r>
            <a:endParaRPr lang="en-US" dirty="0"/>
          </a:p>
          <a:p>
            <a:pPr marL="0" indent="0">
              <a:buNone/>
            </a:pPr>
            <a:r>
              <a:rPr lang="en-US" dirty="0"/>
              <a:t>temp-&gt; </a:t>
            </a:r>
            <a:r>
              <a:rPr lang="en-US" dirty="0" err="1"/>
              <a:t>prev</a:t>
            </a:r>
            <a:r>
              <a:rPr lang="en-US" dirty="0"/>
              <a:t>-&gt;next= </a:t>
            </a:r>
            <a:r>
              <a:rPr lang="en-US" dirty="0" err="1"/>
              <a:t>NewNode</a:t>
            </a:r>
            <a:endParaRPr lang="en-US" dirty="0"/>
          </a:p>
          <a:p>
            <a:pPr marL="0" indent="0">
              <a:buNone/>
            </a:pPr>
            <a:r>
              <a:rPr lang="en-US" dirty="0"/>
              <a:t>temp-&gt;</a:t>
            </a:r>
            <a:r>
              <a:rPr lang="en-US" dirty="0" err="1"/>
              <a:t>prev</a:t>
            </a:r>
            <a:r>
              <a:rPr lang="en-US" dirty="0"/>
              <a:t> = </a:t>
            </a:r>
            <a:r>
              <a:rPr lang="en-US" dirty="0" err="1"/>
              <a:t>NewNode</a:t>
            </a:r>
            <a:endParaRPr lang="en-US" dirty="0"/>
          </a:p>
          <a:p>
            <a:pPr marL="0" indent="0">
              <a:buNone/>
            </a:pPr>
            <a:r>
              <a:rPr lang="en-US" dirty="0"/>
              <a:t>}</a:t>
            </a:r>
          </a:p>
        </p:txBody>
      </p:sp>
    </p:spTree>
    <p:extLst>
      <p:ext uri="{BB962C8B-B14F-4D97-AF65-F5344CB8AC3E}">
        <p14:creationId xmlns:p14="http://schemas.microsoft.com/office/powerpoint/2010/main" val="35856069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in DLL</a:t>
            </a:r>
            <a:endParaRPr lang="en-US" dirty="0"/>
          </a:p>
        </p:txBody>
      </p:sp>
      <p:sp>
        <p:nvSpPr>
          <p:cNvPr id="3" name="Content Placeholder 2"/>
          <p:cNvSpPr>
            <a:spLocks noGrp="1"/>
          </p:cNvSpPr>
          <p:nvPr>
            <p:ph idx="1"/>
          </p:nvPr>
        </p:nvSpPr>
        <p:spPr/>
        <p:txBody>
          <a:bodyPr/>
          <a:lstStyle/>
          <a:p>
            <a:r>
              <a:rPr lang="en-US" dirty="0"/>
              <a:t>1. Deletion from empty DLL</a:t>
            </a:r>
          </a:p>
          <a:p>
            <a:r>
              <a:rPr lang="en-US" dirty="0"/>
              <a:t>1A. Element doesn't exist</a:t>
            </a:r>
          </a:p>
          <a:p>
            <a:r>
              <a:rPr lang="en-US" dirty="0"/>
              <a:t>2. Deletion of last/only node in DLL</a:t>
            </a:r>
          </a:p>
          <a:p>
            <a:r>
              <a:rPr lang="en-US" dirty="0"/>
              <a:t>3. Deletion of Head node</a:t>
            </a:r>
          </a:p>
          <a:p>
            <a:r>
              <a:rPr lang="en-US" dirty="0"/>
              <a:t>4. Deletion of last node</a:t>
            </a:r>
          </a:p>
          <a:p>
            <a:r>
              <a:rPr lang="en-US" dirty="0"/>
              <a:t>5. General case</a:t>
            </a:r>
          </a:p>
        </p:txBody>
      </p:sp>
    </p:spTree>
    <p:extLst>
      <p:ext uri="{BB962C8B-B14F-4D97-AF65-F5344CB8AC3E}">
        <p14:creationId xmlns:p14="http://schemas.microsoft.com/office/powerpoint/2010/main" val="22725528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in DLL</a:t>
            </a:r>
            <a:endParaRPr lang="en-US" dirty="0"/>
          </a:p>
        </p:txBody>
      </p:sp>
      <p:sp>
        <p:nvSpPr>
          <p:cNvPr id="3" name="Content Placeholder 2"/>
          <p:cNvSpPr>
            <a:spLocks noGrp="1"/>
          </p:cNvSpPr>
          <p:nvPr>
            <p:ph idx="1"/>
          </p:nvPr>
        </p:nvSpPr>
        <p:spPr/>
        <p:txBody>
          <a:bodyPr/>
          <a:lstStyle/>
          <a:p>
            <a:pPr marL="0" indent="0">
              <a:buNone/>
            </a:pPr>
            <a:r>
              <a:rPr lang="en-US" dirty="0"/>
              <a:t>1. if (Head==Null)</a:t>
            </a:r>
          </a:p>
          <a:p>
            <a:pPr marL="0" indent="0">
              <a:buNone/>
            </a:pPr>
            <a:r>
              <a:rPr lang="en-US" dirty="0"/>
              <a:t>  Print" Underflow.. </a:t>
            </a:r>
            <a:r>
              <a:rPr lang="en-US" dirty="0" smtClean="0"/>
              <a:t>Error“</a:t>
            </a:r>
          </a:p>
          <a:p>
            <a:pPr marL="0" indent="0">
              <a:buNone/>
            </a:pPr>
            <a:endParaRPr lang="en-US" dirty="0"/>
          </a:p>
          <a:p>
            <a:pPr marL="0" indent="0">
              <a:buNone/>
            </a:pPr>
            <a:r>
              <a:rPr lang="en-US" dirty="0" smtClean="0"/>
              <a:t>//Search</a:t>
            </a:r>
            <a:endParaRPr lang="en-US" dirty="0"/>
          </a:p>
          <a:p>
            <a:pPr marL="0" indent="0">
              <a:buNone/>
            </a:pPr>
            <a:r>
              <a:rPr lang="en-US" dirty="0"/>
              <a:t>temp=Head</a:t>
            </a:r>
          </a:p>
          <a:p>
            <a:pPr marL="0" indent="0">
              <a:buNone/>
            </a:pPr>
            <a:r>
              <a:rPr lang="en-US" dirty="0"/>
              <a:t>while( temp!=Null &amp;&amp; Temp-&gt;data &lt;</a:t>
            </a:r>
            <a:r>
              <a:rPr lang="en-US" dirty="0" err="1"/>
              <a:t>SearchKey</a:t>
            </a:r>
            <a:r>
              <a:rPr lang="en-US" dirty="0"/>
              <a:t>)</a:t>
            </a:r>
          </a:p>
          <a:p>
            <a:pPr marL="0" indent="0">
              <a:buNone/>
            </a:pPr>
            <a:r>
              <a:rPr lang="en-US" dirty="0"/>
              <a:t>temp=temp-&gt; next</a:t>
            </a:r>
          </a:p>
        </p:txBody>
      </p:sp>
    </p:spTree>
    <p:extLst>
      <p:ext uri="{BB962C8B-B14F-4D97-AF65-F5344CB8AC3E}">
        <p14:creationId xmlns:p14="http://schemas.microsoft.com/office/powerpoint/2010/main" val="26095734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Deletion in DLL</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1A. </a:t>
            </a:r>
            <a:r>
              <a:rPr lang="en-US" dirty="0" smtClean="0"/>
              <a:t>// unsuccessful search e.g. </a:t>
            </a:r>
            <a:r>
              <a:rPr lang="en-US" dirty="0" err="1" smtClean="0"/>
              <a:t>SearchKey</a:t>
            </a:r>
            <a:r>
              <a:rPr lang="en-US" dirty="0" smtClean="0"/>
              <a:t> </a:t>
            </a:r>
            <a:r>
              <a:rPr lang="en-US" dirty="0"/>
              <a:t>==1 or 30 or 500</a:t>
            </a:r>
          </a:p>
          <a:p>
            <a:pPr marL="0" indent="0">
              <a:buNone/>
            </a:pPr>
            <a:r>
              <a:rPr lang="en-US" dirty="0"/>
              <a:t>if(Temp-&gt;data &gt; </a:t>
            </a:r>
            <a:r>
              <a:rPr lang="en-US" dirty="0" err="1"/>
              <a:t>SearchKey</a:t>
            </a:r>
            <a:r>
              <a:rPr lang="en-US" dirty="0"/>
              <a:t>  || (temp-&gt; next ==Null &amp;&amp; temp-&gt;data &lt;</a:t>
            </a:r>
            <a:r>
              <a:rPr lang="en-US" dirty="0" err="1"/>
              <a:t>SearchKey</a:t>
            </a:r>
            <a:r>
              <a:rPr lang="en-US" dirty="0"/>
              <a:t>))   )</a:t>
            </a:r>
          </a:p>
          <a:p>
            <a:pPr marL="0" indent="0">
              <a:buNone/>
            </a:pPr>
            <a:r>
              <a:rPr lang="en-US" dirty="0"/>
              <a:t>print "Element does not exist"</a:t>
            </a:r>
          </a:p>
          <a:p>
            <a:pPr marL="0" indent="0">
              <a:buNone/>
            </a:pPr>
            <a:endParaRPr lang="en-US" dirty="0"/>
          </a:p>
          <a:p>
            <a:pPr marL="0" indent="0">
              <a:buNone/>
            </a:pPr>
            <a:r>
              <a:rPr lang="en-US" dirty="0"/>
              <a:t>2. Deletion of only node in list</a:t>
            </a:r>
          </a:p>
          <a:p>
            <a:pPr marL="0" indent="0">
              <a:buNone/>
            </a:pPr>
            <a:r>
              <a:rPr lang="en-US" dirty="0"/>
              <a:t>if(temp-&gt;data == </a:t>
            </a:r>
            <a:r>
              <a:rPr lang="en-US" dirty="0" err="1"/>
              <a:t>SearchKey</a:t>
            </a:r>
            <a:r>
              <a:rPr lang="en-US" dirty="0"/>
              <a:t> &amp;&amp; temp=Head &amp;&amp; temp-&gt;next ==NULL)</a:t>
            </a:r>
          </a:p>
          <a:p>
            <a:pPr marL="0" indent="0">
              <a:buNone/>
            </a:pPr>
            <a:r>
              <a:rPr lang="en-US" dirty="0"/>
              <a:t>{ Head=NULL;</a:t>
            </a:r>
          </a:p>
          <a:p>
            <a:pPr marL="0" indent="0">
              <a:buNone/>
            </a:pPr>
            <a:r>
              <a:rPr lang="en-US" dirty="0"/>
              <a:t>return(Temp)</a:t>
            </a:r>
          </a:p>
          <a:p>
            <a:pPr marL="0" indent="0">
              <a:buNone/>
            </a:pPr>
            <a:r>
              <a:rPr lang="en-US" dirty="0"/>
              <a:t>}</a:t>
            </a:r>
          </a:p>
          <a:p>
            <a:pPr marL="0" indent="0">
              <a:buNone/>
            </a:pPr>
            <a:endParaRPr lang="en-US" dirty="0"/>
          </a:p>
          <a:p>
            <a:pPr marL="0" indent="0">
              <a:buNone/>
            </a:pPr>
            <a:r>
              <a:rPr lang="en-US" dirty="0"/>
              <a:t>4. //e.g. </a:t>
            </a:r>
            <a:r>
              <a:rPr lang="en-US" dirty="0" err="1"/>
              <a:t>SearchKey</a:t>
            </a:r>
            <a:r>
              <a:rPr lang="en-US" dirty="0"/>
              <a:t>=  100 Deletion of last node</a:t>
            </a:r>
          </a:p>
          <a:p>
            <a:pPr marL="0" indent="0">
              <a:buNone/>
            </a:pPr>
            <a:r>
              <a:rPr lang="en-US" dirty="0"/>
              <a:t>if(temp-&gt;data == </a:t>
            </a:r>
            <a:r>
              <a:rPr lang="en-US" dirty="0" err="1"/>
              <a:t>SearchKey</a:t>
            </a:r>
            <a:r>
              <a:rPr lang="en-US" dirty="0"/>
              <a:t> &amp;&amp; temp-&gt;next ==NULL)</a:t>
            </a:r>
          </a:p>
          <a:p>
            <a:pPr marL="0" indent="0">
              <a:buNone/>
            </a:pPr>
            <a:r>
              <a:rPr lang="en-US" dirty="0"/>
              <a:t>{ temp-&gt;</a:t>
            </a:r>
            <a:r>
              <a:rPr lang="en-US" dirty="0" err="1"/>
              <a:t>prev</a:t>
            </a:r>
            <a:r>
              <a:rPr lang="en-US" dirty="0"/>
              <a:t>-&gt;next = NULL</a:t>
            </a:r>
          </a:p>
          <a:p>
            <a:pPr marL="0" indent="0">
              <a:buNone/>
            </a:pPr>
            <a:r>
              <a:rPr lang="en-US" dirty="0"/>
              <a:t>  return(temp)</a:t>
            </a:r>
          </a:p>
          <a:p>
            <a:pPr marL="0" indent="0">
              <a:buNone/>
            </a:pPr>
            <a:r>
              <a:rPr lang="en-US" dirty="0"/>
              <a:t>}</a:t>
            </a:r>
          </a:p>
        </p:txBody>
      </p:sp>
    </p:spTree>
    <p:extLst>
      <p:ext uri="{BB962C8B-B14F-4D97-AF65-F5344CB8AC3E}">
        <p14:creationId xmlns:p14="http://schemas.microsoft.com/office/powerpoint/2010/main" val="41048272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3. Deletion in general</a:t>
            </a:r>
          </a:p>
          <a:p>
            <a:pPr marL="0" indent="0">
              <a:buNone/>
            </a:pPr>
            <a:endParaRPr lang="en-US" dirty="0"/>
          </a:p>
          <a:p>
            <a:pPr marL="0" indent="0">
              <a:buNone/>
            </a:pPr>
            <a:r>
              <a:rPr lang="en-US" dirty="0"/>
              <a:t>{ temp-&gt;next-&gt;</a:t>
            </a:r>
            <a:r>
              <a:rPr lang="en-US" dirty="0" err="1"/>
              <a:t>prev</a:t>
            </a:r>
            <a:r>
              <a:rPr lang="en-US" dirty="0"/>
              <a:t>= temp-&gt;</a:t>
            </a:r>
            <a:r>
              <a:rPr lang="en-US" dirty="0" err="1"/>
              <a:t>prev</a:t>
            </a:r>
            <a:endParaRPr lang="en-US" dirty="0"/>
          </a:p>
          <a:p>
            <a:pPr marL="0" indent="0">
              <a:buNone/>
            </a:pPr>
            <a:r>
              <a:rPr lang="en-US" dirty="0"/>
              <a:t>temp-&gt;</a:t>
            </a:r>
            <a:r>
              <a:rPr lang="en-US" dirty="0" err="1"/>
              <a:t>prev</a:t>
            </a:r>
            <a:r>
              <a:rPr lang="en-US" dirty="0"/>
              <a:t>-&gt;next= temp-&gt;next</a:t>
            </a:r>
          </a:p>
          <a:p>
            <a:pPr marL="0" indent="0">
              <a:buNone/>
            </a:pPr>
            <a:r>
              <a:rPr lang="en-US" dirty="0"/>
              <a:t>}</a:t>
            </a:r>
          </a:p>
          <a:p>
            <a:pPr marL="0" indent="0">
              <a:buNone/>
            </a:pPr>
            <a:endParaRPr lang="en-US" dirty="0"/>
          </a:p>
          <a:p>
            <a:pPr marL="0" indent="0">
              <a:buNone/>
            </a:pPr>
            <a:r>
              <a:rPr lang="en-US" dirty="0"/>
              <a:t>5. Deletion of first node in list</a:t>
            </a:r>
          </a:p>
          <a:p>
            <a:pPr marL="0" indent="0">
              <a:buNone/>
            </a:pPr>
            <a:r>
              <a:rPr lang="en-US" dirty="0"/>
              <a:t>if(temp==head &amp;&amp; temp-&gt;data == </a:t>
            </a:r>
            <a:r>
              <a:rPr lang="en-US" dirty="0" err="1"/>
              <a:t>SearchKey</a:t>
            </a:r>
            <a:r>
              <a:rPr lang="en-US" dirty="0"/>
              <a:t>)</a:t>
            </a:r>
          </a:p>
          <a:p>
            <a:pPr marL="0" indent="0">
              <a:buNone/>
            </a:pPr>
            <a:r>
              <a:rPr lang="en-US" dirty="0"/>
              <a:t>{ head=head-&gt;next</a:t>
            </a:r>
          </a:p>
          <a:p>
            <a:pPr marL="0" indent="0">
              <a:buNone/>
            </a:pPr>
            <a:r>
              <a:rPr lang="en-US" dirty="0"/>
              <a:t>temp-&gt;next-&gt;</a:t>
            </a:r>
            <a:r>
              <a:rPr lang="en-US" dirty="0" err="1"/>
              <a:t>prev</a:t>
            </a:r>
            <a:r>
              <a:rPr lang="en-US" dirty="0"/>
              <a:t>= NULL</a:t>
            </a:r>
          </a:p>
          <a:p>
            <a:pPr marL="0" indent="0">
              <a:buNone/>
            </a:pPr>
            <a:endParaRPr lang="en-US" dirty="0"/>
          </a:p>
          <a:p>
            <a:pPr marL="0" indent="0">
              <a:buNone/>
            </a:pPr>
            <a:r>
              <a:rPr lang="en-US" dirty="0"/>
              <a:t>return(temp)</a:t>
            </a:r>
          </a:p>
          <a:p>
            <a:pPr marL="0" indent="0">
              <a:buNone/>
            </a:pPr>
            <a:r>
              <a:rPr lang="en-US" dirty="0"/>
              <a:t>}</a:t>
            </a:r>
          </a:p>
        </p:txBody>
      </p:sp>
    </p:spTree>
    <p:extLst>
      <p:ext uri="{BB962C8B-B14F-4D97-AF65-F5344CB8AC3E}">
        <p14:creationId xmlns:p14="http://schemas.microsoft.com/office/powerpoint/2010/main" val="1479116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EDEF0F-514F-43C5-AC64-840F1882C413}" type="datetime1">
              <a:rPr lang="en-US" smtClean="0"/>
              <a:pPr eaLnBrk="1" hangingPunct="1"/>
              <a:t>11/17/2021</a:t>
            </a:fld>
            <a:endParaRPr lang="en-US" smtClean="0"/>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375857-8CF8-49CB-A7B7-53754CCD36C4}" type="slidenum">
              <a:rPr lang="en-US" smtClean="0"/>
              <a:pPr eaLnBrk="1" hangingPunct="1"/>
              <a:t>69</a:t>
            </a:fld>
            <a:endParaRPr lang="en-US" smtClean="0"/>
          </a:p>
        </p:txBody>
      </p:sp>
      <p:sp>
        <p:nvSpPr>
          <p:cNvPr id="4100" name="Rectangle 2"/>
          <p:cNvSpPr>
            <a:spLocks noGrp="1" noChangeArrowheads="1"/>
          </p:cNvSpPr>
          <p:nvPr>
            <p:ph type="title"/>
            <p:custDataLst>
              <p:tags r:id="rId1"/>
            </p:custDataLst>
          </p:nvPr>
        </p:nvSpPr>
        <p:spPr/>
        <p:txBody>
          <a:bodyPr/>
          <a:lstStyle/>
          <a:p>
            <a:pPr eaLnBrk="1" hangingPunct="1"/>
            <a:r>
              <a:rPr lang="en-US" smtClean="0">
                <a:solidFill>
                  <a:srgbClr val="3333CC"/>
                </a:solidFill>
              </a:rPr>
              <a:t>Advantages of Linked Lists</a:t>
            </a:r>
          </a:p>
        </p:txBody>
      </p:sp>
      <p:sp>
        <p:nvSpPr>
          <p:cNvPr id="4101" name="Rectangle 3"/>
          <p:cNvSpPr>
            <a:spLocks noGrp="1" noChangeArrowheads="1"/>
          </p:cNvSpPr>
          <p:nvPr>
            <p:ph type="body" idx="1"/>
            <p:custDataLst>
              <p:tags r:id="rId2"/>
            </p:custDataLst>
          </p:nvPr>
        </p:nvSpPr>
        <p:spPr/>
        <p:txBody>
          <a:bodyPr/>
          <a:lstStyle/>
          <a:p>
            <a:pPr eaLnBrk="1" hangingPunct="1"/>
            <a:r>
              <a:rPr lang="en-US" smtClean="0"/>
              <a:t>The advantages of linked lists include: </a:t>
            </a:r>
          </a:p>
          <a:p>
            <a:pPr lvl="1" eaLnBrk="1" hangingPunct="1"/>
            <a:r>
              <a:rPr lang="en-US" smtClean="0"/>
              <a:t>Overflow can never occur unless the memory is actually full. </a:t>
            </a:r>
          </a:p>
          <a:p>
            <a:pPr lvl="1" eaLnBrk="1" hangingPunct="1"/>
            <a:r>
              <a:rPr lang="en-US" smtClean="0"/>
              <a:t>Insertions and deletions are </a:t>
            </a:r>
            <a:r>
              <a:rPr lang="en-US" i="1" smtClean="0"/>
              <a:t>easier</a:t>
            </a:r>
            <a:r>
              <a:rPr lang="en-US" smtClean="0"/>
              <a:t> than for contiguous (array) lists. </a:t>
            </a:r>
          </a:p>
          <a:p>
            <a:pPr lvl="1" eaLnBrk="1" hangingPunct="1"/>
            <a:r>
              <a:rPr lang="en-US" smtClean="0"/>
              <a:t>With large records, moving pointers is easier and faster than moving the items themselves. </a:t>
            </a:r>
          </a:p>
        </p:txBody>
      </p:sp>
    </p:spTree>
    <p:extLst>
      <p:ext uri="{BB962C8B-B14F-4D97-AF65-F5344CB8AC3E}">
        <p14:creationId xmlns:p14="http://schemas.microsoft.com/office/powerpoint/2010/main" val="1686002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EA99EB-079C-4778-99BA-8E1413E474B7}" type="slidenum">
              <a:rPr lang="en-US"/>
              <a:pPr/>
              <a:t>7</a:t>
            </a:fld>
            <a:endParaRPr lang="en-US"/>
          </a:p>
        </p:txBody>
      </p:sp>
      <p:sp>
        <p:nvSpPr>
          <p:cNvPr id="54274" name="Rectangle 2"/>
          <p:cNvSpPr>
            <a:spLocks noGrp="1" noChangeArrowheads="1"/>
          </p:cNvSpPr>
          <p:nvPr>
            <p:ph type="title"/>
          </p:nvPr>
        </p:nvSpPr>
        <p:spPr>
          <a:xfrm>
            <a:off x="457200" y="762000"/>
            <a:ext cx="8229600" cy="655638"/>
          </a:xfrm>
        </p:spPr>
        <p:txBody>
          <a:bodyPr>
            <a:normAutofit fontScale="90000"/>
          </a:bodyPr>
          <a:lstStyle/>
          <a:p>
            <a:r>
              <a:rPr lang="en-US" dirty="0" smtClean="0">
                <a:solidFill>
                  <a:srgbClr val="C00000"/>
                </a:solidFill>
              </a:rPr>
              <a:t> Linked List Vs Array</a:t>
            </a:r>
            <a:endParaRPr lang="en-US" dirty="0">
              <a:solidFill>
                <a:srgbClr val="C00000"/>
              </a:solidFill>
            </a:endParaRPr>
          </a:p>
        </p:txBody>
      </p:sp>
      <p:sp>
        <p:nvSpPr>
          <p:cNvPr id="54275" name="Rectangle 3"/>
          <p:cNvSpPr>
            <a:spLocks noGrp="1" noChangeArrowheads="1"/>
          </p:cNvSpPr>
          <p:nvPr>
            <p:ph type="body" idx="1"/>
          </p:nvPr>
        </p:nvSpPr>
        <p:spPr/>
        <p:txBody>
          <a:bodyPr>
            <a:normAutofit/>
          </a:bodyPr>
          <a:lstStyle/>
          <a:p>
            <a:pPr>
              <a:lnSpc>
                <a:spcPct val="90000"/>
              </a:lnSpc>
            </a:pPr>
            <a:r>
              <a:rPr lang="en-US" dirty="0" smtClean="0">
                <a:solidFill>
                  <a:srgbClr val="FF0000"/>
                </a:solidFill>
                <a:latin typeface="Fira sans"/>
              </a:rPr>
              <a:t>Student assignment</a:t>
            </a:r>
            <a:endParaRPr lang="en-US" dirty="0">
              <a:solidFill>
                <a:srgbClr val="FF0000"/>
              </a:solidFill>
              <a:latin typeface="Fira sans"/>
            </a:endParaRPr>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767171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6392EF-5911-4FDE-842E-A1A812D31B14}" type="datetime1">
              <a:rPr lang="en-US" smtClean="0"/>
              <a:pPr eaLnBrk="1" hangingPunct="1"/>
              <a:t>11/17/2021</a:t>
            </a:fld>
            <a:endParaRPr lang="en-US" smtClean="0"/>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3B21B5D-0741-49EE-9ACD-A7688D0E9180}" type="slidenum">
              <a:rPr lang="en-US" smtClean="0"/>
              <a:pPr eaLnBrk="1" hangingPunct="1"/>
              <a:t>70</a:t>
            </a:fld>
            <a:endParaRPr lang="en-US" smtClean="0"/>
          </a:p>
        </p:txBody>
      </p:sp>
      <p:sp>
        <p:nvSpPr>
          <p:cNvPr id="5124" name="Rectangle 2"/>
          <p:cNvSpPr>
            <a:spLocks noGrp="1" noChangeArrowheads="1"/>
          </p:cNvSpPr>
          <p:nvPr>
            <p:ph type="title"/>
            <p:custDataLst>
              <p:tags r:id="rId1"/>
            </p:custDataLst>
          </p:nvPr>
        </p:nvSpPr>
        <p:spPr/>
        <p:txBody>
          <a:bodyPr/>
          <a:lstStyle/>
          <a:p>
            <a:pPr eaLnBrk="1" hangingPunct="1"/>
            <a:r>
              <a:rPr lang="en-US" smtClean="0">
                <a:solidFill>
                  <a:srgbClr val="3333CC"/>
                </a:solidFill>
              </a:rPr>
              <a:t>Disadvantage of Linked Lists</a:t>
            </a:r>
          </a:p>
        </p:txBody>
      </p:sp>
      <p:sp>
        <p:nvSpPr>
          <p:cNvPr id="5125" name="Rectangle 3"/>
          <p:cNvSpPr>
            <a:spLocks noGrp="1" noChangeArrowheads="1"/>
          </p:cNvSpPr>
          <p:nvPr>
            <p:ph type="body" idx="1"/>
            <p:custDataLst>
              <p:tags r:id="rId2"/>
            </p:custDataLst>
          </p:nvPr>
        </p:nvSpPr>
        <p:spPr/>
        <p:txBody>
          <a:bodyPr/>
          <a:lstStyle/>
          <a:p>
            <a:pPr eaLnBrk="1" hangingPunct="1"/>
            <a:r>
              <a:rPr lang="en-US" smtClean="0"/>
              <a:t>The disadvantages of linked lists include: </a:t>
            </a:r>
          </a:p>
          <a:p>
            <a:pPr lvl="1" eaLnBrk="1" hangingPunct="1"/>
            <a:r>
              <a:rPr lang="en-US" smtClean="0"/>
              <a:t>The pointers require extra space. </a:t>
            </a:r>
          </a:p>
          <a:p>
            <a:pPr lvl="1" eaLnBrk="1" hangingPunct="1"/>
            <a:r>
              <a:rPr lang="en-US" smtClean="0"/>
              <a:t>Linked lists do not allow random access. </a:t>
            </a:r>
          </a:p>
          <a:p>
            <a:pPr lvl="1" eaLnBrk="1" hangingPunct="1"/>
            <a:r>
              <a:rPr lang="en-US" smtClean="0"/>
              <a:t>Time must be spent traversing and changing the pointers. </a:t>
            </a:r>
          </a:p>
          <a:p>
            <a:pPr lvl="1" eaLnBrk="1" hangingPunct="1"/>
            <a:r>
              <a:rPr lang="en-US" smtClean="0"/>
              <a:t>Programming is typically trickier with pointers. </a:t>
            </a:r>
          </a:p>
        </p:txBody>
      </p:sp>
    </p:spTree>
    <p:extLst>
      <p:ext uri="{BB962C8B-B14F-4D97-AF65-F5344CB8AC3E}">
        <p14:creationId xmlns:p14="http://schemas.microsoft.com/office/powerpoint/2010/main" val="5299676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800"/>
            <a:ext cx="8689727" cy="472695"/>
          </a:xfrm>
        </p:spPr>
        <p:txBody>
          <a:bodyPr>
            <a:normAutofit fontScale="90000"/>
          </a:bodyPr>
          <a:lstStyle/>
          <a:p>
            <a:r>
              <a:rPr lang="en-US" dirty="0" smtClean="0">
                <a:solidFill>
                  <a:srgbClr val="C00000"/>
                </a:solidFill>
                <a:latin typeface="Marcellus"/>
              </a:rPr>
              <a:t>Homework: Circular doubly linked list</a:t>
            </a:r>
            <a:endParaRPr lang="en-US" dirty="0"/>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pic>
        <p:nvPicPr>
          <p:cNvPr id="9" name="Content Placeholder 8" descr="dcircle"/>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2100262" y="3158331"/>
            <a:ext cx="494347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289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C00000"/>
                </a:solidFill>
                <a:latin typeface="Marcellus"/>
              </a:rPr>
              <a:t>Queries?</a:t>
            </a:r>
            <a:endParaRPr lang="en-US" dirty="0">
              <a:solidFill>
                <a:srgbClr val="C00000"/>
              </a:solidFill>
              <a:latin typeface="Marcellus"/>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5556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solidFill>
                  <a:srgbClr val="C00000"/>
                </a:solidFill>
                <a:latin typeface="Marcellus"/>
              </a:rPr>
              <a:t>Thank you!</a:t>
            </a:r>
            <a:endParaRPr lang="en-US" dirty="0">
              <a:solidFill>
                <a:srgbClr val="C00000"/>
              </a:solidFill>
              <a:latin typeface="Marcellus"/>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5612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0"/>
            <a:ext cx="8229600" cy="655638"/>
          </a:xfrm>
        </p:spPr>
        <p:txBody>
          <a:bodyPr>
            <a:normAutofit fontScale="90000"/>
          </a:bodyPr>
          <a:lstStyle/>
          <a:p>
            <a:r>
              <a:rPr lang="en-US" sz="4000" dirty="0" smtClean="0">
                <a:solidFill>
                  <a:srgbClr val="C00000"/>
                </a:solidFill>
                <a:latin typeface="Marcellus"/>
              </a:rPr>
              <a:t>Types of Linked Lists</a:t>
            </a:r>
            <a:endParaRPr lang="en-US" sz="4000" dirty="0">
              <a:solidFill>
                <a:srgbClr val="C00000"/>
              </a:solidFill>
              <a:latin typeface="Marcellus"/>
            </a:endParaRPr>
          </a:p>
        </p:txBody>
      </p:sp>
      <p:sp>
        <p:nvSpPr>
          <p:cNvPr id="7171" name="Rectangle 3"/>
          <p:cNvSpPr>
            <a:spLocks noGrp="1" noChangeArrowheads="1"/>
          </p:cNvSpPr>
          <p:nvPr>
            <p:ph type="body" idx="1"/>
          </p:nvPr>
        </p:nvSpPr>
        <p:spPr/>
        <p:txBody>
          <a:bodyPr>
            <a:normAutofit/>
          </a:bodyPr>
          <a:lstStyle/>
          <a:p>
            <a:pPr>
              <a:lnSpc>
                <a:spcPct val="90000"/>
              </a:lnSpc>
            </a:pPr>
            <a:r>
              <a:rPr lang="en-US" dirty="0" smtClean="0">
                <a:latin typeface="Fira sans"/>
              </a:rPr>
              <a:t>Singly linked list- can be traversed only in one direction</a:t>
            </a:r>
          </a:p>
          <a:p>
            <a:pPr>
              <a:lnSpc>
                <a:spcPct val="90000"/>
              </a:lnSpc>
            </a:pPr>
            <a:r>
              <a:rPr lang="en-US" dirty="0" smtClean="0">
                <a:latin typeface="Fira sans"/>
              </a:rPr>
              <a:t>Circular </a:t>
            </a:r>
            <a:r>
              <a:rPr lang="en-US" dirty="0">
                <a:latin typeface="Fira sans"/>
              </a:rPr>
              <a:t>linked </a:t>
            </a:r>
            <a:r>
              <a:rPr lang="en-US" dirty="0" smtClean="0">
                <a:latin typeface="Fira sans"/>
              </a:rPr>
              <a:t>list- last node is connected to first node</a:t>
            </a:r>
          </a:p>
          <a:p>
            <a:pPr>
              <a:lnSpc>
                <a:spcPct val="90000"/>
              </a:lnSpc>
            </a:pPr>
            <a:r>
              <a:rPr lang="en-US" dirty="0" smtClean="0">
                <a:latin typeface="Fira sans"/>
              </a:rPr>
              <a:t>Doubly </a:t>
            </a:r>
            <a:r>
              <a:rPr lang="en-US" dirty="0">
                <a:latin typeface="Fira sans"/>
              </a:rPr>
              <a:t>linked list </a:t>
            </a:r>
            <a:r>
              <a:rPr lang="en-US" dirty="0" smtClean="0">
                <a:latin typeface="Fira sans"/>
              </a:rPr>
              <a:t>– can be traversed in both directions</a:t>
            </a:r>
          </a:p>
          <a:p>
            <a:pPr marL="457200" lvl="1" indent="0">
              <a:lnSpc>
                <a:spcPct val="90000"/>
              </a:lnSpc>
              <a:buNone/>
            </a:pPr>
            <a:endParaRPr lang="en-US" dirty="0" smtClean="0">
              <a:latin typeface="Fira sans"/>
            </a:endParaRPr>
          </a:p>
          <a:p>
            <a:pPr>
              <a:lnSpc>
                <a:spcPct val="90000"/>
              </a:lnSpc>
            </a:pPr>
            <a:endParaRPr lang="en-US" dirty="0">
              <a:latin typeface="Fira sans"/>
            </a:endParaRPr>
          </a:p>
        </p:txBody>
      </p:sp>
      <p:pic>
        <p:nvPicPr>
          <p:cNvPr id="4"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79212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Marcellus"/>
              </a:rPr>
              <a:t>Singly linked list</a:t>
            </a:r>
            <a:endParaRPr lang="en-US" dirty="0">
              <a:solidFill>
                <a:srgbClr val="C00000"/>
              </a:solidFill>
              <a:latin typeface="Marcellus"/>
            </a:endParaRP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981200" y="5791200"/>
            <a:ext cx="5924550" cy="369332"/>
          </a:xfrm>
          <a:prstGeom prst="rect">
            <a:avLst/>
          </a:prstGeom>
          <a:noFill/>
        </p:spPr>
        <p:txBody>
          <a:bodyPr wrap="square" rtlCol="0">
            <a:spAutoFit/>
          </a:bodyPr>
          <a:lstStyle/>
          <a:p>
            <a:r>
              <a:rPr lang="en-US" dirty="0" smtClean="0"/>
              <a:t>Image courtesy: GeeksforGeeks.org</a:t>
            </a:r>
            <a:endParaRPr lang="en-US" dirty="0"/>
          </a:p>
        </p:txBody>
      </p:sp>
      <p:pic>
        <p:nvPicPr>
          <p:cNvPr id="6"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pic>
        <p:nvPicPr>
          <p:cNvPr id="5" name="Picture 2" descr="Singly Linked List Tutorials &amp; Notes | Data Structures | HackerEar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986086"/>
            <a:ext cx="7315200" cy="159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5256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pPr>
      <a:bodyPr rtlCol="0" anchor="ctr"/>
      <a:lstStyle>
        <a:defPPr algn="ctr">
          <a:defRPr b="1" dirty="0" smtClean="0">
            <a:solidFill>
              <a:schemeClr val="tx1"/>
            </a:solidFill>
            <a:latin typeface="Fira san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24315</TotalTime>
  <Words>2654</Words>
  <Application>Microsoft Office PowerPoint</Application>
  <PresentationFormat>On-screen Show (4:3)</PresentationFormat>
  <Paragraphs>631</Paragraphs>
  <Slides>73</Slides>
  <Notes>4</Notes>
  <HiddenSlides>1</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Linked List</vt:lpstr>
      <vt:lpstr>Outline</vt:lpstr>
      <vt:lpstr>Linked List </vt:lpstr>
      <vt:lpstr>What is this good for ?</vt:lpstr>
      <vt:lpstr>A Linked List</vt:lpstr>
      <vt:lpstr> Linked List Representation</vt:lpstr>
      <vt:lpstr> Linked List Vs Array</vt:lpstr>
      <vt:lpstr>Types of Linked Lists</vt:lpstr>
      <vt:lpstr>Singly linked list</vt:lpstr>
      <vt:lpstr>Circular Linked list</vt:lpstr>
      <vt:lpstr>Doubly Linked list</vt:lpstr>
      <vt:lpstr>Singly Linked List</vt:lpstr>
      <vt:lpstr>Linked Lists</vt:lpstr>
      <vt:lpstr>Linked Lists</vt:lpstr>
      <vt:lpstr>Implementing Linked List</vt:lpstr>
      <vt:lpstr>Implementing Queue: unordered Linked List</vt:lpstr>
      <vt:lpstr>Insertion in Linked List</vt:lpstr>
      <vt:lpstr>Inserting a new node</vt:lpstr>
      <vt:lpstr>Insertion Description</vt:lpstr>
      <vt:lpstr>Insertion Description</vt:lpstr>
      <vt:lpstr>Insertion at the top</vt:lpstr>
      <vt:lpstr>Insertion Description</vt:lpstr>
      <vt:lpstr>Insertion Description</vt:lpstr>
      <vt:lpstr>Insertion at the end</vt:lpstr>
      <vt:lpstr>Insertion Description</vt:lpstr>
      <vt:lpstr>Insertion Description</vt:lpstr>
      <vt:lpstr>Insertion in the middle</vt:lpstr>
      <vt:lpstr>Insertion Description</vt:lpstr>
      <vt:lpstr>Implementing unordered Linked List.. contd</vt:lpstr>
      <vt:lpstr>PowerPoint Presentation</vt:lpstr>
      <vt:lpstr>Implementing unordered Linked List.. contd</vt:lpstr>
      <vt:lpstr>Implementing Linked List</vt:lpstr>
      <vt:lpstr>Deleting a node</vt:lpstr>
      <vt:lpstr>Deletion Description</vt:lpstr>
      <vt:lpstr>Deletion Description</vt:lpstr>
      <vt:lpstr>Deleting from the top</vt:lpstr>
      <vt:lpstr>Deletion Description</vt:lpstr>
      <vt:lpstr>Deletion Description</vt:lpstr>
      <vt:lpstr>Deleting from the end</vt:lpstr>
      <vt:lpstr>Deletion Description</vt:lpstr>
      <vt:lpstr>Deletion Description</vt:lpstr>
      <vt:lpstr>Deleting from the Middle</vt:lpstr>
      <vt:lpstr>Deletion Description</vt:lpstr>
      <vt:lpstr>Implementing unordered Linked List</vt:lpstr>
      <vt:lpstr>PowerPoint Presentation</vt:lpstr>
      <vt:lpstr>PowerPoint Presentation</vt:lpstr>
      <vt:lpstr>Variations of Linked Lists</vt:lpstr>
      <vt:lpstr>Variations of Linked Lists</vt:lpstr>
      <vt:lpstr>Array versus Linked Lists</vt:lpstr>
      <vt:lpstr>Circular Linked List</vt:lpstr>
      <vt:lpstr>Circular Linked Lists</vt:lpstr>
      <vt:lpstr>Motivation</vt:lpstr>
      <vt:lpstr>Implementing Circular Linked List</vt:lpstr>
      <vt:lpstr>Insertion Description</vt:lpstr>
      <vt:lpstr>Insert Node</vt:lpstr>
      <vt:lpstr>PowerPoint Presentation</vt:lpstr>
      <vt:lpstr>PowerPoint Presentation</vt:lpstr>
      <vt:lpstr>PowerPoint Presentation</vt:lpstr>
      <vt:lpstr>Deletion Description</vt:lpstr>
      <vt:lpstr>Doubly Linked Lists</vt:lpstr>
      <vt:lpstr>Motivation</vt:lpstr>
      <vt:lpstr>Doubly Linked List Definition</vt:lpstr>
      <vt:lpstr>Insertion into DLL</vt:lpstr>
      <vt:lpstr>PowerPoint Presentation</vt:lpstr>
      <vt:lpstr>Deletion in DLL</vt:lpstr>
      <vt:lpstr>Deletion in DLL</vt:lpstr>
      <vt:lpstr>Deletion in DLL</vt:lpstr>
      <vt:lpstr>PowerPoint Presentation</vt:lpstr>
      <vt:lpstr>Advantages of Linked Lists</vt:lpstr>
      <vt:lpstr>Disadvantage of Linked Lists</vt:lpstr>
      <vt:lpstr>Homework: Circular doubly linked list</vt:lpstr>
      <vt:lpstr>Queries?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Swait</dc:creator>
  <cp:lastModifiedBy>Swait</cp:lastModifiedBy>
  <cp:revision>306</cp:revision>
  <dcterms:created xsi:type="dcterms:W3CDTF">2020-08-09T15:27:29Z</dcterms:created>
  <dcterms:modified xsi:type="dcterms:W3CDTF">2021-11-17T11:21:28Z</dcterms:modified>
</cp:coreProperties>
</file>