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269" r:id="rId5"/>
    <p:sldId id="279" r:id="rId6"/>
    <p:sldId id="259" r:id="rId7"/>
    <p:sldId id="260" r:id="rId8"/>
    <p:sldId id="280" r:id="rId9"/>
    <p:sldId id="281" r:id="rId10"/>
    <p:sldId id="261" r:id="rId11"/>
    <p:sldId id="327" r:id="rId12"/>
    <p:sldId id="274" r:id="rId13"/>
    <p:sldId id="342" r:id="rId14"/>
    <p:sldId id="343" r:id="rId15"/>
    <p:sldId id="344" r:id="rId16"/>
    <p:sldId id="345" r:id="rId17"/>
    <p:sldId id="275" r:id="rId18"/>
    <p:sldId id="328" r:id="rId19"/>
    <p:sldId id="329" r:id="rId20"/>
    <p:sldId id="330" r:id="rId21"/>
    <p:sldId id="331" r:id="rId22"/>
    <p:sldId id="332" r:id="rId23"/>
    <p:sldId id="333" r:id="rId24"/>
    <p:sldId id="334" r:id="rId25"/>
    <p:sldId id="335" r:id="rId26"/>
    <p:sldId id="336" r:id="rId27"/>
    <p:sldId id="337" r:id="rId28"/>
    <p:sldId id="338" r:id="rId29"/>
    <p:sldId id="283" r:id="rId30"/>
    <p:sldId id="341" r:id="rId31"/>
    <p:sldId id="339" r:id="rId32"/>
    <p:sldId id="284" r:id="rId33"/>
    <p:sldId id="340" r:id="rId34"/>
    <p:sldId id="285" r:id="rId35"/>
    <p:sldId id="267" r:id="rId36"/>
    <p:sldId id="290" r:id="rId37"/>
    <p:sldId id="268" r:id="rId38"/>
    <p:sldId id="294" r:id="rId39"/>
    <p:sldId id="296" r:id="rId40"/>
    <p:sldId id="299" r:id="rId41"/>
    <p:sldId id="300" r:id="rId42"/>
    <p:sldId id="301" r:id="rId43"/>
    <p:sldId id="303" r:id="rId44"/>
    <p:sldId id="346" r:id="rId45"/>
    <p:sldId id="347" r:id="rId46"/>
    <p:sldId id="348" r:id="rId47"/>
    <p:sldId id="349" r:id="rId48"/>
    <p:sldId id="350" r:id="rId49"/>
    <p:sldId id="351" r:id="rId50"/>
    <p:sldId id="352" r:id="rId51"/>
    <p:sldId id="353" r:id="rId52"/>
    <p:sldId id="354" r:id="rId53"/>
    <p:sldId id="360" r:id="rId54"/>
    <p:sldId id="356" r:id="rId55"/>
    <p:sldId id="357" r:id="rId56"/>
    <p:sldId id="358" r:id="rId57"/>
    <p:sldId id="388" r:id="rId58"/>
    <p:sldId id="389" r:id="rId59"/>
    <p:sldId id="361" r:id="rId60"/>
    <p:sldId id="362" r:id="rId61"/>
    <p:sldId id="363" r:id="rId62"/>
    <p:sldId id="364" r:id="rId63"/>
    <p:sldId id="365" r:id="rId64"/>
    <p:sldId id="366" r:id="rId65"/>
    <p:sldId id="367" r:id="rId66"/>
    <p:sldId id="368" r:id="rId67"/>
    <p:sldId id="369" r:id="rId68"/>
    <p:sldId id="370" r:id="rId69"/>
    <p:sldId id="372"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87" r:id="rId85"/>
    <p:sldId id="324" r:id="rId86"/>
    <p:sldId id="325"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0F916-B031-46C7-A7FC-683E268B20CC}" type="datetimeFigureOut">
              <a:rPr lang="en-US" smtClean="0"/>
              <a:t>9/26/2022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AB9F0-8A4C-42C8-9D12-F20B86B3FBC0}" type="slidenum">
              <a:rPr lang="en-US" smtClean="0"/>
              <a:t>‹#›</a:t>
            </a:fld>
            <a:endParaRPr lang="en-US"/>
          </a:p>
        </p:txBody>
      </p:sp>
    </p:spTree>
    <p:extLst>
      <p:ext uri="{BB962C8B-B14F-4D97-AF65-F5344CB8AC3E}">
        <p14:creationId xmlns:p14="http://schemas.microsoft.com/office/powerpoint/2010/main" val="113670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36</a:t>
            </a:fld>
            <a:endParaRPr lang="en-US"/>
          </a:p>
        </p:txBody>
      </p:sp>
    </p:spTree>
    <p:extLst>
      <p:ext uri="{BB962C8B-B14F-4D97-AF65-F5344CB8AC3E}">
        <p14:creationId xmlns:p14="http://schemas.microsoft.com/office/powerpoint/2010/main" val="89793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52</a:t>
            </a:fld>
            <a:endParaRPr lang="en-US"/>
          </a:p>
        </p:txBody>
      </p:sp>
    </p:spTree>
    <p:extLst>
      <p:ext uri="{BB962C8B-B14F-4D97-AF65-F5344CB8AC3E}">
        <p14:creationId xmlns:p14="http://schemas.microsoft.com/office/powerpoint/2010/main" val="144993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53</a:t>
            </a:fld>
            <a:endParaRPr lang="en-US"/>
          </a:p>
        </p:txBody>
      </p:sp>
    </p:spTree>
    <p:extLst>
      <p:ext uri="{BB962C8B-B14F-4D97-AF65-F5344CB8AC3E}">
        <p14:creationId xmlns:p14="http://schemas.microsoft.com/office/powerpoint/2010/main" val="363483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68</a:t>
            </a:fld>
            <a:endParaRPr lang="en-US"/>
          </a:p>
        </p:txBody>
      </p:sp>
    </p:spTree>
    <p:extLst>
      <p:ext uri="{BB962C8B-B14F-4D97-AF65-F5344CB8AC3E}">
        <p14:creationId xmlns:p14="http://schemas.microsoft.com/office/powerpoint/2010/main" val="30013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81</a:t>
            </a:fld>
            <a:endParaRPr lang="en-US"/>
          </a:p>
        </p:txBody>
      </p:sp>
    </p:spTree>
    <p:extLst>
      <p:ext uri="{BB962C8B-B14F-4D97-AF65-F5344CB8AC3E}">
        <p14:creationId xmlns:p14="http://schemas.microsoft.com/office/powerpoint/2010/main" val="23644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1565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05278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60685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61914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251A7-24C7-47B6-B45B-F813C80D1982}"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78112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5251A7-24C7-47B6-B45B-F813C80D1982}"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47744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5251A7-24C7-47B6-B45B-F813C80D1982}"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9018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5251A7-24C7-47B6-B45B-F813C80D1982}"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96478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51A7-24C7-47B6-B45B-F813C80D1982}"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96766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27546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44385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251A7-24C7-47B6-B45B-F813C80D1982}" type="datetimeFigureOut">
              <a:rPr lang="en-US" smtClean="0"/>
              <a:t>9/26/2022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07CC1-EE11-4603-A8BF-1E9698DFCDF8}" type="slidenum">
              <a:rPr lang="en-US" smtClean="0"/>
              <a:t>‹#›</a:t>
            </a:fld>
            <a:endParaRPr lang="en-US"/>
          </a:p>
        </p:txBody>
      </p:sp>
    </p:spTree>
    <p:extLst>
      <p:ext uri="{BB962C8B-B14F-4D97-AF65-F5344CB8AC3E}">
        <p14:creationId xmlns:p14="http://schemas.microsoft.com/office/powerpoint/2010/main" val="2538880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latin typeface="Marcellus(heading)"/>
              </a:rPr>
              <a:t>Queue</a:t>
            </a:r>
            <a:endParaRPr lang="en-US" dirty="0">
              <a:solidFill>
                <a:srgbClr val="C00000"/>
              </a:solidFill>
              <a:latin typeface="Marcellus(heading)"/>
            </a:endParaRPr>
          </a:p>
        </p:txBody>
      </p:sp>
      <p:sp>
        <p:nvSpPr>
          <p:cNvPr id="3" name="Subtitle 2"/>
          <p:cNvSpPr>
            <a:spLocks noGrp="1"/>
          </p:cNvSpPr>
          <p:nvPr>
            <p:ph type="subTitle" idx="1"/>
          </p:nvPr>
        </p:nvSpPr>
        <p:spPr/>
        <p:txBody>
          <a:bodyPr/>
          <a:lstStyle/>
          <a:p>
            <a:r>
              <a:rPr lang="en-US" dirty="0" smtClean="0">
                <a:latin typeface="Fira sans"/>
              </a:rPr>
              <a:t>swatimali@somaiya.edu</a:t>
            </a: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86414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Exercise: </a:t>
            </a:r>
            <a:r>
              <a:rPr lang="en-US" dirty="0" smtClean="0">
                <a:solidFill>
                  <a:srgbClr val="C00000"/>
                </a:solidFill>
                <a:latin typeface="Marcellus"/>
              </a:rPr>
              <a:t>Queue</a:t>
            </a:r>
            <a:endParaRPr lang="en-US"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3797304672"/>
              </p:ext>
            </p:extLst>
          </p:nvPr>
        </p:nvGraphicFramePr>
        <p:xfrm>
          <a:off x="685802" y="1295402"/>
          <a:ext cx="7463627" cy="4724397"/>
        </p:xfrm>
        <a:graphic>
          <a:graphicData uri="http://schemas.openxmlformats.org/drawingml/2006/table">
            <a:tbl>
              <a:tblPr>
                <a:tableStyleId>{5C22544A-7EE6-4342-B048-85BDC9FD1C3A}</a:tableStyleId>
              </a:tblPr>
              <a:tblGrid>
                <a:gridCol w="2720116">
                  <a:extLst>
                    <a:ext uri="{9D8B030D-6E8A-4147-A177-3AD203B41FA5}">
                      <a16:colId xmlns="" xmlns:a16="http://schemas.microsoft.com/office/drawing/2014/main" val="20000"/>
                    </a:ext>
                  </a:extLst>
                </a:gridCol>
                <a:gridCol w="738436">
                  <a:extLst>
                    <a:ext uri="{9D8B030D-6E8A-4147-A177-3AD203B41FA5}">
                      <a16:colId xmlns="" xmlns:a16="http://schemas.microsoft.com/office/drawing/2014/main" val="20001"/>
                    </a:ext>
                  </a:extLst>
                </a:gridCol>
                <a:gridCol w="801015">
                  <a:extLst>
                    <a:ext uri="{9D8B030D-6E8A-4147-A177-3AD203B41FA5}">
                      <a16:colId xmlns="" xmlns:a16="http://schemas.microsoft.com/office/drawing/2014/main" val="20002"/>
                    </a:ext>
                  </a:extLst>
                </a:gridCol>
                <a:gridCol w="801015">
                  <a:extLst>
                    <a:ext uri="{9D8B030D-6E8A-4147-A177-3AD203B41FA5}">
                      <a16:colId xmlns="" xmlns:a16="http://schemas.microsoft.com/office/drawing/2014/main" val="20003"/>
                    </a:ext>
                  </a:extLst>
                </a:gridCol>
                <a:gridCol w="801015">
                  <a:extLst>
                    <a:ext uri="{9D8B030D-6E8A-4147-A177-3AD203B41FA5}">
                      <a16:colId xmlns="" xmlns:a16="http://schemas.microsoft.com/office/drawing/2014/main" val="20004"/>
                    </a:ext>
                  </a:extLst>
                </a:gridCol>
                <a:gridCol w="801015">
                  <a:extLst>
                    <a:ext uri="{9D8B030D-6E8A-4147-A177-3AD203B41FA5}">
                      <a16:colId xmlns="" xmlns:a16="http://schemas.microsoft.com/office/drawing/2014/main" val="20005"/>
                    </a:ext>
                  </a:extLst>
                </a:gridCol>
                <a:gridCol w="801015">
                  <a:extLst>
                    <a:ext uri="{9D8B030D-6E8A-4147-A177-3AD203B41FA5}">
                      <a16:colId xmlns="" xmlns:a16="http://schemas.microsoft.com/office/drawing/2014/main" val="20006"/>
                    </a:ext>
                  </a:extLst>
                </a:gridCol>
              </a:tblGrid>
              <a:tr h="524933">
                <a:tc>
                  <a:txBody>
                    <a:bodyPr/>
                    <a:lstStyle/>
                    <a:p>
                      <a:pPr algn="l" rtl="0" fontAlgn="ctr">
                        <a:buClr>
                          <a:srgbClr val="000000"/>
                        </a:buClr>
                        <a:buSzPts val="2600"/>
                        <a:buFont typeface="Arial"/>
                        <a:buChar char="–"/>
                      </a:pPr>
                      <a:r>
                        <a:rPr lang="en-US" sz="2600" u="none" strike="noStrike" dirty="0" err="1" smtClean="0">
                          <a:effectLst/>
                        </a:rPr>
                        <a:t>Enqueue</a:t>
                      </a:r>
                      <a:r>
                        <a:rPr lang="en-US" sz="2600" u="none" strike="noStrike" dirty="0" smtClean="0">
                          <a:effectLst/>
                        </a:rPr>
                        <a:t>(8</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u="none" strike="noStrike" dirty="0">
                          <a:effectLst/>
                        </a:rPr>
                        <a:t>8</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24933">
                <a:tc>
                  <a:txBody>
                    <a:bodyPr/>
                    <a:lstStyle/>
                    <a:p>
                      <a:pPr algn="l" rtl="0" fontAlgn="ctr">
                        <a:buClr>
                          <a:srgbClr val="000000"/>
                        </a:buClr>
                        <a:buSzPts val="2600"/>
                        <a:buFont typeface="Arial"/>
                        <a:buChar char="–"/>
                      </a:pPr>
                      <a:r>
                        <a:rPr lang="en-US" sz="2600" u="none" strike="noStrike" dirty="0" err="1" smtClean="0">
                          <a:effectLst/>
                        </a:rPr>
                        <a:t>Enqueue</a:t>
                      </a:r>
                      <a:r>
                        <a:rPr lang="en-US" sz="2600" u="none" strike="noStrike" dirty="0" smtClean="0">
                          <a:effectLst/>
                        </a:rPr>
                        <a:t>(3</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u="none" strike="noStrike" dirty="0">
                          <a:effectLst/>
                        </a:rPr>
                        <a:t>8</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3</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24933">
                <a:tc>
                  <a:txBody>
                    <a:bodyPr/>
                    <a:lstStyle/>
                    <a:p>
                      <a:pPr algn="l" rtl="0" fontAlgn="ctr">
                        <a:buClr>
                          <a:srgbClr val="000000"/>
                        </a:buClr>
                        <a:buSzPts val="2600"/>
                        <a:buFont typeface="Arial"/>
                        <a:buChar char="–"/>
                      </a:pPr>
                      <a:r>
                        <a:rPr lang="en-US" sz="2600" u="none" strike="noStrike" dirty="0" err="1" smtClean="0">
                          <a:effectLst/>
                        </a:rPr>
                        <a:t>Dequeue</a:t>
                      </a:r>
                      <a:r>
                        <a:rPr lang="en-US" sz="2600" u="none" strike="noStrike" dirty="0" smtClean="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3</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24933">
                <a:tc>
                  <a:txBody>
                    <a:bodyPr/>
                    <a:lstStyle/>
                    <a:p>
                      <a:pPr algn="l" rtl="0" fontAlgn="ctr">
                        <a:buClr>
                          <a:srgbClr val="000000"/>
                        </a:buClr>
                        <a:buSzPts val="2600"/>
                        <a:buFont typeface="Arial"/>
                        <a:buChar char="–"/>
                      </a:pPr>
                      <a:r>
                        <a:rPr lang="en-US" sz="2600" u="none" strike="noStrike" dirty="0" err="1" smtClean="0">
                          <a:effectLst/>
                        </a:rPr>
                        <a:t>Enqueue</a:t>
                      </a:r>
                      <a:r>
                        <a:rPr lang="en-US" sz="2600" u="none" strike="noStrike" dirty="0" smtClean="0">
                          <a:effectLst/>
                        </a:rPr>
                        <a:t> (</a:t>
                      </a:r>
                      <a:r>
                        <a:rPr lang="en-US" sz="2600" u="none" strike="noStrike" dirty="0">
                          <a:effectLst/>
                        </a:rPr>
                        <a:t>2)</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3</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2</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24933">
                <a:tc>
                  <a:txBody>
                    <a:bodyPr/>
                    <a:lstStyle/>
                    <a:p>
                      <a:pPr algn="l" rtl="0" fontAlgn="ctr">
                        <a:buClr>
                          <a:srgbClr val="000000"/>
                        </a:buClr>
                        <a:buSzPts val="2600"/>
                        <a:buFont typeface="Arial"/>
                        <a:buChar char="–"/>
                      </a:pPr>
                      <a:r>
                        <a:rPr lang="en-US" sz="2600" u="none" strike="noStrike" dirty="0" err="1" smtClean="0">
                          <a:effectLst/>
                        </a:rPr>
                        <a:t>Enqueue</a:t>
                      </a:r>
                      <a:r>
                        <a:rPr lang="en-US" sz="2600" u="none" strike="noStrike" dirty="0" smtClean="0">
                          <a:effectLst/>
                        </a:rPr>
                        <a:t>(5</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3</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2</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5</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24933">
                <a:tc>
                  <a:txBody>
                    <a:bodyPr/>
                    <a:lstStyle/>
                    <a:p>
                      <a:pPr algn="l" rtl="0" fontAlgn="ctr">
                        <a:buClr>
                          <a:srgbClr val="000000"/>
                        </a:buClr>
                        <a:buSzPts val="2600"/>
                        <a:buFont typeface="Arial"/>
                        <a:buChar char="–"/>
                      </a:pPr>
                      <a:r>
                        <a:rPr lang="en-US" sz="2600" u="none" strike="noStrike" dirty="0" err="1" smtClean="0">
                          <a:effectLst/>
                        </a:rPr>
                        <a:t>Dequeue</a:t>
                      </a:r>
                      <a:r>
                        <a:rPr lang="en-US" sz="2600" u="none" strike="noStrike" dirty="0" smtClean="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u="none" strike="noStrike" dirty="0" smtClean="0">
                          <a:effectLst/>
                        </a:rPr>
                        <a:t>2</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smtClean="0">
                          <a:solidFill>
                            <a:srgbClr val="000000"/>
                          </a:solidFill>
                          <a:effectLst/>
                          <a:latin typeface="Fira sans"/>
                        </a:rPr>
                        <a:t>5</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24933">
                <a:tc>
                  <a:txBody>
                    <a:bodyPr/>
                    <a:lstStyle/>
                    <a:p>
                      <a:pPr algn="l" rtl="0" fontAlgn="ctr">
                        <a:buClr>
                          <a:srgbClr val="000000"/>
                        </a:buClr>
                        <a:buSzPts val="2600"/>
                        <a:buFont typeface="Arial"/>
                        <a:buChar char="–"/>
                      </a:pPr>
                      <a:r>
                        <a:rPr lang="en-US" sz="2600" u="none" strike="noStrike" dirty="0" err="1" smtClean="0">
                          <a:effectLst/>
                        </a:rPr>
                        <a:t>Dequeue</a:t>
                      </a:r>
                      <a:r>
                        <a:rPr lang="en-US" sz="2600" u="none" strike="noStrike" dirty="0" smtClean="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5</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524933">
                <a:tc>
                  <a:txBody>
                    <a:bodyPr/>
                    <a:lstStyle/>
                    <a:p>
                      <a:pPr algn="l" rtl="0" fontAlgn="ctr">
                        <a:buClr>
                          <a:srgbClr val="000000"/>
                        </a:buClr>
                        <a:buSzPts val="2600"/>
                        <a:buFont typeface="Arial"/>
                        <a:buChar char="–"/>
                      </a:pPr>
                      <a:r>
                        <a:rPr lang="en-US" sz="2600" u="none" strike="noStrike" dirty="0" err="1" smtClean="0">
                          <a:effectLst/>
                        </a:rPr>
                        <a:t>Enqueue</a:t>
                      </a:r>
                      <a:r>
                        <a:rPr lang="en-US" sz="2600" u="none" strike="noStrike" dirty="0" smtClean="0">
                          <a:effectLst/>
                        </a:rPr>
                        <a:t>(9</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5</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9</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524933">
                <a:tc>
                  <a:txBody>
                    <a:bodyPr/>
                    <a:lstStyle/>
                    <a:p>
                      <a:pPr algn="l" rtl="0" fontAlgn="ctr">
                        <a:buClr>
                          <a:srgbClr val="000000"/>
                        </a:buClr>
                        <a:buSzPts val="2600"/>
                        <a:buFont typeface="Arial"/>
                        <a:buChar char="–"/>
                      </a:pPr>
                      <a:r>
                        <a:rPr lang="en-US" sz="2600" u="none" strike="noStrike" dirty="0" err="1" smtClean="0">
                          <a:effectLst/>
                        </a:rPr>
                        <a:t>Enqueue</a:t>
                      </a:r>
                      <a:r>
                        <a:rPr lang="en-US" sz="2600" u="none" strike="noStrike" dirty="0" smtClean="0">
                          <a:effectLst/>
                        </a:rPr>
                        <a:t>(1</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rgbClr val="000000"/>
                          </a:solidFill>
                          <a:effectLst/>
                          <a:latin typeface="Fira sans"/>
                        </a:rPr>
                        <a:t>Front</a:t>
                      </a:r>
                      <a:endParaRPr lang="en-US" sz="2000" b="0" i="0" u="none" strike="noStrike" dirty="0">
                        <a:solidFill>
                          <a:srgbClr val="000000"/>
                        </a:solidFill>
                        <a:effectLst/>
                        <a:latin typeface="Fira sans"/>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5</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9</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1</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smtClean="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cxnSp>
        <p:nvCxnSpPr>
          <p:cNvPr id="21" name="Straight Arrow Connector 20"/>
          <p:cNvCxnSpPr/>
          <p:nvPr/>
        </p:nvCxnSpPr>
        <p:spPr>
          <a:xfrm flipH="1">
            <a:off x="5872162" y="21336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p:nvPr/>
        </p:nvCxnSpPr>
        <p:spPr>
          <a:xfrm flipH="1">
            <a:off x="5057774" y="16002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Straight Arrow Connector 22"/>
          <p:cNvCxnSpPr/>
          <p:nvPr/>
        </p:nvCxnSpPr>
        <p:spPr>
          <a:xfrm flipH="1">
            <a:off x="5086350" y="25908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H="1">
            <a:off x="5872161" y="31242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5" name="Straight Arrow Connector 24"/>
          <p:cNvCxnSpPr/>
          <p:nvPr/>
        </p:nvCxnSpPr>
        <p:spPr>
          <a:xfrm flipH="1">
            <a:off x="6621473" y="3657600"/>
            <a:ext cx="65086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p:nvPr/>
        </p:nvCxnSpPr>
        <p:spPr>
          <a:xfrm flipH="1">
            <a:off x="5938837" y="41910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7" name="Straight Arrow Connector 26"/>
          <p:cNvCxnSpPr/>
          <p:nvPr/>
        </p:nvCxnSpPr>
        <p:spPr>
          <a:xfrm flipH="1">
            <a:off x="5086350" y="4735513"/>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8" name="Straight Arrow Connector 27"/>
          <p:cNvCxnSpPr/>
          <p:nvPr/>
        </p:nvCxnSpPr>
        <p:spPr>
          <a:xfrm flipH="1">
            <a:off x="6066126" y="52578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9" name="Straight Arrow Connector 28"/>
          <p:cNvCxnSpPr/>
          <p:nvPr/>
        </p:nvCxnSpPr>
        <p:spPr>
          <a:xfrm flipH="1">
            <a:off x="6621473" y="5835651"/>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p:nvPr/>
        </p:nvCxnSpPr>
        <p:spPr>
          <a:xfrm>
            <a:off x="4037225" y="168333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p:nvPr/>
        </p:nvCxnSpPr>
        <p:spPr>
          <a:xfrm>
            <a:off x="4021984" y="2154385"/>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a:off x="4021983" y="27432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a:off x="4021982" y="32766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p:nvPr/>
        </p:nvCxnSpPr>
        <p:spPr>
          <a:xfrm>
            <a:off x="4015065" y="37338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p:nvPr/>
        </p:nvCxnSpPr>
        <p:spPr>
          <a:xfrm>
            <a:off x="4015065" y="43434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p:nvPr/>
        </p:nvCxnSpPr>
        <p:spPr>
          <a:xfrm>
            <a:off x="4015065" y="48768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a:off x="4022003" y="54102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8" name="Straight Arrow Connector 37"/>
          <p:cNvCxnSpPr/>
          <p:nvPr/>
        </p:nvCxnSpPr>
        <p:spPr>
          <a:xfrm>
            <a:off x="4037224" y="5870287"/>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Issues?</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Fira sans"/>
              </a:rPr>
              <a:t> </a:t>
            </a: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03295037"/>
              </p:ext>
            </p:extLst>
          </p:nvPr>
        </p:nvGraphicFramePr>
        <p:xfrm>
          <a:off x="380999" y="2590800"/>
          <a:ext cx="8077200" cy="1371600"/>
        </p:xfrm>
        <a:graphic>
          <a:graphicData uri="http://schemas.openxmlformats.org/drawingml/2006/table">
            <a:tbl>
              <a:tblPr firstRow="1" bandRow="1">
                <a:tableStyleId>{5C22544A-7EE6-4342-B048-85BDC9FD1C3A}</a:tableStyleId>
              </a:tblPr>
              <a:tblGrid>
                <a:gridCol w="807720">
                  <a:extLst>
                    <a:ext uri="{9D8B030D-6E8A-4147-A177-3AD203B41FA5}">
                      <a16:colId xmlns="" xmlns:a16="http://schemas.microsoft.com/office/drawing/2014/main" val="20000"/>
                    </a:ext>
                  </a:extLst>
                </a:gridCol>
                <a:gridCol w="807720">
                  <a:extLst>
                    <a:ext uri="{9D8B030D-6E8A-4147-A177-3AD203B41FA5}">
                      <a16:colId xmlns="" xmlns:a16="http://schemas.microsoft.com/office/drawing/2014/main" val="20001"/>
                    </a:ext>
                  </a:extLst>
                </a:gridCol>
                <a:gridCol w="807720">
                  <a:extLst>
                    <a:ext uri="{9D8B030D-6E8A-4147-A177-3AD203B41FA5}">
                      <a16:colId xmlns="" xmlns:a16="http://schemas.microsoft.com/office/drawing/2014/main" val="20002"/>
                    </a:ext>
                  </a:extLst>
                </a:gridCol>
                <a:gridCol w="807720">
                  <a:extLst>
                    <a:ext uri="{9D8B030D-6E8A-4147-A177-3AD203B41FA5}">
                      <a16:colId xmlns="" xmlns:a16="http://schemas.microsoft.com/office/drawing/2014/main" val="20003"/>
                    </a:ext>
                  </a:extLst>
                </a:gridCol>
                <a:gridCol w="807720">
                  <a:extLst>
                    <a:ext uri="{9D8B030D-6E8A-4147-A177-3AD203B41FA5}">
                      <a16:colId xmlns="" xmlns:a16="http://schemas.microsoft.com/office/drawing/2014/main" val="20004"/>
                    </a:ext>
                  </a:extLst>
                </a:gridCol>
                <a:gridCol w="807720">
                  <a:extLst>
                    <a:ext uri="{9D8B030D-6E8A-4147-A177-3AD203B41FA5}">
                      <a16:colId xmlns="" xmlns:a16="http://schemas.microsoft.com/office/drawing/2014/main" val="20005"/>
                    </a:ext>
                  </a:extLst>
                </a:gridCol>
                <a:gridCol w="807720">
                  <a:extLst>
                    <a:ext uri="{9D8B030D-6E8A-4147-A177-3AD203B41FA5}">
                      <a16:colId xmlns="" xmlns:a16="http://schemas.microsoft.com/office/drawing/2014/main" val="20006"/>
                    </a:ext>
                  </a:extLst>
                </a:gridCol>
                <a:gridCol w="807720">
                  <a:extLst>
                    <a:ext uri="{9D8B030D-6E8A-4147-A177-3AD203B41FA5}">
                      <a16:colId xmlns="" xmlns:a16="http://schemas.microsoft.com/office/drawing/2014/main" val="20007"/>
                    </a:ext>
                  </a:extLst>
                </a:gridCol>
                <a:gridCol w="807720">
                  <a:extLst>
                    <a:ext uri="{9D8B030D-6E8A-4147-A177-3AD203B41FA5}">
                      <a16:colId xmlns="" xmlns:a16="http://schemas.microsoft.com/office/drawing/2014/main" val="20008"/>
                    </a:ext>
                  </a:extLst>
                </a:gridCol>
                <a:gridCol w="807720">
                  <a:extLst>
                    <a:ext uri="{9D8B030D-6E8A-4147-A177-3AD203B41FA5}">
                      <a16:colId xmlns="" xmlns:a16="http://schemas.microsoft.com/office/drawing/2014/main" val="20009"/>
                    </a:ext>
                  </a:extLst>
                </a:gridCol>
              </a:tblGrid>
              <a:tr h="685800">
                <a:tc>
                  <a:txBody>
                    <a:bodyPr/>
                    <a:lstStyle/>
                    <a:p>
                      <a:r>
                        <a:rPr lang="en-US" dirty="0" smtClean="0">
                          <a:latin typeface="Fira sans"/>
                        </a:rPr>
                        <a:t>Front, 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bl>
          </a:graphicData>
        </a:graphic>
      </p:graphicFrame>
      <p:sp>
        <p:nvSpPr>
          <p:cNvPr id="11" name="TextBox 10"/>
          <p:cNvSpPr txBox="1"/>
          <p:nvPr/>
        </p:nvSpPr>
        <p:spPr>
          <a:xfrm>
            <a:off x="990600" y="4648200"/>
            <a:ext cx="7391400" cy="1231106"/>
          </a:xfrm>
          <a:prstGeom prst="rect">
            <a:avLst/>
          </a:prstGeom>
          <a:noFill/>
        </p:spPr>
        <p:txBody>
          <a:bodyPr wrap="square" rtlCol="0">
            <a:spAutoFit/>
          </a:bodyPr>
          <a:lstStyle/>
          <a:p>
            <a:r>
              <a:rPr lang="en-US" sz="2400" dirty="0" err="1">
                <a:latin typeface="Fira sans"/>
              </a:rPr>
              <a:t>Enqueue</a:t>
            </a:r>
            <a:r>
              <a:rPr lang="en-US" sz="2400" dirty="0">
                <a:latin typeface="Fira sans"/>
              </a:rPr>
              <a:t>(8</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(3</a:t>
            </a:r>
            <a:r>
              <a:rPr lang="en-US" sz="2400" dirty="0" smtClean="0">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 (2</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(5</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2447338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smtClean="0">
                <a:solidFill>
                  <a:srgbClr val="C00000"/>
                </a:solidFill>
                <a:latin typeface="Marcellus"/>
              </a:rPr>
              <a:t>Types of queues</a:t>
            </a:r>
            <a:endParaRPr lang="en-US" sz="4000" dirty="0">
              <a:solidFill>
                <a:srgbClr val="C00000"/>
              </a:solidFill>
              <a:latin typeface="Marcellus"/>
            </a:endParaRPr>
          </a:p>
        </p:txBody>
      </p:sp>
      <p:sp>
        <p:nvSpPr>
          <p:cNvPr id="7171" name="Rectangle 3"/>
          <p:cNvSpPr>
            <a:spLocks noGrp="1" noChangeArrowheads="1"/>
          </p:cNvSpPr>
          <p:nvPr>
            <p:ph type="body" idx="1"/>
          </p:nvPr>
        </p:nvSpPr>
        <p:spPr/>
        <p:txBody>
          <a:bodyPr>
            <a:normAutofit fontScale="85000" lnSpcReduction="20000"/>
          </a:bodyPr>
          <a:lstStyle/>
          <a:p>
            <a:pPr>
              <a:lnSpc>
                <a:spcPct val="90000"/>
              </a:lnSpc>
            </a:pPr>
            <a:r>
              <a:rPr lang="en-US" dirty="0" smtClean="0">
                <a:latin typeface="Fira sans"/>
              </a:rPr>
              <a:t>Simple queue- additions at rear and deletions from front</a:t>
            </a:r>
          </a:p>
          <a:p>
            <a:pPr>
              <a:lnSpc>
                <a:spcPct val="90000"/>
              </a:lnSpc>
            </a:pPr>
            <a:r>
              <a:rPr lang="en-US" dirty="0" smtClean="0">
                <a:latin typeface="Fira sans"/>
              </a:rPr>
              <a:t>Circular queue- last node is connected to first node, deletions at front end while insertions are done at rear end</a:t>
            </a:r>
          </a:p>
          <a:p>
            <a:pPr>
              <a:lnSpc>
                <a:spcPct val="90000"/>
              </a:lnSpc>
            </a:pPr>
            <a:r>
              <a:rPr lang="en-US" dirty="0" smtClean="0">
                <a:latin typeface="Fira sans"/>
              </a:rPr>
              <a:t>Doubly ended queue- deletions and insertions can be done at both the ends, has two pairs of fronts and rears, both</a:t>
            </a:r>
          </a:p>
          <a:p>
            <a:pPr>
              <a:lnSpc>
                <a:spcPct val="90000"/>
              </a:lnSpc>
            </a:pPr>
            <a:r>
              <a:rPr lang="en-US" dirty="0" smtClean="0">
                <a:latin typeface="Fira sans"/>
              </a:rPr>
              <a:t>Priority queue- every element has predefined priority</a:t>
            </a:r>
          </a:p>
          <a:p>
            <a:pPr lvl="1">
              <a:lnSpc>
                <a:spcPct val="90000"/>
              </a:lnSpc>
            </a:pPr>
            <a:r>
              <a:rPr lang="en-US" dirty="0" smtClean="0">
                <a:latin typeface="Fira sans"/>
              </a:rPr>
              <a:t>Max priority : element with max priority is removed first</a:t>
            </a:r>
          </a:p>
          <a:p>
            <a:pPr lvl="1">
              <a:lnSpc>
                <a:spcPct val="90000"/>
              </a:lnSpc>
            </a:pPr>
            <a:r>
              <a:rPr lang="en-US" dirty="0">
                <a:latin typeface="Fira sans"/>
              </a:rPr>
              <a:t>min priority: element with </a:t>
            </a:r>
            <a:r>
              <a:rPr lang="en-US" dirty="0" smtClean="0">
                <a:latin typeface="Fira sans"/>
              </a:rPr>
              <a:t>min priority </a:t>
            </a:r>
            <a:r>
              <a:rPr lang="en-US" dirty="0">
                <a:latin typeface="Fira sans"/>
              </a:rPr>
              <a:t>is removed first</a:t>
            </a:r>
          </a:p>
          <a:p>
            <a:pPr lvl="1">
              <a:lnSpc>
                <a:spcPct val="90000"/>
              </a:lnSpc>
            </a:pPr>
            <a:endParaRPr lang="en-US" dirty="0" smtClean="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79212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arcellus"/>
              </a:rPr>
              <a:t>Simple Queue</a:t>
            </a:r>
            <a:endParaRPr lang="en-US" dirty="0">
              <a:solidFill>
                <a:srgbClr val="C00000"/>
              </a:solidFill>
              <a:latin typeface="Marcellus"/>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524000"/>
            <a:ext cx="66675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81200" y="5791200"/>
            <a:ext cx="5924550" cy="369332"/>
          </a:xfrm>
          <a:prstGeom prst="rect">
            <a:avLst/>
          </a:prstGeom>
          <a:noFill/>
        </p:spPr>
        <p:txBody>
          <a:bodyPr wrap="square" rtlCol="0">
            <a:spAutoFit/>
          </a:bodyPr>
          <a:lstStyle/>
          <a:p>
            <a:r>
              <a:rPr lang="en-US" dirty="0" smtClean="0"/>
              <a:t>Image courtesy: GeeksforGeeks.org</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96525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ircular Queue | Set 1 (Introduction and Array Implement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330623" cy="44948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lstStyle/>
          <a:p>
            <a:r>
              <a:rPr lang="en-US" dirty="0" smtClean="0">
                <a:solidFill>
                  <a:srgbClr val="C00000"/>
                </a:solidFill>
                <a:latin typeface="Marcellus"/>
              </a:rPr>
              <a:t>Circular Queue</a:t>
            </a:r>
            <a:endParaRPr lang="en-US" dirty="0">
              <a:solidFill>
                <a:srgbClr val="C00000"/>
              </a:solidFill>
              <a:latin typeface="Marcellus"/>
            </a:endParaRPr>
          </a:p>
        </p:txBody>
      </p:sp>
      <p:sp>
        <p:nvSpPr>
          <p:cNvPr id="4" name="TextBox 3"/>
          <p:cNvSpPr txBox="1"/>
          <p:nvPr/>
        </p:nvSpPr>
        <p:spPr>
          <a:xfrm>
            <a:off x="1905000" y="6373298"/>
            <a:ext cx="5924550" cy="369332"/>
          </a:xfrm>
          <a:prstGeom prst="rect">
            <a:avLst/>
          </a:prstGeom>
          <a:noFill/>
        </p:spPr>
        <p:txBody>
          <a:bodyPr wrap="square" rtlCol="0">
            <a:spAutoFit/>
          </a:bodyPr>
          <a:lstStyle/>
          <a:p>
            <a:r>
              <a:rPr lang="en-US" dirty="0" smtClean="0"/>
              <a:t>Image courtesy: GeeksforGeeks.org</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5"/>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5"/>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6"/>
          <a:stretch>
            <a:fillRect/>
          </a:stretch>
        </p:blipFill>
        <p:spPr>
          <a:xfrm>
            <a:off x="6851804" y="-19725"/>
            <a:ext cx="420533" cy="558951"/>
          </a:xfrm>
          <a:prstGeom prst="rect">
            <a:avLst/>
          </a:prstGeom>
        </p:spPr>
      </p:pic>
    </p:spTree>
    <p:extLst>
      <p:ext uri="{BB962C8B-B14F-4D97-AF65-F5344CB8AC3E}">
        <p14:creationId xmlns:p14="http://schemas.microsoft.com/office/powerpoint/2010/main" val="85916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fontScale="90000"/>
          </a:bodyPr>
          <a:lstStyle/>
          <a:p>
            <a:r>
              <a:rPr lang="en-US" sz="4000" dirty="0" smtClean="0">
                <a:solidFill>
                  <a:srgbClr val="C00000"/>
                </a:solidFill>
                <a:latin typeface="Marcellus"/>
              </a:rPr>
              <a:t>Doubly ended Queue- </a:t>
            </a:r>
            <a:r>
              <a:rPr lang="en-US" sz="4000" dirty="0" err="1" smtClean="0">
                <a:solidFill>
                  <a:srgbClr val="C00000"/>
                </a:solidFill>
                <a:latin typeface="Marcellus"/>
              </a:rPr>
              <a:t>Dequeue</a:t>
            </a:r>
            <a:r>
              <a:rPr lang="en-US" sz="4000" dirty="0" smtClean="0">
                <a:solidFill>
                  <a:srgbClr val="C00000"/>
                </a:solidFill>
                <a:latin typeface="Marcellus"/>
              </a:rPr>
              <a:t>/deck</a:t>
            </a:r>
            <a:endParaRPr lang="en-US" sz="4000" dirty="0">
              <a:solidFill>
                <a:srgbClr val="C00000"/>
              </a:solidFill>
              <a:latin typeface="Marcellus"/>
            </a:endParaRPr>
          </a:p>
        </p:txBody>
      </p:sp>
      <p:sp>
        <p:nvSpPr>
          <p:cNvPr id="4" name="TextBox 3"/>
          <p:cNvSpPr txBox="1"/>
          <p:nvPr/>
        </p:nvSpPr>
        <p:spPr>
          <a:xfrm>
            <a:off x="1981200" y="5791200"/>
            <a:ext cx="5924550" cy="369332"/>
          </a:xfrm>
          <a:prstGeom prst="rect">
            <a:avLst/>
          </a:prstGeom>
          <a:noFill/>
        </p:spPr>
        <p:txBody>
          <a:bodyPr wrap="square" rtlCol="0">
            <a:spAutoFit/>
          </a:bodyPr>
          <a:lstStyle/>
          <a:p>
            <a:r>
              <a:rPr lang="en-US" dirty="0" smtClean="0"/>
              <a:t>Image courtesy: GeeksforGeeks.org</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3074" name="Picture 2" descr="Implementation of Deque using circular array - GeeksforGeek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118" y="2004416"/>
            <a:ext cx="844268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6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sz="4000" dirty="0" smtClean="0">
                <a:solidFill>
                  <a:srgbClr val="C00000"/>
                </a:solidFill>
                <a:latin typeface="Marcellus"/>
              </a:rPr>
              <a:t>Priority Queue</a:t>
            </a:r>
            <a:endParaRPr lang="en-US" sz="4000" dirty="0">
              <a:solidFill>
                <a:srgbClr val="C00000"/>
              </a:solidFill>
              <a:latin typeface="Marcellus"/>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8741785"/>
              </p:ext>
            </p:extLst>
          </p:nvPr>
        </p:nvGraphicFramePr>
        <p:xfrm>
          <a:off x="467054" y="2971800"/>
          <a:ext cx="8229600" cy="111252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914400">
                  <a:extLst>
                    <a:ext uri="{9D8B030D-6E8A-4147-A177-3AD203B41FA5}">
                      <a16:colId xmlns="" xmlns:a16="http://schemas.microsoft.com/office/drawing/2014/main" val="20003"/>
                    </a:ext>
                  </a:extLst>
                </a:gridCol>
                <a:gridCol w="914400">
                  <a:extLst>
                    <a:ext uri="{9D8B030D-6E8A-4147-A177-3AD203B41FA5}">
                      <a16:colId xmlns="" xmlns:a16="http://schemas.microsoft.com/office/drawing/2014/main" val="20004"/>
                    </a:ext>
                  </a:extLst>
                </a:gridCol>
                <a:gridCol w="914400">
                  <a:extLst>
                    <a:ext uri="{9D8B030D-6E8A-4147-A177-3AD203B41FA5}">
                      <a16:colId xmlns="" xmlns:a16="http://schemas.microsoft.com/office/drawing/2014/main" val="20005"/>
                    </a:ext>
                  </a:extLst>
                </a:gridCol>
                <a:gridCol w="914400">
                  <a:extLst>
                    <a:ext uri="{9D8B030D-6E8A-4147-A177-3AD203B41FA5}">
                      <a16:colId xmlns="" xmlns:a16="http://schemas.microsoft.com/office/drawing/2014/main" val="20006"/>
                    </a:ext>
                  </a:extLst>
                </a:gridCol>
                <a:gridCol w="914400">
                  <a:extLst>
                    <a:ext uri="{9D8B030D-6E8A-4147-A177-3AD203B41FA5}">
                      <a16:colId xmlns="" xmlns:a16="http://schemas.microsoft.com/office/drawing/2014/main" val="20007"/>
                    </a:ext>
                  </a:extLst>
                </a:gridCol>
                <a:gridCol w="914400">
                  <a:extLst>
                    <a:ext uri="{9D8B030D-6E8A-4147-A177-3AD203B41FA5}">
                      <a16:colId xmlns="" xmlns:a16="http://schemas.microsoft.com/office/drawing/2014/main" val="20008"/>
                    </a:ext>
                  </a:extLst>
                </a:gridCol>
              </a:tblGrid>
              <a:tr h="370840">
                <a:tc>
                  <a:txBody>
                    <a:bodyPr/>
                    <a:lstStyle/>
                    <a:p>
                      <a:r>
                        <a:rPr lang="en-US" dirty="0" smtClean="0"/>
                        <a:t>Index</a:t>
                      </a:r>
                      <a:endParaRPr lang="en-US" dirty="0"/>
                    </a:p>
                  </a:txBody>
                  <a:tcPr/>
                </a:tc>
                <a:tc>
                  <a:txBody>
                    <a:bodyPr/>
                    <a:lstStyle/>
                    <a:p>
                      <a:r>
                        <a:rPr lang="en-US" dirty="0" smtClean="0"/>
                        <a:t>Front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Rear</a:t>
                      </a:r>
                      <a:endParaRPr lang="en-US" dirty="0"/>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0"/>
                  </a:ext>
                </a:extLst>
              </a:tr>
              <a:tr h="370840">
                <a:tc>
                  <a:txBody>
                    <a:bodyPr/>
                    <a:lstStyle/>
                    <a:p>
                      <a:r>
                        <a:rPr lang="en-US" dirty="0" smtClean="0"/>
                        <a:t>Data</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98</a:t>
                      </a:r>
                      <a:endParaRPr lang="en-US" dirty="0"/>
                    </a:p>
                  </a:txBody>
                  <a:tcPr/>
                </a:tc>
                <a:tc>
                  <a:txBody>
                    <a:bodyPr/>
                    <a:lstStyle/>
                    <a:p>
                      <a:r>
                        <a:rPr lang="en-US" dirty="0" smtClean="0"/>
                        <a:t>12</a:t>
                      </a:r>
                      <a:endParaRPr lang="en-US" dirty="0"/>
                    </a:p>
                  </a:txBody>
                  <a:tcPr/>
                </a:tc>
                <a:tc>
                  <a:txBody>
                    <a:bodyPr/>
                    <a:lstStyle/>
                    <a:p>
                      <a:r>
                        <a:rPr lang="en-US" dirty="0" smtClean="0"/>
                        <a:t>36</a:t>
                      </a:r>
                      <a:endParaRPr lang="en-US" dirty="0"/>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1"/>
                  </a:ext>
                </a:extLst>
              </a:tr>
              <a:tr h="370840">
                <a:tc>
                  <a:txBody>
                    <a:bodyPr/>
                    <a:lstStyle/>
                    <a:p>
                      <a:r>
                        <a:rPr lang="en-US" dirty="0" smtClean="0"/>
                        <a:t>Priority</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2"/>
                  </a:ext>
                </a:extLst>
              </a:tr>
            </a:tbl>
          </a:graphicData>
        </a:graphic>
      </p:graphicFrame>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
        <p:nvSpPr>
          <p:cNvPr id="3" name="TextBox 2"/>
          <p:cNvSpPr txBox="1"/>
          <p:nvPr/>
        </p:nvSpPr>
        <p:spPr>
          <a:xfrm>
            <a:off x="1371600" y="4800600"/>
            <a:ext cx="5029200" cy="369332"/>
          </a:xfrm>
          <a:prstGeom prst="rect">
            <a:avLst/>
          </a:prstGeom>
          <a:noFill/>
        </p:spPr>
        <p:txBody>
          <a:bodyPr wrap="square" rtlCol="0">
            <a:spAutoFit/>
          </a:bodyPr>
          <a:lstStyle/>
          <a:p>
            <a:r>
              <a:rPr lang="en-IN" dirty="0" smtClean="0"/>
              <a:t>Max Priority queue</a:t>
            </a:r>
            <a:endParaRPr lang="en-IN" dirty="0"/>
          </a:p>
        </p:txBody>
      </p:sp>
    </p:spTree>
    <p:extLst>
      <p:ext uri="{BB962C8B-B14F-4D97-AF65-F5344CB8AC3E}">
        <p14:creationId xmlns:p14="http://schemas.microsoft.com/office/powerpoint/2010/main" val="3692399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97150666"/>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674305"/>
          </a:xfrm>
          <a:prstGeom prst="rect">
            <a:avLst/>
          </a:prstGeom>
          <a:noFill/>
        </p:spPr>
        <p:txBody>
          <a:bodyPr wrap="square" rtlCol="0">
            <a:spAutoFit/>
          </a:bodyPr>
          <a:lstStyle/>
          <a:p>
            <a:r>
              <a:rPr lang="en-US" sz="2400" dirty="0" err="1" smtClean="0">
                <a:latin typeface="Fira sans"/>
              </a:rPr>
              <a:t>Initally</a:t>
            </a:r>
            <a:r>
              <a:rPr lang="en-US" sz="2400" dirty="0" smtClean="0">
                <a:latin typeface="Fira sans"/>
              </a:rPr>
              <a:t>, front=rear=-1 (Empty queue)</a:t>
            </a:r>
          </a:p>
          <a:p>
            <a:r>
              <a:rPr lang="en-US" sz="2400" dirty="0" err="1" smtClean="0">
                <a:latin typeface="Fira sans"/>
              </a:rPr>
              <a:t>Enqueue</a:t>
            </a:r>
            <a:r>
              <a:rPr lang="en-US" sz="2400" dirty="0" smtClean="0">
                <a:latin typeface="Fira sans"/>
              </a:rPr>
              <a:t>(8),</a:t>
            </a:r>
            <a:r>
              <a:rPr lang="en-US" sz="2400" dirty="0">
                <a:latin typeface="Fira sans"/>
              </a:rPr>
              <a:t> </a:t>
            </a:r>
            <a:r>
              <a:rPr lang="en-US" sz="2400" dirty="0" err="1">
                <a:latin typeface="Fira sans"/>
              </a:rPr>
              <a:t>Enqueue</a:t>
            </a:r>
            <a:r>
              <a:rPr lang="en-US" sz="2400" dirty="0">
                <a:latin typeface="Fira sans"/>
              </a:rPr>
              <a:t>(3</a:t>
            </a:r>
            <a:r>
              <a:rPr lang="en-US" sz="2400" dirty="0" smtClean="0">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 (2</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(5</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438713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81434415"/>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r>
                        <a:rPr lang="en-US" b="0" dirty="0" err="1" smtClean="0">
                          <a:latin typeface="Fira sans"/>
                        </a:rPr>
                        <a:t>FrontRear</a:t>
                      </a:r>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674305"/>
          </a:xfrm>
          <a:prstGeom prst="rect">
            <a:avLst/>
          </a:prstGeom>
          <a:noFill/>
        </p:spPr>
        <p:txBody>
          <a:bodyPr wrap="square" rtlCol="0">
            <a:spAutoFit/>
          </a:bodyPr>
          <a:lstStyle/>
          <a:p>
            <a:r>
              <a:rPr lang="en-US" sz="2400" dirty="0" err="1" smtClean="0">
                <a:latin typeface="Fira sans"/>
              </a:rPr>
              <a:t>Initally</a:t>
            </a:r>
            <a:r>
              <a:rPr lang="en-US" sz="2400" dirty="0" smtClean="0">
                <a:latin typeface="Fira sans"/>
              </a:rPr>
              <a:t>, front=rear=-1 (Empty queue)</a:t>
            </a:r>
            <a:endParaRPr lang="en-US" sz="2400" dirty="0" smtClean="0">
              <a:solidFill>
                <a:srgbClr val="C00000"/>
              </a:solidFill>
              <a:latin typeface="Fira sans"/>
            </a:endParaRPr>
          </a:p>
          <a:p>
            <a:r>
              <a:rPr lang="en-US" sz="2400" dirty="0" err="1" smtClean="0">
                <a:solidFill>
                  <a:srgbClr val="C00000"/>
                </a:solidFill>
                <a:latin typeface="Fira sans"/>
              </a:rPr>
              <a:t>Enqueue</a:t>
            </a:r>
            <a:r>
              <a:rPr lang="en-US" sz="2400" dirty="0" smtClean="0">
                <a:solidFill>
                  <a:srgbClr val="C00000"/>
                </a:solidFill>
                <a:latin typeface="Fira sans"/>
              </a:rPr>
              <a:t>(8)</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(3</a:t>
            </a:r>
            <a:r>
              <a:rPr lang="en-US" sz="2400" dirty="0" smtClean="0">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 (2</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(5</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417510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564123284"/>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r>
                        <a:rPr lang="en-US" b="0" dirty="0" smtClean="0">
                          <a:latin typeface="Fira sans"/>
                        </a:rPr>
                        <a:t>Front</a:t>
                      </a:r>
                      <a:endParaRPr lang="en-US" b="0" dirty="0">
                        <a:latin typeface="Fira sans"/>
                      </a:endParaRPr>
                    </a:p>
                  </a:txBody>
                  <a:tcPr>
                    <a:solidFill>
                      <a:schemeClr val="tx2">
                        <a:lumMod val="40000"/>
                        <a:lumOff val="60000"/>
                      </a:schemeClr>
                    </a:solidFill>
                  </a:tcPr>
                </a:tc>
                <a:tc>
                  <a:txBody>
                    <a:bodyPr/>
                    <a:lstStyle/>
                    <a:p>
                      <a:r>
                        <a:rPr lang="en-US" b="0" dirty="0" smtClean="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smtClean="0">
                <a:latin typeface="Fira sans"/>
              </a:rPr>
              <a:t>,</a:t>
            </a:r>
            <a:r>
              <a:rPr lang="en-US" sz="2400" dirty="0">
                <a:latin typeface="Fira sans"/>
              </a:rPr>
              <a:t> </a:t>
            </a:r>
            <a:r>
              <a:rPr lang="en-US" sz="2400" dirty="0" err="1">
                <a:solidFill>
                  <a:srgbClr val="C00000"/>
                </a:solidFill>
                <a:latin typeface="Fira sans"/>
              </a:rPr>
              <a:t>Enqueue</a:t>
            </a:r>
            <a:r>
              <a:rPr lang="en-US" sz="2400" dirty="0">
                <a:solidFill>
                  <a:srgbClr val="C00000"/>
                </a:solidFill>
                <a:latin typeface="Fira sans"/>
              </a:rPr>
              <a:t>(3</a:t>
            </a:r>
            <a:r>
              <a:rPr lang="en-US" sz="2400" dirty="0" smtClean="0">
                <a:solidFill>
                  <a:srgbClr val="C00000"/>
                </a:solidFill>
                <a:latin typeface="Fira sans"/>
              </a:rPr>
              <a:t>)</a:t>
            </a:r>
            <a:r>
              <a:rPr lang="en-US" sz="2400" dirty="0" smtClean="0">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 (2</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(5</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295743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arcellus"/>
              </a:rPr>
              <a:t>Outline</a:t>
            </a:r>
            <a:endParaRPr lang="en-US" dirty="0">
              <a:solidFill>
                <a:srgbClr val="C00000"/>
              </a:solidFill>
              <a:latin typeface="Marcellus"/>
            </a:endParaRPr>
          </a:p>
        </p:txBody>
      </p:sp>
      <p:sp>
        <p:nvSpPr>
          <p:cNvPr id="3" name="Content Placeholder 2"/>
          <p:cNvSpPr>
            <a:spLocks noGrp="1"/>
          </p:cNvSpPr>
          <p:nvPr>
            <p:ph idx="1"/>
          </p:nvPr>
        </p:nvSpPr>
        <p:spPr/>
        <p:txBody>
          <a:bodyPr/>
          <a:lstStyle/>
          <a:p>
            <a:r>
              <a:rPr lang="en-US" dirty="0" smtClean="0">
                <a:latin typeface="Fira sans"/>
              </a:rPr>
              <a:t>Queue – concept</a:t>
            </a:r>
          </a:p>
          <a:p>
            <a:r>
              <a:rPr lang="en-US" dirty="0">
                <a:latin typeface="Fira sans"/>
              </a:rPr>
              <a:t>Queue ADT</a:t>
            </a:r>
            <a:endParaRPr lang="en-US" dirty="0" smtClean="0">
              <a:latin typeface="Fira sans"/>
            </a:endParaRPr>
          </a:p>
          <a:p>
            <a:r>
              <a:rPr lang="en-US" dirty="0" smtClean="0">
                <a:latin typeface="Fira sans"/>
              </a:rPr>
              <a:t>Queue Types</a:t>
            </a:r>
          </a:p>
          <a:p>
            <a:r>
              <a:rPr lang="en-US" dirty="0" smtClean="0">
                <a:latin typeface="Fira sans"/>
              </a:rPr>
              <a:t>Queue implementations</a:t>
            </a:r>
          </a:p>
          <a:p>
            <a:r>
              <a:rPr lang="en-US" dirty="0">
                <a:latin typeface="Fira sans"/>
              </a:rPr>
              <a:t>Queue applications</a:t>
            </a:r>
            <a:endParaRPr lang="en-US" dirty="0" smtClean="0">
              <a:latin typeface="Fira sans"/>
            </a:endParaRPr>
          </a:p>
          <a:p>
            <a:r>
              <a:rPr lang="en-US" dirty="0" smtClean="0">
                <a:latin typeface="Fira sans"/>
              </a:rPr>
              <a:t>Summary</a:t>
            </a:r>
          </a:p>
          <a:p>
            <a:r>
              <a:rPr lang="en-US" dirty="0" smtClean="0">
                <a:latin typeface="Fira sans"/>
              </a:rPr>
              <a:t>Queries?</a:t>
            </a: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26877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199299996"/>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r>
                        <a:rPr lang="en-US" b="0" dirty="0" err="1" smtClean="0">
                          <a:latin typeface="Fira sans"/>
                        </a:rPr>
                        <a:t>FrontRear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a:t>
            </a:r>
            <a:r>
              <a:rPr lang="en-US" sz="2400" dirty="0" smtClean="0">
                <a:solidFill>
                  <a:schemeClr val="bg1">
                    <a:lumMod val="50000"/>
                  </a:schemeClr>
                </a:solidFill>
                <a:latin typeface="Fira sans"/>
              </a:rPr>
              <a:t>)</a:t>
            </a:r>
            <a:r>
              <a:rPr lang="en-US" sz="2400" dirty="0" smtClean="0">
                <a:latin typeface="Fira sans"/>
              </a:rPr>
              <a:t>, </a:t>
            </a:r>
            <a:r>
              <a:rPr lang="en-US" sz="2400" dirty="0" err="1">
                <a:solidFill>
                  <a:srgbClr val="C00000"/>
                </a:solidFill>
                <a:latin typeface="Fira sans"/>
              </a:rPr>
              <a:t>Dequeue</a:t>
            </a:r>
            <a:r>
              <a:rPr lang="en-US" sz="2400" dirty="0">
                <a:solidFill>
                  <a:srgbClr val="C00000"/>
                </a:solidFill>
                <a:latin typeface="Fira sans"/>
              </a:rPr>
              <a:t>(), </a:t>
            </a:r>
            <a:r>
              <a:rPr lang="en-US" sz="2400" dirty="0" err="1">
                <a:latin typeface="Fira sans"/>
              </a:rPr>
              <a:t>Enqueue</a:t>
            </a:r>
            <a:r>
              <a:rPr lang="en-US" sz="2400" dirty="0">
                <a:latin typeface="Fira sans"/>
              </a:rPr>
              <a:t> (2</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(5</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429100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353128260"/>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r>
                        <a:rPr lang="en-US" b="0" dirty="0" smtClean="0">
                          <a:latin typeface="Fira sans"/>
                        </a:rPr>
                        <a:t>Front</a:t>
                      </a:r>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rgbClr val="C00000"/>
                </a:solidFill>
                <a:latin typeface="Fira sans"/>
              </a:rPr>
              <a:t>Enqueue</a:t>
            </a:r>
            <a:r>
              <a:rPr lang="en-US" sz="2400" dirty="0" smtClean="0">
                <a:solidFill>
                  <a:srgbClr val="C00000"/>
                </a:solidFill>
                <a:latin typeface="Fira sans"/>
              </a:rPr>
              <a:t>(2)</a:t>
            </a:r>
            <a:r>
              <a:rPr lang="en-US" sz="2400" dirty="0" smtClean="0">
                <a:latin typeface="Fira sans"/>
              </a:rPr>
              <a:t>,</a:t>
            </a:r>
            <a:r>
              <a:rPr lang="en-US" sz="2400" dirty="0">
                <a:latin typeface="Fira sans"/>
              </a:rPr>
              <a:t> </a:t>
            </a:r>
            <a:r>
              <a:rPr lang="en-US" sz="2400" dirty="0" err="1">
                <a:latin typeface="Fira sans"/>
              </a:rPr>
              <a:t>Enqueue</a:t>
            </a:r>
            <a:r>
              <a:rPr lang="en-US" sz="2400" dirty="0">
                <a:latin typeface="Fira sans"/>
              </a:rPr>
              <a:t>(5</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847480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87675743"/>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r>
                        <a:rPr lang="en-US" b="0" dirty="0" smtClean="0">
                          <a:latin typeface="Fira sans"/>
                        </a:rPr>
                        <a:t>Front</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rgbClr val="C00000"/>
                </a:solidFill>
                <a:latin typeface="Fira sans"/>
              </a:rPr>
              <a:t>Enqueue</a:t>
            </a:r>
            <a:r>
              <a:rPr lang="en-US" sz="2400" dirty="0">
                <a:solidFill>
                  <a:srgbClr val="C00000"/>
                </a:solidFill>
                <a:latin typeface="Fira sans"/>
              </a:rPr>
              <a:t>(5</a:t>
            </a:r>
            <a:r>
              <a:rPr lang="en-US" sz="2400" dirty="0" smtClean="0">
                <a:solidFill>
                  <a:srgbClr val="C00000"/>
                </a:solidFill>
                <a:latin typeface="Fira sans"/>
              </a:rPr>
              <a:t>)</a:t>
            </a:r>
            <a:r>
              <a:rPr lang="en-US" sz="2400" dirty="0" smtClean="0">
                <a:latin typeface="Fira sans"/>
              </a:rPr>
              <a:t>, </a:t>
            </a:r>
            <a:r>
              <a:rPr lang="en-US" sz="2400" dirty="0" err="1"/>
              <a:t>Dequeue</a:t>
            </a:r>
            <a:r>
              <a:rPr lang="en-US" sz="2400" dirty="0" smtClean="0">
                <a:latin typeface="Fira sans"/>
              </a:rPr>
              <a:t>()</a:t>
            </a:r>
            <a:r>
              <a:rPr lang="en-US" sz="2400" dirty="0" smtClean="0">
                <a:solidFill>
                  <a:srgbClr val="000000"/>
                </a:solidFill>
                <a:latin typeface="Fira sans"/>
              </a:rPr>
              <a:t>, </a:t>
            </a:r>
            <a:r>
              <a:rPr lang="en-US" sz="2400" dirty="0" err="1"/>
              <a:t>Dequeue</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599338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02214624"/>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Front</a:t>
                      </a:r>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a:t>
            </a:r>
            <a:r>
              <a:rPr lang="en-US" sz="2400" dirty="0" smtClean="0">
                <a:solidFill>
                  <a:schemeClr val="bg1">
                    <a:lumMod val="50000"/>
                  </a:schemeClr>
                </a:solidFill>
                <a:latin typeface="Fira sans"/>
              </a:rPr>
              <a:t>),</a:t>
            </a:r>
            <a:r>
              <a:rPr lang="en-US" sz="2400" dirty="0" smtClean="0">
                <a:latin typeface="Fira sans"/>
              </a:rPr>
              <a:t> </a:t>
            </a:r>
            <a:r>
              <a:rPr lang="en-US" sz="2400" dirty="0" err="1">
                <a:solidFill>
                  <a:srgbClr val="C00000"/>
                </a:solidFill>
                <a:latin typeface="Fira sans"/>
              </a:rPr>
              <a:t>Dequeue</a:t>
            </a:r>
            <a:r>
              <a:rPr lang="en-US" sz="2400" dirty="0">
                <a:solidFill>
                  <a:srgbClr val="C00000"/>
                </a:solidFill>
                <a:latin typeface="Fira sans"/>
              </a:rPr>
              <a:t>()</a:t>
            </a:r>
            <a:r>
              <a:rPr lang="en-US" sz="2400" dirty="0" smtClean="0">
                <a:solidFill>
                  <a:srgbClr val="000000"/>
                </a:solidFill>
                <a:latin typeface="Fira sans"/>
              </a:rPr>
              <a:t>, </a:t>
            </a:r>
            <a:r>
              <a:rPr lang="en-US" sz="2400" dirty="0">
                <a:latin typeface="Fira sans"/>
              </a:rPr>
              <a:t>Pop</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248393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90690274"/>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err="1" smtClean="0">
                          <a:latin typeface="Fira sans"/>
                        </a:rPr>
                        <a:t>FrontRear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a:t>
            </a:r>
            <a:r>
              <a:rPr lang="en-US" sz="2400" dirty="0" smtClean="0">
                <a:solidFill>
                  <a:srgbClr val="000000"/>
                </a:solidFill>
                <a:latin typeface="Fira sans"/>
              </a:rPr>
              <a:t> </a:t>
            </a:r>
            <a:r>
              <a:rPr lang="en-US" sz="2400" dirty="0" err="1">
                <a:solidFill>
                  <a:srgbClr val="C00000"/>
                </a:solidFill>
                <a:latin typeface="Fira sans"/>
              </a:rPr>
              <a:t>Dequeue</a:t>
            </a:r>
            <a:r>
              <a:rPr lang="en-US" sz="2400" dirty="0">
                <a:solidFill>
                  <a:srgbClr val="C00000"/>
                </a:solidFill>
                <a:latin typeface="Fira sans"/>
              </a:rPr>
              <a:t>()</a:t>
            </a:r>
            <a:r>
              <a:rPr lang="en-US" sz="2400" dirty="0" smtClean="0">
                <a:latin typeface="Fira sans"/>
              </a:rPr>
              <a:t>, </a:t>
            </a:r>
            <a:r>
              <a:rPr lang="en-US" sz="2400" dirty="0" err="1">
                <a:latin typeface="Fira sans"/>
              </a:rPr>
              <a:t>Enqueue</a:t>
            </a:r>
            <a:r>
              <a:rPr lang="en-US" sz="2400" dirty="0">
                <a:latin typeface="Fira sans"/>
              </a:rPr>
              <a:t>(9</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440878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18956089"/>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Front</a:t>
                      </a:r>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a:t>
            </a:r>
            <a:r>
              <a:rPr lang="en-US" sz="2400" dirty="0" smtClean="0">
                <a:latin typeface="Fira sans"/>
              </a:rPr>
              <a:t> </a:t>
            </a:r>
            <a:r>
              <a:rPr lang="en-US" sz="2400" dirty="0" err="1">
                <a:solidFill>
                  <a:srgbClr val="C00000"/>
                </a:solidFill>
                <a:latin typeface="Fira sans"/>
              </a:rPr>
              <a:t>Enqueue</a:t>
            </a:r>
            <a:r>
              <a:rPr lang="en-US" sz="2400" dirty="0">
                <a:solidFill>
                  <a:srgbClr val="C00000"/>
                </a:solidFill>
                <a:latin typeface="Fira sans"/>
              </a:rPr>
              <a:t>(9</a:t>
            </a:r>
            <a:r>
              <a:rPr lang="en-US" sz="2400" dirty="0" smtClean="0">
                <a:solidFill>
                  <a:srgbClr val="C00000"/>
                </a:solidFill>
                <a:latin typeface="Fira sans"/>
              </a:rPr>
              <a:t>)</a:t>
            </a:r>
            <a:r>
              <a:rPr lang="en-US" sz="2400" dirty="0" smtClean="0">
                <a:latin typeface="Fira sans"/>
              </a:rPr>
              <a:t>, </a:t>
            </a:r>
            <a:r>
              <a:rPr lang="en-US" sz="2400" dirty="0" err="1" smtClean="0">
                <a:latin typeface="Fira sans"/>
              </a:rPr>
              <a:t>Enqueue</a:t>
            </a:r>
            <a:r>
              <a:rPr lang="en-US" sz="2400" dirty="0" smtClean="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3780970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560254472"/>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Front</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smtClean="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(9</a:t>
            </a:r>
            <a:r>
              <a:rPr lang="en-US" sz="2400" dirty="0" smtClean="0">
                <a:solidFill>
                  <a:schemeClr val="bg1">
                    <a:lumMod val="50000"/>
                  </a:schemeClr>
                </a:solidFill>
                <a:latin typeface="Fira sans"/>
              </a:rPr>
              <a:t>),</a:t>
            </a:r>
            <a:r>
              <a:rPr lang="en-US" sz="2400" dirty="0" smtClean="0">
                <a:latin typeface="Fira sans"/>
              </a:rPr>
              <a:t> </a:t>
            </a:r>
            <a:r>
              <a:rPr lang="en-US" sz="2400" dirty="0" err="1" smtClean="0">
                <a:solidFill>
                  <a:srgbClr val="C00000"/>
                </a:solidFill>
                <a:latin typeface="Fira sans"/>
              </a:rPr>
              <a:t>Enqueue</a:t>
            </a:r>
            <a:r>
              <a:rPr lang="en-US" sz="2400" dirty="0" smtClean="0">
                <a:solidFill>
                  <a:srgbClr val="C00000"/>
                </a:solidFill>
                <a:latin typeface="Fira sans"/>
              </a:rPr>
              <a:t>(1), </a:t>
            </a:r>
            <a:endParaRPr lang="en-US" sz="2400" dirty="0">
              <a:solidFill>
                <a:srgbClr val="C00000"/>
              </a:solidFill>
              <a:latin typeface="Fira sans"/>
            </a:endParaRPr>
          </a:p>
        </p:txBody>
      </p:sp>
    </p:spTree>
    <p:extLst>
      <p:ext uri="{BB962C8B-B14F-4D97-AF65-F5344CB8AC3E}">
        <p14:creationId xmlns:p14="http://schemas.microsoft.com/office/powerpoint/2010/main" val="2081221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965489578"/>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err="1" smtClean="0">
                          <a:latin typeface="Fira sans"/>
                        </a:rPr>
                        <a:t>FrontRear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(9</a:t>
            </a:r>
            <a:r>
              <a:rPr lang="en-US" sz="2400" dirty="0" smtClean="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(1)</a:t>
            </a:r>
            <a:r>
              <a:rPr lang="en-US" sz="2400" dirty="0" smtClean="0">
                <a:solidFill>
                  <a:srgbClr val="C00000"/>
                </a:solidFill>
                <a:latin typeface="Fira sans"/>
              </a:rPr>
              <a:t>,</a:t>
            </a:r>
            <a:r>
              <a:rPr lang="en-US" sz="2400" dirty="0">
                <a:solidFill>
                  <a:srgbClr val="00B050"/>
                </a:solidFill>
                <a:latin typeface="Fira sans"/>
              </a:rPr>
              <a:t> </a:t>
            </a:r>
            <a:r>
              <a:rPr lang="en-US" sz="2400" dirty="0" err="1">
                <a:solidFill>
                  <a:srgbClr val="00B050"/>
                </a:solidFill>
                <a:latin typeface="Fira sans"/>
              </a:rPr>
              <a:t>Dequeue</a:t>
            </a:r>
            <a:r>
              <a:rPr lang="en-US" sz="2400" dirty="0">
                <a:solidFill>
                  <a:srgbClr val="00B050"/>
                </a:solidFill>
                <a:latin typeface="Fira sans"/>
              </a:rPr>
              <a:t>(), </a:t>
            </a:r>
            <a:r>
              <a:rPr lang="en-US" sz="2400" dirty="0" err="1">
                <a:solidFill>
                  <a:srgbClr val="00B050"/>
                </a:solidFill>
                <a:latin typeface="Fira sans"/>
              </a:rPr>
              <a:t>Dequeue</a:t>
            </a:r>
            <a:r>
              <a:rPr lang="en-US" sz="2400" dirty="0">
                <a:solidFill>
                  <a:srgbClr val="00B050"/>
                </a:solidFill>
                <a:latin typeface="Fira sans"/>
              </a:rPr>
              <a:t>(),</a:t>
            </a:r>
            <a:r>
              <a:rPr lang="en-US" sz="2400" dirty="0" smtClean="0">
                <a:solidFill>
                  <a:srgbClr val="C00000"/>
                </a:solidFill>
                <a:latin typeface="Fira sans"/>
              </a:rPr>
              <a:t> </a:t>
            </a:r>
            <a:r>
              <a:rPr lang="en-US" sz="2400" dirty="0" err="1"/>
              <a:t>Dequeue</a:t>
            </a:r>
            <a:r>
              <a:rPr lang="en-US" sz="2400" dirty="0" smtClean="0">
                <a:latin typeface="Fira sans"/>
              </a:rPr>
              <a:t>()</a:t>
            </a:r>
            <a:r>
              <a:rPr lang="en-US" sz="2400" dirty="0" smtClean="0">
                <a:solidFill>
                  <a:srgbClr val="C00000"/>
                </a:solidFill>
                <a:latin typeface="Fira sans"/>
              </a:rPr>
              <a:t> </a:t>
            </a:r>
            <a:endParaRPr lang="en-US" sz="2400" dirty="0">
              <a:solidFill>
                <a:srgbClr val="C00000"/>
              </a:solidFill>
              <a:latin typeface="Fira sans"/>
            </a:endParaRPr>
          </a:p>
        </p:txBody>
      </p:sp>
    </p:spTree>
    <p:extLst>
      <p:ext uri="{BB962C8B-B14F-4D97-AF65-F5344CB8AC3E}">
        <p14:creationId xmlns:p14="http://schemas.microsoft.com/office/powerpoint/2010/main" val="2333026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065986770"/>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 xmlns:a16="http://schemas.microsoft.com/office/drawing/2014/main" val="20000"/>
                    </a:ext>
                  </a:extLst>
                </a:gridCol>
                <a:gridCol w="734291">
                  <a:extLst>
                    <a:ext uri="{9D8B030D-6E8A-4147-A177-3AD203B41FA5}">
                      <a16:colId xmlns="" xmlns:a16="http://schemas.microsoft.com/office/drawing/2014/main" val="20001"/>
                    </a:ext>
                  </a:extLst>
                </a:gridCol>
                <a:gridCol w="734291">
                  <a:extLst>
                    <a:ext uri="{9D8B030D-6E8A-4147-A177-3AD203B41FA5}">
                      <a16:colId xmlns="" xmlns:a16="http://schemas.microsoft.com/office/drawing/2014/main" val="20002"/>
                    </a:ext>
                  </a:extLst>
                </a:gridCol>
                <a:gridCol w="734291">
                  <a:extLst>
                    <a:ext uri="{9D8B030D-6E8A-4147-A177-3AD203B41FA5}">
                      <a16:colId xmlns="" xmlns:a16="http://schemas.microsoft.com/office/drawing/2014/main" val="20003"/>
                    </a:ext>
                  </a:extLst>
                </a:gridCol>
                <a:gridCol w="734291">
                  <a:extLst>
                    <a:ext uri="{9D8B030D-6E8A-4147-A177-3AD203B41FA5}">
                      <a16:colId xmlns="" xmlns:a16="http://schemas.microsoft.com/office/drawing/2014/main" val="20004"/>
                    </a:ext>
                  </a:extLst>
                </a:gridCol>
                <a:gridCol w="734291">
                  <a:extLst>
                    <a:ext uri="{9D8B030D-6E8A-4147-A177-3AD203B41FA5}">
                      <a16:colId xmlns="" xmlns:a16="http://schemas.microsoft.com/office/drawing/2014/main" val="20005"/>
                    </a:ext>
                  </a:extLst>
                </a:gridCol>
                <a:gridCol w="734291">
                  <a:extLst>
                    <a:ext uri="{9D8B030D-6E8A-4147-A177-3AD203B41FA5}">
                      <a16:colId xmlns="" xmlns:a16="http://schemas.microsoft.com/office/drawing/2014/main" val="20006"/>
                    </a:ext>
                  </a:extLst>
                </a:gridCol>
                <a:gridCol w="734291">
                  <a:extLst>
                    <a:ext uri="{9D8B030D-6E8A-4147-A177-3AD203B41FA5}">
                      <a16:colId xmlns="" xmlns:a16="http://schemas.microsoft.com/office/drawing/2014/main" val="20007"/>
                    </a:ext>
                  </a:extLst>
                </a:gridCol>
                <a:gridCol w="734291">
                  <a:extLst>
                    <a:ext uri="{9D8B030D-6E8A-4147-A177-3AD203B41FA5}">
                      <a16:colId xmlns="" xmlns:a16="http://schemas.microsoft.com/office/drawing/2014/main" val="20008"/>
                    </a:ext>
                  </a:extLst>
                </a:gridCol>
                <a:gridCol w="734291">
                  <a:extLst>
                    <a:ext uri="{9D8B030D-6E8A-4147-A177-3AD203B41FA5}">
                      <a16:colId xmlns="" xmlns:a16="http://schemas.microsoft.com/office/drawing/2014/main" val="20009"/>
                    </a:ext>
                  </a:extLst>
                </a:gridCol>
                <a:gridCol w="734291">
                  <a:extLst>
                    <a:ext uri="{9D8B030D-6E8A-4147-A177-3AD203B41FA5}">
                      <a16:colId xmlns="" xmlns:a16="http://schemas.microsoft.com/office/drawing/2014/main" val="20010"/>
                    </a:ext>
                  </a:extLst>
                </a:gridCol>
              </a:tblGrid>
              <a:tr h="685800">
                <a:tc>
                  <a:txBody>
                    <a:bodyPr/>
                    <a:lstStyle/>
                    <a:p>
                      <a:r>
                        <a:rPr lang="en-US" sz="1200" b="0" dirty="0" smtClean="0">
                          <a:solidFill>
                            <a:schemeClr val="tx1"/>
                          </a:solidFill>
                          <a:latin typeface="Fira sans"/>
                        </a:rPr>
                        <a:t>Queue</a:t>
                      </a:r>
                      <a:r>
                        <a:rPr lang="en-US" sz="1200" b="0" baseline="0" dirty="0" smtClean="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 xmlns:a16="http://schemas.microsoft.com/office/drawing/2014/main" val="10000"/>
                  </a:ext>
                </a:extLst>
              </a:tr>
              <a:tr h="685800">
                <a:tc>
                  <a:txBody>
                    <a:bodyPr/>
                    <a:lstStyle/>
                    <a:p>
                      <a:r>
                        <a:rPr lang="en-US" sz="1500" dirty="0" smtClean="0">
                          <a:latin typeface="Fira sans"/>
                        </a:rPr>
                        <a:t>Array Index:</a:t>
                      </a:r>
                      <a:endParaRPr lang="en-US" sz="1500" dirty="0">
                        <a:latin typeface="Fira sans"/>
                      </a:endParaRPr>
                    </a:p>
                  </a:txBody>
                  <a:tcPr>
                    <a:solidFill>
                      <a:schemeClr val="tx2">
                        <a:lumMod val="40000"/>
                        <a:lumOff val="60000"/>
                      </a:schemeClr>
                    </a:solidFill>
                  </a:tcPr>
                </a:tc>
                <a:tc>
                  <a:txBody>
                    <a:bodyPr/>
                    <a:lstStyle/>
                    <a:p>
                      <a:r>
                        <a:rPr lang="en-US" dirty="0" smtClean="0">
                          <a:latin typeface="Fira sans"/>
                        </a:rPr>
                        <a:t>0</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1</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2</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3</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4</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5</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6</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7</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8</a:t>
                      </a:r>
                      <a:endParaRPr lang="en-US" dirty="0">
                        <a:latin typeface="Fira sans"/>
                      </a:endParaRPr>
                    </a:p>
                  </a:txBody>
                  <a:tcPr>
                    <a:solidFill>
                      <a:schemeClr val="tx2">
                        <a:lumMod val="40000"/>
                        <a:lumOff val="60000"/>
                      </a:schemeClr>
                    </a:solidFill>
                  </a:tcPr>
                </a:tc>
                <a:tc>
                  <a:txBody>
                    <a:bodyPr/>
                    <a:lstStyle/>
                    <a:p>
                      <a:r>
                        <a:rPr lang="en-US" dirty="0" smtClean="0">
                          <a:latin typeface="Fira sans"/>
                        </a:rPr>
                        <a:t>9</a:t>
                      </a:r>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1"/>
                  </a:ext>
                </a:extLst>
              </a:tr>
              <a:tr h="685800">
                <a:tc>
                  <a:txBody>
                    <a:bodyPr/>
                    <a:lstStyle/>
                    <a:p>
                      <a:r>
                        <a:rPr lang="en-US" dirty="0" smtClean="0">
                          <a:latin typeface="Fira sans"/>
                        </a:rPr>
                        <a:t>Data:</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643527"/>
          </a:xfrm>
          <a:prstGeom prst="rect">
            <a:avLst/>
          </a:prstGeom>
          <a:noFill/>
        </p:spPr>
        <p:txBody>
          <a:bodyPr wrap="square" rtlCol="0">
            <a:spAutoFit/>
          </a:bodyPr>
          <a:lstStyle/>
          <a:p>
            <a:r>
              <a:rPr lang="en-US" sz="2400" b="1" u="sng" dirty="0" smtClean="0">
                <a:solidFill>
                  <a:srgbClr val="AF1191"/>
                </a:solidFill>
                <a:latin typeface="Fira sans"/>
              </a:rPr>
              <a:t>Front=-1, Rear=-1</a:t>
            </a:r>
          </a:p>
          <a:p>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(8),</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smtClean="0">
                <a:solidFill>
                  <a:schemeClr val="bg1">
                    <a:lumMod val="50000"/>
                  </a:schemeClr>
                </a:solidFill>
                <a:latin typeface="Fira sans"/>
              </a:rPr>
              <a:t>(2),</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(9</a:t>
            </a:r>
            <a:r>
              <a:rPr lang="en-US" sz="2400" dirty="0" smtClean="0">
                <a:solidFill>
                  <a:schemeClr val="bg1">
                    <a:lumMod val="50000"/>
                  </a:schemeClr>
                </a:solidFill>
                <a:latin typeface="Fira sans"/>
              </a:rPr>
              <a:t>), </a:t>
            </a:r>
            <a:r>
              <a:rPr lang="en-US" sz="2400" dirty="0" err="1" smtClean="0">
                <a:solidFill>
                  <a:schemeClr val="bg1">
                    <a:lumMod val="50000"/>
                  </a:schemeClr>
                </a:solidFill>
                <a:latin typeface="Fira sans"/>
              </a:rPr>
              <a:t>Enqueue</a:t>
            </a:r>
            <a:r>
              <a:rPr lang="en-US" sz="2400" dirty="0">
                <a:solidFill>
                  <a:schemeClr val="bg1">
                    <a:lumMod val="50000"/>
                  </a:schemeClr>
                </a:solidFill>
                <a:latin typeface="Fira sans"/>
              </a:rPr>
              <a:t>(1),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rgbClr val="C00000"/>
                </a:solidFill>
                <a:latin typeface="Fira sans"/>
              </a:rPr>
              <a:t>Dequeue</a:t>
            </a:r>
            <a:r>
              <a:rPr lang="en-US" sz="2400" dirty="0">
                <a:solidFill>
                  <a:srgbClr val="C00000"/>
                </a:solidFill>
                <a:latin typeface="Fira sans"/>
              </a:rPr>
              <a:t>() </a:t>
            </a:r>
          </a:p>
        </p:txBody>
      </p:sp>
    </p:spTree>
    <p:extLst>
      <p:ext uri="{BB962C8B-B14F-4D97-AF65-F5344CB8AC3E}">
        <p14:creationId xmlns:p14="http://schemas.microsoft.com/office/powerpoint/2010/main" val="2267330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 Queue ADT: Array Implementation</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457200" indent="-457200">
              <a:buAutoNum type="arabicPeriod"/>
            </a:pPr>
            <a:r>
              <a:rPr lang="en-US" dirty="0" err="1" smtClean="0">
                <a:latin typeface="Fira sans"/>
              </a:rPr>
              <a:t>Enqueue</a:t>
            </a:r>
            <a:endParaRPr lang="en-US" dirty="0" smtClean="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smtClean="0">
                <a:latin typeface="Fira sans"/>
              </a:rPr>
              <a:t>Insertion in initially empty queue</a:t>
            </a:r>
          </a:p>
          <a:p>
            <a:pPr marL="1085850" lvl="2" indent="-285750">
              <a:buFontTx/>
              <a:buChar char="-"/>
            </a:pPr>
            <a:r>
              <a:rPr lang="en-US" sz="2000" dirty="0" smtClean="0">
                <a:latin typeface="Fira sans"/>
              </a:rPr>
              <a:t>General case</a:t>
            </a:r>
          </a:p>
          <a:p>
            <a:pPr marL="457200" indent="-457200">
              <a:buAutoNum type="arabicPeriod"/>
            </a:pPr>
            <a:r>
              <a:rPr lang="en-US" dirty="0" err="1" smtClean="0">
                <a:latin typeface="Fira sans"/>
              </a:rPr>
              <a:t>Dequeue</a:t>
            </a:r>
            <a:endParaRPr lang="en-US" dirty="0" smtClean="0">
              <a:latin typeface="Fira sans"/>
            </a:endParaRPr>
          </a:p>
          <a:p>
            <a:pPr marL="800100" lvl="2" indent="0">
              <a:buNone/>
            </a:pPr>
            <a:r>
              <a:rPr lang="en-US" sz="2000" dirty="0" smtClean="0">
                <a:latin typeface="Fira sans"/>
              </a:rPr>
              <a:t>-deletion from empty queue</a:t>
            </a:r>
          </a:p>
          <a:p>
            <a:pPr marL="800100" lvl="2" indent="0">
              <a:buNone/>
            </a:pPr>
            <a:r>
              <a:rPr lang="en-US" sz="2000" dirty="0" smtClean="0">
                <a:latin typeface="Fira sans"/>
              </a:rPr>
              <a:t>-deleting the last remained value in the queue</a:t>
            </a:r>
          </a:p>
          <a:p>
            <a:pPr marL="800100" lvl="2" indent="0">
              <a:buNone/>
            </a:pPr>
            <a:r>
              <a:rPr lang="en-US" sz="2000" dirty="0" smtClean="0">
                <a:latin typeface="Fira sans"/>
              </a:rPr>
              <a:t>- General case</a:t>
            </a:r>
          </a:p>
          <a:p>
            <a:pPr marL="457200" indent="-457200">
              <a:buAutoNum type="arabicPeriod"/>
            </a:pP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54088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arcellus"/>
              </a:rPr>
              <a:t>Queue </a:t>
            </a:r>
            <a:endParaRPr lang="en-US" dirty="0">
              <a:solidFill>
                <a:srgbClr val="C00000"/>
              </a:solidFill>
              <a:latin typeface="Marcellus"/>
            </a:endParaRPr>
          </a:p>
        </p:txBody>
      </p:sp>
      <p:sp>
        <p:nvSpPr>
          <p:cNvPr id="3" name="Content Placeholder 2"/>
          <p:cNvSpPr>
            <a:spLocks noGrp="1"/>
          </p:cNvSpPr>
          <p:nvPr>
            <p:ph idx="1"/>
          </p:nvPr>
        </p:nvSpPr>
        <p:spPr/>
        <p:txBody>
          <a:bodyPr/>
          <a:lstStyle/>
          <a:p>
            <a:r>
              <a:rPr lang="en-US" dirty="0" smtClean="0">
                <a:latin typeface="Fira sans"/>
              </a:rPr>
              <a:t>First In First Out</a:t>
            </a:r>
          </a:p>
          <a:p>
            <a:r>
              <a:rPr lang="en-US" dirty="0" smtClean="0">
                <a:latin typeface="Fira sans"/>
              </a:rPr>
              <a:t>Elements are added at one end called rear and removed only from one end called front</a:t>
            </a:r>
          </a:p>
          <a:p>
            <a:r>
              <a:rPr lang="en-US" dirty="0" smtClean="0">
                <a:latin typeface="Fira sans"/>
              </a:rPr>
              <a:t>Gives access only to two elements- one at the front and one at the rear end </a:t>
            </a: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 Queue ADT: Array Implementation</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457200" indent="-457200">
              <a:buAutoNum type="arabicPeriod"/>
            </a:pPr>
            <a:r>
              <a:rPr lang="en-US" sz="2400" dirty="0" smtClean="0">
                <a:solidFill>
                  <a:srgbClr val="0070C0"/>
                </a:solidFill>
                <a:latin typeface="Fira sans"/>
              </a:rPr>
              <a:t>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CreateQueue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//This Algorithm returns an empty Queue</a:t>
            </a:r>
          </a:p>
          <a:p>
            <a:pPr marL="0" indent="0">
              <a:buNone/>
            </a:pPr>
            <a:r>
              <a:rPr lang="en-US" sz="2400" dirty="0" smtClean="0">
                <a:latin typeface="Fira sans"/>
              </a:rPr>
              <a:t>{ front =-1;</a:t>
            </a:r>
          </a:p>
          <a:p>
            <a:pPr marL="0" indent="0">
              <a:buNone/>
            </a:pPr>
            <a:r>
              <a:rPr lang="en-US" sz="2400" dirty="0" smtClean="0">
                <a:latin typeface="Fira sans"/>
              </a:rPr>
              <a:t>Rear=-1</a:t>
            </a:r>
          </a:p>
          <a:p>
            <a:pPr marL="0" indent="0">
              <a:buNone/>
            </a:pPr>
            <a:r>
              <a:rPr lang="en-US" sz="2400" dirty="0" smtClean="0">
                <a:latin typeface="Fira sans"/>
              </a:rPr>
              <a:t>Return queue;</a:t>
            </a:r>
          </a:p>
          <a:p>
            <a:pPr marL="0" indent="0">
              <a:buNone/>
            </a:pPr>
            <a:r>
              <a:rPr lang="en-US" sz="2400" dirty="0">
                <a:latin typeface="Fira sans"/>
              </a:rPr>
              <a:t>}</a:t>
            </a: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290336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 Queue ADT: Array Implementation</a:t>
            </a:r>
            <a:endParaRPr lang="en-US" dirty="0">
              <a:solidFill>
                <a:srgbClr val="C00000"/>
              </a:solidFill>
              <a:latin typeface="Marcellus"/>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smtClean="0">
                <a:solidFill>
                  <a:srgbClr val="0070C0"/>
                </a:solidFill>
                <a:latin typeface="Fira sans"/>
              </a:rPr>
              <a:t>2.  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 </a:t>
            </a:r>
            <a:r>
              <a:rPr lang="en-US" sz="2400" dirty="0" err="1" smtClean="0">
                <a:solidFill>
                  <a:srgbClr val="0070C0"/>
                </a:solidFill>
                <a:latin typeface="Fira sans"/>
              </a:rPr>
              <a:t>ElementType</a:t>
            </a:r>
            <a:r>
              <a:rPr lang="en-US" sz="2400" dirty="0" smtClean="0">
                <a:solidFill>
                  <a:srgbClr val="0070C0"/>
                </a:solidFill>
                <a:latin typeface="Fira sans"/>
              </a:rPr>
              <a:t> Element)</a:t>
            </a:r>
          </a:p>
          <a:p>
            <a:pPr marL="0" indent="0">
              <a:buNone/>
            </a:pPr>
            <a:r>
              <a:rPr lang="en-US" sz="2400" dirty="0" smtClean="0">
                <a:solidFill>
                  <a:srgbClr val="0070C0"/>
                </a:solidFill>
                <a:latin typeface="Fira sans"/>
              </a:rPr>
              <a:t>// This algorithm</a:t>
            </a:r>
            <a:r>
              <a:rPr lang="en-US" sz="2400" dirty="0">
                <a:solidFill>
                  <a:srgbClr val="0070C0"/>
                </a:solidFill>
                <a:latin typeface="Fira sans"/>
              </a:rPr>
              <a:t> accepts a </a:t>
            </a:r>
            <a:r>
              <a:rPr lang="en-US" sz="2400" dirty="0" err="1" smtClean="0">
                <a:solidFill>
                  <a:srgbClr val="0070C0"/>
                </a:solidFill>
                <a:latin typeface="Fira sans"/>
              </a:rPr>
              <a:t>QueueType</a:t>
            </a:r>
            <a:r>
              <a:rPr lang="en-US" sz="2400" dirty="0" smtClean="0">
                <a:solidFill>
                  <a:srgbClr val="0070C0"/>
                </a:solidFill>
                <a:latin typeface="Fira sans"/>
              </a:rPr>
              <a:t> Queue and </a:t>
            </a:r>
            <a:r>
              <a:rPr lang="en-US" sz="2400" dirty="0" err="1" smtClean="0">
                <a:solidFill>
                  <a:srgbClr val="0070C0"/>
                </a:solidFill>
                <a:latin typeface="Fira sans"/>
              </a:rPr>
              <a:t>ElementType</a:t>
            </a:r>
            <a:r>
              <a:rPr lang="en-US" sz="2400" dirty="0" smtClean="0">
                <a:solidFill>
                  <a:srgbClr val="0070C0"/>
                </a:solidFill>
                <a:latin typeface="Fira sans"/>
              </a:rPr>
              <a:t> Element </a:t>
            </a:r>
            <a:r>
              <a:rPr lang="en-US" sz="2400" dirty="0">
                <a:solidFill>
                  <a:srgbClr val="0070C0"/>
                </a:solidFill>
                <a:latin typeface="Fira sans"/>
              </a:rPr>
              <a:t>as input</a:t>
            </a:r>
            <a:r>
              <a:rPr lang="en-US" sz="2400" dirty="0" smtClean="0">
                <a:solidFill>
                  <a:srgbClr val="0070C0"/>
                </a:solidFill>
                <a:latin typeface="Fira sans"/>
              </a:rPr>
              <a:t> and adds ‘Element’ at the rear of ‘Queue’. Front and rear are the integer indices those point to the front and rear elements in the queue</a:t>
            </a:r>
          </a:p>
          <a:p>
            <a:pPr marL="0" indent="0">
              <a:buNone/>
            </a:pPr>
            <a:r>
              <a:rPr lang="en-US" sz="2400" dirty="0" smtClean="0">
                <a:latin typeface="Fira sans"/>
              </a:rPr>
              <a:t>{</a:t>
            </a:r>
            <a:r>
              <a:rPr lang="en-US" sz="2400" dirty="0">
                <a:latin typeface="Fira sans"/>
              </a:rPr>
              <a:t> </a:t>
            </a:r>
            <a:endParaRPr lang="en-US" sz="2400" dirty="0" smtClean="0">
              <a:latin typeface="Fira sans"/>
            </a:endParaRPr>
          </a:p>
          <a:p>
            <a:pPr marL="0" indent="0">
              <a:buNone/>
            </a:pPr>
            <a:r>
              <a:rPr lang="en-US" sz="2400" dirty="0">
                <a:latin typeface="Fira sans"/>
              </a:rPr>
              <a:t>	</a:t>
            </a:r>
            <a:r>
              <a:rPr lang="en-US" sz="2400" dirty="0" smtClean="0">
                <a:latin typeface="Fira sans"/>
              </a:rPr>
              <a:t>if </a:t>
            </a:r>
            <a:r>
              <a:rPr lang="en-US" sz="2400" dirty="0" err="1" smtClean="0">
                <a:latin typeface="Fira sans"/>
              </a:rPr>
              <a:t>NotFull</a:t>
            </a:r>
            <a:r>
              <a:rPr lang="en-US" sz="2400" dirty="0" smtClean="0">
                <a:latin typeface="Fira sans"/>
              </a:rPr>
              <a:t>(Queue)= True</a:t>
            </a:r>
          </a:p>
          <a:p>
            <a:pPr marL="0" indent="0">
              <a:buNone/>
            </a:pPr>
            <a:r>
              <a:rPr lang="en-US" sz="2400" dirty="0">
                <a:latin typeface="Fira sans"/>
              </a:rPr>
              <a:t>	</a:t>
            </a:r>
            <a:r>
              <a:rPr lang="en-US" sz="2400" dirty="0" smtClean="0">
                <a:latin typeface="Fira sans"/>
              </a:rPr>
              <a:t>{ Queue[++rear]= Element // add the element at rear</a:t>
            </a:r>
          </a:p>
          <a:p>
            <a:pPr marL="0" indent="0">
              <a:buNone/>
            </a:pPr>
            <a:r>
              <a:rPr lang="en-US" sz="2400" dirty="0" smtClean="0">
                <a:latin typeface="Fira sans"/>
              </a:rPr>
              <a:t>	if (front==-1) then front =0; // insertion of first element</a:t>
            </a:r>
          </a:p>
          <a:p>
            <a:pPr marL="0" indent="0">
              <a:buNone/>
            </a:pPr>
            <a:r>
              <a:rPr lang="en-US" sz="2400" dirty="0">
                <a:latin typeface="Fira sans"/>
              </a:rPr>
              <a:t>	}</a:t>
            </a:r>
            <a:endParaRPr lang="en-US" sz="2400" dirty="0" smtClean="0">
              <a:latin typeface="Fira sans"/>
            </a:endParaRPr>
          </a:p>
          <a:p>
            <a:pPr marL="0" indent="0">
              <a:buNone/>
            </a:pPr>
            <a:r>
              <a:rPr lang="en-US" sz="2400" dirty="0">
                <a:latin typeface="Fira sans"/>
              </a:rPr>
              <a:t>	</a:t>
            </a:r>
            <a:r>
              <a:rPr lang="en-US" sz="2400" dirty="0" smtClean="0">
                <a:latin typeface="Fira sans"/>
              </a:rPr>
              <a:t>Else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28058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a:t>
            </a:r>
            <a:r>
              <a:rPr lang="en-US" dirty="0" smtClean="0">
                <a:solidFill>
                  <a:srgbClr val="C00000"/>
                </a:solidFill>
                <a:latin typeface="Marcellus"/>
              </a:rPr>
              <a:t>Queue ADT</a:t>
            </a:r>
            <a:r>
              <a:rPr lang="en-US" dirty="0">
                <a:solidFill>
                  <a:srgbClr val="C00000"/>
                </a:solidFill>
                <a:latin typeface="Marcellus"/>
              </a:rPr>
              <a:t>: Array Implementation</a:t>
            </a:r>
          </a:p>
        </p:txBody>
      </p:sp>
      <p:sp>
        <p:nvSpPr>
          <p:cNvPr id="3" name="Content Placeholder 2"/>
          <p:cNvSpPr>
            <a:spLocks noGrp="1"/>
          </p:cNvSpPr>
          <p:nvPr>
            <p:ph idx="1"/>
          </p:nvPr>
        </p:nvSpPr>
        <p:spPr>
          <a:xfrm>
            <a:off x="457199" y="1600200"/>
            <a:ext cx="8569323" cy="4800600"/>
          </a:xfrm>
        </p:spPr>
        <p:txBody>
          <a:bodyPr>
            <a:normAutofit fontScale="92500"/>
          </a:bodyPr>
          <a:lstStyle/>
          <a:p>
            <a:pPr marL="0" indent="0">
              <a:buNone/>
            </a:pPr>
            <a:r>
              <a:rPr lang="en-US" sz="2400" dirty="0">
                <a:latin typeface="Fira sans"/>
              </a:rPr>
              <a:t>3</a:t>
            </a:r>
            <a:r>
              <a:rPr lang="en-US" sz="2400" dirty="0" smtClean="0">
                <a:latin typeface="Fira sans"/>
              </a:rPr>
              <a:t>. </a:t>
            </a:r>
            <a:r>
              <a:rPr lang="en-US" sz="2400" dirty="0" smtClean="0">
                <a:solidFill>
                  <a:srgbClr val="0070C0"/>
                </a:solidFill>
                <a:latin typeface="Fira sans"/>
              </a:rPr>
              <a:t>Algorithm </a:t>
            </a:r>
            <a:r>
              <a:rPr lang="en-US" sz="2400" dirty="0" err="1" smtClean="0">
                <a:solidFill>
                  <a:srgbClr val="0070C0"/>
                </a:solidFill>
                <a:latin typeface="Fira sans"/>
              </a:rPr>
              <a:t>ElementType</a:t>
            </a:r>
            <a:r>
              <a:rPr lang="en-US" sz="2400" dirty="0" smtClean="0">
                <a:solidFill>
                  <a:srgbClr val="0070C0"/>
                </a:solidFill>
                <a:latin typeface="Fira sans"/>
              </a:rPr>
              <a:t> </a:t>
            </a:r>
            <a:r>
              <a:rPr lang="en-US" sz="2400" dirty="0" err="1" smtClean="0">
                <a:solidFill>
                  <a:srgbClr val="0070C0"/>
                </a:solidFill>
                <a:latin typeface="Fira sans"/>
              </a:rPr>
              <a:t>Dequeue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p>
          <a:p>
            <a:pPr marL="0" indent="0">
              <a:buNone/>
            </a:pPr>
            <a:r>
              <a:rPr lang="en-US" sz="2400" dirty="0" smtClean="0">
                <a:latin typeface="Fira sans"/>
              </a:rPr>
              <a:t>// </a:t>
            </a:r>
            <a:r>
              <a:rPr lang="en-US" sz="2400" dirty="0">
                <a:solidFill>
                  <a:srgbClr val="0070C0"/>
                </a:solidFill>
                <a:latin typeface="Fira sans"/>
              </a:rPr>
              <a:t>This algorithm </a:t>
            </a:r>
            <a:r>
              <a:rPr lang="en-US" sz="2400" dirty="0" smtClean="0">
                <a:solidFill>
                  <a:srgbClr val="0070C0"/>
                </a:solidFill>
                <a:latin typeface="Fira sans"/>
              </a:rPr>
              <a:t>accepts a queue as input and returns ‘Element</a:t>
            </a:r>
            <a:r>
              <a:rPr lang="en-US" sz="2400" dirty="0">
                <a:solidFill>
                  <a:srgbClr val="0070C0"/>
                </a:solidFill>
                <a:latin typeface="Fira sans"/>
              </a:rPr>
              <a:t>’ at </a:t>
            </a:r>
            <a:r>
              <a:rPr lang="en-US" sz="2400" dirty="0" smtClean="0">
                <a:solidFill>
                  <a:srgbClr val="0070C0"/>
                </a:solidFill>
                <a:latin typeface="Fira sans"/>
              </a:rPr>
              <a:t>the front of ‘queue’. Temp is a temporary variable used to hold the value being deleted.</a:t>
            </a:r>
            <a:endParaRPr lang="en-US" sz="2400" dirty="0" smtClean="0">
              <a:latin typeface="Fira sans"/>
            </a:endParaRPr>
          </a:p>
          <a:p>
            <a:pPr marL="0" indent="0">
              <a:buNone/>
            </a:pPr>
            <a:r>
              <a:rPr lang="en-US" sz="2400" dirty="0" smtClean="0">
                <a:latin typeface="Fira sans"/>
              </a:rPr>
              <a:t>{  if </a:t>
            </a:r>
            <a:r>
              <a:rPr lang="en-US" sz="2400" dirty="0" err="1" smtClean="0">
                <a:latin typeface="Fira sans"/>
              </a:rPr>
              <a:t>NotEmpty</a:t>
            </a:r>
            <a:r>
              <a:rPr lang="en-US" sz="2400" dirty="0" smtClean="0">
                <a:latin typeface="Fira sans"/>
              </a:rPr>
              <a:t>(Queue)= </a:t>
            </a:r>
            <a:r>
              <a:rPr lang="en-US" sz="2400" dirty="0">
                <a:latin typeface="Fira sans"/>
              </a:rPr>
              <a:t>True</a:t>
            </a:r>
          </a:p>
          <a:p>
            <a:pPr marL="0" indent="0">
              <a:buNone/>
            </a:pPr>
            <a:r>
              <a:rPr lang="en-US" sz="2400" dirty="0" smtClean="0">
                <a:latin typeface="Fira sans"/>
              </a:rPr>
              <a:t>     {temp= Queue[front];</a:t>
            </a:r>
          </a:p>
          <a:p>
            <a:pPr marL="0" indent="0">
              <a:buNone/>
            </a:pPr>
            <a:r>
              <a:rPr lang="en-US" sz="2400" dirty="0">
                <a:latin typeface="Fira sans"/>
              </a:rPr>
              <a:t>	</a:t>
            </a:r>
            <a:r>
              <a:rPr lang="en-US" sz="2400" dirty="0" smtClean="0">
                <a:latin typeface="Fira sans"/>
              </a:rPr>
              <a:t>if (front==rear) then front=rear=-1; //deletion of last element</a:t>
            </a:r>
          </a:p>
          <a:p>
            <a:pPr marL="0" indent="0">
              <a:buNone/>
            </a:pPr>
            <a:r>
              <a:rPr lang="en-US" sz="2400" dirty="0">
                <a:latin typeface="Fira sans"/>
              </a:rPr>
              <a:t>	</a:t>
            </a:r>
            <a:r>
              <a:rPr lang="en-US" sz="2400" dirty="0" smtClean="0">
                <a:latin typeface="Fira sans"/>
              </a:rPr>
              <a:t>else front++; // general case</a:t>
            </a:r>
          </a:p>
          <a:p>
            <a:pPr marL="0" indent="0">
              <a:buNone/>
            </a:pPr>
            <a:r>
              <a:rPr lang="en-US" sz="2400" dirty="0" smtClean="0">
                <a:latin typeface="Fira sans"/>
              </a:rPr>
              <a:t>      return(temp)</a:t>
            </a:r>
            <a:r>
              <a:rPr lang="en-US" sz="2400" dirty="0">
                <a:latin typeface="Fira sans"/>
              </a:rPr>
              <a:t>	</a:t>
            </a:r>
            <a:endParaRPr lang="en-US" sz="2400" dirty="0" smtClean="0">
              <a:latin typeface="Fira sans"/>
            </a:endParaRPr>
          </a:p>
          <a:p>
            <a:pPr marL="0" indent="0">
              <a:buNone/>
            </a:pPr>
            <a:r>
              <a:rPr lang="en-US" sz="2400" dirty="0" smtClean="0">
                <a:latin typeface="Fira sans"/>
              </a:rPr>
              <a:t>     }</a:t>
            </a:r>
          </a:p>
          <a:p>
            <a:pPr marL="0" indent="0">
              <a:buNone/>
            </a:pPr>
            <a:r>
              <a:rPr lang="en-US" sz="2400" dirty="0" smtClean="0">
                <a:latin typeface="Fira sans"/>
              </a:rPr>
              <a:t>Else  print “Error Message”</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55402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a:t>
            </a:r>
            <a:r>
              <a:rPr lang="en-US" dirty="0" smtClean="0">
                <a:solidFill>
                  <a:srgbClr val="C00000"/>
                </a:solidFill>
                <a:latin typeface="Marcellus"/>
              </a:rPr>
              <a:t>Queue ADT</a:t>
            </a:r>
            <a:r>
              <a:rPr lang="en-US" dirty="0">
                <a:solidFill>
                  <a:srgbClr val="C00000"/>
                </a:solidFill>
                <a:latin typeface="Marcellus"/>
              </a:rPr>
              <a:t>: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latin typeface="Fira sans"/>
              </a:rPr>
              <a:t>4. </a:t>
            </a:r>
            <a:r>
              <a:rPr lang="en-US" sz="2400" dirty="0">
                <a:solidFill>
                  <a:srgbClr val="0070C0"/>
                </a:solidFill>
                <a:latin typeface="Fira sans"/>
              </a:rPr>
              <a:t>Abstract </a:t>
            </a:r>
            <a:r>
              <a:rPr lang="en-US" sz="2400" dirty="0" err="1" smtClean="0">
                <a:solidFill>
                  <a:srgbClr val="0070C0"/>
                </a:solidFill>
                <a:latin typeface="Fira sans"/>
              </a:rPr>
              <a:t>DestroyQueue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p>
          <a:p>
            <a:pPr marL="0" indent="0">
              <a:buNone/>
            </a:pPr>
            <a:r>
              <a:rPr lang="en-US" sz="2400" dirty="0" smtClean="0">
                <a:solidFill>
                  <a:srgbClr val="0070C0"/>
                </a:solidFill>
                <a:latin typeface="Fira sans"/>
              </a:rPr>
              <a:t>//</a:t>
            </a:r>
            <a:r>
              <a:rPr lang="en-US" sz="2400" dirty="0" smtClean="0">
                <a:latin typeface="Fira sans"/>
              </a:rPr>
              <a:t>This algorithm returns all the elements from Queue in </a:t>
            </a:r>
            <a:r>
              <a:rPr lang="en-US" sz="2400" dirty="0">
                <a:latin typeface="Fira sans"/>
              </a:rPr>
              <a:t>F</a:t>
            </a:r>
            <a:r>
              <a:rPr lang="en-US" sz="2400" dirty="0" smtClean="0">
                <a:latin typeface="Fira sans"/>
              </a:rPr>
              <a:t>IFO order and destroys the data structure</a:t>
            </a:r>
          </a:p>
          <a:p>
            <a:pPr marL="0" indent="0">
              <a:buNone/>
            </a:pPr>
            <a:r>
              <a:rPr lang="en-US" sz="2400" dirty="0" smtClean="0">
                <a:latin typeface="Fira sans"/>
              </a:rPr>
              <a:t>{ if </a:t>
            </a:r>
            <a:r>
              <a:rPr lang="en-US" sz="2400" dirty="0" err="1" smtClean="0">
                <a:latin typeface="Fira sans"/>
              </a:rPr>
              <a:t>NotEmpty</a:t>
            </a:r>
            <a:r>
              <a:rPr lang="en-US" sz="2400" dirty="0" smtClean="0">
                <a:latin typeface="Fira sans"/>
              </a:rPr>
              <a:t>(Queue) = true</a:t>
            </a:r>
          </a:p>
          <a:p>
            <a:pPr marL="0" indent="0">
              <a:buNone/>
            </a:pPr>
            <a:r>
              <a:rPr lang="en-US" sz="2400" dirty="0">
                <a:latin typeface="Fira sans"/>
              </a:rPr>
              <a:t> </a:t>
            </a:r>
            <a:r>
              <a:rPr lang="en-US" sz="2400" dirty="0" smtClean="0">
                <a:latin typeface="Fira sans"/>
              </a:rPr>
              <a:t>    while(</a:t>
            </a:r>
            <a:r>
              <a:rPr lang="en-US" sz="2400" dirty="0" err="1" smtClean="0">
                <a:latin typeface="Fira sans"/>
              </a:rPr>
              <a:t>NotEmpty</a:t>
            </a:r>
            <a:r>
              <a:rPr lang="en-US" sz="2400" dirty="0" smtClean="0">
                <a:latin typeface="Fira sans"/>
              </a:rPr>
              <a:t>(Queue))</a:t>
            </a:r>
          </a:p>
          <a:p>
            <a:pPr marL="0" indent="0">
              <a:buNone/>
            </a:pPr>
            <a:r>
              <a:rPr lang="en-US" sz="2400" dirty="0">
                <a:latin typeface="Fira sans"/>
              </a:rPr>
              <a:t> </a:t>
            </a:r>
            <a:r>
              <a:rPr lang="en-US" sz="2400" dirty="0" smtClean="0">
                <a:latin typeface="Fira sans"/>
              </a:rPr>
              <a:t>         print </a:t>
            </a:r>
            <a:r>
              <a:rPr lang="en-US" sz="2400" dirty="0" err="1" smtClean="0">
                <a:latin typeface="Fira sans"/>
              </a:rPr>
              <a:t>Dequeue</a:t>
            </a:r>
            <a:r>
              <a:rPr lang="en-US" sz="2400" dirty="0" smtClean="0">
                <a:latin typeface="Fira sans"/>
              </a:rPr>
              <a:t>(Queue)</a:t>
            </a:r>
          </a:p>
          <a:p>
            <a:pPr marL="0" indent="0">
              <a:buNone/>
            </a:pPr>
            <a:r>
              <a:rPr lang="en-US" sz="2400" dirty="0">
                <a:latin typeface="Fira sans"/>
              </a:rPr>
              <a:t> </a:t>
            </a:r>
            <a:r>
              <a:rPr lang="en-US" sz="2400" dirty="0" smtClean="0">
                <a:latin typeface="Fira sans"/>
              </a:rPr>
              <a:t>  else print </a:t>
            </a:r>
            <a:r>
              <a:rPr lang="en-US" sz="2400" dirty="0">
                <a:latin typeface="Fira sans"/>
              </a:rPr>
              <a:t>“Error Message”</a:t>
            </a:r>
          </a:p>
          <a:p>
            <a:pPr marL="0" indent="0">
              <a:buNone/>
            </a:pPr>
            <a:r>
              <a:rPr lang="en-US" sz="2400" dirty="0" smtClean="0">
                <a:latin typeface="Fira sans"/>
              </a:rPr>
              <a:t>}</a:t>
            </a: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75296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a:t>
            </a:r>
            <a:r>
              <a:rPr lang="en-US" dirty="0" smtClean="0">
                <a:solidFill>
                  <a:srgbClr val="C00000"/>
                </a:solidFill>
                <a:latin typeface="Marcellus"/>
              </a:rPr>
              <a:t>Queue ADT</a:t>
            </a:r>
            <a:r>
              <a:rPr lang="en-US" dirty="0">
                <a:solidFill>
                  <a:srgbClr val="C00000"/>
                </a:solidFill>
                <a:latin typeface="Marcellus"/>
              </a:rPr>
              <a:t>: Array Implementation</a:t>
            </a:r>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smtClean="0">
                <a:solidFill>
                  <a:srgbClr val="0070C0"/>
                </a:solidFill>
                <a:latin typeface="Fira sans"/>
              </a:rPr>
              <a:t>5. Abstract Boolean </a:t>
            </a:r>
            <a:r>
              <a:rPr lang="en-US" sz="2400" dirty="0" err="1" smtClean="0">
                <a:solidFill>
                  <a:srgbClr val="0070C0"/>
                </a:solidFill>
                <a:latin typeface="Fira sans"/>
              </a:rPr>
              <a:t>NotFull</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p>
          <a:p>
            <a:pPr marL="0" indent="0">
              <a:buNone/>
            </a:pPr>
            <a:r>
              <a:rPr lang="en-US" sz="2400" dirty="0" smtClean="0">
                <a:latin typeface="Fira sans"/>
              </a:rPr>
              <a:t>// This algorithm returns true if the Queue is not full, false otherwise.</a:t>
            </a:r>
          </a:p>
          <a:p>
            <a:pPr marL="0" indent="0">
              <a:buNone/>
            </a:pPr>
            <a:r>
              <a:rPr lang="en-US" sz="2400" dirty="0" smtClean="0">
                <a:latin typeface="Fira sans"/>
              </a:rPr>
              <a:t>{ if </a:t>
            </a:r>
            <a:r>
              <a:rPr lang="en-US" sz="2400" dirty="0">
                <a:latin typeface="Fira sans"/>
              </a:rPr>
              <a:t> </a:t>
            </a:r>
            <a:r>
              <a:rPr lang="en-US" sz="2400" dirty="0" smtClean="0">
                <a:latin typeface="Fira sans"/>
              </a:rPr>
              <a:t>(rear != </a:t>
            </a:r>
            <a:r>
              <a:rPr lang="en-US" sz="2400" dirty="0" err="1" smtClean="0">
                <a:latin typeface="Fira sans"/>
              </a:rPr>
              <a:t>MaxSize</a:t>
            </a:r>
            <a:r>
              <a:rPr lang="en-US" sz="2400" dirty="0" smtClean="0">
                <a:latin typeface="Fira sans"/>
              </a:rPr>
              <a:t>)</a:t>
            </a:r>
          </a:p>
          <a:p>
            <a:pPr marL="0" indent="0">
              <a:buNone/>
            </a:pPr>
            <a:r>
              <a:rPr lang="en-US" sz="2400" dirty="0">
                <a:latin typeface="Fira sans"/>
              </a:rPr>
              <a:t>	</a:t>
            </a:r>
            <a:r>
              <a:rPr lang="en-US" sz="2400" dirty="0" smtClean="0">
                <a:latin typeface="Fira sans"/>
              </a:rPr>
              <a:t>return True </a:t>
            </a:r>
          </a:p>
          <a:p>
            <a:pPr marL="0" indent="0">
              <a:buNone/>
            </a:pPr>
            <a:r>
              <a:rPr lang="en-US" sz="2400" dirty="0">
                <a:latin typeface="Fira sans"/>
              </a:rPr>
              <a:t> </a:t>
            </a:r>
            <a:r>
              <a:rPr lang="en-US" sz="2400" dirty="0" smtClean="0">
                <a:latin typeface="Fira sans"/>
              </a:rPr>
              <a:t> else </a:t>
            </a:r>
          </a:p>
          <a:p>
            <a:pPr marL="0" indent="0">
              <a:buNone/>
            </a:pPr>
            <a:r>
              <a:rPr lang="en-US" sz="2400" dirty="0">
                <a:latin typeface="Fira sans"/>
              </a:rPr>
              <a:t>	</a:t>
            </a:r>
            <a:r>
              <a:rPr lang="en-US" sz="2400" dirty="0" smtClean="0">
                <a:latin typeface="Fira sans"/>
              </a:rPr>
              <a:t>return False</a:t>
            </a:r>
          </a:p>
          <a:p>
            <a:pPr marL="0" indent="0">
              <a:buNone/>
            </a:pPr>
            <a:r>
              <a:rPr lang="en-US" sz="2400" dirty="0">
                <a:latin typeface="Fira sans"/>
              </a:rPr>
              <a:t>}</a:t>
            </a:r>
            <a:endParaRPr lang="en-US" sz="2400" dirty="0" smtClean="0">
              <a:latin typeface="Fira sans"/>
            </a:endParaRPr>
          </a:p>
          <a:p>
            <a:pPr marL="0" indent="0">
              <a:buNone/>
            </a:pPr>
            <a:endParaRPr lang="en-US" sz="2400" dirty="0">
              <a:solidFill>
                <a:srgbClr val="0070C0"/>
              </a:solidFill>
              <a:latin typeface="Fira sans"/>
            </a:endParaRPr>
          </a:p>
          <a:p>
            <a:pPr marL="0" indent="0">
              <a:buNone/>
            </a:pPr>
            <a:r>
              <a:rPr lang="en-US" sz="2400" dirty="0">
                <a:solidFill>
                  <a:srgbClr val="0070C0"/>
                </a:solidFill>
                <a:latin typeface="Fira sans"/>
              </a:rPr>
              <a:t>6</a:t>
            </a:r>
            <a:r>
              <a:rPr lang="en-US" sz="2400" dirty="0" smtClean="0">
                <a:solidFill>
                  <a:srgbClr val="0070C0"/>
                </a:solidFill>
                <a:latin typeface="Fira sans"/>
              </a:rPr>
              <a:t>. </a:t>
            </a:r>
            <a:r>
              <a:rPr lang="en-US" sz="2400" dirty="0">
                <a:solidFill>
                  <a:srgbClr val="0070C0"/>
                </a:solidFill>
                <a:latin typeface="Fira sans"/>
              </a:rPr>
              <a:t>Abstract Boolean </a:t>
            </a:r>
            <a:r>
              <a:rPr lang="en-US" sz="2400" dirty="0" err="1" smtClean="0">
                <a:solidFill>
                  <a:srgbClr val="0070C0"/>
                </a:solidFill>
                <a:latin typeface="Fira sans"/>
              </a:rPr>
              <a:t>NotEmpty</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p>
          <a:p>
            <a:pPr marL="0" indent="0">
              <a:buNone/>
            </a:pPr>
            <a:r>
              <a:rPr lang="en-US" sz="2400" dirty="0">
                <a:latin typeface="Fira sans"/>
              </a:rPr>
              <a:t>// This algorithm returns true if the </a:t>
            </a:r>
            <a:r>
              <a:rPr lang="en-US" sz="2400" dirty="0" smtClean="0">
                <a:latin typeface="Fira sans"/>
              </a:rPr>
              <a:t>Queue is </a:t>
            </a:r>
            <a:r>
              <a:rPr lang="en-US" sz="2400" dirty="0">
                <a:latin typeface="Fira sans"/>
              </a:rPr>
              <a:t>not </a:t>
            </a:r>
            <a:r>
              <a:rPr lang="en-US" sz="2400" dirty="0" smtClean="0">
                <a:latin typeface="Fira sans"/>
              </a:rPr>
              <a:t>empty, </a:t>
            </a:r>
            <a:r>
              <a:rPr lang="en-US" sz="2400" dirty="0">
                <a:latin typeface="Fira sans"/>
              </a:rPr>
              <a:t>false otherwise.</a:t>
            </a:r>
          </a:p>
          <a:p>
            <a:pPr marL="0" indent="0">
              <a:buNone/>
            </a:pPr>
            <a:r>
              <a:rPr lang="en-US" sz="2400" dirty="0">
                <a:latin typeface="Fira sans"/>
              </a:rPr>
              <a:t>{ if </a:t>
            </a:r>
            <a:r>
              <a:rPr lang="en-US" sz="2400" dirty="0" smtClean="0">
                <a:latin typeface="Fira sans"/>
              </a:rPr>
              <a:t>(front != -1)</a:t>
            </a:r>
            <a:endParaRPr lang="en-US" sz="2400" dirty="0">
              <a:latin typeface="Fira sans"/>
            </a:endParaRPr>
          </a:p>
          <a:p>
            <a:pPr marL="0" indent="0">
              <a:buNone/>
            </a:pPr>
            <a:r>
              <a:rPr lang="en-US" sz="2400" dirty="0">
                <a:latin typeface="Fira sans"/>
              </a:rPr>
              <a:t>	</a:t>
            </a:r>
            <a:r>
              <a:rPr lang="en-US" sz="2400" dirty="0" smtClean="0">
                <a:latin typeface="Fira sans"/>
              </a:rPr>
              <a:t>return </a:t>
            </a:r>
            <a:r>
              <a:rPr lang="en-US" sz="2400" dirty="0">
                <a:latin typeface="Fira sans"/>
              </a:rPr>
              <a:t>True </a:t>
            </a:r>
          </a:p>
          <a:p>
            <a:pPr marL="0" indent="0">
              <a:buNone/>
            </a:pPr>
            <a:r>
              <a:rPr lang="en-US" sz="2400" dirty="0">
                <a:latin typeface="Fira sans"/>
              </a:rPr>
              <a:t>  else </a:t>
            </a:r>
          </a:p>
          <a:p>
            <a:pPr marL="0" indent="0">
              <a:buNone/>
            </a:pPr>
            <a:r>
              <a:rPr lang="en-US" sz="2400" dirty="0">
                <a:latin typeface="Fira sans"/>
              </a:rPr>
              <a:t>	return False</a:t>
            </a:r>
          </a:p>
          <a:p>
            <a:pPr marL="0" indent="0">
              <a:buNone/>
            </a:pPr>
            <a:r>
              <a:rPr lang="en-US" sz="2400" dirty="0">
                <a:latin typeface="Fira sans"/>
              </a:rPr>
              <a: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952206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ElementType</a:t>
            </a:r>
            <a:r>
              <a:rPr lang="en-US" sz="1800" dirty="0" smtClean="0">
                <a:solidFill>
                  <a:srgbClr val="0070C0"/>
                </a:solidFill>
                <a:latin typeface="Fira sans"/>
              </a:rPr>
              <a:t> Element;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a:solidFill>
                  <a:srgbClr val="0070C0"/>
                </a:solidFill>
                <a:latin typeface="Fira sans"/>
              </a:rPr>
              <a:t> </a:t>
            </a:r>
            <a:r>
              <a:rPr lang="en-US" sz="1800" dirty="0" smtClean="0">
                <a:solidFill>
                  <a:srgbClr val="0070C0"/>
                </a:solidFill>
                <a:latin typeface="Fira sans"/>
              </a:rPr>
              <a:t>*Next;</a:t>
            </a:r>
          </a:p>
          <a:p>
            <a:pPr marL="0" indent="0">
              <a:buNone/>
            </a:pPr>
            <a:r>
              <a:rPr lang="en-US" sz="1800" dirty="0">
                <a:solidFill>
                  <a:srgbClr val="0070C0"/>
                </a:solidFill>
                <a:latin typeface="Fira sans"/>
              </a:rPr>
              <a:t>	}</a:t>
            </a:r>
            <a:endParaRPr lang="en-US" sz="1800" dirty="0" smtClean="0">
              <a:solidFill>
                <a:srgbClr val="0070C0"/>
              </a:solidFill>
              <a:latin typeface="Fira sans"/>
            </a:endParaRP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smtClean="0">
                <a:solidFill>
                  <a:srgbClr val="0070C0"/>
                </a:solidFill>
                <a:latin typeface="Fira sans"/>
              </a:rPr>
              <a:t>Algorithm </a:t>
            </a:r>
            <a:r>
              <a:rPr lang="en-US" sz="1800" dirty="0" err="1" smtClean="0">
                <a:solidFill>
                  <a:srgbClr val="0070C0"/>
                </a:solidFill>
                <a:latin typeface="Fira sans"/>
              </a:rPr>
              <a:t>QueueType</a:t>
            </a:r>
            <a:r>
              <a:rPr lang="en-US" sz="1800" dirty="0" smtClean="0">
                <a:solidFill>
                  <a:srgbClr val="0070C0"/>
                </a:solidFill>
                <a:latin typeface="Fira sans"/>
              </a:rPr>
              <a:t> </a:t>
            </a:r>
            <a:r>
              <a:rPr lang="en-US" sz="1800" dirty="0" err="1" smtClean="0">
                <a:solidFill>
                  <a:srgbClr val="0070C0"/>
                </a:solidFill>
                <a:latin typeface="Fira sans"/>
              </a:rPr>
              <a:t>CreateQueue</a:t>
            </a:r>
            <a:r>
              <a:rPr lang="en-US" sz="1800" dirty="0" smtClean="0">
                <a:solidFill>
                  <a:srgbClr val="0070C0"/>
                </a:solidFill>
                <a:latin typeface="Fira sans"/>
              </a:rPr>
              <a:t>()</a:t>
            </a:r>
            <a:endParaRPr lang="en-US" sz="1800" dirty="0">
              <a:solidFill>
                <a:srgbClr val="0070C0"/>
              </a:solidFill>
              <a:latin typeface="Fira sans"/>
            </a:endParaRPr>
          </a:p>
          <a:p>
            <a:pPr marL="0" indent="0">
              <a:buNone/>
            </a:pPr>
            <a:r>
              <a:rPr lang="en-US" sz="1800" dirty="0">
                <a:solidFill>
                  <a:srgbClr val="0070C0"/>
                </a:solidFill>
                <a:latin typeface="Fira sans"/>
              </a:rPr>
              <a:t>//This </a:t>
            </a:r>
            <a:r>
              <a:rPr lang="en-US" sz="1800" dirty="0" smtClean="0">
                <a:solidFill>
                  <a:srgbClr val="0070C0"/>
                </a:solidFill>
                <a:latin typeface="Fira sans"/>
              </a:rPr>
              <a:t>Algorithm creates and returns </a:t>
            </a:r>
            <a:r>
              <a:rPr lang="en-US" sz="1800" dirty="0">
                <a:solidFill>
                  <a:srgbClr val="0070C0"/>
                </a:solidFill>
                <a:latin typeface="Fira sans"/>
              </a:rPr>
              <a:t>an empty </a:t>
            </a:r>
            <a:r>
              <a:rPr lang="en-US" sz="1800" dirty="0" smtClean="0">
                <a:solidFill>
                  <a:srgbClr val="0070C0"/>
                </a:solidFill>
                <a:latin typeface="Fira sans"/>
              </a:rPr>
              <a:t>Queue, pointed by two pointers- front and rear</a:t>
            </a:r>
          </a:p>
          <a:p>
            <a:pPr marL="0" indent="0">
              <a:buNone/>
            </a:pPr>
            <a:r>
              <a:rPr lang="en-US" sz="1800" dirty="0" smtClean="0">
                <a:latin typeface="Fira sans"/>
              </a:rPr>
              <a:t>{ </a:t>
            </a:r>
            <a:r>
              <a:rPr lang="en-US" sz="1800" dirty="0" err="1" smtClean="0">
                <a:latin typeface="Fira sans"/>
              </a:rPr>
              <a:t>createNode</a:t>
            </a:r>
            <a:r>
              <a:rPr lang="en-US" sz="1800" dirty="0" smtClean="0">
                <a:latin typeface="Fira sans"/>
              </a:rPr>
              <a:t>(front);</a:t>
            </a:r>
          </a:p>
          <a:p>
            <a:pPr marL="0" indent="0">
              <a:buNone/>
            </a:pPr>
            <a:r>
              <a:rPr lang="en-US" sz="1800" dirty="0" err="1" smtClean="0">
                <a:latin typeface="Fira sans"/>
              </a:rPr>
              <a:t>createNode</a:t>
            </a:r>
            <a:r>
              <a:rPr lang="en-US" sz="1800" dirty="0" smtClean="0">
                <a:latin typeface="Fira sans"/>
              </a:rPr>
              <a:t>(rear);</a:t>
            </a:r>
          </a:p>
          <a:p>
            <a:pPr marL="0" indent="0">
              <a:buNone/>
            </a:pPr>
            <a:r>
              <a:rPr lang="en-US" sz="1800" dirty="0" smtClean="0">
                <a:latin typeface="Fira sans"/>
              </a:rPr>
              <a:t>Front=rear=NULL;</a:t>
            </a:r>
          </a:p>
          <a:p>
            <a:pPr marL="0" indent="0">
              <a:buNone/>
            </a:pPr>
            <a:r>
              <a:rPr lang="en-US" sz="1800" dirty="0" smtClean="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Front</a:t>
            </a:r>
            <a:endParaRPr lang="en-US" b="1" dirty="0">
              <a:solidFill>
                <a:schemeClr val="tx1"/>
              </a:solidFill>
              <a:latin typeface="Fira sans"/>
            </a:endParaRP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Rear</a:t>
            </a:r>
            <a:endParaRPr lang="en-US" b="1" dirty="0">
              <a:solidFill>
                <a:schemeClr val="tx1"/>
              </a:solidFill>
              <a:latin typeface="Fira sans"/>
            </a:endParaRP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latin typeface="Fira sans"/>
              </a:rPr>
              <a:t>2</a:t>
            </a:r>
            <a:r>
              <a:rPr lang="en-US" dirty="0">
                <a:solidFill>
                  <a:srgbClr val="0070C0"/>
                </a:solidFill>
                <a:latin typeface="Fira sans"/>
              </a:rPr>
              <a: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 </a:t>
            </a:r>
            <a:r>
              <a:rPr lang="en-US" sz="2400" dirty="0" err="1" smtClean="0">
                <a:solidFill>
                  <a:srgbClr val="0070C0"/>
                </a:solidFill>
                <a:latin typeface="Fira sans"/>
              </a:rPr>
              <a:t>NodeType</a:t>
            </a:r>
            <a:r>
              <a:rPr lang="en-US" sz="2400" dirty="0" smtClean="0">
                <a:solidFill>
                  <a:srgbClr val="0070C0"/>
                </a:solidFill>
                <a:latin typeface="Fira sans"/>
              </a:rPr>
              <a:t> </a:t>
            </a:r>
            <a:r>
              <a:rPr lang="en-US" sz="2400" dirty="0" err="1" smtClean="0">
                <a:solidFill>
                  <a:srgbClr val="0070C0"/>
                </a:solidFill>
                <a:latin typeface="Fira sans"/>
              </a:rPr>
              <a:t>NewNode</a:t>
            </a:r>
            <a:r>
              <a:rPr lang="en-US" sz="2400" dirty="0" smtClean="0">
                <a:solidFill>
                  <a:srgbClr val="0070C0"/>
                </a:solidFill>
                <a:latin typeface="Fira sans"/>
              </a:rPr>
              <a:t>)</a:t>
            </a:r>
            <a:endParaRPr lang="en-US" sz="2400" dirty="0">
              <a:solidFill>
                <a:srgbClr val="0070C0"/>
              </a:solidFill>
              <a:latin typeface="Fira sans"/>
            </a:endParaRPr>
          </a:p>
          <a:p>
            <a:pPr marL="0" indent="0">
              <a:buNone/>
            </a:pPr>
            <a:r>
              <a:rPr lang="en-US" sz="1800" dirty="0">
                <a:solidFill>
                  <a:srgbClr val="0070C0"/>
                </a:solidFill>
                <a:latin typeface="Fira sans"/>
              </a:rPr>
              <a:t>// This </a:t>
            </a:r>
            <a:r>
              <a:rPr lang="en-US" sz="1800" dirty="0" smtClean="0">
                <a:solidFill>
                  <a:srgbClr val="0070C0"/>
                </a:solidFill>
                <a:latin typeface="Fira sans"/>
              </a:rPr>
              <a:t>Algorithm adds a </a:t>
            </a:r>
            <a:r>
              <a:rPr lang="en-US" sz="1800" dirty="0" err="1" smtClean="0">
                <a:solidFill>
                  <a:srgbClr val="0070C0"/>
                </a:solidFill>
                <a:latin typeface="Fira sans"/>
              </a:rPr>
              <a:t>NewNode</a:t>
            </a:r>
            <a:r>
              <a:rPr lang="en-US" sz="1800" dirty="0" smtClean="0">
                <a:solidFill>
                  <a:srgbClr val="0070C0"/>
                </a:solidFill>
                <a:latin typeface="Fira sans"/>
              </a:rPr>
              <a:t> </a:t>
            </a:r>
            <a:r>
              <a:rPr lang="en-US" sz="1800" dirty="0">
                <a:solidFill>
                  <a:srgbClr val="0070C0"/>
                </a:solidFill>
                <a:latin typeface="Fira sans"/>
              </a:rPr>
              <a:t>at the </a:t>
            </a:r>
            <a:r>
              <a:rPr lang="en-US" sz="1800" dirty="0" smtClean="0">
                <a:solidFill>
                  <a:srgbClr val="0070C0"/>
                </a:solidFill>
                <a:latin typeface="Fira sans"/>
              </a:rPr>
              <a:t>rear of ‘queue’. rear </a:t>
            </a:r>
            <a:r>
              <a:rPr lang="en-US" sz="1800" dirty="0">
                <a:solidFill>
                  <a:srgbClr val="0070C0"/>
                </a:solidFill>
                <a:latin typeface="Fira sans"/>
              </a:rPr>
              <a:t>is </a:t>
            </a:r>
            <a:r>
              <a:rPr lang="en-US" sz="1800" dirty="0" smtClean="0">
                <a:solidFill>
                  <a:srgbClr val="0070C0"/>
                </a:solidFill>
                <a:latin typeface="Fira sans"/>
              </a:rPr>
              <a:t>a pointer that points to the last node in the queue</a:t>
            </a:r>
          </a:p>
          <a:p>
            <a:pPr marL="0" indent="0">
              <a:buNone/>
            </a:pPr>
            <a:r>
              <a:rPr lang="en-US" sz="2400" dirty="0" smtClean="0">
                <a:latin typeface="Fira sans"/>
              </a:rPr>
              <a:t>{ if (front==rear==NULL) // first element in Queue</a:t>
            </a:r>
          </a:p>
          <a:p>
            <a:pPr marL="0" indent="0">
              <a:buNone/>
            </a:pPr>
            <a:r>
              <a:rPr lang="en-US" sz="2400" dirty="0" smtClean="0">
                <a:latin typeface="Fira sans"/>
              </a:rPr>
              <a:t>	</a:t>
            </a:r>
            <a:r>
              <a:rPr lang="en-US" sz="2400" dirty="0" err="1" smtClean="0">
                <a:latin typeface="Fira sans"/>
              </a:rPr>
              <a:t>NewNode</a:t>
            </a:r>
            <a:r>
              <a:rPr lang="en-US" sz="2400" dirty="0" smtClean="0">
                <a:latin typeface="Fira sans"/>
              </a:rPr>
              <a:t>-&gt;Next = NULL;	</a:t>
            </a:r>
          </a:p>
          <a:p>
            <a:pPr marL="0" indent="0">
              <a:buNone/>
            </a:pPr>
            <a:r>
              <a:rPr lang="en-US" sz="2400" dirty="0" smtClean="0">
                <a:latin typeface="Fira sans"/>
              </a:rPr>
              <a:t>	front=</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rear=</a:t>
            </a:r>
            <a:r>
              <a:rPr lang="en-US" sz="2400" dirty="0" err="1" smtClean="0">
                <a:latin typeface="Fira sans"/>
              </a:rPr>
              <a:t>NewNode</a:t>
            </a:r>
            <a:r>
              <a:rPr lang="en-US" sz="2400" dirty="0" smtClean="0">
                <a:latin typeface="Fira sans"/>
              </a:rPr>
              <a:t>;</a:t>
            </a:r>
          </a:p>
          <a:p>
            <a:pPr marL="0" indent="0">
              <a:buNone/>
            </a:pPr>
            <a:r>
              <a:rPr lang="en-US" sz="2400" dirty="0" smtClean="0">
                <a:latin typeface="Fira sans"/>
              </a:rPr>
              <a:t> Else rear-&gt;Next=</a:t>
            </a:r>
            <a:r>
              <a:rPr lang="en-US" sz="2400" dirty="0" err="1" smtClean="0">
                <a:latin typeface="Fira sans"/>
              </a:rPr>
              <a:t>NewNode</a:t>
            </a:r>
            <a:r>
              <a:rPr lang="en-US" sz="2400" dirty="0" smtClean="0">
                <a:latin typeface="Fira sans"/>
              </a:rPr>
              <a:t>;// General case</a:t>
            </a:r>
          </a:p>
          <a:p>
            <a:pPr marL="0" indent="0">
              <a:buNone/>
            </a:pPr>
            <a:r>
              <a:rPr lang="en-US" sz="2400" dirty="0">
                <a:latin typeface="Fira sans"/>
              </a:rPr>
              <a:t>	</a:t>
            </a:r>
            <a:r>
              <a:rPr lang="en-US" sz="2400" dirty="0" smtClean="0">
                <a:latin typeface="Fira sans"/>
              </a:rPr>
              <a:t>rear=</a:t>
            </a:r>
            <a:r>
              <a:rPr lang="en-US" sz="2400" dirty="0" err="1" smtClean="0">
                <a:latin typeface="Fira sans"/>
              </a:rPr>
              <a:t>NewNode</a:t>
            </a:r>
            <a:r>
              <a:rPr lang="en-US" sz="2400" dirty="0" smtClean="0">
                <a:latin typeface="Fira sans"/>
              </a:rPr>
              <a:t>;</a:t>
            </a:r>
            <a:endParaRPr lang="en-US" sz="2400" dirty="0">
              <a:latin typeface="Fira sans"/>
            </a:endParaRPr>
          </a:p>
          <a:p>
            <a:pPr marL="0" indent="0">
              <a:buNone/>
            </a:pPr>
            <a:r>
              <a:rPr lang="en-US" sz="2400" dirty="0" smtClean="0">
                <a:latin typeface="Fira sans"/>
              </a:rPr>
              <a:t>}</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55704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p>
        </p:txBody>
      </p:sp>
      <p:sp>
        <p:nvSpPr>
          <p:cNvPr id="3" name="Content Placeholder 2"/>
          <p:cNvSpPr>
            <a:spLocks noGrp="1"/>
          </p:cNvSpPr>
          <p:nvPr>
            <p:ph idx="1"/>
          </p:nvPr>
        </p:nvSpPr>
        <p:spPr>
          <a:xfrm>
            <a:off x="457200" y="1600200"/>
            <a:ext cx="8229600" cy="4957764"/>
          </a:xfrm>
        </p:spPr>
        <p:txBody>
          <a:bodyPr>
            <a:normAutofit fontScale="7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smtClean="0">
                <a:solidFill>
                  <a:srgbClr val="0070C0"/>
                </a:solidFill>
                <a:latin typeface="Fira sans"/>
              </a:rPr>
              <a:t>DeQueue</a:t>
            </a:r>
            <a:r>
              <a:rPr lang="en-US" sz="2600" dirty="0" smtClean="0">
                <a:solidFill>
                  <a:srgbClr val="0070C0"/>
                </a:solidFill>
                <a:latin typeface="Fira sans"/>
              </a:rPr>
              <a:t>(</a:t>
            </a:r>
            <a:r>
              <a:rPr lang="en-US" sz="2600" dirty="0" err="1" smtClean="0">
                <a:solidFill>
                  <a:srgbClr val="0070C0"/>
                </a:solidFill>
                <a:latin typeface="Fira sans"/>
              </a:rPr>
              <a:t>QueueType</a:t>
            </a:r>
            <a:r>
              <a:rPr lang="en-US" sz="2600" dirty="0" smtClean="0">
                <a:solidFill>
                  <a:srgbClr val="0070C0"/>
                </a:solidFill>
                <a:latin typeface="Fira sans"/>
              </a:rPr>
              <a:t> Queue)</a:t>
            </a:r>
            <a:endParaRPr lang="en-US" sz="2600" dirty="0">
              <a:solidFill>
                <a:srgbClr val="0070C0"/>
              </a:solidFill>
              <a:latin typeface="Fira sans"/>
            </a:endParaRPr>
          </a:p>
          <a:p>
            <a:pPr marL="0" indent="0">
              <a:buNone/>
            </a:pPr>
            <a:r>
              <a:rPr lang="en-US" sz="2400" dirty="0" smtClean="0">
                <a:latin typeface="Fira sans"/>
              </a:rPr>
              <a:t>//This algorithm returns value of </a:t>
            </a:r>
            <a:r>
              <a:rPr lang="en-US" sz="2400" dirty="0" err="1" smtClean="0">
                <a:latin typeface="Fira sans"/>
              </a:rPr>
              <a:t>ElementType</a:t>
            </a:r>
            <a:r>
              <a:rPr lang="en-US" sz="2400" dirty="0" smtClean="0">
                <a:latin typeface="Fira sans"/>
              </a:rPr>
              <a:t> stored at the front of queue.  Temp  is a </a:t>
            </a:r>
            <a:r>
              <a:rPr lang="en-US" sz="2400" dirty="0" err="1" smtClean="0">
                <a:latin typeface="Fira sans"/>
              </a:rPr>
              <a:t>temproary</a:t>
            </a:r>
            <a:r>
              <a:rPr lang="en-US" sz="2400" dirty="0" smtClean="0">
                <a:latin typeface="Fira sans"/>
              </a:rPr>
              <a:t> node used in the dequeuer process.</a:t>
            </a:r>
            <a:endParaRPr lang="en-US" sz="2400" dirty="0">
              <a:latin typeface="Fira sans"/>
            </a:endParaRPr>
          </a:p>
          <a:p>
            <a:pPr marL="0" indent="0">
              <a:buNone/>
            </a:pPr>
            <a:r>
              <a:rPr lang="en-US" sz="2600" dirty="0" smtClean="0">
                <a:latin typeface="Fira sans"/>
              </a:rPr>
              <a:t>{ if (front==rear==NULL)</a:t>
            </a:r>
          </a:p>
          <a:p>
            <a:pPr marL="0" indent="0">
              <a:buNone/>
            </a:pPr>
            <a:r>
              <a:rPr lang="en-US" sz="2600" dirty="0">
                <a:latin typeface="Fira sans"/>
              </a:rPr>
              <a:t>	</a:t>
            </a:r>
            <a:r>
              <a:rPr lang="en-US" sz="2600" dirty="0" smtClean="0">
                <a:latin typeface="Fira sans"/>
              </a:rPr>
              <a:t>Print “Underflow”</a:t>
            </a:r>
          </a:p>
          <a:p>
            <a:pPr marL="0" indent="0">
              <a:buNone/>
            </a:pPr>
            <a:r>
              <a:rPr lang="en-US" sz="2600" dirty="0">
                <a:latin typeface="Fira sans"/>
              </a:rPr>
              <a:t>	</a:t>
            </a:r>
            <a:r>
              <a:rPr lang="en-US" sz="2600" dirty="0" smtClean="0">
                <a:latin typeface="Fira sans"/>
              </a:rPr>
              <a:t>exit;</a:t>
            </a:r>
          </a:p>
          <a:p>
            <a:pPr marL="0" indent="0">
              <a:buNone/>
            </a:pPr>
            <a:r>
              <a:rPr lang="en-US" sz="2600" dirty="0">
                <a:latin typeface="Fira sans"/>
              </a:rPr>
              <a:t> </a:t>
            </a:r>
            <a:r>
              <a:rPr lang="en-US" sz="2600" dirty="0" smtClean="0">
                <a:latin typeface="Fira sans"/>
              </a:rPr>
              <a:t>Else</a:t>
            </a:r>
          </a:p>
          <a:p>
            <a:pPr marL="0" indent="0">
              <a:buNone/>
            </a:pPr>
            <a:r>
              <a:rPr lang="en-US" sz="2600" dirty="0" smtClean="0">
                <a:latin typeface="Fira sans"/>
              </a:rPr>
              <a:t>	{</a:t>
            </a:r>
          </a:p>
          <a:p>
            <a:pPr marL="0" indent="0">
              <a:buNone/>
            </a:pPr>
            <a:r>
              <a:rPr lang="en-US" sz="2600" dirty="0">
                <a:latin typeface="Fira sans"/>
              </a:rPr>
              <a:t>	</a:t>
            </a:r>
            <a:r>
              <a:rPr lang="en-US" sz="2600" dirty="0" err="1" smtClean="0">
                <a:latin typeface="Fira sans"/>
              </a:rPr>
              <a:t>createNode</a:t>
            </a:r>
            <a:r>
              <a:rPr lang="en-US" sz="2600" dirty="0" smtClean="0">
                <a:latin typeface="Fira sans"/>
              </a:rPr>
              <a:t>(Temp);</a:t>
            </a:r>
            <a:r>
              <a:rPr lang="en-US" sz="2600" dirty="0">
                <a:latin typeface="Fira sans"/>
              </a:rPr>
              <a:t>	</a:t>
            </a:r>
            <a:endParaRPr lang="en-US" sz="2600" dirty="0" smtClean="0">
              <a:latin typeface="Fira sans"/>
            </a:endParaRPr>
          </a:p>
          <a:p>
            <a:pPr marL="0" indent="0">
              <a:buNone/>
            </a:pPr>
            <a:r>
              <a:rPr lang="en-US" sz="2600" dirty="0" smtClean="0">
                <a:latin typeface="Fira sans"/>
              </a:rPr>
              <a:t>	Temp=front;</a:t>
            </a:r>
          </a:p>
          <a:p>
            <a:pPr marL="0" indent="0">
              <a:buNone/>
            </a:pPr>
            <a:r>
              <a:rPr lang="en-US" sz="2600" dirty="0">
                <a:latin typeface="Fira sans"/>
              </a:rPr>
              <a:t>	</a:t>
            </a:r>
            <a:r>
              <a:rPr lang="en-US" sz="2600" dirty="0" smtClean="0">
                <a:latin typeface="Fira sans"/>
              </a:rPr>
              <a:t>front= front-&gt;next;</a:t>
            </a:r>
          </a:p>
          <a:p>
            <a:pPr marL="0" indent="0">
              <a:buNone/>
            </a:pPr>
            <a:r>
              <a:rPr lang="en-US" sz="2600" dirty="0">
                <a:latin typeface="Fira sans"/>
              </a:rPr>
              <a:t>	</a:t>
            </a:r>
            <a:r>
              <a:rPr lang="en-US" sz="2600" dirty="0" smtClean="0">
                <a:latin typeface="Fira sans"/>
              </a:rPr>
              <a:t>if (front=NULL)</a:t>
            </a:r>
            <a:br>
              <a:rPr lang="en-US" sz="2600" dirty="0" smtClean="0">
                <a:latin typeface="Fira sans"/>
              </a:rPr>
            </a:br>
            <a:r>
              <a:rPr lang="en-US" sz="2600" dirty="0" smtClean="0">
                <a:latin typeface="Fira sans"/>
              </a:rPr>
              <a:t>		rear=NULL;</a:t>
            </a:r>
          </a:p>
          <a:p>
            <a:pPr marL="0" indent="0">
              <a:buNone/>
            </a:pPr>
            <a:r>
              <a:rPr lang="en-US" sz="2600" dirty="0">
                <a:latin typeface="Fira sans"/>
              </a:rPr>
              <a:t>	</a:t>
            </a:r>
            <a:r>
              <a:rPr lang="en-US" sz="2600" dirty="0" smtClean="0">
                <a:latin typeface="Fira sans"/>
              </a:rPr>
              <a:t>Return(temp-&gt;Data);</a:t>
            </a:r>
          </a:p>
          <a:p>
            <a:pPr marL="0" indent="0">
              <a:buNone/>
            </a:pPr>
            <a:r>
              <a:rPr lang="en-US" sz="2600" dirty="0">
                <a:latin typeface="Fira sans"/>
              </a:rPr>
              <a:t>	</a:t>
            </a:r>
            <a:r>
              <a:rPr lang="en-US" sz="2600" dirty="0" smtClean="0">
                <a:latin typeface="Fira sans"/>
              </a:rPr>
              <a:t>}</a:t>
            </a:r>
          </a:p>
          <a:p>
            <a:pPr marL="0" indent="0">
              <a:buNone/>
            </a:pPr>
            <a:r>
              <a:rPr lang="en-US" sz="2600" dirty="0">
                <a:latin typeface="Fira sans"/>
              </a:rPr>
              <a:t>}</a:t>
            </a:r>
            <a:endParaRPr lang="en-US" sz="2600" dirty="0" smtClean="0">
              <a:latin typeface="Fira sans"/>
            </a:endParaRPr>
          </a:p>
          <a:p>
            <a:pPr marL="0" indent="0">
              <a:buNone/>
            </a:pPr>
            <a:endParaRPr lang="en-US" dirty="0">
              <a:solidFill>
                <a:srgbClr val="FF0000"/>
              </a:solidFill>
              <a:latin typeface="Fira sans"/>
            </a:endParaRPr>
          </a:p>
          <a:p>
            <a:pPr marL="0" indent="0">
              <a:buNone/>
            </a:pPr>
            <a:endParaRPr lang="en-US" dirty="0" smtClean="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Stacks: Linked List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Fira sans"/>
              </a:rPr>
              <a:t>4</a:t>
            </a:r>
            <a:r>
              <a:rPr lang="en-US" dirty="0">
                <a:latin typeface="Fira sans"/>
              </a:rPr>
              <a:t>. </a:t>
            </a:r>
            <a:r>
              <a:rPr lang="en-US" dirty="0">
                <a:solidFill>
                  <a:srgbClr val="0070C0"/>
                </a:solidFill>
                <a:latin typeface="Fira sans"/>
              </a:rPr>
              <a:t>Abstract </a:t>
            </a:r>
            <a:r>
              <a:rPr lang="en-US" dirty="0" err="1" smtClean="0">
                <a:solidFill>
                  <a:srgbClr val="0070C0"/>
                </a:solidFill>
                <a:latin typeface="Fira sans"/>
              </a:rPr>
              <a:t>DestroyQueue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Queue)</a:t>
            </a:r>
          </a:p>
          <a:p>
            <a:pPr marL="0" indent="0">
              <a:buNone/>
            </a:pPr>
            <a:r>
              <a:rPr lang="en-US" dirty="0">
                <a:latin typeface="Fira sans"/>
              </a:rPr>
              <a:t>//</a:t>
            </a:r>
            <a:r>
              <a:rPr lang="en-US" sz="2200" dirty="0">
                <a:latin typeface="Fira sans"/>
              </a:rPr>
              <a:t>This algorithm returns </a:t>
            </a:r>
            <a:r>
              <a:rPr lang="en-US" sz="2200" dirty="0" smtClean="0">
                <a:latin typeface="Fira sans"/>
              </a:rPr>
              <a:t>values stored in data structure and free the memory used in data structure implementation. </a:t>
            </a:r>
            <a:endParaRPr lang="en-US" sz="2200" dirty="0">
              <a:solidFill>
                <a:srgbClr val="0070C0"/>
              </a:solidFill>
              <a:latin typeface="Fira sans"/>
            </a:endParaRPr>
          </a:p>
          <a:p>
            <a:pPr marL="0" indent="0">
              <a:buNone/>
            </a:pPr>
            <a:r>
              <a:rPr lang="en-US" dirty="0" smtClean="0">
                <a:latin typeface="Fira sans"/>
              </a:rPr>
              <a:t>{</a:t>
            </a:r>
            <a:r>
              <a:rPr lang="en-US" dirty="0">
                <a:latin typeface="Fira sans"/>
              </a:rPr>
              <a:t>{ if </a:t>
            </a:r>
            <a:r>
              <a:rPr lang="en-US" dirty="0" smtClean="0">
                <a:latin typeface="Fira sans"/>
              </a:rPr>
              <a:t>front==</a:t>
            </a:r>
            <a:r>
              <a:rPr lang="en-US" dirty="0">
                <a:latin typeface="Fira sans"/>
              </a:rPr>
              <a:t>NULL</a:t>
            </a:r>
          </a:p>
          <a:p>
            <a:pPr marL="0" indent="0">
              <a:buNone/>
            </a:pPr>
            <a:r>
              <a:rPr lang="en-US" dirty="0">
                <a:latin typeface="Fira sans"/>
              </a:rPr>
              <a:t>	Print “Underflow</a:t>
            </a:r>
            <a:r>
              <a:rPr lang="en-US" dirty="0" smtClean="0">
                <a:latin typeface="Fira sans"/>
              </a:rPr>
              <a:t>”</a:t>
            </a:r>
          </a:p>
          <a:p>
            <a:pPr marL="0" indent="0">
              <a:buNone/>
            </a:pPr>
            <a:r>
              <a:rPr lang="en-US" dirty="0">
                <a:latin typeface="Fira sans"/>
              </a:rPr>
              <a:t>	</a:t>
            </a:r>
            <a:r>
              <a:rPr lang="en-US" dirty="0" smtClean="0">
                <a:latin typeface="Fira sans"/>
              </a:rPr>
              <a:t>exit;</a:t>
            </a:r>
            <a:endParaRPr lang="en-US" dirty="0">
              <a:latin typeface="Fira sans"/>
            </a:endParaRPr>
          </a:p>
          <a:p>
            <a:pPr marL="0" indent="0">
              <a:buNone/>
            </a:pPr>
            <a:r>
              <a:rPr lang="en-US" dirty="0">
                <a:latin typeface="Fira sans"/>
              </a:rPr>
              <a:t> </a:t>
            </a:r>
            <a:r>
              <a:rPr lang="en-US" dirty="0" smtClean="0">
                <a:latin typeface="Fira sans"/>
              </a:rPr>
              <a:t>Else	// </a:t>
            </a:r>
            <a:r>
              <a:rPr lang="en-US" dirty="0" err="1">
                <a:latin typeface="Fira sans"/>
              </a:rPr>
              <a:t>createNode</a:t>
            </a:r>
            <a:r>
              <a:rPr lang="en-US" dirty="0">
                <a:latin typeface="Fira sans"/>
              </a:rPr>
              <a:t>(Temp);</a:t>
            </a:r>
          </a:p>
          <a:p>
            <a:pPr marL="0" indent="0">
              <a:buNone/>
            </a:pPr>
            <a:r>
              <a:rPr lang="en-US" dirty="0">
                <a:latin typeface="Fira sans"/>
              </a:rPr>
              <a:t>	</a:t>
            </a:r>
            <a:r>
              <a:rPr lang="en-US" dirty="0" smtClean="0">
                <a:latin typeface="Fira sans"/>
              </a:rPr>
              <a:t>while(</a:t>
            </a:r>
            <a:r>
              <a:rPr lang="en-US" dirty="0" err="1" smtClean="0">
                <a:latin typeface="Fira sans"/>
              </a:rPr>
              <a:t>NotEmpty</a:t>
            </a:r>
            <a:r>
              <a:rPr lang="en-US" dirty="0" smtClean="0">
                <a:latin typeface="Fira sans"/>
              </a:rPr>
              <a:t>(Queue))</a:t>
            </a:r>
          </a:p>
          <a:p>
            <a:pPr marL="0" indent="0">
              <a:buNone/>
            </a:pPr>
            <a:r>
              <a:rPr lang="en-US" dirty="0">
                <a:latin typeface="Fira sans"/>
              </a:rPr>
              <a:t>	</a:t>
            </a:r>
            <a:r>
              <a:rPr lang="en-US" dirty="0" smtClean="0">
                <a:latin typeface="Fira sans"/>
              </a:rPr>
              <a:t>{</a:t>
            </a:r>
            <a:endParaRPr lang="en-US" dirty="0">
              <a:latin typeface="Fira sans"/>
            </a:endParaRPr>
          </a:p>
          <a:p>
            <a:pPr marL="0" indent="0">
              <a:buNone/>
            </a:pPr>
            <a:r>
              <a:rPr lang="en-US" dirty="0">
                <a:latin typeface="Fira sans"/>
              </a:rPr>
              <a:t>	</a:t>
            </a:r>
            <a:r>
              <a:rPr lang="en-US" dirty="0" smtClean="0">
                <a:latin typeface="Fira sans"/>
              </a:rPr>
              <a:t>return(</a:t>
            </a:r>
            <a:r>
              <a:rPr lang="en-US" dirty="0" err="1" smtClean="0">
                <a:latin typeface="Fira sans"/>
              </a:rPr>
              <a:t>Dequeue</a:t>
            </a:r>
            <a:r>
              <a:rPr lang="en-US" dirty="0" smtClean="0">
                <a:latin typeface="Fira sans"/>
              </a:rPr>
              <a:t>(Queue));</a:t>
            </a:r>
            <a:endParaRPr lang="en-US" dirty="0">
              <a:latin typeface="Fira sans"/>
            </a:endParaRPr>
          </a:p>
          <a:p>
            <a:pPr marL="0" indent="0">
              <a:buNone/>
            </a:pPr>
            <a:r>
              <a:rPr lang="en-US" dirty="0">
                <a:latin typeface="Fira sans"/>
              </a:rPr>
              <a:t>	}</a:t>
            </a: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8408527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Fira sans"/>
              </a:rPr>
              <a:t>6</a:t>
            </a:r>
            <a:r>
              <a:rPr lang="en-US" dirty="0" smtClean="0">
                <a:latin typeface="Fira sans"/>
              </a:rPr>
              <a:t>. </a:t>
            </a:r>
            <a:r>
              <a:rPr lang="en-US" dirty="0">
                <a:solidFill>
                  <a:srgbClr val="0070C0"/>
                </a:solidFill>
                <a:latin typeface="Fira sans"/>
              </a:rPr>
              <a:t>Abstract </a:t>
            </a:r>
            <a:r>
              <a:rPr lang="en-US" dirty="0" err="1" smtClean="0">
                <a:solidFill>
                  <a:srgbClr val="0070C0"/>
                </a:solidFill>
                <a:latin typeface="Fira sans"/>
              </a:rPr>
              <a:t>DisplayQueue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Queue)</a:t>
            </a:r>
            <a:endParaRPr lang="en-US" dirty="0">
              <a:solidFill>
                <a:srgbClr val="0070C0"/>
              </a:solidFill>
              <a:latin typeface="Fira sans"/>
            </a:endParaRPr>
          </a:p>
          <a:p>
            <a:pPr marL="0" indent="0">
              <a:buNone/>
            </a:pPr>
            <a:r>
              <a:rPr lang="en-US" dirty="0">
                <a:latin typeface="Fira sans"/>
              </a:rPr>
              <a:t>//This algorithm </a:t>
            </a:r>
            <a:r>
              <a:rPr lang="en-US" dirty="0" smtClean="0">
                <a:latin typeface="Fira sans"/>
              </a:rPr>
              <a:t>Prints all the Elements stored </a:t>
            </a:r>
            <a:r>
              <a:rPr lang="en-US" dirty="0">
                <a:latin typeface="Fira sans"/>
              </a:rPr>
              <a:t>in </a:t>
            </a:r>
            <a:r>
              <a:rPr lang="en-US" dirty="0" smtClean="0">
                <a:latin typeface="Fira sans"/>
              </a:rPr>
              <a:t>stack</a:t>
            </a:r>
            <a:r>
              <a:rPr lang="en-US" dirty="0">
                <a:latin typeface="Fira sans"/>
              </a:rPr>
              <a:t>. </a:t>
            </a:r>
            <a:r>
              <a:rPr lang="en-US" dirty="0" smtClean="0">
                <a:latin typeface="Fira sans"/>
              </a:rPr>
              <a:t>Temp purpose?</a:t>
            </a:r>
            <a:endParaRPr lang="en-US" dirty="0">
              <a:latin typeface="Fira sans"/>
            </a:endParaRPr>
          </a:p>
          <a:p>
            <a:pPr marL="0" indent="0">
              <a:buNone/>
            </a:pPr>
            <a:r>
              <a:rPr lang="en-US" sz="3600" dirty="0">
                <a:latin typeface="Fira sans"/>
              </a:rPr>
              <a:t>{ if </a:t>
            </a:r>
            <a:r>
              <a:rPr lang="en-US" sz="3600" dirty="0" smtClean="0">
                <a:latin typeface="Fira sans"/>
              </a:rPr>
              <a:t>front==</a:t>
            </a:r>
            <a:r>
              <a:rPr lang="en-US" sz="3600" dirty="0">
                <a:latin typeface="Fira sans"/>
              </a:rPr>
              <a:t>NULL</a:t>
            </a:r>
          </a:p>
          <a:p>
            <a:pPr marL="0" indent="0">
              <a:buNone/>
            </a:pPr>
            <a:r>
              <a:rPr lang="en-US" sz="3600" dirty="0">
                <a:latin typeface="Fira sans"/>
              </a:rPr>
              <a:t>	Print “Error Message”</a:t>
            </a:r>
          </a:p>
          <a:p>
            <a:pPr marL="0" indent="0">
              <a:buNone/>
            </a:pPr>
            <a:r>
              <a:rPr lang="en-US" sz="3600" dirty="0">
                <a:latin typeface="Fira sans"/>
              </a:rPr>
              <a:t> </a:t>
            </a:r>
            <a:r>
              <a:rPr lang="en-US" sz="3600" dirty="0" smtClean="0">
                <a:latin typeface="Fira sans"/>
              </a:rPr>
              <a:t>Else {</a:t>
            </a:r>
            <a:r>
              <a:rPr lang="en-US" sz="3600" dirty="0" err="1" smtClean="0">
                <a:latin typeface="Fira sans"/>
              </a:rPr>
              <a:t>createNode</a:t>
            </a:r>
            <a:r>
              <a:rPr lang="en-US" sz="3600" dirty="0" smtClean="0">
                <a:latin typeface="Fira sans"/>
              </a:rPr>
              <a:t>(Temp)</a:t>
            </a:r>
          </a:p>
          <a:p>
            <a:pPr marL="0" indent="0">
              <a:buNone/>
            </a:pPr>
            <a:r>
              <a:rPr lang="en-US" sz="3600" dirty="0">
                <a:latin typeface="Fira sans"/>
              </a:rPr>
              <a:t>	</a:t>
            </a:r>
            <a:r>
              <a:rPr lang="en-US" sz="3600" dirty="0" smtClean="0">
                <a:latin typeface="Fira sans"/>
              </a:rPr>
              <a:t>Temp=front;</a:t>
            </a:r>
          </a:p>
          <a:p>
            <a:pPr marL="0" indent="0">
              <a:buNone/>
            </a:pPr>
            <a:r>
              <a:rPr lang="en-US" sz="3600" dirty="0">
                <a:latin typeface="Fira sans"/>
              </a:rPr>
              <a:t>	</a:t>
            </a:r>
            <a:r>
              <a:rPr lang="en-US" sz="3600" dirty="0" smtClean="0">
                <a:latin typeface="Fira sans"/>
              </a:rPr>
              <a:t>While(Temp!=Null)</a:t>
            </a:r>
            <a:endParaRPr lang="en-US" sz="3600" dirty="0">
              <a:latin typeface="Fira sans"/>
            </a:endParaRPr>
          </a:p>
          <a:p>
            <a:pPr marL="0" indent="0">
              <a:buNone/>
            </a:pPr>
            <a:r>
              <a:rPr lang="en-US" sz="3600" dirty="0">
                <a:latin typeface="Fira sans"/>
              </a:rPr>
              <a:t>	</a:t>
            </a:r>
            <a:r>
              <a:rPr lang="en-US" sz="3600" dirty="0" smtClean="0">
                <a:latin typeface="Fira sans"/>
              </a:rPr>
              <a:t>	Print(Temp-</a:t>
            </a:r>
            <a:r>
              <a:rPr lang="en-US" sz="3600" dirty="0">
                <a:latin typeface="Fira sans"/>
              </a:rPr>
              <a:t>&gt;Data</a:t>
            </a:r>
            <a:r>
              <a:rPr lang="en-US" sz="3600" dirty="0" smtClean="0">
                <a:latin typeface="Fira sans"/>
              </a:rPr>
              <a:t>);</a:t>
            </a:r>
          </a:p>
          <a:p>
            <a:pPr marL="0" indent="0">
              <a:buNone/>
            </a:pPr>
            <a:r>
              <a:rPr lang="en-US" sz="3600" dirty="0">
                <a:latin typeface="Fira sans"/>
              </a:rPr>
              <a:t>	</a:t>
            </a:r>
            <a:r>
              <a:rPr lang="en-US" sz="3600" dirty="0" smtClean="0">
                <a:latin typeface="Fira sans"/>
              </a:rPr>
              <a:t>	Temp= Temp-&gt;next;</a:t>
            </a:r>
          </a:p>
          <a:p>
            <a:pPr marL="0" indent="0">
              <a:buNone/>
            </a:pPr>
            <a:r>
              <a:rPr lang="en-US" sz="3600" dirty="0">
                <a:latin typeface="Fira sans"/>
              </a:rPr>
              <a:t>	</a:t>
            </a:r>
            <a:r>
              <a:rPr lang="en-US" sz="3600" dirty="0" smtClean="0">
                <a:latin typeface="Fira sans"/>
              </a:rPr>
              <a:t>}</a:t>
            </a:r>
            <a:endParaRPr lang="en-US" sz="3600" dirty="0">
              <a:latin typeface="Fira sans"/>
            </a:endParaRPr>
          </a:p>
          <a:p>
            <a:pPr marL="0" indent="0">
              <a:buNone/>
            </a:pPr>
            <a:r>
              <a:rPr lang="en-US" sz="3600" dirty="0" smtClean="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55116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smtClean="0"/>
              <a:t>What is this good for ?</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altLang="en-US" sz="3600" dirty="0" smtClean="0"/>
              <a:t>A queue at restaurant, office, bus stand, clinic</a:t>
            </a:r>
          </a:p>
          <a:p>
            <a:pPr marL="342900" lvl="1" indent="-342900">
              <a:buFont typeface="Arial" panose="020B0604020202020204" pitchFamily="34" charset="0"/>
              <a:buChar char="•"/>
            </a:pPr>
            <a:r>
              <a:rPr lang="en-US" altLang="en-US" sz="3600" dirty="0" smtClean="0"/>
              <a:t>Maintain waiting processes in OS</a:t>
            </a:r>
          </a:p>
          <a:p>
            <a:pPr marL="342900" lvl="1" indent="-342900">
              <a:buFont typeface="Arial" panose="020B0604020202020204" pitchFamily="34" charset="0"/>
              <a:buChar char="•"/>
            </a:pPr>
            <a:r>
              <a:rPr lang="en-US" altLang="en-US" sz="3600" dirty="0" smtClean="0"/>
              <a:t>Multiplayer strict alternate move game</a:t>
            </a:r>
          </a:p>
          <a:p>
            <a:pPr marL="342900" lvl="1" indent="-342900">
              <a:buFont typeface="Arial" panose="020B0604020202020204" pitchFamily="34" charset="0"/>
              <a:buChar char="•"/>
            </a:pPr>
            <a:endParaRPr lang="en-US" altLang="en-US" sz="3600" dirty="0" smtClean="0"/>
          </a:p>
          <a:p>
            <a:pPr marL="342900" lvl="1" indent="-342900">
              <a:buFont typeface="Arial" panose="020B0604020202020204" pitchFamily="34" charset="0"/>
              <a:buChar char="•"/>
            </a:pPr>
            <a:endParaRPr lang="en-US" altLang="en-US" sz="3600" dirty="0" smtClean="0"/>
          </a:p>
          <a:p>
            <a:pPr marL="342900" lvl="1" indent="-342900">
              <a:buNone/>
            </a:pPr>
            <a:endParaRPr lang="en-US" altLang="en-US" sz="3600" dirty="0" smtClean="0"/>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680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70C0"/>
                </a:solidFill>
                <a:latin typeface="Fira sans"/>
              </a:rPr>
              <a:t> </a:t>
            </a:r>
            <a:endParaRPr lang="en-US" dirty="0">
              <a:solidFill>
                <a:srgbClr val="0070C0"/>
              </a:solidFill>
              <a:latin typeface="Fira sans"/>
            </a:endParaRPr>
          </a:p>
          <a:p>
            <a:pPr marL="0" indent="0">
              <a:buNone/>
            </a:pPr>
            <a:r>
              <a:rPr lang="en-US" dirty="0" smtClean="0">
                <a:latin typeface="Fira sans"/>
              </a:rPr>
              <a:t> </a:t>
            </a:r>
            <a:endParaRPr lang="en-US" dirty="0">
              <a:latin typeface="Fira sans"/>
            </a:endParaRPr>
          </a:p>
          <a:p>
            <a:pPr marL="0" indent="0">
              <a:buNone/>
            </a:pPr>
            <a:endParaRPr lang="en-US"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609600" y="17526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dirty="0" err="1" smtClean="0"/>
              <a:t>Enqueue</a:t>
            </a:r>
            <a:r>
              <a:rPr lang="en-US" dirty="0" smtClean="0"/>
              <a:t>(8)</a:t>
            </a:r>
          </a:p>
          <a:p>
            <a:pPr fontAlgn="ctr"/>
            <a:r>
              <a:rPr lang="en-US" dirty="0" err="1"/>
              <a:t>Enqueue</a:t>
            </a:r>
            <a:r>
              <a:rPr lang="en-US" dirty="0"/>
              <a:t>(3</a:t>
            </a:r>
            <a:r>
              <a:rPr lang="en-US" dirty="0" smtClean="0"/>
              <a:t>)</a:t>
            </a:r>
          </a:p>
          <a:p>
            <a:pPr fontAlgn="ctr"/>
            <a:r>
              <a:rPr lang="en-US" dirty="0" err="1" smtClean="0"/>
              <a:t>Dequeue</a:t>
            </a:r>
            <a:r>
              <a:rPr lang="en-US" dirty="0" smtClean="0"/>
              <a:t>()</a:t>
            </a:r>
          </a:p>
          <a:p>
            <a:pPr fontAlgn="ctr"/>
            <a:r>
              <a:rPr lang="en-US" dirty="0" err="1"/>
              <a:t>Enqueue</a:t>
            </a:r>
            <a:r>
              <a:rPr lang="en-US" dirty="0"/>
              <a:t>(2</a:t>
            </a:r>
            <a:r>
              <a:rPr lang="en-US" dirty="0" smtClean="0"/>
              <a:t>)</a:t>
            </a:r>
          </a:p>
          <a:p>
            <a:pPr fontAlgn="ctr"/>
            <a:r>
              <a:rPr lang="en-US" dirty="0" err="1"/>
              <a:t>Enqueue</a:t>
            </a:r>
            <a:r>
              <a:rPr lang="en-US" dirty="0"/>
              <a:t>(5</a:t>
            </a:r>
            <a:r>
              <a:rPr lang="en-US" dirty="0" smtClean="0"/>
              <a:t>)</a:t>
            </a:r>
          </a:p>
          <a:p>
            <a:pPr fontAlgn="ctr"/>
            <a:r>
              <a:rPr lang="en-US" dirty="0" err="1" smtClean="0"/>
              <a:t>Dequeue</a:t>
            </a:r>
            <a:r>
              <a:rPr lang="en-US" dirty="0" smtClean="0"/>
              <a:t>()</a:t>
            </a:r>
          </a:p>
          <a:p>
            <a:pPr fontAlgn="ctr"/>
            <a:r>
              <a:rPr lang="en-US" dirty="0" err="1" smtClean="0"/>
              <a:t>Dequeue</a:t>
            </a:r>
            <a:r>
              <a:rPr lang="en-US" dirty="0" smtClean="0"/>
              <a:t>()</a:t>
            </a:r>
          </a:p>
          <a:p>
            <a:pPr fontAlgn="ctr"/>
            <a:r>
              <a:rPr lang="en-US" dirty="0" err="1"/>
              <a:t>Enqueue</a:t>
            </a:r>
            <a:r>
              <a:rPr lang="en-US" dirty="0"/>
              <a:t>(9</a:t>
            </a:r>
            <a:r>
              <a:rPr lang="en-US" dirty="0" smtClean="0"/>
              <a:t>)</a:t>
            </a:r>
          </a:p>
          <a:p>
            <a:pPr fontAlgn="ctr"/>
            <a:r>
              <a:rPr lang="en-US" dirty="0" err="1"/>
              <a:t>Enqueue</a:t>
            </a:r>
            <a:r>
              <a:rPr lang="en-US" dirty="0"/>
              <a:t>(1</a:t>
            </a:r>
            <a:r>
              <a:rPr lang="en-US" dirty="0" smtClean="0"/>
              <a:t>)</a:t>
            </a:r>
          </a:p>
          <a:p>
            <a:pPr marL="0" indent="0">
              <a:buFont typeface="Arial" pitchFamily="34" charset="0"/>
              <a:buNone/>
            </a:pPr>
            <a:r>
              <a:rPr lang="en-US" dirty="0" smtClean="0">
                <a:solidFill>
                  <a:srgbClr val="0070C0"/>
                </a:solidFill>
                <a:latin typeface="Fira sans"/>
              </a:rPr>
              <a:t> </a:t>
            </a:r>
          </a:p>
          <a:p>
            <a:pPr marL="0" indent="0">
              <a:buFont typeface="Arial" pitchFamily="34" charset="0"/>
              <a:buNone/>
            </a:pPr>
            <a:r>
              <a:rPr lang="en-US" dirty="0" smtClean="0">
                <a:latin typeface="Fira sans"/>
              </a:rPr>
              <a:t> </a:t>
            </a:r>
          </a:p>
          <a:p>
            <a:pPr marL="0" indent="0">
              <a:buFont typeface="Arial" pitchFamily="34" charset="0"/>
              <a:buNone/>
            </a:pPr>
            <a:endParaRPr lang="en-US" dirty="0" smtClean="0">
              <a:latin typeface="Fira sans"/>
            </a:endParaRPr>
          </a:p>
          <a:p>
            <a:pPr marL="0" indent="0">
              <a:buFont typeface="Arial" pitchFamily="34" charset="0"/>
              <a:buNone/>
            </a:pPr>
            <a:endParaRPr lang="en-US" dirty="0">
              <a:latin typeface="Fira sans"/>
            </a:endParaRPr>
          </a:p>
        </p:txBody>
      </p:sp>
    </p:spTree>
    <p:extLst>
      <p:ext uri="{BB962C8B-B14F-4D97-AF65-F5344CB8AC3E}">
        <p14:creationId xmlns:p14="http://schemas.microsoft.com/office/powerpoint/2010/main" val="12862948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p>
        </p:txBody>
      </p:sp>
      <p:sp>
        <p:nvSpPr>
          <p:cNvPr id="3" name="Content Placeholder 2"/>
          <p:cNvSpPr>
            <a:spLocks noGrp="1"/>
          </p:cNvSpPr>
          <p:nvPr>
            <p:ph idx="1"/>
          </p:nvPr>
        </p:nvSpPr>
        <p:spPr/>
        <p:txBody>
          <a:bodyPr>
            <a:normAutofit/>
          </a:bodyPr>
          <a:lstStyle/>
          <a:p>
            <a:pPr fontAlgn="ctr"/>
            <a:r>
              <a:rPr lang="en-US" dirty="0" smtClean="0"/>
              <a:t>Create empty queue</a:t>
            </a:r>
          </a:p>
          <a:p>
            <a:pPr fontAlgn="ctr"/>
            <a:endParaRPr lang="en-US" dirty="0"/>
          </a:p>
          <a:p>
            <a:pPr marL="0" indent="0">
              <a:buNone/>
            </a:pPr>
            <a:r>
              <a:rPr lang="en-US" dirty="0" smtClean="0">
                <a:solidFill>
                  <a:srgbClr val="0070C0"/>
                </a:solidFill>
                <a:latin typeface="Fira sans"/>
              </a:rPr>
              <a:t> </a:t>
            </a:r>
            <a:endParaRPr lang="en-US" dirty="0">
              <a:solidFill>
                <a:srgbClr val="0070C0"/>
              </a:solidFill>
              <a:latin typeface="Fira sans"/>
            </a:endParaRPr>
          </a:p>
          <a:p>
            <a:pPr marL="0" indent="0">
              <a:buNone/>
            </a:pPr>
            <a:r>
              <a:rPr lang="en-US" dirty="0" smtClean="0">
                <a:latin typeface="Fira sans"/>
              </a:rPr>
              <a:t> </a:t>
            </a:r>
            <a:r>
              <a:rPr lang="en-US" dirty="0" err="1" smtClean="0"/>
              <a:t>Enqueue</a:t>
            </a:r>
            <a:r>
              <a:rPr lang="en-US" dirty="0" smtClean="0"/>
              <a:t>(8)</a:t>
            </a:r>
          </a:p>
          <a:p>
            <a:pPr marL="0" indent="0">
              <a:buNone/>
            </a:pPr>
            <a:endParaRPr lang="en-US" dirty="0"/>
          </a:p>
          <a:p>
            <a:pPr marL="0" indent="0">
              <a:buNone/>
            </a:pPr>
            <a:endParaRPr lang="en-US"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2632295"/>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2400" y="2632295"/>
            <a:ext cx="990600" cy="685800"/>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Front, rear</a:t>
            </a:r>
            <a:endParaRPr lang="en-US" b="1" dirty="0">
              <a:solidFill>
                <a:schemeClr val="tx1"/>
              </a:solidFill>
              <a:latin typeface="Fira sans"/>
            </a:endParaRPr>
          </a:p>
        </p:txBody>
      </p:sp>
      <p:cxnSp>
        <p:nvCxnSpPr>
          <p:cNvPr id="11" name="Straight Connector 10"/>
          <p:cNvCxnSpPr/>
          <p:nvPr/>
        </p:nvCxnSpPr>
        <p:spPr>
          <a:xfrm flipH="1">
            <a:off x="5410200" y="2632295"/>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4953000" y="2975195"/>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55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dirty="0" smtClean="0">
                <a:solidFill>
                  <a:srgbClr val="0070C0"/>
                </a:solidFill>
                <a:latin typeface="Fira sans"/>
              </a:rPr>
              <a:t> Push(8)</a:t>
            </a:r>
          </a:p>
          <a:p>
            <a:pPr marL="0" indent="0">
              <a:buNone/>
            </a:pPr>
            <a:endParaRPr lang="en-US" dirty="0">
              <a:solidFill>
                <a:srgbClr val="0070C0"/>
              </a:solidFill>
              <a:latin typeface="Fira sans"/>
            </a:endParaRPr>
          </a:p>
          <a:p>
            <a:pPr marL="0" indent="0">
              <a:buNone/>
            </a:pPr>
            <a:r>
              <a:rPr lang="en-US" dirty="0" smtClean="0">
                <a:latin typeface="Fira sans"/>
              </a:rPr>
              <a:t> </a:t>
            </a:r>
            <a:endParaRPr lang="en-US" dirty="0">
              <a:latin typeface="Fira sans"/>
            </a:endParaRPr>
          </a:p>
          <a:p>
            <a:pPr marL="0" indent="0">
              <a:buNone/>
            </a:pPr>
            <a:endParaRPr lang="en-US" dirty="0">
              <a:latin typeface="Fira sans"/>
            </a:endParaRPr>
          </a:p>
          <a:p>
            <a:pPr marL="0" indent="0">
              <a:buNone/>
            </a:pPr>
            <a:endParaRPr lang="en-US" dirty="0">
              <a:latin typeface="Fira sans"/>
            </a:endParaRPr>
          </a:p>
        </p:txBody>
      </p:sp>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Stacks: Linked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19" name="Rectangle 18"/>
          <p:cNvSpPr/>
          <p:nvPr/>
        </p:nvSpPr>
        <p:spPr>
          <a:xfrm>
            <a:off x="4821382" y="1523915"/>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02182" y="1523915"/>
            <a:ext cx="762000"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Top</a:t>
            </a:r>
            <a:endParaRPr lang="en-US" b="1" dirty="0">
              <a:solidFill>
                <a:schemeClr val="tx1"/>
              </a:solidFill>
              <a:latin typeface="Fira sans"/>
            </a:endParaRPr>
          </a:p>
        </p:txBody>
      </p:sp>
      <p:cxnSp>
        <p:nvCxnSpPr>
          <p:cNvPr id="21" name="Straight Connector 20"/>
          <p:cNvCxnSpPr/>
          <p:nvPr/>
        </p:nvCxnSpPr>
        <p:spPr>
          <a:xfrm flipH="1">
            <a:off x="4821382" y="1523915"/>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1"/>
          </p:cNvCxnSpPr>
          <p:nvPr/>
        </p:nvCxnSpPr>
        <p:spPr>
          <a:xfrm>
            <a:off x="4364182" y="1866815"/>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371109" y="2572821"/>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600200" y="2558966"/>
            <a:ext cx="1303983"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Fira sans"/>
              </a:rPr>
              <a:t>NewNode</a:t>
            </a:r>
            <a:endParaRPr lang="en-US" b="1" dirty="0">
              <a:solidFill>
                <a:schemeClr val="tx1"/>
              </a:solidFill>
              <a:latin typeface="Fira sans"/>
            </a:endParaRPr>
          </a:p>
        </p:txBody>
      </p:sp>
      <p:cxnSp>
        <p:nvCxnSpPr>
          <p:cNvPr id="25" name="Straight Connector 24"/>
          <p:cNvCxnSpPr/>
          <p:nvPr/>
        </p:nvCxnSpPr>
        <p:spPr>
          <a:xfrm flipH="1">
            <a:off x="4371109" y="2572821"/>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flipV="1">
            <a:off x="2904183" y="2915716"/>
            <a:ext cx="837984" cy="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42167" y="2572816"/>
            <a:ext cx="613604"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Fira sans"/>
              </a:rPr>
              <a:t>8</a:t>
            </a:r>
            <a:endParaRPr lang="en-US" b="1" dirty="0">
              <a:latin typeface="Fira sans"/>
            </a:endParaRPr>
          </a:p>
        </p:txBody>
      </p:sp>
      <p:sp>
        <p:nvSpPr>
          <p:cNvPr id="28" name="Rectangle 27"/>
          <p:cNvSpPr/>
          <p:nvPr/>
        </p:nvSpPr>
        <p:spPr>
          <a:xfrm>
            <a:off x="5202382" y="38862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40182" y="3886200"/>
            <a:ext cx="762000"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Top</a:t>
            </a:r>
            <a:endParaRPr lang="en-US" b="1" dirty="0">
              <a:solidFill>
                <a:schemeClr val="tx1"/>
              </a:solidFill>
              <a:latin typeface="Fira sans"/>
            </a:endParaRPr>
          </a:p>
        </p:txBody>
      </p:sp>
      <p:cxnSp>
        <p:nvCxnSpPr>
          <p:cNvPr id="30" name="Straight Connector 29"/>
          <p:cNvCxnSpPr/>
          <p:nvPr/>
        </p:nvCxnSpPr>
        <p:spPr>
          <a:xfrm flipH="1">
            <a:off x="5202382" y="38862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9" idx="3"/>
            <a:endCxn id="28" idx="1"/>
          </p:cNvCxnSpPr>
          <p:nvPr/>
        </p:nvCxnSpPr>
        <p:spPr>
          <a:xfrm>
            <a:off x="3602182" y="4229100"/>
            <a:ext cx="1600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308749" y="4935106"/>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37840" y="4921251"/>
            <a:ext cx="1303983"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Fira sans"/>
              </a:rPr>
              <a:t>NewNode</a:t>
            </a:r>
            <a:endParaRPr lang="en-US" b="1" dirty="0">
              <a:solidFill>
                <a:schemeClr val="tx1"/>
              </a:solidFill>
              <a:latin typeface="Fira sans"/>
            </a:endParaRPr>
          </a:p>
        </p:txBody>
      </p:sp>
      <p:cxnSp>
        <p:nvCxnSpPr>
          <p:cNvPr id="35" name="Straight Arrow Connector 34"/>
          <p:cNvCxnSpPr>
            <a:endCxn id="36" idx="1"/>
          </p:cNvCxnSpPr>
          <p:nvPr/>
        </p:nvCxnSpPr>
        <p:spPr>
          <a:xfrm flipV="1">
            <a:off x="2841823" y="5278001"/>
            <a:ext cx="837984" cy="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679807" y="4935101"/>
            <a:ext cx="613604"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Fira sans"/>
              </a:rPr>
              <a:t>8</a:t>
            </a:r>
            <a:endParaRPr lang="en-US" b="1" dirty="0">
              <a:latin typeface="Fira sans"/>
            </a:endParaRPr>
          </a:p>
        </p:txBody>
      </p:sp>
      <p:cxnSp>
        <p:nvCxnSpPr>
          <p:cNvPr id="38" name="Straight Arrow Connector 37"/>
          <p:cNvCxnSpPr>
            <a:stCxn id="32" idx="3"/>
            <a:endCxn id="28" idx="2"/>
          </p:cNvCxnSpPr>
          <p:nvPr/>
        </p:nvCxnSpPr>
        <p:spPr>
          <a:xfrm flipV="1">
            <a:off x="4689749" y="4572000"/>
            <a:ext cx="703133" cy="7060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88923" y="4800599"/>
            <a:ext cx="626918" cy="461665"/>
          </a:xfrm>
          <a:prstGeom prst="rect">
            <a:avLst/>
          </a:prstGeom>
          <a:noFill/>
        </p:spPr>
        <p:txBody>
          <a:bodyPr wrap="square" rtlCol="0">
            <a:spAutoFit/>
          </a:bodyPr>
          <a:lstStyle/>
          <a:p>
            <a:r>
              <a:rPr lang="en-US" sz="2400" b="1" dirty="0" smtClean="0"/>
              <a:t>1</a:t>
            </a:r>
            <a:endParaRPr lang="en-US" b="1" dirty="0"/>
          </a:p>
        </p:txBody>
      </p:sp>
      <p:cxnSp>
        <p:nvCxnSpPr>
          <p:cNvPr id="42" name="Straight Arrow Connector 41"/>
          <p:cNvCxnSpPr>
            <a:stCxn id="29" idx="3"/>
            <a:endCxn id="36" idx="0"/>
          </p:cNvCxnSpPr>
          <p:nvPr/>
        </p:nvCxnSpPr>
        <p:spPr>
          <a:xfrm>
            <a:off x="3602182" y="4229100"/>
            <a:ext cx="384427" cy="706001"/>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509887" y="4338935"/>
            <a:ext cx="533580" cy="461665"/>
          </a:xfrm>
          <a:prstGeom prst="rect">
            <a:avLst/>
          </a:prstGeom>
          <a:noFill/>
        </p:spPr>
        <p:txBody>
          <a:bodyPr wrap="square" rtlCol="0">
            <a:spAutoFit/>
          </a:bodyPr>
          <a:lstStyle/>
          <a:p>
            <a:r>
              <a:rPr lang="en-US" sz="2400" b="1" dirty="0" smtClean="0"/>
              <a:t>2</a:t>
            </a:r>
            <a:endParaRPr lang="en-US" b="1" dirty="0"/>
          </a:p>
        </p:txBody>
      </p:sp>
      <p:sp>
        <p:nvSpPr>
          <p:cNvPr id="44" name="Down Arrow 43"/>
          <p:cNvSpPr/>
          <p:nvPr/>
        </p:nvSpPr>
        <p:spPr>
          <a:xfrm>
            <a:off x="3983182" y="3581400"/>
            <a:ext cx="325567" cy="457200"/>
          </a:xfrm>
          <a:prstGeom prst="down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Fira sans"/>
            </a:endParaRPr>
          </a:p>
        </p:txBody>
      </p:sp>
      <p:sp>
        <p:nvSpPr>
          <p:cNvPr id="45" name="Rectangle 44"/>
          <p:cNvSpPr/>
          <p:nvPr/>
        </p:nvSpPr>
        <p:spPr>
          <a:xfrm>
            <a:off x="1690240" y="5904951"/>
            <a:ext cx="1303983"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Top</a:t>
            </a:r>
            <a:endParaRPr lang="en-US" b="1" dirty="0">
              <a:solidFill>
                <a:schemeClr val="tx1"/>
              </a:solidFill>
              <a:latin typeface="Fira sans"/>
            </a:endParaRPr>
          </a:p>
        </p:txBody>
      </p:sp>
      <p:cxnSp>
        <p:nvCxnSpPr>
          <p:cNvPr id="46" name="Straight Arrow Connector 45"/>
          <p:cNvCxnSpPr>
            <a:endCxn id="47" idx="1"/>
          </p:cNvCxnSpPr>
          <p:nvPr/>
        </p:nvCxnSpPr>
        <p:spPr>
          <a:xfrm flipV="1">
            <a:off x="2994223" y="6261701"/>
            <a:ext cx="837984" cy="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32207" y="5918801"/>
            <a:ext cx="613604"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Fira sans"/>
              </a:rPr>
              <a:t>8</a:t>
            </a:r>
            <a:endParaRPr lang="en-US" b="1" dirty="0">
              <a:latin typeface="Fira sans"/>
            </a:endParaRPr>
          </a:p>
        </p:txBody>
      </p:sp>
      <p:sp>
        <p:nvSpPr>
          <p:cNvPr id="48" name="Rectangle 47"/>
          <p:cNvSpPr/>
          <p:nvPr/>
        </p:nvSpPr>
        <p:spPr>
          <a:xfrm>
            <a:off x="4468062" y="592288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H="1">
            <a:off x="4468062" y="589517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Curved Left Arrow 49"/>
          <p:cNvSpPr/>
          <p:nvPr/>
        </p:nvSpPr>
        <p:spPr>
          <a:xfrm>
            <a:off x="5943600" y="5105400"/>
            <a:ext cx="457200" cy="1156306"/>
          </a:xfrm>
          <a:prstGeom prst="curvedLef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Fira sans"/>
            </a:endParaRPr>
          </a:p>
        </p:txBody>
      </p:sp>
    </p:spTree>
    <p:extLst>
      <p:ext uri="{BB962C8B-B14F-4D97-AF65-F5344CB8AC3E}">
        <p14:creationId xmlns:p14="http://schemas.microsoft.com/office/powerpoint/2010/main" val="217865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00000"/>
                </a:solidFill>
                <a:latin typeface="Marcellus"/>
              </a:rPr>
              <a:t>Implementing Circular Queue</a:t>
            </a:r>
            <a:endParaRPr lang="en-US" dirty="0">
              <a:solidFill>
                <a:srgbClr val="C00000"/>
              </a:solidFill>
              <a:latin typeface="Marcellus"/>
            </a:endParaRPr>
          </a:p>
        </p:txBody>
      </p:sp>
      <p:sp>
        <p:nvSpPr>
          <p:cNvPr id="3" name="Content Placeholder 2"/>
          <p:cNvSpPr>
            <a:spLocks noGrp="1"/>
          </p:cNvSpPr>
          <p:nvPr>
            <p:ph type="subTitle" idx="1"/>
          </p:nvPr>
        </p:nvSpPr>
        <p:spPr/>
        <p:txBody>
          <a:bodyPr>
            <a:normAutofit/>
          </a:bodyPr>
          <a:lstStyle/>
          <a:p>
            <a:pPr marL="0" indent="0">
              <a:buNone/>
            </a:pPr>
            <a:endParaRPr lang="en-US" dirty="0">
              <a:solidFill>
                <a:srgbClr val="0070C0"/>
              </a:solidFill>
              <a:latin typeface="Fira sans"/>
            </a:endParaRPr>
          </a:p>
          <a:p>
            <a:pPr marL="0" indent="0">
              <a:buNone/>
            </a:pPr>
            <a:r>
              <a:rPr lang="en-US" dirty="0" smtClean="0">
                <a:latin typeface="Fira sans"/>
              </a:rPr>
              <a:t> </a:t>
            </a:r>
            <a:endParaRPr lang="en-US" dirty="0">
              <a:latin typeface="Fira sans"/>
            </a:endParaRPr>
          </a:p>
          <a:p>
            <a:pPr marL="0" indent="0">
              <a:buNone/>
            </a:pPr>
            <a:endParaRPr lang="en-US"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78655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rations-on-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85" y="1447800"/>
            <a:ext cx="8731438" cy="5257799"/>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a:t>
            </a:r>
            <a:r>
              <a:rPr lang="en-US" sz="2800" dirty="0" smtClean="0">
                <a:solidFill>
                  <a:srgbClr val="C00000"/>
                </a:solidFill>
                <a:latin typeface="Marcellus"/>
              </a:rPr>
              <a:t>Queues: Simple queue with Array</a:t>
            </a:r>
            <a:endParaRPr lang="en-US" sz="2800" dirty="0">
              <a:solidFill>
                <a:srgbClr val="C00000"/>
              </a:solidFill>
              <a:latin typeface="Marcellu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Content Placeholder 1"/>
          <p:cNvSpPr>
            <a:spLocks noGrp="1"/>
          </p:cNvSpPr>
          <p:nvPr>
            <p:ph idx="1"/>
          </p:nvPr>
        </p:nvSpPr>
        <p:spPr/>
        <p:txBody>
          <a:bodyPr/>
          <a:lstStyle/>
          <a:p>
            <a:endParaRPr lang="en-IN" dirty="0"/>
          </a:p>
        </p:txBody>
      </p:sp>
    </p:spTree>
    <p:extLst>
      <p:ext uri="{BB962C8B-B14F-4D97-AF65-F5344CB8AC3E}">
        <p14:creationId xmlns:p14="http://schemas.microsoft.com/office/powerpoint/2010/main" val="20298641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6" y="838200"/>
            <a:ext cx="8562104" cy="579438"/>
          </a:xfrm>
        </p:spPr>
        <p:txBody>
          <a:bodyPr>
            <a:noAutofit/>
          </a:bodyPr>
          <a:lstStyle/>
          <a:p>
            <a:r>
              <a:rPr lang="en-US" sz="3600" dirty="0" smtClean="0">
                <a:solidFill>
                  <a:srgbClr val="C00000"/>
                </a:solidFill>
                <a:latin typeface="Marcellus"/>
              </a:rPr>
              <a:t> Circular Queue: Array Implementation</a:t>
            </a:r>
            <a:endParaRPr lang="en-US" sz="3600" dirty="0">
              <a:solidFill>
                <a:srgbClr val="C00000"/>
              </a:solidFill>
              <a:latin typeface="Marcellus"/>
            </a:endParaRPr>
          </a:p>
        </p:txBody>
      </p:sp>
      <p:sp>
        <p:nvSpPr>
          <p:cNvPr id="3" name="Content Placeholder 2"/>
          <p:cNvSpPr>
            <a:spLocks noGrp="1"/>
          </p:cNvSpPr>
          <p:nvPr>
            <p:ph idx="1"/>
          </p:nvPr>
        </p:nvSpPr>
        <p:spPr/>
        <p:txBody>
          <a:bodyPr>
            <a:normAutofit/>
          </a:bodyPr>
          <a:lstStyle/>
          <a:p>
            <a:pPr marL="457200" indent="-457200">
              <a:buAutoNum type="arabicPeriod"/>
            </a:pPr>
            <a:r>
              <a:rPr lang="en-US" dirty="0" err="1" smtClean="0">
                <a:latin typeface="Fira sans"/>
              </a:rPr>
              <a:t>Enqueue</a:t>
            </a:r>
            <a:endParaRPr lang="en-US" dirty="0" smtClean="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smtClean="0">
                <a:latin typeface="Fira sans"/>
              </a:rPr>
              <a:t>Insertion in initially empty queue</a:t>
            </a:r>
          </a:p>
          <a:p>
            <a:pPr marL="1085850" lvl="2" indent="-285750">
              <a:buFontTx/>
              <a:buChar char="-"/>
            </a:pPr>
            <a:r>
              <a:rPr lang="en-US" sz="2000" dirty="0" smtClean="0">
                <a:latin typeface="Fira sans"/>
              </a:rPr>
              <a:t>General case</a:t>
            </a:r>
          </a:p>
          <a:p>
            <a:pPr marL="457200" indent="-457200">
              <a:buAutoNum type="arabicPeriod"/>
            </a:pPr>
            <a:r>
              <a:rPr lang="en-US" dirty="0" err="1" smtClean="0">
                <a:latin typeface="Fira sans"/>
              </a:rPr>
              <a:t>Dequeue</a:t>
            </a:r>
            <a:endParaRPr lang="en-US" dirty="0" smtClean="0">
              <a:latin typeface="Fira sans"/>
            </a:endParaRPr>
          </a:p>
          <a:p>
            <a:pPr marL="800100" lvl="2" indent="0">
              <a:buNone/>
            </a:pPr>
            <a:r>
              <a:rPr lang="en-US" sz="2000" dirty="0" smtClean="0">
                <a:latin typeface="Fira sans"/>
              </a:rPr>
              <a:t>-deletion from empty queue</a:t>
            </a:r>
          </a:p>
          <a:p>
            <a:pPr marL="800100" lvl="2" indent="0">
              <a:buNone/>
            </a:pPr>
            <a:r>
              <a:rPr lang="en-US" sz="2000" dirty="0" smtClean="0">
                <a:latin typeface="Fira sans"/>
              </a:rPr>
              <a:t>-deleting the last remained value in the queue</a:t>
            </a:r>
          </a:p>
          <a:p>
            <a:pPr marL="800100" lvl="2" indent="0">
              <a:buNone/>
            </a:pPr>
            <a:r>
              <a:rPr lang="en-US" sz="2000" dirty="0" smtClean="0">
                <a:latin typeface="Fira sans"/>
              </a:rPr>
              <a:t>- General case</a:t>
            </a:r>
          </a:p>
          <a:p>
            <a:pPr marL="457200" indent="-457200">
              <a:buAutoNum type="arabicPeriod"/>
            </a:pP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062173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smtClean="0">
                <a:solidFill>
                  <a:srgbClr val="0070C0"/>
                </a:solidFill>
                <a:latin typeface="Fira sans"/>
              </a:rPr>
              <a:t>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CreateCQueue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//This Algorithm returns an empty Queue</a:t>
            </a:r>
          </a:p>
          <a:p>
            <a:pPr marL="0" indent="0">
              <a:buNone/>
            </a:pPr>
            <a:r>
              <a:rPr lang="en-US" sz="2400" dirty="0" smtClean="0">
                <a:latin typeface="Fira sans"/>
              </a:rPr>
              <a:t>{ front =-1;</a:t>
            </a:r>
          </a:p>
          <a:p>
            <a:pPr marL="0" indent="0">
              <a:buNone/>
            </a:pPr>
            <a:r>
              <a:rPr lang="en-US" sz="2400" dirty="0" smtClean="0">
                <a:latin typeface="Fira sans"/>
              </a:rPr>
              <a:t>Rear=-1</a:t>
            </a:r>
          </a:p>
          <a:p>
            <a:pPr marL="0" indent="0">
              <a:buNone/>
            </a:pPr>
            <a:r>
              <a:rPr lang="en-US" sz="2400" dirty="0" smtClean="0">
                <a:latin typeface="Fira sans"/>
              </a:rPr>
              <a:t>Return queue;</a:t>
            </a:r>
          </a:p>
          <a:p>
            <a:pPr marL="0" indent="0">
              <a:buNone/>
            </a:pPr>
            <a:r>
              <a:rPr lang="en-US" sz="2400" dirty="0">
                <a:latin typeface="Fira sans"/>
              </a:rPr>
              <a:t>}</a:t>
            </a: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100459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smtClean="0">
                <a:solidFill>
                  <a:srgbClr val="0070C0"/>
                </a:solidFill>
                <a:latin typeface="Fira sans"/>
              </a:rPr>
              <a:t>2.  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 </a:t>
            </a:r>
            <a:r>
              <a:rPr lang="en-US" sz="2400" dirty="0" err="1" smtClean="0">
                <a:solidFill>
                  <a:srgbClr val="0070C0"/>
                </a:solidFill>
                <a:latin typeface="Fira sans"/>
              </a:rPr>
              <a:t>ElementType</a:t>
            </a:r>
            <a:r>
              <a:rPr lang="en-US" sz="2400" dirty="0" smtClean="0">
                <a:solidFill>
                  <a:srgbClr val="0070C0"/>
                </a:solidFill>
                <a:latin typeface="Fira sans"/>
              </a:rPr>
              <a:t> Element)</a:t>
            </a:r>
          </a:p>
          <a:p>
            <a:pPr marL="0" indent="0">
              <a:buNone/>
            </a:pPr>
            <a:r>
              <a:rPr lang="en-US" sz="2400" dirty="0" smtClean="0">
                <a:solidFill>
                  <a:srgbClr val="0070C0"/>
                </a:solidFill>
                <a:latin typeface="Fira sans"/>
              </a:rPr>
              <a:t>// This algorithm</a:t>
            </a:r>
            <a:r>
              <a:rPr lang="en-US" sz="2400" dirty="0">
                <a:solidFill>
                  <a:srgbClr val="0070C0"/>
                </a:solidFill>
                <a:latin typeface="Fira sans"/>
              </a:rPr>
              <a:t> accepts a </a:t>
            </a:r>
            <a:r>
              <a:rPr lang="en-US" sz="2400" dirty="0" err="1" smtClean="0">
                <a:solidFill>
                  <a:srgbClr val="0070C0"/>
                </a:solidFill>
                <a:latin typeface="Fira sans"/>
              </a:rPr>
              <a:t>QueueType</a:t>
            </a:r>
            <a:r>
              <a:rPr lang="en-US" sz="2400" dirty="0" smtClean="0">
                <a:solidFill>
                  <a:srgbClr val="0070C0"/>
                </a:solidFill>
                <a:latin typeface="Fira sans"/>
              </a:rPr>
              <a:t> Queue and </a:t>
            </a:r>
            <a:r>
              <a:rPr lang="en-US" sz="2400" dirty="0" err="1" smtClean="0">
                <a:solidFill>
                  <a:srgbClr val="0070C0"/>
                </a:solidFill>
                <a:latin typeface="Fira sans"/>
              </a:rPr>
              <a:t>ElementType</a:t>
            </a:r>
            <a:r>
              <a:rPr lang="en-US" sz="2400" dirty="0" smtClean="0">
                <a:solidFill>
                  <a:srgbClr val="0070C0"/>
                </a:solidFill>
                <a:latin typeface="Fira sans"/>
              </a:rPr>
              <a:t> Element </a:t>
            </a:r>
            <a:r>
              <a:rPr lang="en-US" sz="2400" dirty="0">
                <a:solidFill>
                  <a:srgbClr val="0070C0"/>
                </a:solidFill>
                <a:latin typeface="Fira sans"/>
              </a:rPr>
              <a:t>as input</a:t>
            </a:r>
            <a:r>
              <a:rPr lang="en-US" sz="2400" dirty="0" smtClean="0">
                <a:solidFill>
                  <a:srgbClr val="0070C0"/>
                </a:solidFill>
                <a:latin typeface="Fira sans"/>
              </a:rPr>
              <a:t> and adds ‘Element’ at the rear of ‘Queue’. Front and rear are the integer indices those point to the front and rear elements in the queue. Array </a:t>
            </a:r>
            <a:r>
              <a:rPr lang="en-US" sz="2400" dirty="0" err="1" smtClean="0">
                <a:solidFill>
                  <a:srgbClr val="0070C0"/>
                </a:solidFill>
                <a:latin typeface="Fira sans"/>
              </a:rPr>
              <a:t>CQueue</a:t>
            </a:r>
            <a:r>
              <a:rPr lang="en-US" sz="2400" dirty="0" smtClean="0">
                <a:solidFill>
                  <a:srgbClr val="0070C0"/>
                </a:solidFill>
                <a:latin typeface="Fira sans"/>
              </a:rPr>
              <a:t>[0:Size-1] is an array that stores queue elements. </a:t>
            </a:r>
          </a:p>
          <a:p>
            <a:pPr marL="0" indent="0">
              <a:buNone/>
            </a:pPr>
            <a:r>
              <a:rPr lang="en-US" sz="2400" dirty="0" smtClean="0">
                <a:latin typeface="Fira sans"/>
              </a:rPr>
              <a:t>{</a:t>
            </a:r>
            <a:r>
              <a:rPr lang="en-US" sz="2400" dirty="0">
                <a:latin typeface="Fira sans"/>
              </a:rPr>
              <a:t> </a:t>
            </a:r>
            <a:endParaRPr lang="en-US" sz="2400" dirty="0" smtClean="0">
              <a:latin typeface="Fira sans"/>
            </a:endParaRPr>
          </a:p>
          <a:p>
            <a:pPr marL="0" indent="0">
              <a:buNone/>
            </a:pPr>
            <a:r>
              <a:rPr lang="en-US" sz="2400" dirty="0">
                <a:latin typeface="Fira sans"/>
              </a:rPr>
              <a:t>	</a:t>
            </a:r>
            <a:r>
              <a:rPr lang="en-US" sz="2400" dirty="0" smtClean="0">
                <a:latin typeface="Fira sans"/>
              </a:rPr>
              <a:t>if </a:t>
            </a:r>
            <a:r>
              <a:rPr lang="en-US" sz="2400" dirty="0" err="1" smtClean="0">
                <a:latin typeface="Fira sans"/>
              </a:rPr>
              <a:t>NotFull</a:t>
            </a:r>
            <a:r>
              <a:rPr lang="en-US" sz="2400" dirty="0" smtClean="0">
                <a:latin typeface="Fira sans"/>
              </a:rPr>
              <a:t>(</a:t>
            </a:r>
            <a:r>
              <a:rPr lang="en-US" sz="2400" dirty="0" err="1" smtClean="0">
                <a:latin typeface="Fira sans"/>
              </a:rPr>
              <a:t>CQueue</a:t>
            </a:r>
            <a:r>
              <a:rPr lang="en-US" sz="2400" dirty="0" smtClean="0">
                <a:latin typeface="Fira sans"/>
              </a:rPr>
              <a:t>)= True</a:t>
            </a:r>
          </a:p>
          <a:p>
            <a:pPr marL="0" indent="0">
              <a:buNone/>
            </a:pPr>
            <a:r>
              <a:rPr lang="en-US" sz="2400" dirty="0">
                <a:latin typeface="Fira sans"/>
              </a:rPr>
              <a:t>	</a:t>
            </a:r>
            <a:r>
              <a:rPr lang="en-US" sz="2400" dirty="0" smtClean="0">
                <a:latin typeface="Fira sans"/>
              </a:rPr>
              <a:t>{</a:t>
            </a:r>
            <a:r>
              <a:rPr lang="en-IN" sz="2500" dirty="0">
                <a:latin typeface="Fira sans"/>
              </a:rPr>
              <a:t>if (rear == SIZE – 1 &amp;&amp; front != 0</a:t>
            </a:r>
            <a:r>
              <a:rPr lang="en-IN" sz="2500" dirty="0" smtClean="0">
                <a:latin typeface="Fira sans"/>
              </a:rPr>
              <a:t>) </a:t>
            </a:r>
            <a:endParaRPr lang="en-IN" sz="2500" dirty="0">
              <a:latin typeface="Fira sans"/>
            </a:endParaRPr>
          </a:p>
          <a:p>
            <a:pPr marL="0" indent="0">
              <a:buNone/>
            </a:pPr>
            <a:r>
              <a:rPr lang="en-IN" sz="2400" dirty="0">
                <a:latin typeface="Fira sans"/>
              </a:rPr>
              <a:t>	</a:t>
            </a:r>
            <a:r>
              <a:rPr lang="en-IN" sz="2400" dirty="0" smtClean="0">
                <a:latin typeface="Fira sans"/>
              </a:rPr>
              <a:t>	rear=0;</a:t>
            </a:r>
            <a:endParaRPr lang="en-US" sz="2400" dirty="0" smtClean="0">
              <a:latin typeface="Fira sans"/>
            </a:endParaRPr>
          </a:p>
          <a:p>
            <a:pPr marL="0" indent="0">
              <a:buNone/>
            </a:pPr>
            <a:r>
              <a:rPr lang="en-US" sz="2400" dirty="0" smtClean="0">
                <a:latin typeface="Fira sans"/>
              </a:rPr>
              <a:t>	else rear= rear+1;</a:t>
            </a:r>
            <a:endParaRPr lang="en-US" sz="2400" dirty="0">
              <a:latin typeface="Fira sans"/>
            </a:endParaRPr>
          </a:p>
          <a:p>
            <a:pPr marL="0" indent="0">
              <a:buNone/>
            </a:pPr>
            <a:r>
              <a:rPr lang="en-US" sz="2400" dirty="0" smtClean="0">
                <a:latin typeface="Fira sans"/>
              </a:rPr>
              <a:t> 	</a:t>
            </a:r>
            <a:r>
              <a:rPr lang="en-US" sz="2400" dirty="0" err="1" smtClean="0">
                <a:latin typeface="Fira sans"/>
              </a:rPr>
              <a:t>CQueue</a:t>
            </a:r>
            <a:r>
              <a:rPr lang="en-US" sz="2400" dirty="0" smtClean="0">
                <a:latin typeface="Fira sans"/>
              </a:rPr>
              <a:t>[rear]= Element // add the element at rear</a:t>
            </a:r>
          </a:p>
          <a:p>
            <a:pPr marL="0" indent="0">
              <a:buNone/>
            </a:pPr>
            <a:r>
              <a:rPr lang="en-US" sz="2400" dirty="0" smtClean="0">
                <a:latin typeface="Fira sans"/>
              </a:rPr>
              <a:t>	if (front==-1) then front =0; // insertion of first element</a:t>
            </a:r>
          </a:p>
          <a:p>
            <a:pPr marL="0" indent="0">
              <a:buNone/>
            </a:pPr>
            <a:r>
              <a:rPr lang="en-US" sz="2400" dirty="0">
                <a:latin typeface="Fira sans"/>
              </a:rPr>
              <a:t>	}</a:t>
            </a:r>
            <a:endParaRPr lang="en-US" sz="2400" dirty="0" smtClean="0">
              <a:latin typeface="Fira sans"/>
            </a:endParaRPr>
          </a:p>
          <a:p>
            <a:pPr marL="0" indent="0">
              <a:buNone/>
            </a:pPr>
            <a:r>
              <a:rPr lang="en-US" sz="2400" dirty="0">
                <a:latin typeface="Fira sans"/>
              </a:rPr>
              <a:t>	</a:t>
            </a:r>
            <a:r>
              <a:rPr lang="en-US" sz="2400" dirty="0" smtClean="0">
                <a:latin typeface="Fira sans"/>
              </a:rPr>
              <a:t>Else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93823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a:xfrm>
            <a:off x="457199" y="1600200"/>
            <a:ext cx="8569323" cy="4800600"/>
          </a:xfrm>
        </p:spPr>
        <p:txBody>
          <a:bodyPr>
            <a:normAutofit fontScale="92500" lnSpcReduction="20000"/>
          </a:bodyPr>
          <a:lstStyle/>
          <a:p>
            <a:pPr marL="0" indent="0">
              <a:buNone/>
            </a:pPr>
            <a:r>
              <a:rPr lang="en-US" sz="2400" dirty="0">
                <a:latin typeface="Fira sans"/>
              </a:rPr>
              <a:t>3</a:t>
            </a:r>
            <a:r>
              <a:rPr lang="en-US" sz="2400" dirty="0" smtClean="0">
                <a:latin typeface="Fira sans"/>
              </a:rPr>
              <a:t>. </a:t>
            </a:r>
            <a:r>
              <a:rPr lang="en-US" sz="2400" dirty="0" smtClean="0">
                <a:solidFill>
                  <a:srgbClr val="0070C0"/>
                </a:solidFill>
                <a:latin typeface="Fira sans"/>
              </a:rPr>
              <a:t>Algorithm </a:t>
            </a:r>
            <a:r>
              <a:rPr lang="en-US" sz="2400" dirty="0" err="1" smtClean="0">
                <a:solidFill>
                  <a:srgbClr val="0070C0"/>
                </a:solidFill>
                <a:latin typeface="Fira sans"/>
              </a:rPr>
              <a:t>ElementType</a:t>
            </a:r>
            <a:r>
              <a:rPr lang="en-US" sz="2400" dirty="0" smtClean="0">
                <a:solidFill>
                  <a:srgbClr val="0070C0"/>
                </a:solidFill>
                <a:latin typeface="Fira sans"/>
              </a:rPr>
              <a:t> </a:t>
            </a:r>
            <a:r>
              <a:rPr lang="en-US" sz="2400" dirty="0" err="1" smtClean="0">
                <a:solidFill>
                  <a:srgbClr val="0070C0"/>
                </a:solidFill>
                <a:latin typeface="Fira sans"/>
              </a:rPr>
              <a:t>Dequeue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a:t>
            </a:r>
          </a:p>
          <a:p>
            <a:pPr marL="0" indent="0">
              <a:buNone/>
            </a:pPr>
            <a:r>
              <a:rPr lang="en-US" sz="2400" dirty="0" smtClean="0">
                <a:latin typeface="Fira sans"/>
              </a:rPr>
              <a:t>// </a:t>
            </a:r>
            <a:r>
              <a:rPr lang="en-US" sz="2400" dirty="0">
                <a:solidFill>
                  <a:srgbClr val="0070C0"/>
                </a:solidFill>
                <a:latin typeface="Fira sans"/>
              </a:rPr>
              <a:t>This algorithm </a:t>
            </a:r>
            <a:r>
              <a:rPr lang="en-US" sz="2400" dirty="0" smtClean="0">
                <a:solidFill>
                  <a:srgbClr val="0070C0"/>
                </a:solidFill>
                <a:latin typeface="Fira sans"/>
              </a:rPr>
              <a:t>accepts a queue as input and returns ‘Element</a:t>
            </a:r>
            <a:r>
              <a:rPr lang="en-US" sz="2400" dirty="0">
                <a:solidFill>
                  <a:srgbClr val="0070C0"/>
                </a:solidFill>
                <a:latin typeface="Fira sans"/>
              </a:rPr>
              <a:t>’ at </a:t>
            </a:r>
            <a:r>
              <a:rPr lang="en-US" sz="2400" dirty="0" smtClean="0">
                <a:solidFill>
                  <a:srgbClr val="0070C0"/>
                </a:solidFill>
                <a:latin typeface="Fira sans"/>
              </a:rPr>
              <a:t>the front of ‘queue’. Temp is a temporary variable used to hold the value being deleted</a:t>
            </a:r>
            <a:r>
              <a:rPr lang="en-US" sz="2400" dirty="0">
                <a:solidFill>
                  <a:srgbClr val="0070C0"/>
                </a:solidFill>
                <a:latin typeface="Fira sans"/>
              </a:rPr>
              <a:t>. Array </a:t>
            </a:r>
            <a:r>
              <a:rPr lang="en-US" sz="2400" dirty="0" err="1" smtClean="0">
                <a:solidFill>
                  <a:srgbClr val="0070C0"/>
                </a:solidFill>
                <a:latin typeface="Fira sans"/>
              </a:rPr>
              <a:t>CQueue</a:t>
            </a:r>
            <a:r>
              <a:rPr lang="en-US" sz="2400" dirty="0" smtClean="0">
                <a:solidFill>
                  <a:srgbClr val="0070C0"/>
                </a:solidFill>
                <a:latin typeface="Fira sans"/>
              </a:rPr>
              <a:t>[0:Size-1] </a:t>
            </a:r>
            <a:r>
              <a:rPr lang="en-US" sz="2400" dirty="0">
                <a:solidFill>
                  <a:srgbClr val="0070C0"/>
                </a:solidFill>
                <a:latin typeface="Fira sans"/>
              </a:rPr>
              <a:t>is an array that stores queue elements. </a:t>
            </a:r>
            <a:endParaRPr lang="en-US" sz="2400" dirty="0" smtClean="0">
              <a:latin typeface="Fira sans"/>
            </a:endParaRPr>
          </a:p>
          <a:p>
            <a:pPr marL="0" indent="0">
              <a:buNone/>
            </a:pPr>
            <a:r>
              <a:rPr lang="en-US" sz="2400" dirty="0" smtClean="0">
                <a:latin typeface="Fira sans"/>
              </a:rPr>
              <a:t>{  if </a:t>
            </a:r>
            <a:r>
              <a:rPr lang="en-US" sz="2400" dirty="0" err="1" smtClean="0">
                <a:latin typeface="Fira sans"/>
              </a:rPr>
              <a:t>NotEmpty</a:t>
            </a:r>
            <a:r>
              <a:rPr lang="en-US" sz="2400" dirty="0" smtClean="0">
                <a:latin typeface="Fira sans"/>
              </a:rPr>
              <a:t>(</a:t>
            </a:r>
            <a:r>
              <a:rPr lang="en-US" sz="2400" dirty="0" err="1" smtClean="0">
                <a:latin typeface="Fira sans"/>
              </a:rPr>
              <a:t>CQueue</a:t>
            </a:r>
            <a:r>
              <a:rPr lang="en-US" sz="2400" dirty="0" smtClean="0">
                <a:latin typeface="Fira sans"/>
              </a:rPr>
              <a:t>)= </a:t>
            </a:r>
            <a:r>
              <a:rPr lang="en-US" sz="2400" dirty="0">
                <a:latin typeface="Fira sans"/>
              </a:rPr>
              <a:t>True</a:t>
            </a:r>
          </a:p>
          <a:p>
            <a:pPr marL="0" indent="0">
              <a:buNone/>
            </a:pPr>
            <a:r>
              <a:rPr lang="en-US" sz="2400" dirty="0" smtClean="0">
                <a:latin typeface="Fira sans"/>
              </a:rPr>
              <a:t>     {temp= </a:t>
            </a:r>
            <a:r>
              <a:rPr lang="en-US" sz="2400" dirty="0" err="1" smtClean="0">
                <a:latin typeface="Fira sans"/>
              </a:rPr>
              <a:t>CQueue</a:t>
            </a:r>
            <a:r>
              <a:rPr lang="en-US" sz="2400" dirty="0" smtClean="0">
                <a:latin typeface="Fira sans"/>
              </a:rPr>
              <a:t>[front];</a:t>
            </a:r>
          </a:p>
          <a:p>
            <a:pPr marL="0" indent="0">
              <a:buNone/>
            </a:pPr>
            <a:r>
              <a:rPr lang="en-US" sz="2400" dirty="0">
                <a:latin typeface="Fira sans"/>
              </a:rPr>
              <a:t>	</a:t>
            </a:r>
            <a:r>
              <a:rPr lang="en-US" sz="2400" dirty="0" smtClean="0">
                <a:latin typeface="Fira sans"/>
              </a:rPr>
              <a:t>if (front==rear) then front=rear=-1; //deletion of last element</a:t>
            </a:r>
          </a:p>
          <a:p>
            <a:pPr marL="0" indent="0">
              <a:buNone/>
            </a:pPr>
            <a:r>
              <a:rPr lang="en-US" sz="2400" dirty="0">
                <a:latin typeface="Fira sans"/>
              </a:rPr>
              <a:t>	</a:t>
            </a:r>
            <a:r>
              <a:rPr lang="en-US" sz="2400" dirty="0" smtClean="0">
                <a:latin typeface="Fira sans"/>
              </a:rPr>
              <a:t>else if (front==size-1) then front=0;//front was pointing last 							location</a:t>
            </a:r>
          </a:p>
          <a:p>
            <a:pPr marL="0" indent="0">
              <a:buNone/>
            </a:pPr>
            <a:r>
              <a:rPr lang="en-US" sz="2400" dirty="0" smtClean="0">
                <a:latin typeface="Fira sans"/>
              </a:rPr>
              <a:t>	Else front++; // general case</a:t>
            </a:r>
          </a:p>
          <a:p>
            <a:pPr marL="0" indent="0">
              <a:buNone/>
            </a:pPr>
            <a:r>
              <a:rPr lang="en-US" sz="2400" dirty="0" smtClean="0">
                <a:latin typeface="Fira sans"/>
              </a:rPr>
              <a:t>      	return(temp)</a:t>
            </a:r>
            <a:r>
              <a:rPr lang="en-US" sz="2400" dirty="0">
                <a:latin typeface="Fira sans"/>
              </a:rPr>
              <a:t>	</a:t>
            </a:r>
            <a:endParaRPr lang="en-US" sz="2400" dirty="0" smtClean="0">
              <a:latin typeface="Fira sans"/>
            </a:endParaRPr>
          </a:p>
          <a:p>
            <a:pPr marL="0" indent="0">
              <a:buNone/>
            </a:pPr>
            <a:r>
              <a:rPr lang="en-US" sz="2400" dirty="0" smtClean="0">
                <a:latin typeface="Fira sans"/>
              </a:rPr>
              <a:t>     }</a:t>
            </a:r>
          </a:p>
          <a:p>
            <a:pPr marL="0" indent="0">
              <a:buNone/>
            </a:pPr>
            <a:r>
              <a:rPr lang="en-US" sz="2400" dirty="0" smtClean="0">
                <a:latin typeface="Fira sans"/>
              </a:rPr>
              <a:t>Else  print “Error Message”</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597428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latin typeface="Fira sans"/>
              </a:rPr>
              <a:t>4. </a:t>
            </a:r>
            <a:r>
              <a:rPr lang="en-US" sz="2400" dirty="0">
                <a:solidFill>
                  <a:srgbClr val="0070C0"/>
                </a:solidFill>
                <a:latin typeface="Fira sans"/>
              </a:rPr>
              <a:t>Abstract </a:t>
            </a:r>
            <a:r>
              <a:rPr lang="en-US" sz="2400" dirty="0" err="1" smtClean="0">
                <a:solidFill>
                  <a:srgbClr val="0070C0"/>
                </a:solidFill>
                <a:latin typeface="Fira sans"/>
              </a:rPr>
              <a:t>DestroyQueue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a:t>
            </a:r>
            <a:r>
              <a:rPr lang="en-US" sz="2400" dirty="0" smtClean="0">
                <a:latin typeface="Fira sans"/>
              </a:rPr>
              <a:t>This algorithm returns all the elements from Queue in </a:t>
            </a:r>
            <a:r>
              <a:rPr lang="en-US" sz="2400" dirty="0">
                <a:latin typeface="Fira sans"/>
              </a:rPr>
              <a:t>F</a:t>
            </a:r>
            <a:r>
              <a:rPr lang="en-US" sz="2400" dirty="0" smtClean="0">
                <a:latin typeface="Fira sans"/>
              </a:rPr>
              <a:t>IFO order and destroys the data structure</a:t>
            </a:r>
          </a:p>
          <a:p>
            <a:pPr marL="0" indent="0">
              <a:buNone/>
            </a:pPr>
            <a:r>
              <a:rPr lang="en-US" sz="2400" dirty="0" smtClean="0">
                <a:latin typeface="Fira sans"/>
              </a:rPr>
              <a:t>{ if </a:t>
            </a:r>
            <a:r>
              <a:rPr lang="en-US" sz="2400" dirty="0" err="1" smtClean="0">
                <a:latin typeface="Fira sans"/>
              </a:rPr>
              <a:t>NotEmpty</a:t>
            </a:r>
            <a:r>
              <a:rPr lang="en-US" sz="2400" dirty="0" smtClean="0">
                <a:latin typeface="Fira sans"/>
              </a:rPr>
              <a:t>(</a:t>
            </a:r>
            <a:r>
              <a:rPr lang="en-US" sz="2400" dirty="0" err="1" smtClean="0">
                <a:latin typeface="Fira sans"/>
              </a:rPr>
              <a:t>CQueue</a:t>
            </a:r>
            <a:r>
              <a:rPr lang="en-US" sz="2400" dirty="0" smtClean="0">
                <a:latin typeface="Fira sans"/>
              </a:rPr>
              <a:t>) = true</a:t>
            </a:r>
          </a:p>
          <a:p>
            <a:pPr marL="0" indent="0">
              <a:buNone/>
            </a:pPr>
            <a:r>
              <a:rPr lang="en-US" sz="2400" dirty="0">
                <a:latin typeface="Fira sans"/>
              </a:rPr>
              <a:t> </a:t>
            </a:r>
            <a:r>
              <a:rPr lang="en-US" sz="2400" dirty="0" smtClean="0">
                <a:latin typeface="Fira sans"/>
              </a:rPr>
              <a:t>    while(</a:t>
            </a:r>
            <a:r>
              <a:rPr lang="en-US" sz="2400" dirty="0" err="1" smtClean="0">
                <a:latin typeface="Fira sans"/>
              </a:rPr>
              <a:t>NotEmpty</a:t>
            </a:r>
            <a:r>
              <a:rPr lang="en-US" sz="2400" dirty="0" smtClean="0">
                <a:latin typeface="Fira sans"/>
              </a:rPr>
              <a:t>(</a:t>
            </a:r>
            <a:r>
              <a:rPr lang="en-US" sz="2400" dirty="0" err="1" smtClean="0">
                <a:latin typeface="Fira sans"/>
              </a:rPr>
              <a:t>CQueue</a:t>
            </a:r>
            <a:r>
              <a:rPr lang="en-US" sz="2400" dirty="0" smtClean="0">
                <a:latin typeface="Fira sans"/>
              </a:rPr>
              <a:t>))</a:t>
            </a:r>
          </a:p>
          <a:p>
            <a:pPr marL="0" indent="0">
              <a:buNone/>
            </a:pPr>
            <a:r>
              <a:rPr lang="en-US" sz="2400" dirty="0">
                <a:latin typeface="Fira sans"/>
              </a:rPr>
              <a:t> </a:t>
            </a:r>
            <a:r>
              <a:rPr lang="en-US" sz="2400" dirty="0" smtClean="0">
                <a:latin typeface="Fira sans"/>
              </a:rPr>
              <a:t>         print </a:t>
            </a:r>
            <a:r>
              <a:rPr lang="en-US" sz="2400" dirty="0" err="1" smtClean="0">
                <a:latin typeface="Fira sans"/>
              </a:rPr>
              <a:t>Dequeue</a:t>
            </a:r>
            <a:r>
              <a:rPr lang="en-US" sz="2400" dirty="0" smtClean="0">
                <a:latin typeface="Fira sans"/>
              </a:rPr>
              <a:t>(</a:t>
            </a:r>
            <a:r>
              <a:rPr lang="en-US" sz="2400" dirty="0" err="1" smtClean="0">
                <a:latin typeface="Fira sans"/>
              </a:rPr>
              <a:t>CQueue</a:t>
            </a:r>
            <a:r>
              <a:rPr lang="en-US" sz="2400" dirty="0" smtClean="0">
                <a:latin typeface="Fira sans"/>
              </a:rPr>
              <a:t>)</a:t>
            </a:r>
          </a:p>
          <a:p>
            <a:pPr marL="0" indent="0">
              <a:buNone/>
            </a:pPr>
            <a:r>
              <a:rPr lang="en-US" sz="2400" dirty="0">
                <a:latin typeface="Fira sans"/>
              </a:rPr>
              <a:t> </a:t>
            </a:r>
            <a:r>
              <a:rPr lang="en-US" sz="2400" dirty="0" smtClean="0">
                <a:latin typeface="Fira sans"/>
              </a:rPr>
              <a:t>  else print </a:t>
            </a:r>
            <a:r>
              <a:rPr lang="en-US" sz="2400" dirty="0">
                <a:latin typeface="Fira sans"/>
              </a:rPr>
              <a:t>“Error Message”</a:t>
            </a:r>
          </a:p>
          <a:p>
            <a:pPr marL="0" indent="0">
              <a:buNone/>
            </a:pPr>
            <a:r>
              <a:rPr lang="en-US" sz="2400" dirty="0" smtClean="0">
                <a:latin typeface="Fira sans"/>
              </a:rPr>
              <a:t>}</a:t>
            </a: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29038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5</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a:t>A </a:t>
            </a:r>
            <a:r>
              <a:rPr lang="en-US" dirty="0" smtClean="0"/>
              <a:t>Queue</a:t>
            </a:r>
            <a:endParaRPr lang="en-US" dirty="0"/>
          </a:p>
        </p:txBody>
      </p:sp>
      <p:sp>
        <p:nvSpPr>
          <p:cNvPr id="54275" name="Rectangle 3"/>
          <p:cNvSpPr>
            <a:spLocks noGrp="1" noChangeArrowheads="1"/>
          </p:cNvSpPr>
          <p:nvPr>
            <p:ph type="body" idx="1"/>
          </p:nvPr>
        </p:nvSpPr>
        <p:spPr/>
        <p:txBody>
          <a:bodyPr>
            <a:normAutofit fontScale="92500" lnSpcReduction="10000"/>
          </a:bodyPr>
          <a:lstStyle/>
          <a:p>
            <a:pPr>
              <a:lnSpc>
                <a:spcPct val="90000"/>
              </a:lnSpc>
            </a:pPr>
            <a:r>
              <a:rPr lang="en-US" dirty="0"/>
              <a:t>Definition: </a:t>
            </a:r>
          </a:p>
          <a:p>
            <a:pPr lvl="1">
              <a:lnSpc>
                <a:spcPct val="90000"/>
              </a:lnSpc>
            </a:pPr>
            <a:r>
              <a:rPr lang="en-US" dirty="0"/>
              <a:t>An ordered collection </a:t>
            </a:r>
            <a:r>
              <a:rPr lang="en-US" dirty="0" smtClean="0"/>
              <a:t>of homogenous </a:t>
            </a:r>
            <a:r>
              <a:rPr lang="en-US" dirty="0"/>
              <a:t>data items</a:t>
            </a:r>
          </a:p>
          <a:p>
            <a:pPr lvl="1">
              <a:lnSpc>
                <a:spcPct val="90000"/>
              </a:lnSpc>
            </a:pPr>
            <a:r>
              <a:rPr lang="en-US" dirty="0" smtClean="0"/>
              <a:t>Where elements are added at rear and removed from the front end</a:t>
            </a:r>
            <a:endParaRPr lang="en-US" dirty="0"/>
          </a:p>
          <a:p>
            <a:pPr>
              <a:lnSpc>
                <a:spcPct val="90000"/>
              </a:lnSpc>
            </a:pPr>
            <a:r>
              <a:rPr lang="en-US" dirty="0"/>
              <a:t>Operations:</a:t>
            </a:r>
          </a:p>
          <a:p>
            <a:pPr lvl="1">
              <a:lnSpc>
                <a:spcPct val="90000"/>
              </a:lnSpc>
            </a:pPr>
            <a:r>
              <a:rPr lang="en-US" dirty="0" smtClean="0"/>
              <a:t>Create an empty queue</a:t>
            </a:r>
            <a:endParaRPr lang="en-US" dirty="0"/>
          </a:p>
          <a:p>
            <a:pPr lvl="1">
              <a:lnSpc>
                <a:spcPct val="90000"/>
              </a:lnSpc>
            </a:pPr>
            <a:r>
              <a:rPr lang="en-US" dirty="0"/>
              <a:t>check if it is </a:t>
            </a:r>
            <a:r>
              <a:rPr lang="en-US" dirty="0" smtClean="0"/>
              <a:t>empty and/or full</a:t>
            </a:r>
            <a:endParaRPr lang="en-US" dirty="0"/>
          </a:p>
          <a:p>
            <a:pPr lvl="1">
              <a:lnSpc>
                <a:spcPct val="90000"/>
              </a:lnSpc>
            </a:pPr>
            <a:r>
              <a:rPr lang="en-US" dirty="0" err="1" smtClean="0"/>
              <a:t>Enqueue</a:t>
            </a:r>
            <a:r>
              <a:rPr lang="en-US" dirty="0" smtClean="0"/>
              <a:t>: </a:t>
            </a:r>
            <a:r>
              <a:rPr lang="en-US" dirty="0"/>
              <a:t>	add an element </a:t>
            </a:r>
            <a:r>
              <a:rPr lang="en-US" dirty="0" smtClean="0"/>
              <a:t>at the rear</a:t>
            </a:r>
          </a:p>
          <a:p>
            <a:pPr lvl="1">
              <a:lnSpc>
                <a:spcPct val="90000"/>
              </a:lnSpc>
            </a:pPr>
            <a:r>
              <a:rPr lang="en-US" dirty="0" err="1" smtClean="0"/>
              <a:t>Dequeue</a:t>
            </a:r>
            <a:r>
              <a:rPr lang="en-US" dirty="0" smtClean="0"/>
              <a:t>:</a:t>
            </a:r>
            <a:r>
              <a:rPr lang="en-US" dirty="0"/>
              <a:t>	</a:t>
            </a:r>
            <a:r>
              <a:rPr lang="en-US" dirty="0" smtClean="0"/>
              <a:t>remove the element in front</a:t>
            </a:r>
            <a:endParaRPr lang="en-US" dirty="0"/>
          </a:p>
          <a:p>
            <a:pPr lvl="1">
              <a:lnSpc>
                <a:spcPct val="90000"/>
              </a:lnSpc>
            </a:pPr>
            <a:r>
              <a:rPr lang="en-US" dirty="0" smtClean="0"/>
              <a:t>Destroy : remove all the elements one by one and destroy the data structure</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259348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a:xfrm>
            <a:off x="457200" y="1600200"/>
            <a:ext cx="8229600" cy="4957764"/>
          </a:xfrm>
        </p:spPr>
        <p:txBody>
          <a:bodyPr>
            <a:normAutofit fontScale="70000" lnSpcReduction="20000"/>
          </a:bodyPr>
          <a:lstStyle/>
          <a:p>
            <a:pPr marL="0" indent="0">
              <a:buNone/>
            </a:pPr>
            <a:r>
              <a:rPr lang="en-US" sz="2400" dirty="0" smtClean="0">
                <a:solidFill>
                  <a:srgbClr val="0070C0"/>
                </a:solidFill>
                <a:latin typeface="Fira sans"/>
              </a:rPr>
              <a:t>5. Abstract Boolean </a:t>
            </a:r>
            <a:r>
              <a:rPr lang="en-US" sz="2400" dirty="0" err="1" smtClean="0">
                <a:solidFill>
                  <a:srgbClr val="0070C0"/>
                </a:solidFill>
                <a:latin typeface="Fira sans"/>
              </a:rPr>
              <a:t>NotFull</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a:t>
            </a:r>
          </a:p>
          <a:p>
            <a:pPr marL="0" indent="0">
              <a:buNone/>
            </a:pPr>
            <a:r>
              <a:rPr lang="en-US" sz="2400" dirty="0" smtClean="0">
                <a:solidFill>
                  <a:srgbClr val="FF0000"/>
                </a:solidFill>
                <a:latin typeface="Fira sans"/>
              </a:rPr>
              <a:t>// This algorithm returns true if the Queue is not full, false otherwise. </a:t>
            </a:r>
            <a:r>
              <a:rPr lang="en-US" sz="2400" dirty="0">
                <a:solidFill>
                  <a:srgbClr val="0070C0"/>
                </a:solidFill>
                <a:latin typeface="Fira sans"/>
              </a:rPr>
              <a:t>Array </a:t>
            </a:r>
            <a:r>
              <a:rPr lang="en-US" sz="2400" dirty="0" err="1" smtClean="0">
                <a:solidFill>
                  <a:srgbClr val="0070C0"/>
                </a:solidFill>
                <a:latin typeface="Fira sans"/>
              </a:rPr>
              <a:t>CQueue</a:t>
            </a:r>
            <a:r>
              <a:rPr lang="en-US" sz="2400" dirty="0" smtClean="0">
                <a:solidFill>
                  <a:srgbClr val="0070C0"/>
                </a:solidFill>
                <a:latin typeface="Fira sans"/>
              </a:rPr>
              <a:t>[0:Size-1] </a:t>
            </a:r>
            <a:r>
              <a:rPr lang="en-US" sz="2400" dirty="0">
                <a:solidFill>
                  <a:srgbClr val="0070C0"/>
                </a:solidFill>
                <a:latin typeface="Fira sans"/>
              </a:rPr>
              <a:t>is an array that stores queue elements. </a:t>
            </a:r>
            <a:r>
              <a:rPr lang="en-US" sz="2400" dirty="0" smtClean="0">
                <a:solidFill>
                  <a:srgbClr val="0070C0"/>
                </a:solidFill>
                <a:latin typeface="Fira sans"/>
              </a:rPr>
              <a:t>Rear and front are the indices those point to first and last element in circular queue, respectively.</a:t>
            </a:r>
            <a:endParaRPr lang="en-US" sz="2400" dirty="0">
              <a:solidFill>
                <a:srgbClr val="0070C0"/>
              </a:solidFill>
              <a:latin typeface="Fira sans"/>
            </a:endParaRPr>
          </a:p>
          <a:p>
            <a:pPr marL="0" indent="0">
              <a:buNone/>
            </a:pPr>
            <a:endParaRPr lang="en-US" sz="2400" dirty="0" smtClean="0">
              <a:latin typeface="Fira sans"/>
            </a:endParaRPr>
          </a:p>
          <a:p>
            <a:pPr marL="0" indent="0">
              <a:buNone/>
            </a:pPr>
            <a:r>
              <a:rPr lang="en-US" sz="2400" dirty="0" smtClean="0">
                <a:latin typeface="Fira sans"/>
              </a:rPr>
              <a:t>{ if </a:t>
            </a:r>
            <a:r>
              <a:rPr lang="en-US" sz="2400" dirty="0">
                <a:latin typeface="Fira sans"/>
              </a:rPr>
              <a:t> </a:t>
            </a:r>
            <a:r>
              <a:rPr lang="en-IN" sz="2600" dirty="0">
                <a:latin typeface="Fira sans"/>
              </a:rPr>
              <a:t>((rear == SIZE-1 &amp;&amp; front == 0) || (rear == front-1</a:t>
            </a:r>
            <a:r>
              <a:rPr lang="en-IN" sz="2600" dirty="0" smtClean="0">
                <a:latin typeface="Fira sans"/>
              </a:rPr>
              <a:t>))</a:t>
            </a:r>
            <a:endParaRPr lang="en-US" sz="2000" dirty="0" smtClean="0">
              <a:latin typeface="Fira sans"/>
            </a:endParaRPr>
          </a:p>
          <a:p>
            <a:pPr marL="0" indent="0">
              <a:buNone/>
            </a:pPr>
            <a:r>
              <a:rPr lang="en-US" sz="2400" dirty="0">
                <a:latin typeface="Fira sans"/>
              </a:rPr>
              <a:t>	</a:t>
            </a:r>
            <a:r>
              <a:rPr lang="en-US" sz="2400" dirty="0" smtClean="0">
                <a:latin typeface="Fira sans"/>
              </a:rPr>
              <a:t>return False</a:t>
            </a:r>
          </a:p>
          <a:p>
            <a:pPr marL="0" indent="0">
              <a:buNone/>
            </a:pPr>
            <a:r>
              <a:rPr lang="en-US" sz="2400" dirty="0" smtClean="0">
                <a:latin typeface="Fira sans"/>
              </a:rPr>
              <a:t>  else </a:t>
            </a:r>
          </a:p>
          <a:p>
            <a:pPr marL="0" indent="0">
              <a:buNone/>
            </a:pPr>
            <a:r>
              <a:rPr lang="en-US" sz="2400" dirty="0">
                <a:latin typeface="Fira sans"/>
              </a:rPr>
              <a:t>	</a:t>
            </a:r>
            <a:r>
              <a:rPr lang="en-US" sz="2400" dirty="0" smtClean="0">
                <a:latin typeface="Fira sans"/>
              </a:rPr>
              <a:t>return True</a:t>
            </a:r>
          </a:p>
          <a:p>
            <a:pPr marL="0" indent="0">
              <a:buNone/>
            </a:pPr>
            <a:r>
              <a:rPr lang="en-US" sz="2400" dirty="0">
                <a:latin typeface="Fira sans"/>
              </a:rPr>
              <a:t>}</a:t>
            </a:r>
            <a:endParaRPr lang="en-US" sz="2400" dirty="0" smtClean="0">
              <a:latin typeface="Fira sans"/>
            </a:endParaRPr>
          </a:p>
          <a:p>
            <a:pPr marL="0" indent="0">
              <a:buNone/>
            </a:pPr>
            <a:endParaRPr lang="en-US" sz="2400" dirty="0">
              <a:solidFill>
                <a:srgbClr val="0070C0"/>
              </a:solidFill>
              <a:latin typeface="Fira sans"/>
            </a:endParaRPr>
          </a:p>
          <a:p>
            <a:pPr marL="0" indent="0">
              <a:buNone/>
            </a:pPr>
            <a:r>
              <a:rPr lang="en-US" sz="2400" dirty="0">
                <a:solidFill>
                  <a:srgbClr val="0070C0"/>
                </a:solidFill>
                <a:latin typeface="Fira sans"/>
              </a:rPr>
              <a:t>6</a:t>
            </a:r>
            <a:r>
              <a:rPr lang="en-US" sz="2400" dirty="0" smtClean="0">
                <a:solidFill>
                  <a:srgbClr val="0070C0"/>
                </a:solidFill>
                <a:latin typeface="Fira sans"/>
              </a:rPr>
              <a:t>. </a:t>
            </a:r>
            <a:r>
              <a:rPr lang="en-US" sz="2400" dirty="0">
                <a:solidFill>
                  <a:srgbClr val="0070C0"/>
                </a:solidFill>
                <a:latin typeface="Fira sans"/>
              </a:rPr>
              <a:t>Abstract Boolean </a:t>
            </a:r>
            <a:r>
              <a:rPr lang="en-US" sz="2400" dirty="0" err="1" smtClean="0">
                <a:solidFill>
                  <a:srgbClr val="0070C0"/>
                </a:solidFill>
                <a:latin typeface="Fira sans"/>
              </a:rPr>
              <a:t>NotEmpty</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a:t>
            </a:r>
          </a:p>
          <a:p>
            <a:pPr marL="0" indent="0">
              <a:buNone/>
            </a:pPr>
            <a:r>
              <a:rPr lang="en-US" sz="2400" dirty="0">
                <a:latin typeface="Fira sans"/>
              </a:rPr>
              <a:t>// This algorithm returns true if the </a:t>
            </a:r>
            <a:r>
              <a:rPr lang="en-US" sz="2400" dirty="0" smtClean="0">
                <a:latin typeface="Fira sans"/>
              </a:rPr>
              <a:t>Queue is </a:t>
            </a:r>
            <a:r>
              <a:rPr lang="en-US" sz="2400" dirty="0">
                <a:latin typeface="Fira sans"/>
              </a:rPr>
              <a:t>not </a:t>
            </a:r>
            <a:r>
              <a:rPr lang="en-US" sz="2400" dirty="0" smtClean="0">
                <a:latin typeface="Fira sans"/>
              </a:rPr>
              <a:t>empty, </a:t>
            </a:r>
            <a:r>
              <a:rPr lang="en-US" sz="2400" dirty="0">
                <a:latin typeface="Fira sans"/>
              </a:rPr>
              <a:t>false otherwise.</a:t>
            </a:r>
          </a:p>
          <a:p>
            <a:pPr marL="0" indent="0">
              <a:buNone/>
            </a:pPr>
            <a:r>
              <a:rPr lang="en-US" sz="2400" dirty="0">
                <a:latin typeface="Fira sans"/>
              </a:rPr>
              <a:t>{ if </a:t>
            </a:r>
            <a:r>
              <a:rPr lang="en-US" sz="2400" dirty="0" smtClean="0">
                <a:latin typeface="Fira sans"/>
              </a:rPr>
              <a:t>(front != -1)</a:t>
            </a:r>
            <a:endParaRPr lang="en-US" sz="2400" dirty="0">
              <a:latin typeface="Fira sans"/>
            </a:endParaRPr>
          </a:p>
          <a:p>
            <a:pPr marL="0" indent="0">
              <a:buNone/>
            </a:pPr>
            <a:r>
              <a:rPr lang="en-US" sz="2400" dirty="0">
                <a:latin typeface="Fira sans"/>
              </a:rPr>
              <a:t>	</a:t>
            </a:r>
            <a:r>
              <a:rPr lang="en-US" sz="2400" dirty="0" smtClean="0">
                <a:latin typeface="Fira sans"/>
              </a:rPr>
              <a:t>return </a:t>
            </a:r>
            <a:r>
              <a:rPr lang="en-US" sz="2400" dirty="0">
                <a:latin typeface="Fira sans"/>
              </a:rPr>
              <a:t>True </a:t>
            </a:r>
          </a:p>
          <a:p>
            <a:pPr marL="0" indent="0">
              <a:buNone/>
            </a:pPr>
            <a:r>
              <a:rPr lang="en-US" sz="2400" dirty="0">
                <a:latin typeface="Fira sans"/>
              </a:rPr>
              <a:t>  else </a:t>
            </a:r>
          </a:p>
          <a:p>
            <a:pPr marL="0" indent="0">
              <a:buNone/>
            </a:pPr>
            <a:r>
              <a:rPr lang="en-US" sz="2400" dirty="0">
                <a:latin typeface="Fira sans"/>
              </a:rPr>
              <a:t>	return False</a:t>
            </a:r>
          </a:p>
          <a:p>
            <a:pPr marL="0" indent="0">
              <a:buNone/>
            </a:pPr>
            <a:r>
              <a:rPr lang="en-US" sz="2400" dirty="0">
                <a:latin typeface="Fira sans"/>
              </a:rPr>
              <a: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71740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Circular Queue: Linked List</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ElementType</a:t>
            </a:r>
            <a:r>
              <a:rPr lang="en-US" sz="1800" dirty="0" smtClean="0">
                <a:solidFill>
                  <a:srgbClr val="0070C0"/>
                </a:solidFill>
                <a:latin typeface="Fira sans"/>
              </a:rPr>
              <a:t> Element;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a:solidFill>
                  <a:srgbClr val="0070C0"/>
                </a:solidFill>
                <a:latin typeface="Fira sans"/>
              </a:rPr>
              <a:t> </a:t>
            </a:r>
            <a:r>
              <a:rPr lang="en-US" sz="1800" dirty="0" smtClean="0">
                <a:solidFill>
                  <a:srgbClr val="0070C0"/>
                </a:solidFill>
                <a:latin typeface="Fira sans"/>
              </a:rPr>
              <a:t>Next;</a:t>
            </a:r>
          </a:p>
          <a:p>
            <a:pPr marL="0" indent="0">
              <a:buNone/>
            </a:pPr>
            <a:r>
              <a:rPr lang="en-US" sz="1800" dirty="0">
                <a:solidFill>
                  <a:srgbClr val="0070C0"/>
                </a:solidFill>
                <a:latin typeface="Fira sans"/>
              </a:rPr>
              <a:t>	}</a:t>
            </a:r>
            <a:endParaRPr lang="en-US" sz="1800" dirty="0" smtClean="0">
              <a:solidFill>
                <a:srgbClr val="0070C0"/>
              </a:solidFill>
              <a:latin typeface="Fira sans"/>
            </a:endParaRP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smtClean="0">
                <a:solidFill>
                  <a:srgbClr val="0070C0"/>
                </a:solidFill>
                <a:latin typeface="Fira sans"/>
              </a:rPr>
              <a:t>Algorithm </a:t>
            </a:r>
            <a:r>
              <a:rPr lang="en-US" sz="1800" dirty="0" err="1" smtClean="0">
                <a:solidFill>
                  <a:srgbClr val="0070C0"/>
                </a:solidFill>
                <a:latin typeface="Fira sans"/>
              </a:rPr>
              <a:t>QueueType</a:t>
            </a:r>
            <a:r>
              <a:rPr lang="en-US" sz="1800" dirty="0" smtClean="0">
                <a:solidFill>
                  <a:srgbClr val="0070C0"/>
                </a:solidFill>
                <a:latin typeface="Fira sans"/>
              </a:rPr>
              <a:t> </a:t>
            </a:r>
            <a:r>
              <a:rPr lang="en-US" sz="1800" dirty="0" err="1" smtClean="0">
                <a:solidFill>
                  <a:srgbClr val="0070C0"/>
                </a:solidFill>
                <a:latin typeface="Fira sans"/>
              </a:rPr>
              <a:t>CreateQueue</a:t>
            </a:r>
            <a:r>
              <a:rPr lang="en-US" sz="1800" dirty="0" smtClean="0">
                <a:solidFill>
                  <a:srgbClr val="0070C0"/>
                </a:solidFill>
                <a:latin typeface="Fira sans"/>
              </a:rPr>
              <a:t>()</a:t>
            </a:r>
            <a:endParaRPr lang="en-US" sz="1800" dirty="0">
              <a:solidFill>
                <a:srgbClr val="0070C0"/>
              </a:solidFill>
              <a:latin typeface="Fira sans"/>
            </a:endParaRPr>
          </a:p>
          <a:p>
            <a:pPr marL="0" indent="0">
              <a:buNone/>
            </a:pPr>
            <a:r>
              <a:rPr lang="en-US" sz="1800" dirty="0">
                <a:solidFill>
                  <a:srgbClr val="0070C0"/>
                </a:solidFill>
                <a:latin typeface="Fira sans"/>
              </a:rPr>
              <a:t>//This </a:t>
            </a:r>
            <a:r>
              <a:rPr lang="en-US" sz="1800" dirty="0" smtClean="0">
                <a:solidFill>
                  <a:srgbClr val="0070C0"/>
                </a:solidFill>
                <a:latin typeface="Fira sans"/>
              </a:rPr>
              <a:t>Algorithm creates and returns </a:t>
            </a:r>
            <a:r>
              <a:rPr lang="en-US" sz="1800" dirty="0">
                <a:solidFill>
                  <a:srgbClr val="0070C0"/>
                </a:solidFill>
                <a:latin typeface="Fira sans"/>
              </a:rPr>
              <a:t>an empty </a:t>
            </a:r>
            <a:r>
              <a:rPr lang="en-US" sz="1800" dirty="0" smtClean="0">
                <a:solidFill>
                  <a:srgbClr val="0070C0"/>
                </a:solidFill>
                <a:latin typeface="Fira sans"/>
              </a:rPr>
              <a:t>Queue, pointed by two pointers- front and rear</a:t>
            </a:r>
          </a:p>
          <a:p>
            <a:pPr marL="0" indent="0">
              <a:buNone/>
            </a:pPr>
            <a:r>
              <a:rPr lang="en-US" sz="1800" dirty="0" smtClean="0">
                <a:latin typeface="Fira sans"/>
              </a:rPr>
              <a:t>{ </a:t>
            </a:r>
            <a:r>
              <a:rPr lang="en-US" sz="1800" dirty="0" err="1" smtClean="0">
                <a:latin typeface="Fira sans"/>
              </a:rPr>
              <a:t>createNode</a:t>
            </a:r>
            <a:r>
              <a:rPr lang="en-US" sz="1800" dirty="0" smtClean="0">
                <a:latin typeface="Fira sans"/>
              </a:rPr>
              <a:t>(front);</a:t>
            </a:r>
          </a:p>
          <a:p>
            <a:pPr marL="0" indent="0">
              <a:buNone/>
            </a:pPr>
            <a:r>
              <a:rPr lang="en-US" sz="1800" dirty="0" err="1" smtClean="0">
                <a:latin typeface="Fira sans"/>
              </a:rPr>
              <a:t>createNode</a:t>
            </a:r>
            <a:r>
              <a:rPr lang="en-US" sz="1800" dirty="0" smtClean="0">
                <a:latin typeface="Fira sans"/>
              </a:rPr>
              <a:t>(rear);</a:t>
            </a:r>
          </a:p>
          <a:p>
            <a:pPr marL="0" indent="0">
              <a:buNone/>
            </a:pPr>
            <a:r>
              <a:rPr lang="en-US" sz="1800" dirty="0" smtClean="0">
                <a:latin typeface="Fira sans"/>
              </a:rPr>
              <a:t>Front=rear=NULL;</a:t>
            </a:r>
          </a:p>
          <a:p>
            <a:pPr marL="0" indent="0">
              <a:buNone/>
            </a:pPr>
            <a:r>
              <a:rPr lang="en-US" sz="1800" dirty="0" smtClean="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Front</a:t>
            </a:r>
            <a:endParaRPr lang="en-US" b="1" dirty="0">
              <a:solidFill>
                <a:schemeClr val="tx1"/>
              </a:solidFill>
              <a:latin typeface="Fira sans"/>
            </a:endParaRP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Rear</a:t>
            </a:r>
            <a:endParaRPr lang="en-US" b="1" dirty="0">
              <a:solidFill>
                <a:schemeClr val="tx1"/>
              </a:solidFill>
              <a:latin typeface="Fira sans"/>
            </a:endParaRP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01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solidFill>
                  <a:srgbClr val="0070C0"/>
                </a:solidFill>
                <a:latin typeface="Fira sans"/>
              </a:rPr>
              <a:t>2</a:t>
            </a:r>
            <a:r>
              <a:rPr lang="en-US" dirty="0">
                <a:solidFill>
                  <a:srgbClr val="0070C0"/>
                </a:solidFill>
                <a:latin typeface="Fira sans"/>
              </a:rPr>
              <a: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 </a:t>
            </a:r>
            <a:r>
              <a:rPr lang="en-US" sz="2400" dirty="0" err="1" smtClean="0">
                <a:solidFill>
                  <a:srgbClr val="0070C0"/>
                </a:solidFill>
                <a:latin typeface="Fira sans"/>
              </a:rPr>
              <a:t>NodeType</a:t>
            </a:r>
            <a:r>
              <a:rPr lang="en-US" sz="2400" dirty="0" smtClean="0">
                <a:solidFill>
                  <a:srgbClr val="0070C0"/>
                </a:solidFill>
                <a:latin typeface="Fira sans"/>
              </a:rPr>
              <a:t> </a:t>
            </a:r>
            <a:r>
              <a:rPr lang="en-US" sz="2400" dirty="0" err="1" smtClean="0">
                <a:solidFill>
                  <a:srgbClr val="0070C0"/>
                </a:solidFill>
                <a:latin typeface="Fira sans"/>
              </a:rPr>
              <a:t>NewNode</a:t>
            </a:r>
            <a:r>
              <a:rPr lang="en-US" sz="2400" dirty="0" smtClean="0">
                <a:solidFill>
                  <a:srgbClr val="0070C0"/>
                </a:solidFill>
                <a:latin typeface="Fira sans"/>
              </a:rPr>
              <a:t>)</a:t>
            </a:r>
            <a:endParaRPr lang="en-US" sz="2400" dirty="0">
              <a:solidFill>
                <a:srgbClr val="0070C0"/>
              </a:solidFill>
              <a:latin typeface="Fira sans"/>
            </a:endParaRPr>
          </a:p>
          <a:p>
            <a:pPr marL="0" indent="0">
              <a:buNone/>
            </a:pPr>
            <a:r>
              <a:rPr lang="en-US" sz="1800" dirty="0">
                <a:solidFill>
                  <a:srgbClr val="0070C0"/>
                </a:solidFill>
                <a:latin typeface="Fira sans"/>
              </a:rPr>
              <a:t>// This </a:t>
            </a:r>
            <a:r>
              <a:rPr lang="en-US" sz="1800" dirty="0" smtClean="0">
                <a:solidFill>
                  <a:srgbClr val="0070C0"/>
                </a:solidFill>
                <a:latin typeface="Fira sans"/>
              </a:rPr>
              <a:t>Algorithm adds a </a:t>
            </a:r>
            <a:r>
              <a:rPr lang="en-US" sz="1800" dirty="0" err="1" smtClean="0">
                <a:solidFill>
                  <a:srgbClr val="0070C0"/>
                </a:solidFill>
                <a:latin typeface="Fira sans"/>
              </a:rPr>
              <a:t>NewNode</a:t>
            </a:r>
            <a:r>
              <a:rPr lang="en-US" sz="1800" dirty="0" smtClean="0">
                <a:solidFill>
                  <a:srgbClr val="0070C0"/>
                </a:solidFill>
                <a:latin typeface="Fira sans"/>
              </a:rPr>
              <a:t> </a:t>
            </a:r>
            <a:r>
              <a:rPr lang="en-US" sz="1800" dirty="0">
                <a:solidFill>
                  <a:srgbClr val="0070C0"/>
                </a:solidFill>
                <a:latin typeface="Fira sans"/>
              </a:rPr>
              <a:t>at the </a:t>
            </a:r>
            <a:r>
              <a:rPr lang="en-US" sz="1800" dirty="0" smtClean="0">
                <a:solidFill>
                  <a:srgbClr val="0070C0"/>
                </a:solidFill>
                <a:latin typeface="Fira sans"/>
              </a:rPr>
              <a:t>rear of ‘queue’. rear </a:t>
            </a:r>
            <a:r>
              <a:rPr lang="en-US" sz="1800" dirty="0">
                <a:solidFill>
                  <a:srgbClr val="0070C0"/>
                </a:solidFill>
                <a:latin typeface="Fira sans"/>
              </a:rPr>
              <a:t>is </a:t>
            </a:r>
            <a:r>
              <a:rPr lang="en-US" sz="1800" dirty="0" smtClean="0">
                <a:solidFill>
                  <a:srgbClr val="0070C0"/>
                </a:solidFill>
                <a:latin typeface="Fira sans"/>
              </a:rPr>
              <a:t>a pointer that points to the last node in the queue</a:t>
            </a:r>
          </a:p>
          <a:p>
            <a:pPr marL="0" indent="0">
              <a:buNone/>
            </a:pPr>
            <a:r>
              <a:rPr lang="en-US" sz="2400" dirty="0" smtClean="0">
                <a:latin typeface="Fira sans"/>
              </a:rPr>
              <a:t>{</a:t>
            </a:r>
          </a:p>
          <a:p>
            <a:pPr marL="0" indent="0">
              <a:buNone/>
            </a:pPr>
            <a:r>
              <a:rPr lang="en-US" sz="2400" dirty="0" smtClean="0">
                <a:latin typeface="Fira sans"/>
              </a:rPr>
              <a:t>	If(front==rear==NULL)</a:t>
            </a:r>
          </a:p>
          <a:p>
            <a:pPr marL="400050" lvl="1" indent="0">
              <a:buNone/>
            </a:pPr>
            <a:r>
              <a:rPr lang="en-US" sz="2000" dirty="0" smtClean="0">
                <a:latin typeface="Fira sans"/>
              </a:rPr>
              <a:t>		Front=rear=</a:t>
            </a:r>
            <a:r>
              <a:rPr lang="en-US" sz="2000" dirty="0" err="1" smtClean="0">
                <a:latin typeface="Fira sans"/>
              </a:rPr>
              <a:t>newnode</a:t>
            </a:r>
            <a:r>
              <a:rPr lang="en-US" sz="2000" dirty="0" smtClean="0">
                <a:latin typeface="Fira sans"/>
              </a:rPr>
              <a:t> // insertion of first element</a:t>
            </a:r>
          </a:p>
          <a:p>
            <a:pPr marL="400050" lvl="1" indent="0">
              <a:buNone/>
            </a:pPr>
            <a:r>
              <a:rPr lang="en-US" sz="2000" dirty="0" smtClean="0">
                <a:latin typeface="Fira sans"/>
              </a:rPr>
              <a:t>		rear-&gt;next=</a:t>
            </a:r>
            <a:r>
              <a:rPr lang="en-US" sz="2000" dirty="0" err="1" smtClean="0">
                <a:latin typeface="Fira sans"/>
              </a:rPr>
              <a:t>newnode</a:t>
            </a:r>
            <a:r>
              <a:rPr lang="en-US" sz="2000" dirty="0" smtClean="0">
                <a:latin typeface="Fira sans"/>
              </a:rPr>
              <a:t> //circular queue definition</a:t>
            </a:r>
          </a:p>
          <a:p>
            <a:pPr marL="0" indent="0">
              <a:buNone/>
            </a:pPr>
            <a:r>
              <a:rPr lang="en-US" sz="2400" dirty="0" smtClean="0">
                <a:latin typeface="Fira sans"/>
              </a:rPr>
              <a:t>	else //general case</a:t>
            </a:r>
            <a:endParaRPr lang="en-US" sz="2400" dirty="0">
              <a:latin typeface="Fira sans"/>
            </a:endParaRPr>
          </a:p>
          <a:p>
            <a:pPr marL="0" indent="0">
              <a:buNone/>
            </a:pPr>
            <a:r>
              <a:rPr lang="en-US" sz="2400" dirty="0" smtClean="0">
                <a:latin typeface="Fira sans"/>
              </a:rPr>
              <a:t>		temp=front;</a:t>
            </a:r>
            <a:br>
              <a:rPr lang="en-US" sz="2400" dirty="0" smtClean="0">
                <a:latin typeface="Fira sans"/>
              </a:rPr>
            </a:br>
            <a:r>
              <a:rPr lang="en-US" sz="2400" dirty="0" smtClean="0">
                <a:latin typeface="Fira sans"/>
              </a:rPr>
              <a:t>		while(temp!=rear) {</a:t>
            </a:r>
          </a:p>
          <a:p>
            <a:pPr marL="0" indent="0">
              <a:buNone/>
            </a:pPr>
            <a:r>
              <a:rPr lang="en-US" sz="2400" dirty="0" smtClean="0">
                <a:latin typeface="Fira sans"/>
              </a:rPr>
              <a:t>			temp=temp-&gt;next;</a:t>
            </a:r>
          </a:p>
          <a:p>
            <a:pPr marL="0" indent="0">
              <a:buNone/>
            </a:pPr>
            <a:r>
              <a:rPr lang="en-US" sz="2400" dirty="0">
                <a:latin typeface="Fira sans"/>
              </a:rPr>
              <a:t>	</a:t>
            </a:r>
            <a:r>
              <a:rPr lang="en-US" sz="2400" dirty="0" smtClean="0">
                <a:latin typeface="Fira sans"/>
              </a:rPr>
              <a:t>		temp-&gt;next =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a:t>
            </a:r>
            <a:r>
              <a:rPr lang="en-US" sz="2400" dirty="0" err="1" smtClean="0">
                <a:latin typeface="Fira sans"/>
              </a:rPr>
              <a:t>newnode</a:t>
            </a:r>
            <a:r>
              <a:rPr lang="en-US" sz="2400" dirty="0" smtClean="0">
                <a:latin typeface="Fira sans"/>
              </a:rPr>
              <a:t>-&gt;next = rear-&gt;next;</a:t>
            </a:r>
          </a:p>
          <a:p>
            <a:pPr marL="0" indent="0">
              <a:buNone/>
            </a:pPr>
            <a:r>
              <a:rPr lang="en-US" sz="2400" dirty="0">
                <a:latin typeface="Fira sans"/>
              </a:rPr>
              <a:t>	</a:t>
            </a:r>
            <a:r>
              <a:rPr lang="en-US" sz="2400" dirty="0" smtClean="0">
                <a:latin typeface="Fira sans"/>
              </a:rPr>
              <a:t>		rear=</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}//while</a:t>
            </a:r>
          </a:p>
          <a:p>
            <a:pPr marL="0" indent="0">
              <a:buNone/>
            </a:pPr>
            <a:r>
              <a:rPr lang="en-US" sz="2400" dirty="0" smtClean="0">
                <a:latin typeface="Fira sans"/>
              </a:rPr>
              <a:t>}//</a:t>
            </a:r>
            <a:r>
              <a:rPr lang="en-US" sz="2400" dirty="0" err="1" smtClean="0">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0751881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err="1" smtClean="0">
                <a:solidFill>
                  <a:srgbClr val="C00000"/>
                </a:solidFill>
                <a:latin typeface="Marcellus"/>
              </a:rPr>
              <a:t>Enqueue</a:t>
            </a:r>
            <a:r>
              <a:rPr lang="en-US" dirty="0" smtClean="0">
                <a:solidFill>
                  <a:srgbClr val="C00000"/>
                </a:solidFill>
                <a:latin typeface="Marcellus"/>
              </a:rPr>
              <a:t> another algorithm</a:t>
            </a:r>
            <a:endParaRPr lang="en-US" dirty="0">
              <a:solidFill>
                <a:srgbClr val="C00000"/>
              </a:solidFill>
              <a:latin typeface="Marcellus"/>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0070C0"/>
                </a:solidFill>
                <a:latin typeface="Fira sans"/>
              </a:rPr>
              <a:t>2</a:t>
            </a:r>
            <a:r>
              <a:rPr lang="en-US" dirty="0">
                <a:solidFill>
                  <a:srgbClr val="0070C0"/>
                </a:solidFill>
                <a:latin typeface="Fira sans"/>
              </a:rPr>
              <a: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 </a:t>
            </a:r>
            <a:r>
              <a:rPr lang="en-US" sz="2400" dirty="0" err="1" smtClean="0">
                <a:solidFill>
                  <a:srgbClr val="0070C0"/>
                </a:solidFill>
                <a:latin typeface="Fira sans"/>
              </a:rPr>
              <a:t>NodeType</a:t>
            </a:r>
            <a:r>
              <a:rPr lang="en-US" sz="2400" dirty="0" smtClean="0">
                <a:solidFill>
                  <a:srgbClr val="0070C0"/>
                </a:solidFill>
                <a:latin typeface="Fira sans"/>
              </a:rPr>
              <a:t> </a:t>
            </a:r>
            <a:r>
              <a:rPr lang="en-US" sz="2400" dirty="0" err="1" smtClean="0">
                <a:solidFill>
                  <a:srgbClr val="0070C0"/>
                </a:solidFill>
                <a:latin typeface="Fira sans"/>
              </a:rPr>
              <a:t>NewNode</a:t>
            </a:r>
            <a:r>
              <a:rPr lang="en-US" sz="2400" dirty="0" smtClean="0">
                <a:solidFill>
                  <a:srgbClr val="0070C0"/>
                </a:solidFill>
                <a:latin typeface="Fira sans"/>
              </a:rPr>
              <a:t>)</a:t>
            </a:r>
            <a:endParaRPr lang="en-US" sz="2400" dirty="0">
              <a:solidFill>
                <a:srgbClr val="0070C0"/>
              </a:solidFill>
              <a:latin typeface="Fira sans"/>
            </a:endParaRPr>
          </a:p>
          <a:p>
            <a:pPr marL="0" indent="0">
              <a:buNone/>
            </a:pPr>
            <a:r>
              <a:rPr lang="en-US" sz="1800" dirty="0">
                <a:solidFill>
                  <a:srgbClr val="0070C0"/>
                </a:solidFill>
                <a:latin typeface="Fira sans"/>
              </a:rPr>
              <a:t>// This </a:t>
            </a:r>
            <a:r>
              <a:rPr lang="en-US" sz="1800" dirty="0" smtClean="0">
                <a:solidFill>
                  <a:srgbClr val="0070C0"/>
                </a:solidFill>
                <a:latin typeface="Fira sans"/>
              </a:rPr>
              <a:t>Algorithm adds a </a:t>
            </a:r>
            <a:r>
              <a:rPr lang="en-US" sz="1800" dirty="0" err="1" smtClean="0">
                <a:solidFill>
                  <a:srgbClr val="0070C0"/>
                </a:solidFill>
                <a:latin typeface="Fira sans"/>
              </a:rPr>
              <a:t>NewNode</a:t>
            </a:r>
            <a:r>
              <a:rPr lang="en-US" sz="1800" dirty="0" smtClean="0">
                <a:solidFill>
                  <a:srgbClr val="0070C0"/>
                </a:solidFill>
                <a:latin typeface="Fira sans"/>
              </a:rPr>
              <a:t> </a:t>
            </a:r>
            <a:r>
              <a:rPr lang="en-US" sz="1800" dirty="0">
                <a:solidFill>
                  <a:srgbClr val="0070C0"/>
                </a:solidFill>
                <a:latin typeface="Fira sans"/>
              </a:rPr>
              <a:t>at the </a:t>
            </a:r>
            <a:r>
              <a:rPr lang="en-US" sz="1800" dirty="0" smtClean="0">
                <a:solidFill>
                  <a:srgbClr val="0070C0"/>
                </a:solidFill>
                <a:latin typeface="Fira sans"/>
              </a:rPr>
              <a:t>rear of ‘queue’. rear </a:t>
            </a:r>
            <a:r>
              <a:rPr lang="en-US" sz="1800" dirty="0">
                <a:solidFill>
                  <a:srgbClr val="0070C0"/>
                </a:solidFill>
                <a:latin typeface="Fira sans"/>
              </a:rPr>
              <a:t>is </a:t>
            </a:r>
            <a:r>
              <a:rPr lang="en-US" sz="1800" dirty="0" smtClean="0">
                <a:solidFill>
                  <a:srgbClr val="0070C0"/>
                </a:solidFill>
                <a:latin typeface="Fira sans"/>
              </a:rPr>
              <a:t>a pointer that points to the last node in the queue</a:t>
            </a:r>
          </a:p>
          <a:p>
            <a:pPr marL="0" indent="0">
              <a:buNone/>
            </a:pPr>
            <a:r>
              <a:rPr lang="en-US" sz="2400" dirty="0" smtClean="0">
                <a:latin typeface="Fira sans"/>
              </a:rPr>
              <a:t>{</a:t>
            </a:r>
          </a:p>
          <a:p>
            <a:pPr marL="0" indent="0">
              <a:buNone/>
            </a:pPr>
            <a:r>
              <a:rPr lang="en-US" sz="2400" dirty="0" smtClean="0">
                <a:latin typeface="Fira sans"/>
              </a:rPr>
              <a:t>	If(front==rear==NULL)</a:t>
            </a:r>
          </a:p>
          <a:p>
            <a:pPr marL="400050" lvl="1" indent="0">
              <a:buNone/>
            </a:pPr>
            <a:r>
              <a:rPr lang="en-US" sz="2000" dirty="0" smtClean="0">
                <a:latin typeface="Fira sans"/>
              </a:rPr>
              <a:t>		Front=rear=</a:t>
            </a:r>
            <a:r>
              <a:rPr lang="en-US" sz="2000" dirty="0" err="1" smtClean="0">
                <a:latin typeface="Fira sans"/>
              </a:rPr>
              <a:t>newnode</a:t>
            </a:r>
            <a:r>
              <a:rPr lang="en-US" sz="2000" dirty="0" smtClean="0">
                <a:latin typeface="Fira sans"/>
              </a:rPr>
              <a:t> // insertion of first element</a:t>
            </a:r>
          </a:p>
          <a:p>
            <a:pPr marL="400050" lvl="1" indent="0">
              <a:buNone/>
            </a:pPr>
            <a:r>
              <a:rPr lang="en-US" sz="2000" dirty="0" smtClean="0">
                <a:latin typeface="Fira sans"/>
              </a:rPr>
              <a:t>		rear-&gt;next=</a:t>
            </a:r>
            <a:r>
              <a:rPr lang="en-US" sz="2000" dirty="0" err="1" smtClean="0">
                <a:latin typeface="Fira sans"/>
              </a:rPr>
              <a:t>newnode</a:t>
            </a:r>
            <a:r>
              <a:rPr lang="en-US" sz="2000" dirty="0" smtClean="0">
                <a:latin typeface="Fira sans"/>
              </a:rPr>
              <a:t> //circular queue definition</a:t>
            </a:r>
          </a:p>
          <a:p>
            <a:pPr marL="0" indent="0">
              <a:buNone/>
            </a:pPr>
            <a:r>
              <a:rPr lang="en-US" sz="2400" dirty="0" smtClean="0">
                <a:latin typeface="Fira sans"/>
              </a:rPr>
              <a:t>	else //general case</a:t>
            </a:r>
            <a:endParaRPr lang="en-US" sz="2400" dirty="0">
              <a:latin typeface="Fira sans"/>
            </a:endParaRPr>
          </a:p>
          <a:p>
            <a:pPr marL="0" indent="0">
              <a:buNone/>
            </a:pPr>
            <a:r>
              <a:rPr lang="en-US" sz="2400" dirty="0" smtClean="0">
                <a:latin typeface="Fira sans"/>
              </a:rPr>
              <a:t>		rear-&gt;next=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rear=</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a:t>
            </a:r>
            <a:r>
              <a:rPr lang="en-US" sz="2400" dirty="0" err="1" smtClean="0">
                <a:latin typeface="Fira sans"/>
              </a:rPr>
              <a:t>newnode</a:t>
            </a:r>
            <a:r>
              <a:rPr lang="en-US" sz="2400" dirty="0" smtClean="0">
                <a:latin typeface="Fira sans"/>
              </a:rPr>
              <a:t>-&gt;next=front;</a:t>
            </a:r>
          </a:p>
          <a:p>
            <a:pPr marL="0" indent="0">
              <a:buNone/>
            </a:pPr>
            <a:endParaRPr lang="en-US" sz="2400" dirty="0" smtClean="0">
              <a:latin typeface="Fira sans"/>
            </a:endParaRPr>
          </a:p>
          <a:p>
            <a:pPr marL="0" indent="0">
              <a:buNone/>
            </a:pPr>
            <a:r>
              <a:rPr lang="en-US" sz="2400" dirty="0" smtClean="0">
                <a:latin typeface="Fira sans"/>
              </a:rPr>
              <a:t>}//</a:t>
            </a:r>
            <a:r>
              <a:rPr lang="en-US" sz="2400" dirty="0" err="1" smtClean="0">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732463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5248" y="6018213"/>
            <a:ext cx="726281" cy="722313"/>
          </a:xfrm>
          <a:prstGeom prst="rect">
            <a:avLst/>
          </a:prstGeom>
        </p:spPr>
      </p:pic>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p>
        </p:txBody>
      </p:sp>
      <p:sp>
        <p:nvSpPr>
          <p:cNvPr id="3" name="Content Placeholder 2"/>
          <p:cNvSpPr>
            <a:spLocks noGrp="1"/>
          </p:cNvSpPr>
          <p:nvPr>
            <p:ph idx="1"/>
          </p:nvPr>
        </p:nvSpPr>
        <p:spPr>
          <a:xfrm>
            <a:off x="457200" y="1600200"/>
            <a:ext cx="8229600" cy="4957764"/>
          </a:xfrm>
        </p:spPr>
        <p:txBody>
          <a:bodyPr>
            <a:normAutofit fontScale="700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smtClean="0">
                <a:solidFill>
                  <a:srgbClr val="0070C0"/>
                </a:solidFill>
                <a:latin typeface="Fira sans"/>
              </a:rPr>
              <a:t>DeQueue</a:t>
            </a:r>
            <a:r>
              <a:rPr lang="en-US" sz="2600" dirty="0" smtClean="0">
                <a:solidFill>
                  <a:srgbClr val="0070C0"/>
                </a:solidFill>
                <a:latin typeface="Fira sans"/>
              </a:rPr>
              <a:t>(</a:t>
            </a:r>
            <a:r>
              <a:rPr lang="en-US" sz="2600" dirty="0" err="1" smtClean="0">
                <a:solidFill>
                  <a:srgbClr val="0070C0"/>
                </a:solidFill>
                <a:latin typeface="Fira sans"/>
              </a:rPr>
              <a:t>QueueType</a:t>
            </a:r>
            <a:r>
              <a:rPr lang="en-US" sz="2600" dirty="0" smtClean="0">
                <a:solidFill>
                  <a:srgbClr val="0070C0"/>
                </a:solidFill>
                <a:latin typeface="Fira sans"/>
              </a:rPr>
              <a:t> </a:t>
            </a:r>
            <a:r>
              <a:rPr lang="en-US" sz="2600" dirty="0" err="1" smtClean="0">
                <a:solidFill>
                  <a:srgbClr val="0070C0"/>
                </a:solidFill>
                <a:latin typeface="Fira sans"/>
              </a:rPr>
              <a:t>CQueue</a:t>
            </a:r>
            <a:r>
              <a:rPr lang="en-US" sz="2600" dirty="0" smtClean="0">
                <a:solidFill>
                  <a:srgbClr val="0070C0"/>
                </a:solidFill>
                <a:latin typeface="Fira sans"/>
              </a:rPr>
              <a:t>)</a:t>
            </a:r>
            <a:endParaRPr lang="en-US" sz="2600" dirty="0">
              <a:solidFill>
                <a:srgbClr val="0070C0"/>
              </a:solidFill>
              <a:latin typeface="Fira sans"/>
            </a:endParaRPr>
          </a:p>
          <a:p>
            <a:pPr marL="0" indent="0">
              <a:buNone/>
            </a:pPr>
            <a:r>
              <a:rPr lang="en-US" sz="2400" dirty="0" smtClean="0">
                <a:latin typeface="Fira sans"/>
              </a:rPr>
              <a:t>//This algorithm returns value of </a:t>
            </a:r>
            <a:r>
              <a:rPr lang="en-US" sz="2400" dirty="0" err="1" smtClean="0">
                <a:latin typeface="Fira sans"/>
              </a:rPr>
              <a:t>ElementType</a:t>
            </a:r>
            <a:r>
              <a:rPr lang="en-US" sz="2400" dirty="0" smtClean="0">
                <a:latin typeface="Fira sans"/>
              </a:rPr>
              <a:t> stored at the front of queue.  Temp  is a temporary node used in the dequeuer process.</a:t>
            </a:r>
            <a:endParaRPr lang="en-US" sz="2400" dirty="0">
              <a:latin typeface="Fira sans"/>
            </a:endParaRPr>
          </a:p>
          <a:p>
            <a:pPr marL="0" indent="0">
              <a:buNone/>
            </a:pPr>
            <a:r>
              <a:rPr lang="en-US" sz="2600" dirty="0" smtClean="0">
                <a:latin typeface="Fira sans"/>
              </a:rPr>
              <a:t>{ if (front==rear==NULL)</a:t>
            </a:r>
          </a:p>
          <a:p>
            <a:pPr marL="0" indent="0">
              <a:buNone/>
            </a:pPr>
            <a:r>
              <a:rPr lang="en-US" sz="2600" dirty="0">
                <a:latin typeface="Fira sans"/>
              </a:rPr>
              <a:t>	</a:t>
            </a:r>
            <a:r>
              <a:rPr lang="en-US" sz="2600" dirty="0" smtClean="0">
                <a:latin typeface="Fira sans"/>
              </a:rPr>
              <a:t>Print “Underflow”</a:t>
            </a:r>
          </a:p>
          <a:p>
            <a:pPr marL="0" indent="0">
              <a:buNone/>
            </a:pPr>
            <a:r>
              <a:rPr lang="en-US" sz="2600" dirty="0">
                <a:latin typeface="Fira sans"/>
              </a:rPr>
              <a:t>	</a:t>
            </a:r>
            <a:r>
              <a:rPr lang="en-US" sz="2600" dirty="0" smtClean="0">
                <a:latin typeface="Fira sans"/>
              </a:rPr>
              <a:t>exit;</a:t>
            </a:r>
          </a:p>
          <a:p>
            <a:pPr marL="0" indent="0">
              <a:buNone/>
            </a:pPr>
            <a:r>
              <a:rPr lang="en-US" sz="2600" dirty="0">
                <a:latin typeface="Fira sans"/>
              </a:rPr>
              <a:t> </a:t>
            </a:r>
            <a:r>
              <a:rPr lang="en-US" sz="2600" dirty="0" smtClean="0">
                <a:latin typeface="Fira sans"/>
              </a:rPr>
              <a:t>Else if (front==rear)</a:t>
            </a:r>
          </a:p>
          <a:p>
            <a:pPr marL="0" indent="0">
              <a:buNone/>
            </a:pPr>
            <a:r>
              <a:rPr lang="en-US" sz="2600" dirty="0" smtClean="0">
                <a:latin typeface="Fira sans"/>
              </a:rPr>
              <a:t>	{ temp= front;</a:t>
            </a:r>
          </a:p>
          <a:p>
            <a:pPr marL="0" indent="0">
              <a:buNone/>
            </a:pPr>
            <a:r>
              <a:rPr lang="en-US" sz="2600" dirty="0">
                <a:latin typeface="Fira sans"/>
              </a:rPr>
              <a:t>	 </a:t>
            </a:r>
            <a:r>
              <a:rPr lang="en-US" sz="2600" dirty="0" smtClean="0">
                <a:latin typeface="Fira sans"/>
              </a:rPr>
              <a:t>  front=rear=NULL;</a:t>
            </a:r>
          </a:p>
          <a:p>
            <a:pPr marL="0" indent="0">
              <a:buNone/>
            </a:pPr>
            <a:r>
              <a:rPr lang="en-US" sz="2600" dirty="0">
                <a:latin typeface="Fira sans"/>
              </a:rPr>
              <a:t>	 </a:t>
            </a:r>
            <a:r>
              <a:rPr lang="en-US" sz="2600" dirty="0" smtClean="0">
                <a:latin typeface="Fira sans"/>
              </a:rPr>
              <a:t>  return(temp-&gt;data);</a:t>
            </a:r>
          </a:p>
          <a:p>
            <a:pPr marL="0" indent="0">
              <a:buNone/>
            </a:pPr>
            <a:r>
              <a:rPr lang="en-US" sz="2600" dirty="0">
                <a:latin typeface="Fira sans"/>
              </a:rPr>
              <a:t>	</a:t>
            </a:r>
            <a:r>
              <a:rPr lang="en-US" sz="2600" dirty="0" smtClean="0">
                <a:latin typeface="Fira sans"/>
              </a:rPr>
              <a:t>}</a:t>
            </a:r>
          </a:p>
          <a:p>
            <a:pPr marL="0" indent="0">
              <a:buNone/>
            </a:pPr>
            <a:r>
              <a:rPr lang="en-US" sz="2600" dirty="0" smtClean="0">
                <a:latin typeface="Fira sans"/>
              </a:rPr>
              <a:t>Else {</a:t>
            </a:r>
          </a:p>
          <a:p>
            <a:pPr marL="0" indent="0">
              <a:buNone/>
            </a:pPr>
            <a:r>
              <a:rPr lang="en-US" sz="2600" dirty="0">
                <a:latin typeface="Fira sans"/>
              </a:rPr>
              <a:t>	</a:t>
            </a:r>
            <a:r>
              <a:rPr lang="en-US" sz="2600" dirty="0" smtClean="0">
                <a:latin typeface="Fira sans"/>
              </a:rPr>
              <a:t>temp=front;</a:t>
            </a:r>
          </a:p>
          <a:p>
            <a:pPr marL="0" indent="0">
              <a:buNone/>
            </a:pPr>
            <a:r>
              <a:rPr lang="en-US" sz="2600" dirty="0">
                <a:latin typeface="Fira sans"/>
              </a:rPr>
              <a:t>	</a:t>
            </a:r>
            <a:r>
              <a:rPr lang="en-US" sz="2600" dirty="0" smtClean="0">
                <a:latin typeface="Fira sans"/>
              </a:rPr>
              <a:t>front=front-&gt;next;</a:t>
            </a:r>
          </a:p>
          <a:p>
            <a:pPr marL="0" indent="0">
              <a:buNone/>
            </a:pPr>
            <a:r>
              <a:rPr lang="en-US" sz="2600" dirty="0">
                <a:latin typeface="Fira sans"/>
              </a:rPr>
              <a:t>	</a:t>
            </a:r>
            <a:r>
              <a:rPr lang="en-US" sz="2600" dirty="0" smtClean="0">
                <a:latin typeface="Fira sans"/>
              </a:rPr>
              <a:t>rear-&gt;next= front;</a:t>
            </a:r>
          </a:p>
          <a:p>
            <a:pPr marL="0" indent="0">
              <a:buNone/>
            </a:pPr>
            <a:r>
              <a:rPr lang="en-US" sz="2600" dirty="0">
                <a:latin typeface="Fira sans"/>
              </a:rPr>
              <a:t> </a:t>
            </a:r>
            <a:r>
              <a:rPr lang="en-US" sz="2600" dirty="0" smtClean="0">
                <a:latin typeface="Fira sans"/>
              </a:rPr>
              <a:t>	return(temp-</a:t>
            </a:r>
            <a:r>
              <a:rPr lang="en-US" sz="2600" dirty="0">
                <a:latin typeface="Fira sans"/>
              </a:rPr>
              <a:t>&gt;data);</a:t>
            </a:r>
          </a:p>
          <a:p>
            <a:pPr marL="0" indent="0">
              <a:buNone/>
            </a:pPr>
            <a:r>
              <a:rPr lang="en-US" sz="2600" dirty="0">
                <a:latin typeface="Fira sans"/>
              </a:rPr>
              <a:t>	}</a:t>
            </a:r>
            <a:endParaRPr lang="en-US" sz="2600" dirty="0" smtClean="0">
              <a:latin typeface="Fira sans"/>
            </a:endParaRPr>
          </a:p>
          <a:p>
            <a:pPr marL="0" indent="0">
              <a:buNone/>
            </a:pPr>
            <a:r>
              <a:rPr lang="en-US" sz="2600" dirty="0" smtClean="0">
                <a:latin typeface="Fira sans"/>
              </a:rPr>
              <a:t>}//</a:t>
            </a:r>
            <a:r>
              <a:rPr lang="en-US" sz="2600" dirty="0" err="1" smtClean="0">
                <a:latin typeface="Fira sans"/>
              </a:rPr>
              <a:t>Dequeue</a:t>
            </a:r>
            <a:endParaRPr lang="en-US" sz="2600" dirty="0" smtClean="0">
              <a:latin typeface="Fira sans"/>
            </a:endParaRPr>
          </a:p>
          <a:p>
            <a:pPr marL="0" indent="0">
              <a:buNone/>
            </a:pPr>
            <a:endParaRPr lang="en-US" dirty="0">
              <a:solidFill>
                <a:srgbClr val="FF0000"/>
              </a:solidFill>
              <a:latin typeface="Fira sans"/>
            </a:endParaRPr>
          </a:p>
          <a:p>
            <a:pPr marL="0" indent="0">
              <a:buNone/>
            </a:pPr>
            <a:endParaRPr lang="en-US" dirty="0" smtClean="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625308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Stacks: 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Fira sans"/>
              </a:rPr>
              <a:t>4</a:t>
            </a:r>
            <a:r>
              <a:rPr lang="en-US" dirty="0">
                <a:latin typeface="Fira sans"/>
              </a:rPr>
              <a:t>. </a:t>
            </a:r>
            <a:r>
              <a:rPr lang="en-US" dirty="0">
                <a:solidFill>
                  <a:srgbClr val="0070C0"/>
                </a:solidFill>
                <a:latin typeface="Fira sans"/>
              </a:rPr>
              <a:t>Abstract </a:t>
            </a:r>
            <a:r>
              <a:rPr lang="en-US" dirty="0" err="1" smtClean="0">
                <a:solidFill>
                  <a:srgbClr val="0070C0"/>
                </a:solidFill>
                <a:latin typeface="Fira sans"/>
              </a:rPr>
              <a:t>DestroyQueue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a:t>
            </a:r>
            <a:r>
              <a:rPr lang="en-US" dirty="0" err="1" smtClean="0">
                <a:solidFill>
                  <a:srgbClr val="0070C0"/>
                </a:solidFill>
                <a:latin typeface="Fira sans"/>
              </a:rPr>
              <a:t>CQueue</a:t>
            </a:r>
            <a:r>
              <a:rPr lang="en-US" dirty="0" smtClean="0">
                <a:solidFill>
                  <a:srgbClr val="0070C0"/>
                </a:solidFill>
                <a:latin typeface="Fira sans"/>
              </a:rPr>
              <a:t>)</a:t>
            </a:r>
          </a:p>
          <a:p>
            <a:pPr marL="0" indent="0">
              <a:buNone/>
            </a:pPr>
            <a:r>
              <a:rPr lang="en-US" dirty="0">
                <a:latin typeface="Fira sans"/>
              </a:rPr>
              <a:t>//</a:t>
            </a:r>
            <a:r>
              <a:rPr lang="en-US" sz="2200" dirty="0">
                <a:latin typeface="Fira sans"/>
              </a:rPr>
              <a:t>This algorithm returns </a:t>
            </a:r>
            <a:r>
              <a:rPr lang="en-US" sz="2200" dirty="0" smtClean="0">
                <a:latin typeface="Fira sans"/>
              </a:rPr>
              <a:t>values stored in data structure and free the memory used in data structure implementation. </a:t>
            </a:r>
            <a:endParaRPr lang="en-US" sz="2200" dirty="0">
              <a:solidFill>
                <a:srgbClr val="0070C0"/>
              </a:solidFill>
              <a:latin typeface="Fira sans"/>
            </a:endParaRPr>
          </a:p>
          <a:p>
            <a:pPr marL="0" indent="0">
              <a:buNone/>
            </a:pPr>
            <a:r>
              <a:rPr lang="en-US" dirty="0" smtClean="0">
                <a:latin typeface="Fira sans"/>
              </a:rPr>
              <a:t>{ </a:t>
            </a:r>
            <a:r>
              <a:rPr lang="en-US" dirty="0">
                <a:latin typeface="Fira sans"/>
              </a:rPr>
              <a:t>if </a:t>
            </a:r>
            <a:r>
              <a:rPr lang="en-US" dirty="0" smtClean="0">
                <a:latin typeface="Fira sans"/>
              </a:rPr>
              <a:t>front==</a:t>
            </a:r>
            <a:r>
              <a:rPr lang="en-US" dirty="0">
                <a:latin typeface="Fira sans"/>
              </a:rPr>
              <a:t>NULL</a:t>
            </a:r>
          </a:p>
          <a:p>
            <a:pPr marL="0" indent="0">
              <a:buNone/>
            </a:pPr>
            <a:r>
              <a:rPr lang="en-US" dirty="0">
                <a:latin typeface="Fira sans"/>
              </a:rPr>
              <a:t>	Print “Underflow</a:t>
            </a:r>
            <a:r>
              <a:rPr lang="en-US" dirty="0" smtClean="0">
                <a:latin typeface="Fira sans"/>
              </a:rPr>
              <a:t>”</a:t>
            </a:r>
          </a:p>
          <a:p>
            <a:pPr marL="0" indent="0">
              <a:buNone/>
            </a:pPr>
            <a:r>
              <a:rPr lang="en-US" dirty="0">
                <a:latin typeface="Fira sans"/>
              </a:rPr>
              <a:t>	</a:t>
            </a:r>
            <a:r>
              <a:rPr lang="en-US" dirty="0" smtClean="0">
                <a:latin typeface="Fira sans"/>
              </a:rPr>
              <a:t>exit;</a:t>
            </a:r>
            <a:endParaRPr lang="en-US" dirty="0">
              <a:latin typeface="Fira sans"/>
            </a:endParaRPr>
          </a:p>
          <a:p>
            <a:pPr marL="0" indent="0">
              <a:buNone/>
            </a:pPr>
            <a:r>
              <a:rPr lang="en-US" dirty="0">
                <a:latin typeface="Fira sans"/>
              </a:rPr>
              <a:t> </a:t>
            </a:r>
            <a:r>
              <a:rPr lang="en-US" dirty="0" smtClean="0">
                <a:latin typeface="Fira sans"/>
              </a:rPr>
              <a:t>Else {	</a:t>
            </a:r>
            <a:r>
              <a:rPr lang="en-US" dirty="0">
                <a:latin typeface="Fira sans"/>
              </a:rPr>
              <a:t> </a:t>
            </a:r>
            <a:r>
              <a:rPr lang="en-US" dirty="0" err="1">
                <a:latin typeface="Fira sans"/>
              </a:rPr>
              <a:t>createNode</a:t>
            </a:r>
            <a:r>
              <a:rPr lang="en-US" dirty="0">
                <a:latin typeface="Fira sans"/>
              </a:rPr>
              <a:t>(Temp);</a:t>
            </a:r>
          </a:p>
          <a:p>
            <a:pPr marL="0" indent="0">
              <a:buNone/>
            </a:pPr>
            <a:r>
              <a:rPr lang="en-US" dirty="0">
                <a:latin typeface="Fira sans"/>
              </a:rPr>
              <a:t>	</a:t>
            </a:r>
            <a:r>
              <a:rPr lang="en-US" dirty="0" smtClean="0">
                <a:latin typeface="Fira sans"/>
              </a:rPr>
              <a:t>while(</a:t>
            </a:r>
            <a:r>
              <a:rPr lang="en-US" dirty="0" err="1" smtClean="0">
                <a:latin typeface="Fira sans"/>
              </a:rPr>
              <a:t>NotEmpty</a:t>
            </a:r>
            <a:r>
              <a:rPr lang="en-US" dirty="0" smtClean="0">
                <a:latin typeface="Fira sans"/>
              </a:rPr>
              <a:t>(</a:t>
            </a:r>
            <a:r>
              <a:rPr lang="en-US" dirty="0" err="1" smtClean="0">
                <a:latin typeface="Fira sans"/>
              </a:rPr>
              <a:t>CQueue</a:t>
            </a:r>
            <a:r>
              <a:rPr lang="en-US" dirty="0" smtClean="0">
                <a:latin typeface="Fira sans"/>
              </a:rPr>
              <a:t>))</a:t>
            </a:r>
          </a:p>
          <a:p>
            <a:pPr marL="0" indent="0">
              <a:buNone/>
            </a:pPr>
            <a:r>
              <a:rPr lang="en-US" dirty="0">
                <a:latin typeface="Fira sans"/>
              </a:rPr>
              <a:t>	</a:t>
            </a:r>
            <a:r>
              <a:rPr lang="en-US" dirty="0" smtClean="0">
                <a:latin typeface="Fira sans"/>
              </a:rPr>
              <a:t>{</a:t>
            </a:r>
            <a:endParaRPr lang="en-US" dirty="0">
              <a:latin typeface="Fira sans"/>
            </a:endParaRPr>
          </a:p>
          <a:p>
            <a:pPr marL="0" indent="0">
              <a:buNone/>
            </a:pPr>
            <a:r>
              <a:rPr lang="en-US" dirty="0">
                <a:latin typeface="Fira sans"/>
              </a:rPr>
              <a:t>	</a:t>
            </a:r>
            <a:r>
              <a:rPr lang="en-US" dirty="0" smtClean="0">
                <a:latin typeface="Fira sans"/>
              </a:rPr>
              <a:t>return(</a:t>
            </a:r>
            <a:r>
              <a:rPr lang="en-US" dirty="0" err="1" smtClean="0">
                <a:latin typeface="Fira sans"/>
              </a:rPr>
              <a:t>Dequeue</a:t>
            </a:r>
            <a:r>
              <a:rPr lang="en-US" dirty="0" smtClean="0">
                <a:latin typeface="Fira sans"/>
              </a:rPr>
              <a:t>(</a:t>
            </a:r>
            <a:r>
              <a:rPr lang="en-US" dirty="0" err="1" smtClean="0">
                <a:latin typeface="Fira sans"/>
              </a:rPr>
              <a:t>CQueue</a:t>
            </a:r>
            <a:r>
              <a:rPr lang="en-US" dirty="0" smtClean="0">
                <a:latin typeface="Fira sans"/>
              </a:rPr>
              <a:t>));</a:t>
            </a:r>
            <a:endParaRPr lang="en-US" dirty="0">
              <a:latin typeface="Fira sans"/>
            </a:endParaRPr>
          </a:p>
          <a:p>
            <a:pPr marL="0" indent="0">
              <a:buNone/>
            </a:pPr>
            <a:r>
              <a:rPr lang="en-US" dirty="0">
                <a:latin typeface="Fira sans"/>
              </a:rPr>
              <a:t>	</a:t>
            </a:r>
            <a:r>
              <a:rPr lang="en-US" dirty="0" smtClean="0">
                <a:latin typeface="Fira sans"/>
              </a:rPr>
              <a:t>}</a:t>
            </a:r>
          </a:p>
          <a:p>
            <a:pPr marL="0" indent="0">
              <a:buNone/>
            </a:pPr>
            <a:r>
              <a:rPr lang="en-US" dirty="0">
                <a:latin typeface="Fira sans"/>
              </a:rPr>
              <a:t>	</a:t>
            </a:r>
            <a:r>
              <a:rPr lang="en-US" dirty="0" smtClean="0">
                <a:latin typeface="Fira sans"/>
              </a:rPr>
              <a:t>}//else</a:t>
            </a:r>
            <a:endParaRPr lang="en-US" dirty="0">
              <a:latin typeface="Fira sans"/>
            </a:endParaRP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6864111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Fira sans"/>
              </a:rPr>
              <a:t>6</a:t>
            </a:r>
            <a:r>
              <a:rPr lang="en-US" dirty="0" smtClean="0">
                <a:latin typeface="Fira sans"/>
              </a:rPr>
              <a:t>. </a:t>
            </a:r>
            <a:r>
              <a:rPr lang="en-US" dirty="0">
                <a:solidFill>
                  <a:srgbClr val="0070C0"/>
                </a:solidFill>
                <a:latin typeface="Fira sans"/>
              </a:rPr>
              <a:t>Abstract </a:t>
            </a:r>
            <a:r>
              <a:rPr lang="en-US" dirty="0" err="1" smtClean="0">
                <a:solidFill>
                  <a:srgbClr val="0070C0"/>
                </a:solidFill>
                <a:latin typeface="Fira sans"/>
              </a:rPr>
              <a:t>DisplayQueue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Queue)</a:t>
            </a:r>
            <a:endParaRPr lang="en-US" dirty="0">
              <a:solidFill>
                <a:srgbClr val="0070C0"/>
              </a:solidFill>
              <a:latin typeface="Fira sans"/>
            </a:endParaRPr>
          </a:p>
          <a:p>
            <a:pPr marL="0" indent="0">
              <a:buNone/>
            </a:pPr>
            <a:r>
              <a:rPr lang="en-US" dirty="0">
                <a:latin typeface="Fira sans"/>
              </a:rPr>
              <a:t>//This algorithm </a:t>
            </a:r>
            <a:r>
              <a:rPr lang="en-US" dirty="0" smtClean="0">
                <a:latin typeface="Fira sans"/>
              </a:rPr>
              <a:t>Prints all the Elements stored </a:t>
            </a:r>
            <a:r>
              <a:rPr lang="en-US" dirty="0">
                <a:latin typeface="Fira sans"/>
              </a:rPr>
              <a:t>in </a:t>
            </a:r>
            <a:r>
              <a:rPr lang="en-US" dirty="0" smtClean="0">
                <a:latin typeface="Fira sans"/>
              </a:rPr>
              <a:t>stack</a:t>
            </a:r>
            <a:r>
              <a:rPr lang="en-US" dirty="0">
                <a:latin typeface="Fira sans"/>
              </a:rPr>
              <a:t>. </a:t>
            </a:r>
            <a:r>
              <a:rPr lang="en-US" dirty="0" smtClean="0">
                <a:latin typeface="Fira sans"/>
              </a:rPr>
              <a:t>Temp purpose?</a:t>
            </a:r>
            <a:endParaRPr lang="en-US" dirty="0">
              <a:latin typeface="Fira sans"/>
            </a:endParaRPr>
          </a:p>
          <a:p>
            <a:pPr marL="0" indent="0">
              <a:buNone/>
            </a:pPr>
            <a:r>
              <a:rPr lang="en-US" sz="3600" dirty="0">
                <a:latin typeface="Fira sans"/>
              </a:rPr>
              <a:t>{ if </a:t>
            </a:r>
            <a:r>
              <a:rPr lang="en-US" sz="3600" dirty="0" smtClean="0">
                <a:latin typeface="Fira sans"/>
              </a:rPr>
              <a:t>front==</a:t>
            </a:r>
            <a:r>
              <a:rPr lang="en-US" sz="3600" dirty="0">
                <a:latin typeface="Fira sans"/>
              </a:rPr>
              <a:t>NULL</a:t>
            </a:r>
          </a:p>
          <a:p>
            <a:pPr marL="0" indent="0">
              <a:buNone/>
            </a:pPr>
            <a:r>
              <a:rPr lang="en-US" sz="3600" dirty="0">
                <a:latin typeface="Fira sans"/>
              </a:rPr>
              <a:t>	Print “Error Message”</a:t>
            </a:r>
          </a:p>
          <a:p>
            <a:pPr marL="0" indent="0">
              <a:buNone/>
            </a:pPr>
            <a:r>
              <a:rPr lang="en-US" sz="3600" dirty="0">
                <a:latin typeface="Fira sans"/>
              </a:rPr>
              <a:t> </a:t>
            </a:r>
            <a:r>
              <a:rPr lang="en-US" sz="3600" dirty="0" smtClean="0">
                <a:latin typeface="Fira sans"/>
              </a:rPr>
              <a:t>Else {</a:t>
            </a:r>
          </a:p>
          <a:p>
            <a:pPr marL="0" indent="0">
              <a:buNone/>
            </a:pPr>
            <a:r>
              <a:rPr lang="en-US" sz="3600" dirty="0" smtClean="0">
                <a:solidFill>
                  <a:srgbClr val="FF0000"/>
                </a:solidFill>
                <a:latin typeface="Fira sans"/>
              </a:rPr>
              <a:t>Student Assignment</a:t>
            </a:r>
            <a:endParaRPr lang="en-US" sz="3600" dirty="0">
              <a:solidFill>
                <a:srgbClr val="FF0000"/>
              </a:solidFill>
              <a:latin typeface="Fira sans"/>
            </a:endParaRPr>
          </a:p>
          <a:p>
            <a:pPr marL="0" indent="0">
              <a:buNone/>
            </a:pPr>
            <a:endParaRPr lang="en-US" sz="3600" dirty="0" smtClean="0">
              <a:latin typeface="Fira sans"/>
            </a:endParaRPr>
          </a:p>
          <a:p>
            <a:pPr marL="0" indent="0">
              <a:buNone/>
            </a:pPr>
            <a:r>
              <a:rPr lang="en-US" sz="3600" dirty="0" smtClean="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746910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Joseph’s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 = n and a number k which indicates that k-1 persons are skipped and </a:t>
            </a:r>
            <a:r>
              <a:rPr lang="en-US" dirty="0" err="1"/>
              <a:t>kth</a:t>
            </a:r>
            <a:r>
              <a:rPr lang="en-US" dirty="0"/>
              <a:t> person is killed in circle. </a:t>
            </a:r>
          </a:p>
          <a:p>
            <a:endParaRPr lang="en-US" dirty="0" smtClean="0"/>
          </a:p>
          <a:p>
            <a:endParaRPr lang="en-US" dirty="0"/>
          </a:p>
        </p:txBody>
      </p:sp>
    </p:spTree>
    <p:extLst>
      <p:ext uri="{BB962C8B-B14F-4D97-AF65-F5344CB8AC3E}">
        <p14:creationId xmlns:p14="http://schemas.microsoft.com/office/powerpoint/2010/main" val="30444370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Given the people = {</a:t>
            </a:r>
            <a:r>
              <a:rPr lang="en-US" dirty="0" err="1"/>
              <a:t>Arya</a:t>
            </a:r>
            <a:r>
              <a:rPr lang="en-US" dirty="0"/>
              <a:t>, Jon, Robb, </a:t>
            </a:r>
            <a:r>
              <a:rPr lang="en-US" dirty="0" err="1"/>
              <a:t>Catelyn</a:t>
            </a:r>
            <a:r>
              <a:rPr lang="en-US" dirty="0"/>
              <a:t>, Rose, Bran, </a:t>
            </a:r>
            <a:r>
              <a:rPr lang="en-US" dirty="0" err="1"/>
              <a:t>Tyrion</a:t>
            </a:r>
            <a:r>
              <a:rPr lang="en-US" dirty="0"/>
              <a:t>, </a:t>
            </a:r>
            <a:r>
              <a:rPr lang="en-US" dirty="0" err="1"/>
              <a:t>Cersei</a:t>
            </a:r>
            <a:r>
              <a:rPr lang="en-US" dirty="0"/>
              <a:t>, </a:t>
            </a:r>
            <a:r>
              <a:rPr lang="en-US" dirty="0" err="1"/>
              <a:t>Sansa</a:t>
            </a:r>
            <a:r>
              <a:rPr lang="en-US" dirty="0"/>
              <a:t>, </a:t>
            </a:r>
            <a:r>
              <a:rPr lang="en-US" dirty="0" err="1"/>
              <a:t>Brienne</a:t>
            </a:r>
            <a:r>
              <a:rPr lang="en-US" dirty="0"/>
              <a:t>} </a:t>
            </a:r>
            <a:endParaRPr lang="en-US" dirty="0" smtClean="0"/>
          </a:p>
          <a:p>
            <a:pPr marL="0" indent="0">
              <a:buNone/>
            </a:pPr>
            <a:r>
              <a:rPr lang="en-US" dirty="0" smtClean="0"/>
              <a:t> </a:t>
            </a:r>
            <a:r>
              <a:rPr lang="en-US" dirty="0"/>
              <a:t>k=4, Figure out name of the surviving person assuming that they are standing in the same sequence as given in the set. Show the solution step by step. </a:t>
            </a:r>
          </a:p>
        </p:txBody>
      </p:sp>
    </p:spTree>
    <p:extLst>
      <p:ext uri="{BB962C8B-B14F-4D97-AF65-F5344CB8AC3E}">
        <p14:creationId xmlns:p14="http://schemas.microsoft.com/office/powerpoint/2010/main" val="3008559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00000"/>
                </a:solidFill>
                <a:latin typeface="Marcellus"/>
              </a:rPr>
              <a:t>Doubly ended queue(</a:t>
            </a:r>
            <a:r>
              <a:rPr lang="en-US" dirty="0" err="1" smtClean="0">
                <a:solidFill>
                  <a:srgbClr val="C00000"/>
                </a:solidFill>
                <a:latin typeface="Marcellus"/>
              </a:rPr>
              <a:t>Deque</a:t>
            </a:r>
            <a:r>
              <a:rPr lang="en-US" dirty="0" smtClean="0">
                <a:solidFill>
                  <a:srgbClr val="C00000"/>
                </a:solidFill>
                <a:latin typeface="Marcellus"/>
              </a:rPr>
              <a:t>/deck)</a:t>
            </a:r>
            <a:endParaRPr lang="en-US" dirty="0"/>
          </a:p>
        </p:txBody>
      </p:sp>
      <p:sp>
        <p:nvSpPr>
          <p:cNvPr id="3" name="Content Placeholder 2"/>
          <p:cNvSpPr>
            <a:spLocks noGrp="1"/>
          </p:cNvSpPr>
          <p:nvPr>
            <p:ph type="subTitle"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315898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smtClean="0">
                <a:solidFill>
                  <a:srgbClr val="C00000"/>
                </a:solidFill>
                <a:latin typeface="Marcellus"/>
              </a:rPr>
              <a:t>The Queue ADT: </a:t>
            </a:r>
            <a:r>
              <a:rPr lang="en-US" dirty="0">
                <a:solidFill>
                  <a:srgbClr val="C00000"/>
                </a:solidFill>
                <a:latin typeface="Marcellus"/>
              </a:rPr>
              <a:t>Value definition</a:t>
            </a:r>
          </a:p>
        </p:txBody>
      </p:sp>
      <p:sp>
        <p:nvSpPr>
          <p:cNvPr id="3" name="Content Placeholder 2"/>
          <p:cNvSpPr>
            <a:spLocks noGrp="1"/>
          </p:cNvSpPr>
          <p:nvPr>
            <p:ph idx="1"/>
          </p:nvPr>
        </p:nvSpPr>
        <p:spPr>
          <a:xfrm>
            <a:off x="548021" y="1524000"/>
            <a:ext cx="8229600" cy="4525963"/>
          </a:xfrm>
        </p:spPr>
        <p:txBody>
          <a:bodyPr/>
          <a:lstStyle/>
          <a:p>
            <a:pPr marL="0" indent="0">
              <a:buNone/>
            </a:pPr>
            <a:r>
              <a:rPr lang="en-US" dirty="0" smtClean="0">
                <a:solidFill>
                  <a:srgbClr val="0070C0"/>
                </a:solidFill>
                <a:latin typeface="Fira sans"/>
              </a:rPr>
              <a:t>Abstract </a:t>
            </a:r>
            <a:r>
              <a:rPr lang="en-US" dirty="0" err="1" smtClean="0">
                <a:solidFill>
                  <a:srgbClr val="0070C0"/>
                </a:solidFill>
                <a:latin typeface="Fira sans"/>
              </a:rPr>
              <a:t>typedef</a:t>
            </a:r>
            <a:r>
              <a:rPr lang="en-US" dirty="0" smtClean="0">
                <a:solidFill>
                  <a:srgbClr val="0070C0"/>
                </a:solidFill>
                <a:latin typeface="Fira sans"/>
              </a:rPr>
              <a:t> </a:t>
            </a:r>
            <a:r>
              <a:rPr lang="en-US" dirty="0" err="1" smtClean="0">
                <a:solidFill>
                  <a:srgbClr val="0070C0"/>
                </a:solidFill>
                <a:latin typeface="Fira sans"/>
              </a:rPr>
              <a:t>QueueType</a:t>
            </a:r>
            <a:r>
              <a:rPr lang="en-US" dirty="0" smtClean="0">
                <a:solidFill>
                  <a:srgbClr val="0070C0"/>
                </a:solidFill>
                <a:latin typeface="Fira sans"/>
              </a:rPr>
              <a:t>(</a:t>
            </a:r>
            <a:r>
              <a:rPr lang="en-US" dirty="0" err="1" smtClean="0">
                <a:solidFill>
                  <a:srgbClr val="0070C0"/>
                </a:solidFill>
                <a:latin typeface="Fira sans"/>
              </a:rPr>
              <a:t>ElementType</a:t>
            </a:r>
            <a:r>
              <a:rPr lang="en-US" dirty="0" smtClean="0">
                <a:solidFill>
                  <a:srgbClr val="0070C0"/>
                </a:solidFill>
                <a:latin typeface="Fira sans"/>
              </a:rPr>
              <a:t> </a:t>
            </a:r>
            <a:r>
              <a:rPr lang="en-US" dirty="0" err="1" smtClean="0">
                <a:solidFill>
                  <a:srgbClr val="0070C0"/>
                </a:solidFill>
                <a:latin typeface="Fira sans"/>
              </a:rPr>
              <a:t>ele</a:t>
            </a:r>
            <a:r>
              <a:rPr lang="en-US" dirty="0" smtClean="0">
                <a:solidFill>
                  <a:srgbClr val="0070C0"/>
                </a:solidFill>
                <a:latin typeface="Fira sans"/>
              </a:rPr>
              <a:t>)</a:t>
            </a:r>
          </a:p>
          <a:p>
            <a:pPr marL="0" indent="0">
              <a:buNone/>
            </a:pPr>
            <a:r>
              <a:rPr lang="en-US" dirty="0">
                <a:latin typeface="Fira sans"/>
              </a:rPr>
              <a:t>C</a:t>
            </a:r>
            <a:r>
              <a:rPr lang="en-US" dirty="0" smtClean="0">
                <a:latin typeface="Fira sans"/>
              </a:rPr>
              <a:t>ondition: none</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2917"/>
            <a:ext cx="8229600" cy="1143000"/>
          </a:xfrm>
        </p:spPr>
        <p:txBody>
          <a:bodyPr>
            <a:normAutofit/>
          </a:bodyPr>
          <a:lstStyle/>
          <a:p>
            <a:r>
              <a:rPr lang="en-US" dirty="0" smtClean="0">
                <a:solidFill>
                  <a:srgbClr val="C00000"/>
                </a:solidFill>
                <a:latin typeface="Marcellus"/>
              </a:rPr>
              <a:t>Doubly ended queue(</a:t>
            </a:r>
            <a:r>
              <a:rPr lang="en-US" dirty="0" err="1" smtClean="0">
                <a:solidFill>
                  <a:srgbClr val="C00000"/>
                </a:solidFill>
                <a:latin typeface="Marcellus"/>
              </a:rPr>
              <a:t>Deque</a:t>
            </a:r>
            <a:r>
              <a:rPr lang="en-US" dirty="0" smtClean="0">
                <a:solidFill>
                  <a:srgbClr val="C00000"/>
                </a:solidFill>
                <a:latin typeface="Marcellus"/>
              </a:rPr>
              <a:t>)</a:t>
            </a:r>
            <a:endParaRPr lang="en-US" dirty="0"/>
          </a:p>
        </p:txBody>
      </p:sp>
      <p:sp>
        <p:nvSpPr>
          <p:cNvPr id="3" name="Content Placeholder 2"/>
          <p:cNvSpPr>
            <a:spLocks noGrp="1"/>
          </p:cNvSpPr>
          <p:nvPr>
            <p:ph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609600" y="2030511"/>
            <a:ext cx="8229600" cy="42480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Fira sans"/>
              </a:rPr>
              <a:t>Definition: queue has two pairs of fronts and rears on either end.</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44594831"/>
              </p:ext>
            </p:extLst>
          </p:nvPr>
        </p:nvGraphicFramePr>
        <p:xfrm>
          <a:off x="1524001" y="3746274"/>
          <a:ext cx="6095997" cy="1054325"/>
        </p:xfrm>
        <a:graphic>
          <a:graphicData uri="http://schemas.openxmlformats.org/drawingml/2006/table">
            <a:tbl>
              <a:tblPr firstRow="1" bandRow="1">
                <a:tableStyleId>{5C22544A-7EE6-4342-B048-85BDC9FD1C3A}</a:tableStyleId>
              </a:tblPr>
              <a:tblGrid>
                <a:gridCol w="677333">
                  <a:extLst>
                    <a:ext uri="{9D8B030D-6E8A-4147-A177-3AD203B41FA5}">
                      <a16:colId xmlns="" xmlns:a16="http://schemas.microsoft.com/office/drawing/2014/main" val="257050678"/>
                    </a:ext>
                  </a:extLst>
                </a:gridCol>
                <a:gridCol w="677333">
                  <a:extLst>
                    <a:ext uri="{9D8B030D-6E8A-4147-A177-3AD203B41FA5}">
                      <a16:colId xmlns="" xmlns:a16="http://schemas.microsoft.com/office/drawing/2014/main" val="2789875019"/>
                    </a:ext>
                  </a:extLst>
                </a:gridCol>
                <a:gridCol w="677333">
                  <a:extLst>
                    <a:ext uri="{9D8B030D-6E8A-4147-A177-3AD203B41FA5}">
                      <a16:colId xmlns="" xmlns:a16="http://schemas.microsoft.com/office/drawing/2014/main" val="442644126"/>
                    </a:ext>
                  </a:extLst>
                </a:gridCol>
                <a:gridCol w="677333">
                  <a:extLst>
                    <a:ext uri="{9D8B030D-6E8A-4147-A177-3AD203B41FA5}">
                      <a16:colId xmlns="" xmlns:a16="http://schemas.microsoft.com/office/drawing/2014/main" val="3206708362"/>
                    </a:ext>
                  </a:extLst>
                </a:gridCol>
                <a:gridCol w="677333">
                  <a:extLst>
                    <a:ext uri="{9D8B030D-6E8A-4147-A177-3AD203B41FA5}">
                      <a16:colId xmlns="" xmlns:a16="http://schemas.microsoft.com/office/drawing/2014/main" val="1528861873"/>
                    </a:ext>
                  </a:extLst>
                </a:gridCol>
                <a:gridCol w="677333">
                  <a:extLst>
                    <a:ext uri="{9D8B030D-6E8A-4147-A177-3AD203B41FA5}">
                      <a16:colId xmlns="" xmlns:a16="http://schemas.microsoft.com/office/drawing/2014/main" val="1526888237"/>
                    </a:ext>
                  </a:extLst>
                </a:gridCol>
                <a:gridCol w="677333">
                  <a:extLst>
                    <a:ext uri="{9D8B030D-6E8A-4147-A177-3AD203B41FA5}">
                      <a16:colId xmlns="" xmlns:a16="http://schemas.microsoft.com/office/drawing/2014/main" val="4043943775"/>
                    </a:ext>
                  </a:extLst>
                </a:gridCol>
                <a:gridCol w="677333">
                  <a:extLst>
                    <a:ext uri="{9D8B030D-6E8A-4147-A177-3AD203B41FA5}">
                      <a16:colId xmlns="" xmlns:a16="http://schemas.microsoft.com/office/drawing/2014/main" val="194678520"/>
                    </a:ext>
                  </a:extLst>
                </a:gridCol>
                <a:gridCol w="677333">
                  <a:extLst>
                    <a:ext uri="{9D8B030D-6E8A-4147-A177-3AD203B41FA5}">
                      <a16:colId xmlns="" xmlns:a16="http://schemas.microsoft.com/office/drawing/2014/main" val="3163297741"/>
                    </a:ext>
                  </a:extLst>
                </a:gridCol>
              </a:tblGrid>
              <a:tr h="105432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 xmlns:a16="http://schemas.microsoft.com/office/drawing/2014/main" val="822687438"/>
                  </a:ext>
                </a:extLst>
              </a:tr>
            </a:tbl>
          </a:graphicData>
        </a:graphic>
      </p:graphicFrame>
      <p:sp>
        <p:nvSpPr>
          <p:cNvPr id="11" name="TextBox 10"/>
          <p:cNvSpPr txBox="1"/>
          <p:nvPr/>
        </p:nvSpPr>
        <p:spPr>
          <a:xfrm>
            <a:off x="239490" y="3810000"/>
            <a:ext cx="990600" cy="646331"/>
          </a:xfrm>
          <a:prstGeom prst="rect">
            <a:avLst/>
          </a:prstGeom>
          <a:noFill/>
        </p:spPr>
        <p:txBody>
          <a:bodyPr wrap="square" rtlCol="0">
            <a:spAutoFit/>
          </a:bodyPr>
          <a:lstStyle/>
          <a:p>
            <a:r>
              <a:rPr lang="en-IN" dirty="0" smtClean="0"/>
              <a:t>Front1</a:t>
            </a:r>
          </a:p>
          <a:p>
            <a:r>
              <a:rPr lang="en-IN" dirty="0" smtClean="0"/>
              <a:t>rear2</a:t>
            </a:r>
            <a:endParaRPr lang="en-IN" dirty="0"/>
          </a:p>
        </p:txBody>
      </p:sp>
      <p:sp>
        <p:nvSpPr>
          <p:cNvPr id="12" name="TextBox 11"/>
          <p:cNvSpPr txBox="1"/>
          <p:nvPr/>
        </p:nvSpPr>
        <p:spPr>
          <a:xfrm>
            <a:off x="8043377" y="3853541"/>
            <a:ext cx="990600" cy="646331"/>
          </a:xfrm>
          <a:prstGeom prst="rect">
            <a:avLst/>
          </a:prstGeom>
          <a:noFill/>
        </p:spPr>
        <p:txBody>
          <a:bodyPr wrap="square" rtlCol="0">
            <a:spAutoFit/>
          </a:bodyPr>
          <a:lstStyle/>
          <a:p>
            <a:r>
              <a:rPr lang="en-IN" dirty="0" smtClean="0"/>
              <a:t>rear1</a:t>
            </a:r>
          </a:p>
          <a:p>
            <a:r>
              <a:rPr lang="en-IN" dirty="0" smtClean="0"/>
              <a:t>front2</a:t>
            </a:r>
            <a:endParaRPr lang="en-IN" dirty="0"/>
          </a:p>
        </p:txBody>
      </p:sp>
      <p:cxnSp>
        <p:nvCxnSpPr>
          <p:cNvPr id="14" name="Straight Arrow Connector 13"/>
          <p:cNvCxnSpPr/>
          <p:nvPr/>
        </p:nvCxnSpPr>
        <p:spPr>
          <a:xfrm>
            <a:off x="952500" y="4038600"/>
            <a:ext cx="593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45240" y="4263570"/>
            <a:ext cx="593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609113" y="4038600"/>
            <a:ext cx="478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616373" y="4307114"/>
            <a:ext cx="478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9219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6" y="838200"/>
            <a:ext cx="8562104" cy="579438"/>
          </a:xfrm>
        </p:spPr>
        <p:txBody>
          <a:bodyPr>
            <a:noAutofit/>
          </a:bodyPr>
          <a:lstStyle/>
          <a:p>
            <a:r>
              <a:rPr lang="en-US" sz="3200" dirty="0" smtClean="0">
                <a:solidFill>
                  <a:srgbClr val="C00000"/>
                </a:solidFill>
                <a:latin typeface="Marcellus"/>
              </a:rPr>
              <a:t> Doubly ended Queue: Array Implementation</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a:bodyPr>
          <a:lstStyle/>
          <a:p>
            <a:pPr marL="457200" indent="-457200">
              <a:buAutoNum type="arabicPeriod"/>
            </a:pPr>
            <a:r>
              <a:rPr lang="en-US" dirty="0" err="1" smtClean="0">
                <a:latin typeface="Fira sans"/>
              </a:rPr>
              <a:t>Enqueue</a:t>
            </a:r>
            <a:endParaRPr lang="en-US" dirty="0" smtClean="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smtClean="0">
                <a:latin typeface="Fira sans"/>
              </a:rPr>
              <a:t>Insertion in initially empty queue</a:t>
            </a:r>
          </a:p>
          <a:p>
            <a:pPr marL="1085850" lvl="2" indent="-285750">
              <a:buFontTx/>
              <a:buChar char="-"/>
            </a:pPr>
            <a:r>
              <a:rPr lang="en-US" sz="2000" dirty="0" smtClean="0">
                <a:latin typeface="Fira sans"/>
              </a:rPr>
              <a:t>General case</a:t>
            </a:r>
          </a:p>
          <a:p>
            <a:pPr marL="457200" indent="-457200">
              <a:buAutoNum type="arabicPeriod"/>
            </a:pPr>
            <a:r>
              <a:rPr lang="en-US" dirty="0" err="1" smtClean="0">
                <a:latin typeface="Fira sans"/>
              </a:rPr>
              <a:t>Dequeue</a:t>
            </a:r>
            <a:endParaRPr lang="en-US" dirty="0" smtClean="0">
              <a:latin typeface="Fira sans"/>
            </a:endParaRPr>
          </a:p>
          <a:p>
            <a:pPr marL="800100" lvl="2" indent="0">
              <a:buNone/>
            </a:pPr>
            <a:r>
              <a:rPr lang="en-US" sz="2000" dirty="0" smtClean="0">
                <a:latin typeface="Fira sans"/>
              </a:rPr>
              <a:t>-deletion from empty queue</a:t>
            </a:r>
          </a:p>
          <a:p>
            <a:pPr marL="800100" lvl="2" indent="0">
              <a:buNone/>
            </a:pPr>
            <a:r>
              <a:rPr lang="en-US" sz="2000" dirty="0" smtClean="0">
                <a:latin typeface="Fira sans"/>
              </a:rPr>
              <a:t>-deleting the last remained value in the queue</a:t>
            </a:r>
          </a:p>
          <a:p>
            <a:pPr marL="800100" lvl="2" indent="0">
              <a:buNone/>
            </a:pPr>
            <a:r>
              <a:rPr lang="en-US" sz="2000" dirty="0" smtClean="0">
                <a:latin typeface="Fira sans"/>
              </a:rPr>
              <a:t>- General case</a:t>
            </a:r>
          </a:p>
          <a:p>
            <a:pPr marL="457200" indent="-457200">
              <a:buAutoNum type="arabicPeriod"/>
            </a:pP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36568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smtClean="0">
                <a:solidFill>
                  <a:srgbClr val="C00000"/>
                </a:solidFill>
                <a:latin typeface="Marcellus"/>
              </a:rPr>
              <a:t>DQue</a:t>
            </a:r>
            <a:r>
              <a:rPr lang="en-US" sz="3600" dirty="0" smtClean="0">
                <a:solidFill>
                  <a:srgbClr val="C00000"/>
                </a:solidFill>
                <a:latin typeface="Marcellus"/>
              </a:rPr>
              <a:t>: </a:t>
            </a:r>
            <a:r>
              <a:rPr lang="en-US" sz="3600" dirty="0">
                <a:solidFill>
                  <a:srgbClr val="C00000"/>
                </a:solidFill>
                <a:latin typeface="Marcellus"/>
              </a:rPr>
              <a:t>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smtClean="0">
                <a:solidFill>
                  <a:srgbClr val="0070C0"/>
                </a:solidFill>
                <a:latin typeface="Fira sans"/>
              </a:rPr>
              <a:t>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CreateDQueue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//This Algorithm returns an empty Queue</a:t>
            </a:r>
          </a:p>
          <a:p>
            <a:pPr marL="0" indent="0">
              <a:buNone/>
            </a:pPr>
            <a:r>
              <a:rPr lang="en-US" sz="2400" dirty="0" smtClean="0">
                <a:latin typeface="Fira sans"/>
              </a:rPr>
              <a:t>{ front1 =-1;</a:t>
            </a:r>
          </a:p>
          <a:p>
            <a:pPr marL="0" indent="0">
              <a:buNone/>
            </a:pPr>
            <a:r>
              <a:rPr lang="en-US" sz="2400" dirty="0" smtClean="0">
                <a:latin typeface="Fira sans"/>
              </a:rPr>
              <a:t>Rear1=-1;</a:t>
            </a:r>
          </a:p>
          <a:p>
            <a:pPr marL="0" indent="0">
              <a:buNone/>
            </a:pPr>
            <a:r>
              <a:rPr lang="en-US" sz="2400" dirty="0" smtClean="0">
                <a:latin typeface="Fira sans"/>
              </a:rPr>
              <a:t>Front2=-1;</a:t>
            </a:r>
          </a:p>
          <a:p>
            <a:pPr marL="0" indent="0">
              <a:buNone/>
            </a:pPr>
            <a:r>
              <a:rPr lang="en-US" sz="2400" dirty="0" smtClean="0">
                <a:latin typeface="Fira sans"/>
              </a:rPr>
              <a:t>Rear2=-1;</a:t>
            </a:r>
          </a:p>
          <a:p>
            <a:pPr marL="0" indent="0">
              <a:buNone/>
            </a:pPr>
            <a:r>
              <a:rPr lang="en-US" sz="2400" dirty="0" smtClean="0">
                <a:latin typeface="Fira sans"/>
              </a:rPr>
              <a:t>Return </a:t>
            </a:r>
            <a:r>
              <a:rPr lang="en-US" sz="2400" dirty="0" err="1">
                <a:latin typeface="Fira sans"/>
              </a:rPr>
              <a:t>d</a:t>
            </a:r>
            <a:r>
              <a:rPr lang="en-US" sz="2400" dirty="0" err="1" smtClean="0">
                <a:latin typeface="Fira sans"/>
              </a:rPr>
              <a:t>queue</a:t>
            </a:r>
            <a:r>
              <a:rPr lang="en-US" sz="2400" dirty="0" smtClean="0">
                <a:latin typeface="Fira sans"/>
              </a:rPr>
              <a:t>;</a:t>
            </a:r>
          </a:p>
          <a:p>
            <a:pPr marL="0" indent="0">
              <a:buNone/>
            </a:pPr>
            <a:r>
              <a:rPr lang="en-US" sz="2400" dirty="0">
                <a:latin typeface="Fira sans"/>
              </a:rPr>
              <a:t>}</a:t>
            </a: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00787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smtClean="0">
                <a:solidFill>
                  <a:srgbClr val="C00000"/>
                </a:solidFill>
                <a:latin typeface="Marcellus"/>
              </a:rPr>
              <a:t>DQue</a:t>
            </a:r>
            <a:r>
              <a:rPr lang="en-US" sz="3600" dirty="0" smtClean="0">
                <a:solidFill>
                  <a:srgbClr val="C00000"/>
                </a:solidFill>
                <a:latin typeface="Marcellus"/>
              </a:rPr>
              <a:t>: </a:t>
            </a:r>
            <a:r>
              <a:rPr lang="en-US" sz="3600" dirty="0">
                <a:solidFill>
                  <a:srgbClr val="C00000"/>
                </a:solidFill>
                <a:latin typeface="Marcellus"/>
              </a:rPr>
              <a:t>Array Implementation</a:t>
            </a:r>
          </a:p>
        </p:txBody>
      </p:sp>
      <p:sp>
        <p:nvSpPr>
          <p:cNvPr id="3" name="Content Placeholder 2"/>
          <p:cNvSpPr>
            <a:spLocks noGrp="1"/>
          </p:cNvSpPr>
          <p:nvPr>
            <p:ph idx="1"/>
          </p:nvPr>
        </p:nvSpPr>
        <p:spPr>
          <a:xfrm>
            <a:off x="457200" y="1600200"/>
            <a:ext cx="8229600" cy="4957764"/>
          </a:xfrm>
        </p:spPr>
        <p:txBody>
          <a:bodyPr>
            <a:normAutofit fontScale="62500" lnSpcReduction="20000"/>
          </a:bodyPr>
          <a:lstStyle/>
          <a:p>
            <a:pPr marL="0" indent="0">
              <a:buNone/>
            </a:pPr>
            <a:r>
              <a:rPr lang="en-US" sz="2400" dirty="0" smtClean="0">
                <a:solidFill>
                  <a:srgbClr val="0070C0"/>
                </a:solidFill>
                <a:latin typeface="Fira sans"/>
              </a:rPr>
              <a:t>2.  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D</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D</a:t>
            </a:r>
            <a:r>
              <a:rPr lang="en-US" sz="2400" dirty="0" err="1" smtClean="0">
                <a:solidFill>
                  <a:srgbClr val="0070C0"/>
                </a:solidFill>
                <a:latin typeface="Fira sans"/>
              </a:rPr>
              <a:t>Queue</a:t>
            </a:r>
            <a:r>
              <a:rPr lang="en-US" sz="2400" dirty="0" smtClean="0">
                <a:solidFill>
                  <a:srgbClr val="0070C0"/>
                </a:solidFill>
                <a:latin typeface="Fira sans"/>
              </a:rPr>
              <a:t>, </a:t>
            </a:r>
            <a:r>
              <a:rPr lang="en-US" sz="2400" dirty="0" err="1" smtClean="0">
                <a:solidFill>
                  <a:srgbClr val="0070C0"/>
                </a:solidFill>
                <a:latin typeface="Fira sans"/>
              </a:rPr>
              <a:t>ElementType</a:t>
            </a:r>
            <a:r>
              <a:rPr lang="en-US" sz="2400" dirty="0" smtClean="0">
                <a:solidFill>
                  <a:srgbClr val="0070C0"/>
                </a:solidFill>
                <a:latin typeface="Fira sans"/>
              </a:rPr>
              <a:t> Element, </a:t>
            </a:r>
            <a:r>
              <a:rPr lang="en-US" sz="2400" dirty="0" err="1" smtClean="0">
                <a:solidFill>
                  <a:srgbClr val="0070C0"/>
                </a:solidFill>
                <a:latin typeface="Fira sans"/>
              </a:rPr>
              <a:t>int</a:t>
            </a:r>
            <a:r>
              <a:rPr lang="en-US" sz="2400" dirty="0" smtClean="0">
                <a:solidFill>
                  <a:srgbClr val="0070C0"/>
                </a:solidFill>
                <a:latin typeface="Fira sans"/>
              </a:rPr>
              <a:t> end)</a:t>
            </a:r>
          </a:p>
          <a:p>
            <a:pPr marL="0" indent="0">
              <a:buNone/>
            </a:pPr>
            <a:r>
              <a:rPr lang="en-US" sz="2400" dirty="0" smtClean="0">
                <a:solidFill>
                  <a:srgbClr val="0070C0"/>
                </a:solidFill>
                <a:latin typeface="Fira sans"/>
              </a:rPr>
              <a:t>// This algorithm</a:t>
            </a:r>
            <a:r>
              <a:rPr lang="en-US" sz="2400" dirty="0">
                <a:solidFill>
                  <a:srgbClr val="0070C0"/>
                </a:solidFill>
                <a:latin typeface="Fira sans"/>
              </a:rPr>
              <a:t> accepts a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DQueue</a:t>
            </a:r>
            <a:r>
              <a:rPr lang="en-US" sz="2400" dirty="0" smtClean="0">
                <a:solidFill>
                  <a:srgbClr val="0070C0"/>
                </a:solidFill>
                <a:latin typeface="Fira sans"/>
              </a:rPr>
              <a:t> and </a:t>
            </a:r>
            <a:r>
              <a:rPr lang="en-US" sz="2400" dirty="0" err="1" smtClean="0">
                <a:solidFill>
                  <a:srgbClr val="0070C0"/>
                </a:solidFill>
                <a:latin typeface="Fira sans"/>
              </a:rPr>
              <a:t>ElementType</a:t>
            </a:r>
            <a:r>
              <a:rPr lang="en-US" sz="2400" dirty="0" smtClean="0">
                <a:solidFill>
                  <a:srgbClr val="0070C0"/>
                </a:solidFill>
                <a:latin typeface="Fira sans"/>
              </a:rPr>
              <a:t> Element </a:t>
            </a:r>
            <a:r>
              <a:rPr lang="en-US" sz="2400" dirty="0">
                <a:solidFill>
                  <a:srgbClr val="0070C0"/>
                </a:solidFill>
                <a:latin typeface="Fira sans"/>
              </a:rPr>
              <a:t>as input</a:t>
            </a:r>
            <a:r>
              <a:rPr lang="en-US" sz="2400" dirty="0" smtClean="0">
                <a:solidFill>
                  <a:srgbClr val="0070C0"/>
                </a:solidFill>
                <a:latin typeface="Fira sans"/>
              </a:rPr>
              <a:t> and adds ‘Element’ at the rear of ‘Queue’. Front and rear are the integer indices those point to the front and rear elements in the queue. Array </a:t>
            </a:r>
            <a:r>
              <a:rPr lang="en-US" sz="2400" dirty="0" err="1">
                <a:solidFill>
                  <a:srgbClr val="0070C0"/>
                </a:solidFill>
                <a:latin typeface="Fira sans"/>
              </a:rPr>
              <a:t>D</a:t>
            </a:r>
            <a:r>
              <a:rPr lang="en-US" sz="2400" dirty="0" err="1" smtClean="0">
                <a:solidFill>
                  <a:srgbClr val="0070C0"/>
                </a:solidFill>
                <a:latin typeface="Fira sans"/>
              </a:rPr>
              <a:t>Queue</a:t>
            </a:r>
            <a:r>
              <a:rPr lang="en-US" sz="2400" dirty="0" smtClean="0">
                <a:solidFill>
                  <a:srgbClr val="0070C0"/>
                </a:solidFill>
                <a:latin typeface="Fira sans"/>
              </a:rPr>
              <a:t>[0:Size-1] is an array that stores queue elements. The integer variable end defines where the element is to be added; 1=right end and 2=left end.</a:t>
            </a:r>
          </a:p>
          <a:p>
            <a:pPr marL="0" indent="0">
              <a:buNone/>
            </a:pPr>
            <a:r>
              <a:rPr lang="en-US" sz="2400" dirty="0" smtClean="0">
                <a:latin typeface="Fira sans"/>
              </a:rPr>
              <a:t>{</a:t>
            </a:r>
            <a:r>
              <a:rPr lang="en-US" sz="2400" dirty="0">
                <a:latin typeface="Fira sans"/>
              </a:rPr>
              <a:t> </a:t>
            </a:r>
            <a:endParaRPr lang="en-US" sz="2400" dirty="0" smtClean="0">
              <a:latin typeface="Fira sans"/>
            </a:endParaRPr>
          </a:p>
          <a:p>
            <a:pPr marL="0" indent="0">
              <a:buNone/>
            </a:pPr>
            <a:r>
              <a:rPr lang="en-US" sz="2400" dirty="0">
                <a:latin typeface="Fira sans"/>
              </a:rPr>
              <a:t>	</a:t>
            </a:r>
            <a:r>
              <a:rPr lang="en-US" sz="2400" dirty="0" smtClean="0">
                <a:solidFill>
                  <a:srgbClr val="FF0000"/>
                </a:solidFill>
                <a:latin typeface="Fira sans"/>
              </a:rPr>
              <a:t>if(end==2 &amp;&amp; rear2==0)  then </a:t>
            </a:r>
            <a:r>
              <a:rPr lang="en-US" sz="2400" dirty="0" err="1" smtClean="0">
                <a:solidFill>
                  <a:srgbClr val="FF0000"/>
                </a:solidFill>
                <a:latin typeface="Fira sans"/>
              </a:rPr>
              <a:t>LeftEnd</a:t>
            </a:r>
            <a:r>
              <a:rPr lang="en-US" sz="2400" dirty="0" smtClean="0">
                <a:solidFill>
                  <a:srgbClr val="FF0000"/>
                </a:solidFill>
                <a:latin typeface="Fira sans"/>
              </a:rPr>
              <a:t>=Full; exit;</a:t>
            </a:r>
          </a:p>
          <a:p>
            <a:pPr marL="0" indent="0">
              <a:buNone/>
            </a:pPr>
            <a:r>
              <a:rPr lang="en-US" sz="2400" dirty="0">
                <a:solidFill>
                  <a:srgbClr val="FF0000"/>
                </a:solidFill>
                <a:latin typeface="Fira sans"/>
              </a:rPr>
              <a:t>	</a:t>
            </a:r>
            <a:r>
              <a:rPr lang="en-US" sz="2400" dirty="0" smtClean="0">
                <a:solidFill>
                  <a:srgbClr val="FF0000"/>
                </a:solidFill>
                <a:latin typeface="Fira sans"/>
              </a:rPr>
              <a:t>if(end==1 &amp;&amp; rear1==maxsize-1) then </a:t>
            </a:r>
            <a:r>
              <a:rPr lang="en-US" sz="2400" dirty="0" err="1" smtClean="0">
                <a:solidFill>
                  <a:srgbClr val="FF0000"/>
                </a:solidFill>
                <a:latin typeface="Fira sans"/>
              </a:rPr>
              <a:t>RightEnd</a:t>
            </a:r>
            <a:r>
              <a:rPr lang="en-US" sz="2400" dirty="0" smtClean="0">
                <a:solidFill>
                  <a:srgbClr val="FF0000"/>
                </a:solidFill>
                <a:latin typeface="Fira sans"/>
              </a:rPr>
              <a:t>=Full; exit;</a:t>
            </a:r>
          </a:p>
          <a:p>
            <a:pPr marL="0" indent="0">
              <a:buNone/>
            </a:pPr>
            <a:r>
              <a:rPr lang="en-US" sz="2400" dirty="0">
                <a:solidFill>
                  <a:srgbClr val="FF0000"/>
                </a:solidFill>
                <a:latin typeface="Fira sans"/>
              </a:rPr>
              <a:t>	</a:t>
            </a:r>
            <a:r>
              <a:rPr lang="en-US" sz="2400" dirty="0" smtClean="0">
                <a:solidFill>
                  <a:srgbClr val="FF0000"/>
                </a:solidFill>
                <a:latin typeface="Fira sans"/>
              </a:rPr>
              <a:t>if(rear1=-1) //insertion of first element</a:t>
            </a:r>
          </a:p>
          <a:p>
            <a:pPr marL="0" indent="0">
              <a:buNone/>
            </a:pPr>
            <a:r>
              <a:rPr lang="en-US" sz="2400" dirty="0" smtClean="0">
                <a:solidFill>
                  <a:srgbClr val="FF0000"/>
                </a:solidFill>
                <a:latin typeface="Fira sans"/>
              </a:rPr>
              <a:t>	{ front1=front2=rear1=rear2=</a:t>
            </a:r>
            <a:r>
              <a:rPr lang="en-US" sz="2400" dirty="0" err="1" smtClean="0">
                <a:solidFill>
                  <a:srgbClr val="FF0000"/>
                </a:solidFill>
                <a:latin typeface="Fira sans"/>
              </a:rPr>
              <a:t>MaxSize</a:t>
            </a:r>
            <a:r>
              <a:rPr lang="en-US" sz="2400" dirty="0" smtClean="0">
                <a:solidFill>
                  <a:srgbClr val="FF0000"/>
                </a:solidFill>
                <a:latin typeface="Fira sans"/>
              </a:rPr>
              <a:t>/2; //set indices in such a way that queue has scope to grow in both directions</a:t>
            </a:r>
          </a:p>
          <a:p>
            <a:pPr marL="0" indent="0">
              <a:buNone/>
            </a:pPr>
            <a:r>
              <a:rPr lang="en-US" sz="2400" dirty="0">
                <a:solidFill>
                  <a:srgbClr val="FF0000"/>
                </a:solidFill>
                <a:latin typeface="Fira sans"/>
              </a:rPr>
              <a:t>	</a:t>
            </a:r>
            <a:r>
              <a:rPr lang="en-US" sz="2400" dirty="0" err="1" smtClean="0">
                <a:solidFill>
                  <a:srgbClr val="FF0000"/>
                </a:solidFill>
                <a:latin typeface="Fira sans"/>
              </a:rPr>
              <a:t>deque</a:t>
            </a:r>
            <a:r>
              <a:rPr lang="en-US" sz="2400" dirty="0" smtClean="0">
                <a:solidFill>
                  <a:srgbClr val="FF0000"/>
                </a:solidFill>
                <a:latin typeface="Fira sans"/>
              </a:rPr>
              <a:t>[rear1]=element;</a:t>
            </a:r>
          </a:p>
          <a:p>
            <a:pPr marL="0" indent="0">
              <a:buNone/>
            </a:pPr>
            <a:r>
              <a:rPr lang="en-US" sz="2400" dirty="0" smtClean="0">
                <a:solidFill>
                  <a:srgbClr val="FF0000"/>
                </a:solidFill>
                <a:latin typeface="Fira sans"/>
              </a:rPr>
              <a:t>	</a:t>
            </a:r>
            <a:r>
              <a:rPr lang="en-US" sz="2400" dirty="0" smtClean="0">
                <a:latin typeface="Fira sans"/>
              </a:rPr>
              <a:t>}</a:t>
            </a:r>
          </a:p>
          <a:p>
            <a:pPr marL="0" indent="0">
              <a:buNone/>
            </a:pPr>
            <a:r>
              <a:rPr lang="en-US" sz="2400" dirty="0">
                <a:latin typeface="Fira sans"/>
              </a:rPr>
              <a:t>	</a:t>
            </a:r>
            <a:r>
              <a:rPr lang="en-US" sz="2400" dirty="0" smtClean="0">
                <a:latin typeface="Fira sans"/>
              </a:rPr>
              <a:t>else if(end==1) //insertion in right end using rear1, general case</a:t>
            </a:r>
          </a:p>
          <a:p>
            <a:pPr marL="0" indent="0">
              <a:buNone/>
            </a:pPr>
            <a:r>
              <a:rPr lang="en-US" sz="2400" dirty="0">
                <a:latin typeface="Fira sans"/>
              </a:rPr>
              <a:t>	</a:t>
            </a:r>
            <a:r>
              <a:rPr lang="en-US" sz="2400" dirty="0" smtClean="0">
                <a:latin typeface="Fira sans"/>
              </a:rPr>
              <a:t>	</a:t>
            </a:r>
            <a:r>
              <a:rPr lang="en-US" sz="2400" dirty="0" err="1" smtClean="0">
                <a:latin typeface="Fira sans"/>
              </a:rPr>
              <a:t>deque</a:t>
            </a:r>
            <a:r>
              <a:rPr lang="en-US" sz="2400" dirty="0" smtClean="0">
                <a:latin typeface="Fira sans"/>
              </a:rPr>
              <a:t>[rear1++]=element</a:t>
            </a:r>
          </a:p>
          <a:p>
            <a:pPr marL="0" indent="0">
              <a:buNone/>
            </a:pPr>
            <a:r>
              <a:rPr lang="en-US" sz="2400" dirty="0">
                <a:latin typeface="Fira sans"/>
              </a:rPr>
              <a:t>	</a:t>
            </a:r>
            <a:r>
              <a:rPr lang="en-US" sz="2400" dirty="0" smtClean="0">
                <a:latin typeface="Fira sans"/>
              </a:rPr>
              <a:t>	front2=rear2</a:t>
            </a:r>
          </a:p>
          <a:p>
            <a:pPr marL="0" indent="0">
              <a:buNone/>
            </a:pPr>
            <a:r>
              <a:rPr lang="en-US" sz="2400" dirty="0">
                <a:latin typeface="Fira sans"/>
              </a:rPr>
              <a:t> </a:t>
            </a:r>
            <a:r>
              <a:rPr lang="en-US" sz="2400" dirty="0" smtClean="0">
                <a:latin typeface="Fira sans"/>
              </a:rPr>
              <a:t>                else if(end==2) </a:t>
            </a:r>
            <a:r>
              <a:rPr lang="en-US" sz="2400" dirty="0">
                <a:latin typeface="Fira sans"/>
              </a:rPr>
              <a:t>) //insertion in </a:t>
            </a:r>
            <a:r>
              <a:rPr lang="en-US" sz="2400" dirty="0" smtClean="0">
                <a:latin typeface="Fira sans"/>
              </a:rPr>
              <a:t>left </a:t>
            </a:r>
            <a:r>
              <a:rPr lang="en-US" sz="2400" dirty="0">
                <a:latin typeface="Fira sans"/>
              </a:rPr>
              <a:t>end using </a:t>
            </a:r>
            <a:r>
              <a:rPr lang="en-US" sz="2400" dirty="0" smtClean="0">
                <a:latin typeface="Fira sans"/>
              </a:rPr>
              <a:t>rear2, </a:t>
            </a:r>
            <a:r>
              <a:rPr lang="en-US" sz="2400" dirty="0">
                <a:latin typeface="Fira sans"/>
              </a:rPr>
              <a:t>general case</a:t>
            </a:r>
            <a:endParaRPr lang="en-US" sz="2400" dirty="0" smtClean="0">
              <a:latin typeface="Fira sans"/>
            </a:endParaRPr>
          </a:p>
          <a:p>
            <a:pPr marL="0" indent="0">
              <a:buNone/>
            </a:pPr>
            <a:r>
              <a:rPr lang="en-US" sz="2400" dirty="0">
                <a:latin typeface="Fira sans"/>
              </a:rPr>
              <a:t>	</a:t>
            </a:r>
            <a:r>
              <a:rPr lang="en-US" sz="2400" dirty="0" smtClean="0">
                <a:latin typeface="Fira sans"/>
              </a:rPr>
              <a:t>        	</a:t>
            </a:r>
            <a:r>
              <a:rPr lang="en-US" sz="2400" dirty="0" err="1" smtClean="0">
                <a:latin typeface="Fira sans"/>
              </a:rPr>
              <a:t>deque</a:t>
            </a:r>
            <a:r>
              <a:rPr lang="en-US" sz="2400" dirty="0" smtClean="0">
                <a:latin typeface="Fira sans"/>
              </a:rPr>
              <a:t>[rear2--]=element;</a:t>
            </a:r>
          </a:p>
          <a:p>
            <a:pPr marL="0" indent="0">
              <a:buNone/>
            </a:pPr>
            <a:r>
              <a:rPr lang="en-US" sz="2400" dirty="0">
                <a:latin typeface="Fira sans"/>
              </a:rPr>
              <a:t>	</a:t>
            </a:r>
            <a:r>
              <a:rPr lang="en-US" sz="2400" dirty="0" smtClean="0">
                <a:latin typeface="Fira sans"/>
              </a:rPr>
              <a:t>	front1=rear2	</a:t>
            </a:r>
            <a:endParaRPr lang="en-US" sz="2400" dirty="0">
              <a:latin typeface="Fira sans"/>
            </a:endParaRPr>
          </a:p>
          <a:p>
            <a:pPr marL="0" indent="0">
              <a:buNone/>
            </a:pPr>
            <a:r>
              <a:rPr lang="en-US" sz="2400" dirty="0">
                <a:latin typeface="Fira sans"/>
              </a:rPr>
              <a:t>}</a:t>
            </a:r>
            <a:endParaRPr lang="en-US" sz="2400" dirty="0" smtClean="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884542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smtClean="0">
                <a:solidFill>
                  <a:srgbClr val="C00000"/>
                </a:solidFill>
                <a:latin typeface="Marcellus"/>
              </a:rPr>
              <a:t>Dque</a:t>
            </a:r>
            <a:r>
              <a:rPr lang="en-US" sz="3600" dirty="0" smtClean="0">
                <a:solidFill>
                  <a:srgbClr val="C00000"/>
                </a:solidFill>
                <a:latin typeface="Marcellus"/>
              </a:rPr>
              <a:t> </a:t>
            </a:r>
            <a:r>
              <a:rPr lang="en-US" sz="3600" dirty="0">
                <a:solidFill>
                  <a:srgbClr val="C00000"/>
                </a:solidFill>
                <a:latin typeface="Marcellus"/>
              </a:rPr>
              <a:t>Queue: Array Implementation</a:t>
            </a:r>
          </a:p>
        </p:txBody>
      </p:sp>
      <p:sp>
        <p:nvSpPr>
          <p:cNvPr id="3" name="Content Placeholder 2"/>
          <p:cNvSpPr>
            <a:spLocks noGrp="1"/>
          </p:cNvSpPr>
          <p:nvPr>
            <p:ph idx="1"/>
          </p:nvPr>
        </p:nvSpPr>
        <p:spPr>
          <a:xfrm>
            <a:off x="457199" y="1600200"/>
            <a:ext cx="8569323" cy="5040666"/>
          </a:xfrm>
        </p:spPr>
        <p:txBody>
          <a:bodyPr>
            <a:normAutofit fontScale="62500" lnSpcReduction="20000"/>
          </a:bodyPr>
          <a:lstStyle/>
          <a:p>
            <a:pPr marL="0" indent="0">
              <a:buNone/>
            </a:pPr>
            <a:r>
              <a:rPr lang="en-US" sz="2400" dirty="0">
                <a:latin typeface="Fira sans"/>
              </a:rPr>
              <a:t>3</a:t>
            </a:r>
            <a:r>
              <a:rPr lang="en-US" sz="2400" dirty="0" smtClean="0">
                <a:latin typeface="Fira sans"/>
              </a:rPr>
              <a:t>. </a:t>
            </a:r>
            <a:r>
              <a:rPr lang="en-US" sz="2400" dirty="0" smtClean="0">
                <a:solidFill>
                  <a:srgbClr val="0070C0"/>
                </a:solidFill>
                <a:latin typeface="Fira sans"/>
              </a:rPr>
              <a:t>Algorithm </a:t>
            </a:r>
            <a:r>
              <a:rPr lang="en-US" sz="2400" dirty="0" err="1" smtClean="0">
                <a:solidFill>
                  <a:srgbClr val="0070C0"/>
                </a:solidFill>
                <a:latin typeface="Fira sans"/>
              </a:rPr>
              <a:t>ElementType</a:t>
            </a:r>
            <a:r>
              <a:rPr lang="en-US" sz="2400" dirty="0" smtClean="0">
                <a:solidFill>
                  <a:srgbClr val="0070C0"/>
                </a:solidFill>
                <a:latin typeface="Fira sans"/>
              </a:rPr>
              <a:t> </a:t>
            </a:r>
            <a:r>
              <a:rPr lang="en-US" sz="2400" dirty="0" err="1" smtClean="0">
                <a:solidFill>
                  <a:srgbClr val="0070C0"/>
                </a:solidFill>
                <a:latin typeface="Fira sans"/>
              </a:rPr>
              <a:t>Dequeue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Dqueue</a:t>
            </a:r>
            <a:r>
              <a:rPr lang="en-US" sz="2400" dirty="0" smtClean="0">
                <a:solidFill>
                  <a:srgbClr val="0070C0"/>
                </a:solidFill>
                <a:latin typeface="Fira sans"/>
              </a:rPr>
              <a:t>, </a:t>
            </a:r>
            <a:r>
              <a:rPr lang="en-US" sz="2400" dirty="0" err="1" smtClean="0">
                <a:solidFill>
                  <a:srgbClr val="0070C0"/>
                </a:solidFill>
                <a:latin typeface="Fira sans"/>
              </a:rPr>
              <a:t>int</a:t>
            </a:r>
            <a:r>
              <a:rPr lang="en-US" sz="2400" dirty="0" smtClean="0">
                <a:solidFill>
                  <a:srgbClr val="0070C0"/>
                </a:solidFill>
                <a:latin typeface="Fira sans"/>
              </a:rPr>
              <a:t> end)</a:t>
            </a:r>
          </a:p>
          <a:p>
            <a:pPr marL="0" indent="0">
              <a:buNone/>
            </a:pPr>
            <a:r>
              <a:rPr lang="en-US" sz="2400" dirty="0" smtClean="0">
                <a:latin typeface="Fira sans"/>
              </a:rPr>
              <a:t>// </a:t>
            </a:r>
            <a:r>
              <a:rPr lang="en-US" sz="2400" dirty="0">
                <a:solidFill>
                  <a:srgbClr val="0070C0"/>
                </a:solidFill>
                <a:latin typeface="Fira sans"/>
              </a:rPr>
              <a:t>This algorithm </a:t>
            </a:r>
            <a:r>
              <a:rPr lang="en-US" sz="2400" dirty="0" smtClean="0">
                <a:solidFill>
                  <a:srgbClr val="0070C0"/>
                </a:solidFill>
                <a:latin typeface="Fira sans"/>
              </a:rPr>
              <a:t>accepts a queue as input and returns ‘Element</a:t>
            </a:r>
            <a:r>
              <a:rPr lang="en-US" sz="2400" dirty="0">
                <a:solidFill>
                  <a:srgbClr val="0070C0"/>
                </a:solidFill>
                <a:latin typeface="Fira sans"/>
              </a:rPr>
              <a:t>’ at </a:t>
            </a:r>
            <a:r>
              <a:rPr lang="en-US" sz="2400" dirty="0" smtClean="0">
                <a:solidFill>
                  <a:srgbClr val="0070C0"/>
                </a:solidFill>
                <a:latin typeface="Fira sans"/>
              </a:rPr>
              <a:t>the front of ‘queue’. Temp is a temporary variable used to hold the value being deleted</a:t>
            </a:r>
            <a:r>
              <a:rPr lang="en-US" sz="2400" dirty="0">
                <a:solidFill>
                  <a:srgbClr val="0070C0"/>
                </a:solidFill>
                <a:latin typeface="Fira sans"/>
              </a:rPr>
              <a:t>. Array </a:t>
            </a:r>
            <a:r>
              <a:rPr lang="en-US" sz="2400" dirty="0" err="1">
                <a:solidFill>
                  <a:srgbClr val="0070C0"/>
                </a:solidFill>
                <a:latin typeface="Fira sans"/>
              </a:rPr>
              <a:t>CQueue</a:t>
            </a:r>
            <a:r>
              <a:rPr lang="en-US" sz="2400" dirty="0">
                <a:solidFill>
                  <a:srgbClr val="0070C0"/>
                </a:solidFill>
                <a:latin typeface="Fira sans"/>
              </a:rPr>
              <a:t>[0:Size] is an array that stores queue elements. The integer variable end defines </a:t>
            </a:r>
            <a:r>
              <a:rPr lang="en-US" sz="2400" dirty="0" smtClean="0">
                <a:solidFill>
                  <a:srgbClr val="0070C0"/>
                </a:solidFill>
                <a:latin typeface="Fira sans"/>
              </a:rPr>
              <a:t>from where </a:t>
            </a:r>
            <a:r>
              <a:rPr lang="en-US" sz="2400" dirty="0">
                <a:solidFill>
                  <a:srgbClr val="0070C0"/>
                </a:solidFill>
                <a:latin typeface="Fira sans"/>
              </a:rPr>
              <a:t>the element is to be </a:t>
            </a:r>
            <a:r>
              <a:rPr lang="en-US" sz="2400" dirty="0" smtClean="0">
                <a:solidFill>
                  <a:srgbClr val="0070C0"/>
                </a:solidFill>
                <a:latin typeface="Fira sans"/>
              </a:rPr>
              <a:t>deleted; 1=left </a:t>
            </a:r>
            <a:r>
              <a:rPr lang="en-US" sz="2400" dirty="0">
                <a:solidFill>
                  <a:srgbClr val="0070C0"/>
                </a:solidFill>
                <a:latin typeface="Fira sans"/>
              </a:rPr>
              <a:t>end and </a:t>
            </a:r>
            <a:r>
              <a:rPr lang="en-US" sz="2400" dirty="0" smtClean="0">
                <a:solidFill>
                  <a:srgbClr val="0070C0"/>
                </a:solidFill>
                <a:latin typeface="Fira sans"/>
              </a:rPr>
              <a:t>2=right </a:t>
            </a:r>
            <a:r>
              <a:rPr lang="en-US" sz="2400" dirty="0">
                <a:solidFill>
                  <a:srgbClr val="0070C0"/>
                </a:solidFill>
                <a:latin typeface="Fira sans"/>
              </a:rPr>
              <a:t>end</a:t>
            </a:r>
            <a:endParaRPr lang="en-US" sz="2400" dirty="0" smtClean="0">
              <a:latin typeface="Fira sans"/>
            </a:endParaRPr>
          </a:p>
          <a:p>
            <a:pPr marL="0" indent="0">
              <a:buNone/>
            </a:pPr>
            <a:r>
              <a:rPr lang="en-US" sz="2400" dirty="0" smtClean="0">
                <a:latin typeface="Fira sans"/>
              </a:rPr>
              <a:t>{ if (front1==-1) then underflow; exit; // deleting from empty data structure?</a:t>
            </a:r>
          </a:p>
          <a:p>
            <a:pPr marL="0" indent="0">
              <a:buNone/>
            </a:pPr>
            <a:r>
              <a:rPr lang="en-US" sz="2400" dirty="0" smtClean="0">
                <a:latin typeface="Fira sans"/>
              </a:rPr>
              <a:t>   if(front1==front2==rear1==rear2) { // only element in </a:t>
            </a:r>
            <a:r>
              <a:rPr lang="en-US" sz="2400" dirty="0" err="1" smtClean="0">
                <a:latin typeface="Fira sans"/>
              </a:rPr>
              <a:t>deque</a:t>
            </a:r>
            <a:endParaRPr lang="en-US" sz="2400" dirty="0" smtClean="0">
              <a:latin typeface="Fira sans"/>
            </a:endParaRPr>
          </a:p>
          <a:p>
            <a:pPr marL="0" indent="0">
              <a:buNone/>
            </a:pPr>
            <a:r>
              <a:rPr lang="en-US" sz="2400" dirty="0">
                <a:latin typeface="Fira sans"/>
              </a:rPr>
              <a:t>	</a:t>
            </a:r>
            <a:r>
              <a:rPr lang="en-US" sz="2400" dirty="0" smtClean="0">
                <a:latin typeface="Fira sans"/>
              </a:rPr>
              <a:t>temp=</a:t>
            </a:r>
            <a:r>
              <a:rPr lang="en-US" sz="2400" dirty="0" err="1" smtClean="0">
                <a:latin typeface="Fira sans"/>
              </a:rPr>
              <a:t>Deque</a:t>
            </a:r>
            <a:r>
              <a:rPr lang="en-US" sz="2400" dirty="0" smtClean="0">
                <a:latin typeface="Fira sans"/>
              </a:rPr>
              <a:t>[front1] </a:t>
            </a:r>
          </a:p>
          <a:p>
            <a:pPr marL="0" indent="0">
              <a:buNone/>
            </a:pPr>
            <a:r>
              <a:rPr lang="en-US" sz="2400" dirty="0" smtClean="0">
                <a:latin typeface="Fira sans"/>
              </a:rPr>
              <a:t>	front1=front2=rear1=rear2=-1</a:t>
            </a:r>
          </a:p>
          <a:p>
            <a:pPr marL="0" indent="0">
              <a:buNone/>
            </a:pPr>
            <a:r>
              <a:rPr lang="en-US" sz="2400" dirty="0">
                <a:latin typeface="Fira sans"/>
              </a:rPr>
              <a:t>	</a:t>
            </a:r>
            <a:r>
              <a:rPr lang="en-US" sz="2400" dirty="0" smtClean="0">
                <a:latin typeface="Fira sans"/>
              </a:rPr>
              <a:t>}//if</a:t>
            </a:r>
          </a:p>
          <a:p>
            <a:pPr marL="0" indent="0">
              <a:buNone/>
            </a:pPr>
            <a:r>
              <a:rPr lang="en-US" sz="2400" dirty="0">
                <a:latin typeface="Fira sans"/>
              </a:rPr>
              <a:t> </a:t>
            </a:r>
            <a:r>
              <a:rPr lang="en-US" sz="2400" dirty="0" smtClean="0">
                <a:latin typeface="Fira sans"/>
              </a:rPr>
              <a:t>     else if(end==1) { // deletion in left end with front1?</a:t>
            </a:r>
          </a:p>
          <a:p>
            <a:pPr marL="0" indent="0">
              <a:buNone/>
            </a:pPr>
            <a:r>
              <a:rPr lang="en-US" sz="2400" dirty="0">
                <a:latin typeface="Fira sans"/>
              </a:rPr>
              <a:t>	</a:t>
            </a:r>
            <a:r>
              <a:rPr lang="en-US" sz="2400" dirty="0" smtClean="0">
                <a:latin typeface="Fira sans"/>
              </a:rPr>
              <a:t>temp=</a:t>
            </a:r>
            <a:r>
              <a:rPr lang="en-US" sz="2400" dirty="0" err="1" smtClean="0">
                <a:latin typeface="Fira sans"/>
              </a:rPr>
              <a:t>Deque</a:t>
            </a:r>
            <a:r>
              <a:rPr lang="en-US" sz="2400" dirty="0" smtClean="0">
                <a:latin typeface="Fira sans"/>
              </a:rPr>
              <a:t>[front1</a:t>
            </a:r>
            <a:r>
              <a:rPr lang="en-US" sz="2400" dirty="0">
                <a:latin typeface="Fira sans"/>
              </a:rPr>
              <a:t>] </a:t>
            </a:r>
          </a:p>
          <a:p>
            <a:pPr marL="0" indent="0">
              <a:buNone/>
            </a:pPr>
            <a:r>
              <a:rPr lang="en-US" sz="2400" dirty="0">
                <a:latin typeface="Fira sans"/>
              </a:rPr>
              <a:t>	</a:t>
            </a:r>
            <a:r>
              <a:rPr lang="en-US" sz="2400" dirty="0" smtClean="0">
                <a:latin typeface="Fira sans"/>
              </a:rPr>
              <a:t>front1++; rear2++;</a:t>
            </a:r>
            <a:endParaRPr lang="en-US" sz="2400" dirty="0">
              <a:latin typeface="Fira sans"/>
            </a:endParaRPr>
          </a:p>
          <a:p>
            <a:pPr marL="0" indent="0">
              <a:buNone/>
            </a:pPr>
            <a:r>
              <a:rPr lang="en-US" sz="2400" dirty="0">
                <a:latin typeface="Fira sans"/>
              </a:rPr>
              <a:t>	</a:t>
            </a:r>
            <a:r>
              <a:rPr lang="en-US" sz="2400" dirty="0" smtClean="0">
                <a:latin typeface="Fira sans"/>
              </a:rPr>
              <a:t>}//else if</a:t>
            </a:r>
          </a:p>
          <a:p>
            <a:pPr marL="0" indent="0">
              <a:buNone/>
            </a:pPr>
            <a:r>
              <a:rPr lang="en-US" sz="2400" dirty="0">
                <a:latin typeface="Fira sans"/>
              </a:rPr>
              <a:t> </a:t>
            </a:r>
            <a:r>
              <a:rPr lang="en-US" sz="2400" dirty="0" smtClean="0">
                <a:latin typeface="Fira sans"/>
              </a:rPr>
              <a:t>     else if(end==2) </a:t>
            </a:r>
            <a:r>
              <a:rPr lang="en-US" sz="2400" dirty="0">
                <a:latin typeface="Fira sans"/>
              </a:rPr>
              <a:t>{ // deletion in </a:t>
            </a:r>
            <a:r>
              <a:rPr lang="en-US" sz="2400" dirty="0" smtClean="0">
                <a:latin typeface="Fira sans"/>
              </a:rPr>
              <a:t>right </a:t>
            </a:r>
            <a:r>
              <a:rPr lang="en-US" sz="2400" dirty="0">
                <a:latin typeface="Fira sans"/>
              </a:rPr>
              <a:t>end with </a:t>
            </a:r>
            <a:r>
              <a:rPr lang="en-US" sz="2400" dirty="0" smtClean="0">
                <a:latin typeface="Fira sans"/>
              </a:rPr>
              <a:t>front2?</a:t>
            </a:r>
            <a:endParaRPr lang="en-US" sz="2400" dirty="0">
              <a:latin typeface="Fira sans"/>
            </a:endParaRPr>
          </a:p>
          <a:p>
            <a:pPr marL="0" indent="0">
              <a:buNone/>
            </a:pPr>
            <a:r>
              <a:rPr lang="en-US" sz="2400" dirty="0">
                <a:latin typeface="Fira sans"/>
              </a:rPr>
              <a:t>	</a:t>
            </a:r>
            <a:r>
              <a:rPr lang="en-US" sz="2400" dirty="0" smtClean="0">
                <a:latin typeface="Fira sans"/>
              </a:rPr>
              <a:t>temp=temp=</a:t>
            </a:r>
            <a:r>
              <a:rPr lang="en-US" sz="2400" dirty="0" err="1" smtClean="0">
                <a:latin typeface="Fira sans"/>
              </a:rPr>
              <a:t>Deque</a:t>
            </a:r>
            <a:r>
              <a:rPr lang="en-US" sz="2400" dirty="0" smtClean="0">
                <a:latin typeface="Fira sans"/>
              </a:rPr>
              <a:t>[front2] </a:t>
            </a:r>
            <a:endParaRPr lang="en-US" sz="2400" dirty="0">
              <a:latin typeface="Fira sans"/>
            </a:endParaRPr>
          </a:p>
          <a:p>
            <a:pPr marL="0" indent="0">
              <a:buNone/>
            </a:pPr>
            <a:r>
              <a:rPr lang="en-US" sz="2400" dirty="0">
                <a:latin typeface="Fira sans"/>
              </a:rPr>
              <a:t>	</a:t>
            </a:r>
            <a:r>
              <a:rPr lang="en-US" sz="2400" dirty="0" smtClean="0">
                <a:latin typeface="Fira sans"/>
              </a:rPr>
              <a:t>front2--; rea1--;</a:t>
            </a:r>
            <a:endParaRPr lang="en-US" sz="2400" dirty="0">
              <a:latin typeface="Fira sans"/>
            </a:endParaRPr>
          </a:p>
          <a:p>
            <a:pPr marL="0" indent="0">
              <a:buNone/>
            </a:pPr>
            <a:r>
              <a:rPr lang="en-US" sz="2400" dirty="0">
                <a:latin typeface="Fira sans"/>
              </a:rPr>
              <a:t>	</a:t>
            </a:r>
            <a:r>
              <a:rPr lang="en-US" sz="2400" dirty="0" smtClean="0">
                <a:latin typeface="Fira sans"/>
              </a:rPr>
              <a:t>} //else if</a:t>
            </a:r>
          </a:p>
          <a:p>
            <a:pPr marL="0" indent="0">
              <a:buNone/>
            </a:pPr>
            <a:r>
              <a:rPr lang="en-US" sz="2400" dirty="0" smtClean="0">
                <a:latin typeface="Fira sans"/>
              </a:rPr>
              <a:t>  return(temp)</a:t>
            </a:r>
          </a:p>
          <a:p>
            <a:pPr marL="0" indent="0">
              <a:buNone/>
            </a:pPr>
            <a:r>
              <a:rPr lang="en-US" sz="2400" dirty="0" smtClean="0">
                <a:latin typeface="Fira sans"/>
              </a:rPr>
              <a:t>}</a:t>
            </a: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6169039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smtClean="0">
                <a:solidFill>
                  <a:srgbClr val="C00000"/>
                </a:solidFill>
                <a:latin typeface="Marcellus"/>
              </a:rPr>
              <a:t>Deque</a:t>
            </a:r>
            <a:r>
              <a:rPr lang="en-US" sz="3600" dirty="0" smtClean="0">
                <a:solidFill>
                  <a:srgbClr val="C00000"/>
                </a:solidFill>
                <a:latin typeface="Marcellus"/>
              </a:rPr>
              <a:t> </a:t>
            </a:r>
            <a:r>
              <a:rPr lang="en-US" sz="3600" dirty="0">
                <a:solidFill>
                  <a:srgbClr val="C00000"/>
                </a:solidFill>
                <a:latin typeface="Marcellus"/>
              </a:rPr>
              <a:t>Queue: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latin typeface="Fira sans"/>
              </a:rPr>
              <a:t>4. </a:t>
            </a:r>
            <a:r>
              <a:rPr lang="en-US" sz="2400" dirty="0">
                <a:solidFill>
                  <a:srgbClr val="0070C0"/>
                </a:solidFill>
                <a:latin typeface="Fira sans"/>
              </a:rPr>
              <a:t>Abstract </a:t>
            </a:r>
            <a:r>
              <a:rPr lang="en-US" sz="2400" dirty="0" err="1" smtClean="0">
                <a:solidFill>
                  <a:srgbClr val="0070C0"/>
                </a:solidFill>
                <a:latin typeface="Fira sans"/>
              </a:rPr>
              <a:t>DestroyQueue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D</a:t>
            </a:r>
            <a:r>
              <a:rPr lang="en-US" sz="2400" dirty="0" err="1" smtClean="0">
                <a:solidFill>
                  <a:srgbClr val="0070C0"/>
                </a:solidFill>
                <a:latin typeface="Fira sans"/>
              </a:rPr>
              <a:t>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a:t>
            </a:r>
            <a:r>
              <a:rPr lang="en-US" sz="2400" dirty="0" smtClean="0">
                <a:latin typeface="Fira sans"/>
              </a:rPr>
              <a:t>This algorithm returns all the elements from Queue in </a:t>
            </a:r>
            <a:r>
              <a:rPr lang="en-US" sz="2400" dirty="0">
                <a:latin typeface="Fira sans"/>
              </a:rPr>
              <a:t>F</a:t>
            </a:r>
            <a:r>
              <a:rPr lang="en-US" sz="2400" dirty="0" smtClean="0">
                <a:latin typeface="Fira sans"/>
              </a:rPr>
              <a:t>IFO order and destroys the data structure</a:t>
            </a:r>
          </a:p>
          <a:p>
            <a:pPr marL="0" indent="0">
              <a:buNone/>
            </a:pPr>
            <a:r>
              <a:rPr lang="en-US" sz="2400" dirty="0" smtClean="0">
                <a:latin typeface="Fira sans"/>
              </a:rPr>
              <a:t>{ if </a:t>
            </a:r>
            <a:r>
              <a:rPr lang="en-US" sz="2400" dirty="0" err="1" smtClean="0">
                <a:latin typeface="Fira sans"/>
              </a:rPr>
              <a:t>NotEmpty</a:t>
            </a:r>
            <a:r>
              <a:rPr lang="en-US" sz="2400" dirty="0" smtClean="0">
                <a:latin typeface="Fira sans"/>
              </a:rPr>
              <a:t>(</a:t>
            </a:r>
            <a:r>
              <a:rPr lang="en-US" sz="2400" dirty="0" err="1">
                <a:latin typeface="Fira sans"/>
              </a:rPr>
              <a:t>D</a:t>
            </a:r>
            <a:r>
              <a:rPr lang="en-US" sz="2400" dirty="0" err="1" smtClean="0">
                <a:latin typeface="Fira sans"/>
              </a:rPr>
              <a:t>Queue</a:t>
            </a:r>
            <a:r>
              <a:rPr lang="en-US" sz="2400" dirty="0" smtClean="0">
                <a:latin typeface="Fira sans"/>
              </a:rPr>
              <a:t>) = true</a:t>
            </a:r>
          </a:p>
          <a:p>
            <a:pPr marL="0" indent="0">
              <a:buNone/>
            </a:pPr>
            <a:r>
              <a:rPr lang="en-US" sz="2400" dirty="0">
                <a:latin typeface="Fira sans"/>
              </a:rPr>
              <a:t> </a:t>
            </a:r>
            <a:r>
              <a:rPr lang="en-US" sz="2400" dirty="0" smtClean="0">
                <a:latin typeface="Fira sans"/>
              </a:rPr>
              <a:t>    while(</a:t>
            </a:r>
            <a:r>
              <a:rPr lang="en-US" sz="2400" dirty="0" err="1" smtClean="0">
                <a:latin typeface="Fira sans"/>
              </a:rPr>
              <a:t>NotEmpty</a:t>
            </a:r>
            <a:r>
              <a:rPr lang="en-US" sz="2400" dirty="0" smtClean="0">
                <a:latin typeface="Fira sans"/>
              </a:rPr>
              <a:t>(</a:t>
            </a:r>
            <a:r>
              <a:rPr lang="en-US" sz="2400" dirty="0" err="1">
                <a:latin typeface="Fira sans"/>
              </a:rPr>
              <a:t>D</a:t>
            </a:r>
            <a:r>
              <a:rPr lang="en-US" sz="2400" dirty="0" err="1" smtClean="0">
                <a:latin typeface="Fira sans"/>
              </a:rPr>
              <a:t>Queue</a:t>
            </a:r>
            <a:r>
              <a:rPr lang="en-US" sz="2400" dirty="0" smtClean="0">
                <a:latin typeface="Fira sans"/>
              </a:rPr>
              <a:t>))</a:t>
            </a:r>
          </a:p>
          <a:p>
            <a:pPr marL="0" indent="0">
              <a:buNone/>
            </a:pPr>
            <a:r>
              <a:rPr lang="en-US" sz="2400" dirty="0">
                <a:latin typeface="Fira sans"/>
              </a:rPr>
              <a:t> </a:t>
            </a:r>
            <a:r>
              <a:rPr lang="en-US" sz="2400" dirty="0" smtClean="0">
                <a:latin typeface="Fira sans"/>
              </a:rPr>
              <a:t>         print </a:t>
            </a:r>
            <a:r>
              <a:rPr lang="en-US" sz="2400" dirty="0" err="1" smtClean="0">
                <a:latin typeface="Fira sans"/>
              </a:rPr>
              <a:t>Dequeue</a:t>
            </a:r>
            <a:r>
              <a:rPr lang="en-US" sz="2400" dirty="0" smtClean="0">
                <a:latin typeface="Fira sans"/>
              </a:rPr>
              <a:t>(</a:t>
            </a:r>
            <a:r>
              <a:rPr lang="en-US" sz="2400" dirty="0" err="1" smtClean="0">
                <a:latin typeface="Fira sans"/>
              </a:rPr>
              <a:t>DQueue</a:t>
            </a:r>
            <a:r>
              <a:rPr lang="en-US" sz="2400" dirty="0" smtClean="0">
                <a:latin typeface="Fira sans"/>
              </a:rPr>
              <a:t>)</a:t>
            </a:r>
          </a:p>
          <a:p>
            <a:pPr marL="0" indent="0">
              <a:buNone/>
            </a:pPr>
            <a:r>
              <a:rPr lang="en-US" sz="2400" dirty="0">
                <a:latin typeface="Fira sans"/>
              </a:rPr>
              <a:t> </a:t>
            </a:r>
            <a:r>
              <a:rPr lang="en-US" sz="2400" dirty="0" smtClean="0">
                <a:latin typeface="Fira sans"/>
              </a:rPr>
              <a:t>  else print </a:t>
            </a:r>
            <a:r>
              <a:rPr lang="en-US" sz="2400" dirty="0">
                <a:latin typeface="Fira sans"/>
              </a:rPr>
              <a:t>“Error Message”</a:t>
            </a:r>
          </a:p>
          <a:p>
            <a:pPr marL="0" indent="0">
              <a:buNone/>
            </a:pPr>
            <a:r>
              <a:rPr lang="en-US" sz="2400" dirty="0" smtClean="0">
                <a:latin typeface="Fira sans"/>
              </a:rPr>
              <a:t>}</a:t>
            </a: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5298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a:solidFill>
                  <a:srgbClr val="C00000"/>
                </a:solidFill>
                <a:latin typeface="Marcellus"/>
              </a:rPr>
              <a:t>Deque</a:t>
            </a:r>
            <a:r>
              <a:rPr lang="en-US" sz="3600" dirty="0">
                <a:solidFill>
                  <a:srgbClr val="C00000"/>
                </a:solidFill>
                <a:latin typeface="Marcellus"/>
              </a:rPr>
              <a:t> Queue: Array Implementation</a:t>
            </a:r>
          </a:p>
        </p:txBody>
      </p:sp>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sz="2400" dirty="0" smtClean="0">
                <a:solidFill>
                  <a:srgbClr val="0070C0"/>
                </a:solidFill>
                <a:latin typeface="Fira sans"/>
              </a:rPr>
              <a:t>5. Abstract Boolean </a:t>
            </a:r>
            <a:r>
              <a:rPr lang="en-US" sz="2400" dirty="0" err="1" smtClean="0">
                <a:solidFill>
                  <a:srgbClr val="0070C0"/>
                </a:solidFill>
                <a:latin typeface="Fira sans"/>
              </a:rPr>
              <a:t>NotFull</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a:t>
            </a:r>
          </a:p>
          <a:p>
            <a:pPr marL="0" indent="0">
              <a:buNone/>
            </a:pPr>
            <a:r>
              <a:rPr lang="en-US" sz="2400" dirty="0" smtClean="0">
                <a:solidFill>
                  <a:srgbClr val="FF0000"/>
                </a:solidFill>
                <a:latin typeface="Fira sans"/>
              </a:rPr>
              <a:t>Student assignment</a:t>
            </a:r>
          </a:p>
          <a:p>
            <a:pPr marL="0" indent="0">
              <a:buNone/>
            </a:pPr>
            <a:r>
              <a:rPr lang="en-US" sz="2400" dirty="0" smtClean="0">
                <a:solidFill>
                  <a:srgbClr val="0070C0"/>
                </a:solidFill>
                <a:latin typeface="Fira sans"/>
              </a:rPr>
              <a:t>6. Abstract Boolean </a:t>
            </a:r>
            <a:r>
              <a:rPr lang="en-US" sz="2400" dirty="0" err="1" smtClean="0">
                <a:solidFill>
                  <a:srgbClr val="0070C0"/>
                </a:solidFill>
                <a:latin typeface="Fira sans"/>
              </a:rPr>
              <a:t>NotEmpty</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a:t>
            </a:r>
          </a:p>
          <a:p>
            <a:pPr marL="0" indent="0">
              <a:buNone/>
            </a:pPr>
            <a:r>
              <a:rPr lang="en-US" sz="2400" dirty="0">
                <a:solidFill>
                  <a:srgbClr val="FF0000"/>
                </a:solidFill>
                <a:latin typeface="Fira sans"/>
              </a:rPr>
              <a:t>Student assignment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824615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a:t>
            </a:r>
            <a:r>
              <a:rPr lang="en-US" sz="3200" dirty="0" err="1" smtClean="0">
                <a:solidFill>
                  <a:srgbClr val="C00000"/>
                </a:solidFill>
                <a:latin typeface="Marcellus"/>
              </a:rPr>
              <a:t>Deque</a:t>
            </a:r>
            <a:r>
              <a:rPr lang="en-US" sz="3200" dirty="0" smtClean="0">
                <a:solidFill>
                  <a:srgbClr val="C00000"/>
                </a:solidFill>
                <a:latin typeface="Marcellus"/>
              </a:rPr>
              <a:t>: Linked List</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lnSpcReduction="10000"/>
          </a:bodyPr>
          <a:lstStyle/>
          <a:p>
            <a:pPr marL="0" indent="0">
              <a:buNone/>
            </a:pP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ElementType</a:t>
            </a:r>
            <a:r>
              <a:rPr lang="en-US" sz="1800" dirty="0" smtClean="0">
                <a:solidFill>
                  <a:srgbClr val="0070C0"/>
                </a:solidFill>
                <a:latin typeface="Fira sans"/>
              </a:rPr>
              <a:t> Element;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a:solidFill>
                  <a:srgbClr val="0070C0"/>
                </a:solidFill>
                <a:latin typeface="Fira sans"/>
              </a:rPr>
              <a:t> </a:t>
            </a:r>
            <a:r>
              <a:rPr lang="en-US" sz="1800" dirty="0" smtClean="0">
                <a:solidFill>
                  <a:srgbClr val="0070C0"/>
                </a:solidFill>
                <a:latin typeface="Fira sans"/>
              </a:rPr>
              <a:t>Next;</a:t>
            </a:r>
          </a:p>
          <a:p>
            <a:pPr marL="0" indent="0">
              <a:buNone/>
            </a:pPr>
            <a:r>
              <a:rPr lang="en-US" sz="1800" dirty="0">
                <a:solidFill>
                  <a:srgbClr val="0070C0"/>
                </a:solidFill>
                <a:latin typeface="Fira sans"/>
              </a:rPr>
              <a:t>	}</a:t>
            </a:r>
            <a:endParaRPr lang="en-US" sz="1800" dirty="0" smtClean="0">
              <a:solidFill>
                <a:srgbClr val="0070C0"/>
              </a:solidFill>
              <a:latin typeface="Fira sans"/>
            </a:endParaRP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smtClean="0">
                <a:solidFill>
                  <a:srgbClr val="0070C0"/>
                </a:solidFill>
                <a:latin typeface="Fira sans"/>
              </a:rPr>
              <a:t>Algorithm </a:t>
            </a:r>
            <a:r>
              <a:rPr lang="en-US" sz="1800" dirty="0" err="1" smtClean="0">
                <a:solidFill>
                  <a:srgbClr val="0070C0"/>
                </a:solidFill>
                <a:latin typeface="Fira sans"/>
              </a:rPr>
              <a:t>QueueType</a:t>
            </a:r>
            <a:r>
              <a:rPr lang="en-US" sz="1800" dirty="0" smtClean="0">
                <a:solidFill>
                  <a:srgbClr val="0070C0"/>
                </a:solidFill>
                <a:latin typeface="Fira sans"/>
              </a:rPr>
              <a:t> </a:t>
            </a:r>
            <a:r>
              <a:rPr lang="en-US" sz="1800" dirty="0" err="1" smtClean="0">
                <a:solidFill>
                  <a:srgbClr val="0070C0"/>
                </a:solidFill>
                <a:latin typeface="Fira sans"/>
              </a:rPr>
              <a:t>CreateQueue</a:t>
            </a:r>
            <a:r>
              <a:rPr lang="en-US" sz="1800" dirty="0" smtClean="0">
                <a:solidFill>
                  <a:srgbClr val="0070C0"/>
                </a:solidFill>
                <a:latin typeface="Fira sans"/>
              </a:rPr>
              <a:t>()</a:t>
            </a:r>
            <a:endParaRPr lang="en-US" sz="1800" dirty="0">
              <a:solidFill>
                <a:srgbClr val="0070C0"/>
              </a:solidFill>
              <a:latin typeface="Fira sans"/>
            </a:endParaRPr>
          </a:p>
          <a:p>
            <a:pPr marL="0" indent="0">
              <a:buNone/>
            </a:pPr>
            <a:r>
              <a:rPr lang="en-US" sz="1800" dirty="0">
                <a:solidFill>
                  <a:srgbClr val="0070C0"/>
                </a:solidFill>
                <a:latin typeface="Fira sans"/>
              </a:rPr>
              <a:t>//This </a:t>
            </a:r>
            <a:r>
              <a:rPr lang="en-US" sz="1800" dirty="0" smtClean="0">
                <a:solidFill>
                  <a:srgbClr val="0070C0"/>
                </a:solidFill>
                <a:latin typeface="Fira sans"/>
              </a:rPr>
              <a:t>Algorithm creates and returns </a:t>
            </a:r>
            <a:r>
              <a:rPr lang="en-US" sz="1800" dirty="0">
                <a:solidFill>
                  <a:srgbClr val="0070C0"/>
                </a:solidFill>
                <a:latin typeface="Fira sans"/>
              </a:rPr>
              <a:t>an empty </a:t>
            </a:r>
            <a:r>
              <a:rPr lang="en-US" sz="1800" dirty="0" smtClean="0">
                <a:solidFill>
                  <a:srgbClr val="0070C0"/>
                </a:solidFill>
                <a:latin typeface="Fira sans"/>
              </a:rPr>
              <a:t>Queue, pointed by two pointers- front and rear</a:t>
            </a:r>
          </a:p>
          <a:p>
            <a:pPr marL="0" indent="0">
              <a:buNone/>
            </a:pPr>
            <a:r>
              <a:rPr lang="en-US" sz="1800" dirty="0" smtClean="0">
                <a:latin typeface="Fira sans"/>
              </a:rPr>
              <a:t>{ </a:t>
            </a:r>
            <a:r>
              <a:rPr lang="en-US" sz="1800" dirty="0" err="1" smtClean="0">
                <a:latin typeface="Fira sans"/>
              </a:rPr>
              <a:t>createNode</a:t>
            </a:r>
            <a:r>
              <a:rPr lang="en-US" sz="1800" dirty="0" smtClean="0">
                <a:latin typeface="Fira sans"/>
              </a:rPr>
              <a:t>(front1);</a:t>
            </a:r>
          </a:p>
          <a:p>
            <a:pPr marL="0" indent="0">
              <a:buNone/>
            </a:pPr>
            <a:r>
              <a:rPr lang="en-US" sz="1800" dirty="0" err="1" smtClean="0">
                <a:latin typeface="Fira sans"/>
              </a:rPr>
              <a:t>createNode</a:t>
            </a:r>
            <a:r>
              <a:rPr lang="en-US" sz="1800" dirty="0" smtClean="0">
                <a:latin typeface="Fira sans"/>
              </a:rPr>
              <a:t>(rear1);</a:t>
            </a:r>
          </a:p>
          <a:p>
            <a:pPr marL="0" indent="0">
              <a:buNone/>
            </a:pPr>
            <a:r>
              <a:rPr lang="en-US" sz="1800" dirty="0">
                <a:latin typeface="Fira sans"/>
              </a:rPr>
              <a:t> </a:t>
            </a:r>
            <a:r>
              <a:rPr lang="en-US" sz="1800" dirty="0" err="1" smtClean="0">
                <a:latin typeface="Fira sans"/>
              </a:rPr>
              <a:t>createNode</a:t>
            </a:r>
            <a:r>
              <a:rPr lang="en-US" sz="1800" dirty="0" smtClean="0">
                <a:latin typeface="Fira sans"/>
              </a:rPr>
              <a:t>(front2);</a:t>
            </a:r>
            <a:endParaRPr lang="en-US" sz="1800" dirty="0">
              <a:latin typeface="Fira sans"/>
            </a:endParaRPr>
          </a:p>
          <a:p>
            <a:pPr marL="0" indent="0">
              <a:buNone/>
            </a:pPr>
            <a:r>
              <a:rPr lang="en-US" sz="1800" dirty="0" err="1" smtClean="0">
                <a:latin typeface="Fira sans"/>
              </a:rPr>
              <a:t>createNode</a:t>
            </a:r>
            <a:r>
              <a:rPr lang="en-US" sz="1800" dirty="0" smtClean="0">
                <a:latin typeface="Fira sans"/>
              </a:rPr>
              <a:t>(rear2);</a:t>
            </a:r>
            <a:endParaRPr lang="en-US" sz="1800" dirty="0">
              <a:latin typeface="Fira sans"/>
            </a:endParaRPr>
          </a:p>
          <a:p>
            <a:pPr marL="0" indent="0">
              <a:buNone/>
            </a:pPr>
            <a:r>
              <a:rPr lang="en-US" sz="1800" smtClean="0">
                <a:latin typeface="Fira sans"/>
              </a:rPr>
              <a:t>Front1=rear1=front2=rear2=NULL</a:t>
            </a:r>
            <a:r>
              <a:rPr lang="en-US" sz="1800" dirty="0" smtClean="0">
                <a:latin typeface="Fira sans"/>
              </a:rPr>
              <a:t>;</a:t>
            </a:r>
          </a:p>
          <a:p>
            <a:pPr marL="0" indent="0">
              <a:buNone/>
            </a:pPr>
            <a:r>
              <a:rPr lang="en-US" sz="1800" dirty="0" smtClean="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Front</a:t>
            </a:r>
            <a:endParaRPr lang="en-US" b="1" dirty="0">
              <a:solidFill>
                <a:schemeClr val="tx1"/>
              </a:solidFill>
              <a:latin typeface="Fira sans"/>
            </a:endParaRP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Rear</a:t>
            </a:r>
            <a:endParaRPr lang="en-US" b="1" dirty="0">
              <a:solidFill>
                <a:schemeClr val="tx1"/>
              </a:solidFill>
              <a:latin typeface="Fira sans"/>
            </a:endParaRP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88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err="1" smtClean="0">
                <a:solidFill>
                  <a:srgbClr val="C00000"/>
                </a:solidFill>
                <a:latin typeface="Marcellus"/>
              </a:rPr>
              <a:t>DQue</a:t>
            </a:r>
            <a:r>
              <a:rPr lang="en-US" dirty="0" smtClean="0">
                <a:solidFill>
                  <a:srgbClr val="C00000"/>
                </a:solidFill>
                <a:latin typeface="Marcellus"/>
              </a:rPr>
              <a:t>: 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rgbClr val="0070C0"/>
                </a:solidFill>
                <a:latin typeface="Fira sans"/>
              </a:rPr>
              <a:t>2</a:t>
            </a:r>
            <a:r>
              <a:rPr lang="en-US" dirty="0">
                <a:solidFill>
                  <a:srgbClr val="0070C0"/>
                </a:solidFill>
                <a:latin typeface="Fira sans"/>
              </a:rPr>
              <a: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CQueue</a:t>
            </a:r>
            <a:r>
              <a:rPr lang="en-US" sz="2400" dirty="0" smtClean="0">
                <a:solidFill>
                  <a:srgbClr val="0070C0"/>
                </a:solidFill>
                <a:latin typeface="Fira sans"/>
              </a:rPr>
              <a:t>, </a:t>
            </a:r>
            <a:r>
              <a:rPr lang="en-US" sz="2400" dirty="0" err="1" smtClean="0">
                <a:solidFill>
                  <a:srgbClr val="0070C0"/>
                </a:solidFill>
                <a:latin typeface="Fira sans"/>
              </a:rPr>
              <a:t>NodeType</a:t>
            </a:r>
            <a:r>
              <a:rPr lang="en-US" sz="2400" dirty="0" smtClean="0">
                <a:solidFill>
                  <a:srgbClr val="0070C0"/>
                </a:solidFill>
                <a:latin typeface="Fira sans"/>
              </a:rPr>
              <a:t> </a:t>
            </a:r>
            <a:r>
              <a:rPr lang="en-US" sz="2400" dirty="0" err="1" smtClean="0">
                <a:solidFill>
                  <a:srgbClr val="0070C0"/>
                </a:solidFill>
                <a:latin typeface="Fira sans"/>
              </a:rPr>
              <a:t>NewNode</a:t>
            </a:r>
            <a:r>
              <a:rPr lang="en-US" sz="2400" dirty="0" smtClean="0">
                <a:solidFill>
                  <a:srgbClr val="0070C0"/>
                </a:solidFill>
                <a:latin typeface="Fira sans"/>
              </a:rPr>
              <a:t>, </a:t>
            </a:r>
            <a:r>
              <a:rPr lang="en-US" sz="2400" dirty="0" err="1" smtClean="0">
                <a:solidFill>
                  <a:srgbClr val="0070C0"/>
                </a:solidFill>
                <a:latin typeface="Fira sans"/>
              </a:rPr>
              <a:t>int</a:t>
            </a:r>
            <a:r>
              <a:rPr lang="en-US" sz="2400" dirty="0" smtClean="0">
                <a:solidFill>
                  <a:srgbClr val="0070C0"/>
                </a:solidFill>
                <a:latin typeface="Fira sans"/>
              </a:rPr>
              <a:t> end)</a:t>
            </a:r>
            <a:endParaRPr lang="en-US" sz="2400" dirty="0">
              <a:solidFill>
                <a:srgbClr val="0070C0"/>
              </a:solidFill>
              <a:latin typeface="Fira sans"/>
            </a:endParaRPr>
          </a:p>
          <a:p>
            <a:pPr marL="0" indent="0">
              <a:buNone/>
            </a:pPr>
            <a:r>
              <a:rPr lang="en-US" sz="1800" dirty="0">
                <a:solidFill>
                  <a:srgbClr val="0070C0"/>
                </a:solidFill>
                <a:latin typeface="Fira sans"/>
              </a:rPr>
              <a:t>// This </a:t>
            </a:r>
            <a:r>
              <a:rPr lang="en-US" sz="1800" dirty="0" smtClean="0">
                <a:solidFill>
                  <a:srgbClr val="0070C0"/>
                </a:solidFill>
                <a:latin typeface="Fira sans"/>
              </a:rPr>
              <a:t>Algorithm adds a </a:t>
            </a:r>
            <a:r>
              <a:rPr lang="en-US" sz="1800" dirty="0" err="1" smtClean="0">
                <a:solidFill>
                  <a:srgbClr val="0070C0"/>
                </a:solidFill>
                <a:latin typeface="Fira sans"/>
              </a:rPr>
              <a:t>NewNode</a:t>
            </a:r>
            <a:r>
              <a:rPr lang="en-US" sz="1800" dirty="0" smtClean="0">
                <a:solidFill>
                  <a:srgbClr val="0070C0"/>
                </a:solidFill>
                <a:latin typeface="Fira sans"/>
              </a:rPr>
              <a:t> </a:t>
            </a:r>
            <a:r>
              <a:rPr lang="en-US" sz="1800" dirty="0">
                <a:solidFill>
                  <a:srgbClr val="0070C0"/>
                </a:solidFill>
                <a:latin typeface="Fira sans"/>
              </a:rPr>
              <a:t>at the </a:t>
            </a:r>
            <a:r>
              <a:rPr lang="en-US" sz="1800" dirty="0" smtClean="0">
                <a:solidFill>
                  <a:srgbClr val="0070C0"/>
                </a:solidFill>
                <a:latin typeface="Fira sans"/>
              </a:rPr>
              <a:t>rear of ‘queue’. rear </a:t>
            </a:r>
            <a:r>
              <a:rPr lang="en-US" sz="1800" dirty="0">
                <a:solidFill>
                  <a:srgbClr val="0070C0"/>
                </a:solidFill>
                <a:latin typeface="Fira sans"/>
              </a:rPr>
              <a:t>is </a:t>
            </a:r>
            <a:r>
              <a:rPr lang="en-US" sz="1800" dirty="0" smtClean="0">
                <a:solidFill>
                  <a:srgbClr val="0070C0"/>
                </a:solidFill>
                <a:latin typeface="Fira sans"/>
              </a:rPr>
              <a:t>a pointer that points to the last node in the queue</a:t>
            </a:r>
          </a:p>
          <a:p>
            <a:pPr marL="0" indent="0">
              <a:buNone/>
            </a:pPr>
            <a:r>
              <a:rPr lang="en-US" sz="2400" dirty="0" smtClean="0">
                <a:latin typeface="Fira sans"/>
              </a:rPr>
              <a:t>{  if(rear1==Null) //if inserting first element?</a:t>
            </a:r>
          </a:p>
          <a:p>
            <a:pPr marL="0" indent="0">
              <a:buNone/>
            </a:pPr>
            <a:r>
              <a:rPr lang="en-US" sz="2400" dirty="0">
                <a:latin typeface="Fira sans"/>
              </a:rPr>
              <a:t> </a:t>
            </a:r>
            <a:r>
              <a:rPr lang="en-US" sz="2400" dirty="0" smtClean="0">
                <a:latin typeface="Fira sans"/>
              </a:rPr>
              <a:t>  	 front1=rear1=front2=rear2=</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else if(end==1)</a:t>
            </a:r>
          </a:p>
          <a:p>
            <a:pPr marL="0" indent="0">
              <a:buNone/>
            </a:pPr>
            <a:r>
              <a:rPr lang="en-US" sz="2400" dirty="0">
                <a:latin typeface="Fira sans"/>
              </a:rPr>
              <a:t>	</a:t>
            </a:r>
            <a:r>
              <a:rPr lang="en-US" sz="2400" dirty="0" smtClean="0">
                <a:latin typeface="Fira sans"/>
              </a:rPr>
              <a:t>{ rear1-&gt;next=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front2=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rear1=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a:t>
            </a:r>
          </a:p>
          <a:p>
            <a:pPr marL="0" indent="0">
              <a:buNone/>
            </a:pPr>
            <a:r>
              <a:rPr lang="en-US" sz="2400" dirty="0">
                <a:latin typeface="Fira sans"/>
              </a:rPr>
              <a:t> </a:t>
            </a:r>
            <a:r>
              <a:rPr lang="en-US" sz="2400" dirty="0" smtClean="0">
                <a:latin typeface="Fira sans"/>
              </a:rPr>
              <a:t>  else if(end==2)</a:t>
            </a:r>
          </a:p>
          <a:p>
            <a:pPr marL="0" indent="0">
              <a:buNone/>
            </a:pPr>
            <a:r>
              <a:rPr lang="en-US" sz="2400" dirty="0">
                <a:latin typeface="Fira sans"/>
              </a:rPr>
              <a:t>	</a:t>
            </a:r>
            <a:r>
              <a:rPr lang="en-US" sz="2400" dirty="0" smtClean="0">
                <a:latin typeface="Fira sans"/>
              </a:rPr>
              <a:t>{ </a:t>
            </a:r>
            <a:r>
              <a:rPr lang="en-US" sz="2400" dirty="0" err="1" smtClean="0">
                <a:latin typeface="Fira sans"/>
              </a:rPr>
              <a:t>NewNode</a:t>
            </a:r>
            <a:r>
              <a:rPr lang="en-US" sz="2400" dirty="0" smtClean="0">
                <a:latin typeface="Fira sans"/>
              </a:rPr>
              <a:t>-&gt;next= rear2;</a:t>
            </a:r>
          </a:p>
          <a:p>
            <a:pPr marL="0" indent="0">
              <a:buNone/>
            </a:pPr>
            <a:r>
              <a:rPr lang="en-US" sz="2400" dirty="0">
                <a:latin typeface="Fira sans"/>
              </a:rPr>
              <a:t>	</a:t>
            </a:r>
            <a:r>
              <a:rPr lang="en-US" sz="2400" dirty="0" smtClean="0">
                <a:latin typeface="Fira sans"/>
              </a:rPr>
              <a:t>rear2=</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front1=</a:t>
            </a:r>
            <a:r>
              <a:rPr lang="en-US" sz="2400" dirty="0" err="1" smtClean="0">
                <a:latin typeface="Fira sans"/>
              </a:rPr>
              <a:t>NewNode</a:t>
            </a:r>
            <a:r>
              <a:rPr lang="en-US" sz="2400" dirty="0" smtClean="0">
                <a:latin typeface="Fira sans"/>
              </a:rPr>
              <a:t>;</a:t>
            </a:r>
          </a:p>
          <a:p>
            <a:pPr marL="0" indent="0">
              <a:buNone/>
            </a:pPr>
            <a:r>
              <a:rPr lang="en-US" sz="2400" dirty="0" smtClean="0">
                <a:latin typeface="Fira sans"/>
              </a:rPr>
              <a:t>	}</a:t>
            </a:r>
          </a:p>
          <a:p>
            <a:pPr marL="0" indent="0">
              <a:buNone/>
            </a:pPr>
            <a:r>
              <a:rPr lang="en-US" sz="2400" dirty="0" smtClean="0">
                <a:latin typeface="Fira sans"/>
              </a:rPr>
              <a:t>}//</a:t>
            </a:r>
            <a:r>
              <a:rPr lang="en-US" sz="2400" dirty="0" err="1" smtClean="0">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308725"/>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695015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5248" y="6018213"/>
            <a:ext cx="726281" cy="722313"/>
          </a:xfrm>
          <a:prstGeom prst="rect">
            <a:avLst/>
          </a:prstGeom>
        </p:spPr>
      </p:pic>
      <p:sp>
        <p:nvSpPr>
          <p:cNvPr id="2" name="Title 1"/>
          <p:cNvSpPr>
            <a:spLocks noGrp="1"/>
          </p:cNvSpPr>
          <p:nvPr>
            <p:ph type="title"/>
          </p:nvPr>
        </p:nvSpPr>
        <p:spPr>
          <a:xfrm>
            <a:off x="914400" y="259750"/>
            <a:ext cx="8229600" cy="731838"/>
          </a:xfrm>
        </p:spPr>
        <p:txBody>
          <a:bodyPr>
            <a:normAutofit fontScale="90000"/>
          </a:bodyPr>
          <a:lstStyle/>
          <a:p>
            <a:r>
              <a:rPr lang="en-US" dirty="0">
                <a:solidFill>
                  <a:srgbClr val="C00000"/>
                </a:solidFill>
                <a:latin typeface="Marcellus"/>
              </a:rPr>
              <a:t>Implementing </a:t>
            </a:r>
            <a:r>
              <a:rPr lang="en-US" dirty="0" err="1" smtClean="0">
                <a:solidFill>
                  <a:srgbClr val="C00000"/>
                </a:solidFill>
                <a:latin typeface="Marcellus"/>
              </a:rPr>
              <a:t>DQue</a:t>
            </a:r>
            <a:r>
              <a:rPr lang="en-US" dirty="0" smtClean="0">
                <a:solidFill>
                  <a:srgbClr val="C00000"/>
                </a:solidFill>
                <a:latin typeface="Marcellus"/>
              </a:rPr>
              <a:t>: </a:t>
            </a:r>
            <a:r>
              <a:rPr lang="en-US" dirty="0">
                <a:solidFill>
                  <a:srgbClr val="C00000"/>
                </a:solidFill>
                <a:latin typeface="Marcellus"/>
              </a:rPr>
              <a:t>Linked List</a:t>
            </a:r>
          </a:p>
        </p:txBody>
      </p:sp>
      <p:sp>
        <p:nvSpPr>
          <p:cNvPr id="3" name="Content Placeholder 2"/>
          <p:cNvSpPr>
            <a:spLocks noGrp="1"/>
          </p:cNvSpPr>
          <p:nvPr>
            <p:ph idx="1"/>
          </p:nvPr>
        </p:nvSpPr>
        <p:spPr>
          <a:xfrm>
            <a:off x="457200" y="1219200"/>
            <a:ext cx="8229600" cy="5521326"/>
          </a:xfrm>
        </p:spPr>
        <p:txBody>
          <a:bodyPr>
            <a:normAutofit fontScale="4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smtClean="0">
                <a:solidFill>
                  <a:srgbClr val="0070C0"/>
                </a:solidFill>
                <a:latin typeface="Fira sans"/>
              </a:rPr>
              <a:t>DeQueue</a:t>
            </a:r>
            <a:r>
              <a:rPr lang="en-US" sz="2600" dirty="0" smtClean="0">
                <a:solidFill>
                  <a:srgbClr val="0070C0"/>
                </a:solidFill>
                <a:latin typeface="Fira sans"/>
              </a:rPr>
              <a:t>(</a:t>
            </a:r>
            <a:r>
              <a:rPr lang="en-US" sz="2600" dirty="0" err="1" smtClean="0">
                <a:solidFill>
                  <a:srgbClr val="0070C0"/>
                </a:solidFill>
                <a:latin typeface="Fira sans"/>
              </a:rPr>
              <a:t>QueueType</a:t>
            </a:r>
            <a:r>
              <a:rPr lang="en-US" sz="2600" dirty="0" smtClean="0">
                <a:solidFill>
                  <a:srgbClr val="0070C0"/>
                </a:solidFill>
                <a:latin typeface="Fira sans"/>
              </a:rPr>
              <a:t> </a:t>
            </a:r>
            <a:r>
              <a:rPr lang="en-US" sz="2600" dirty="0" err="1" smtClean="0">
                <a:solidFill>
                  <a:srgbClr val="0070C0"/>
                </a:solidFill>
                <a:latin typeface="Fira sans"/>
              </a:rPr>
              <a:t>Dqueue</a:t>
            </a:r>
            <a:r>
              <a:rPr lang="en-US" sz="2600" dirty="0" smtClean="0">
                <a:solidFill>
                  <a:srgbClr val="0070C0"/>
                </a:solidFill>
                <a:latin typeface="Fira sans"/>
              </a:rPr>
              <a:t>, </a:t>
            </a:r>
            <a:r>
              <a:rPr lang="en-US" sz="2600" dirty="0" err="1" smtClean="0">
                <a:solidFill>
                  <a:srgbClr val="0070C0"/>
                </a:solidFill>
                <a:latin typeface="Fira sans"/>
              </a:rPr>
              <a:t>int</a:t>
            </a:r>
            <a:r>
              <a:rPr lang="en-US" sz="2600" dirty="0" smtClean="0">
                <a:solidFill>
                  <a:srgbClr val="0070C0"/>
                </a:solidFill>
                <a:latin typeface="Fira sans"/>
              </a:rPr>
              <a:t> end)</a:t>
            </a:r>
            <a:endParaRPr lang="en-US" sz="2600" dirty="0">
              <a:solidFill>
                <a:srgbClr val="0070C0"/>
              </a:solidFill>
              <a:latin typeface="Fira sans"/>
            </a:endParaRPr>
          </a:p>
          <a:p>
            <a:pPr marL="0" indent="0">
              <a:buNone/>
            </a:pPr>
            <a:r>
              <a:rPr lang="en-US" sz="2400" dirty="0" smtClean="0">
                <a:latin typeface="Fira sans"/>
              </a:rPr>
              <a:t>//This algorithm returns value of </a:t>
            </a:r>
            <a:r>
              <a:rPr lang="en-US" sz="2400" dirty="0" err="1" smtClean="0">
                <a:latin typeface="Fira sans"/>
              </a:rPr>
              <a:t>ElementType</a:t>
            </a:r>
            <a:r>
              <a:rPr lang="en-US" sz="2400" dirty="0" smtClean="0">
                <a:latin typeface="Fira sans"/>
              </a:rPr>
              <a:t> stored at the front of queue.  Temp  is a temporary node used in the dequeuer process.</a:t>
            </a:r>
            <a:endParaRPr lang="en-US" sz="2400" dirty="0">
              <a:latin typeface="Fira sans"/>
            </a:endParaRPr>
          </a:p>
          <a:p>
            <a:pPr marL="0" indent="0">
              <a:buNone/>
            </a:pPr>
            <a:r>
              <a:rPr lang="en-US" sz="2600" dirty="0" smtClean="0">
                <a:latin typeface="Fira sans"/>
              </a:rPr>
              <a:t>{ if (front1==NULL</a:t>
            </a:r>
            <a:r>
              <a:rPr lang="en-US" sz="2600" dirty="0" smtClean="0">
                <a:latin typeface="Fira sans"/>
              </a:rPr>
              <a:t>) </a:t>
            </a:r>
            <a:r>
              <a:rPr lang="en-US" sz="2600" dirty="0">
                <a:latin typeface="Fira sans"/>
              </a:rPr>
              <a:t>	</a:t>
            </a:r>
            <a:r>
              <a:rPr lang="en-US" sz="2600" dirty="0" smtClean="0">
                <a:latin typeface="Fira sans"/>
              </a:rPr>
              <a:t>Print “Underflow</a:t>
            </a:r>
            <a:r>
              <a:rPr lang="en-US" sz="2600" dirty="0" smtClean="0">
                <a:latin typeface="Fira sans"/>
              </a:rPr>
              <a:t>” </a:t>
            </a:r>
            <a:r>
              <a:rPr lang="en-US" sz="2600" dirty="0">
                <a:latin typeface="Fira sans"/>
              </a:rPr>
              <a:t>	</a:t>
            </a:r>
            <a:r>
              <a:rPr lang="en-US" sz="2600" dirty="0" smtClean="0">
                <a:latin typeface="Fira sans"/>
              </a:rPr>
              <a:t>exit</a:t>
            </a:r>
            <a:r>
              <a:rPr lang="en-US" sz="2600" dirty="0" smtClean="0">
                <a:latin typeface="Fira sans"/>
              </a:rPr>
              <a:t>;  //underflow</a:t>
            </a:r>
            <a:endParaRPr lang="en-US" sz="2600" dirty="0" smtClean="0">
              <a:latin typeface="Fira sans"/>
            </a:endParaRPr>
          </a:p>
          <a:p>
            <a:pPr marL="0" indent="0">
              <a:buNone/>
            </a:pPr>
            <a:r>
              <a:rPr lang="en-US" sz="2600" dirty="0">
                <a:latin typeface="Fira sans"/>
              </a:rPr>
              <a:t> </a:t>
            </a:r>
            <a:r>
              <a:rPr lang="en-US" sz="2600" dirty="0" smtClean="0">
                <a:latin typeface="Fira sans"/>
              </a:rPr>
              <a:t>Else if (front1==rear1) //last node in the data structure</a:t>
            </a:r>
          </a:p>
          <a:p>
            <a:pPr marL="0" indent="0">
              <a:buNone/>
            </a:pPr>
            <a:r>
              <a:rPr lang="en-US" sz="2600" dirty="0" smtClean="0">
                <a:latin typeface="Fira sans"/>
              </a:rPr>
              <a:t>	{ temp= front1;</a:t>
            </a:r>
          </a:p>
          <a:p>
            <a:pPr marL="0" indent="0">
              <a:buNone/>
            </a:pPr>
            <a:r>
              <a:rPr lang="en-US" sz="2600" dirty="0">
                <a:latin typeface="Fira sans"/>
              </a:rPr>
              <a:t>	 </a:t>
            </a:r>
            <a:r>
              <a:rPr lang="en-US" sz="2600" dirty="0" smtClean="0">
                <a:latin typeface="Fira sans"/>
              </a:rPr>
              <a:t>  front1=rear1=front2=rear2=NULL;</a:t>
            </a:r>
          </a:p>
          <a:p>
            <a:pPr marL="0" indent="0">
              <a:buNone/>
            </a:pPr>
            <a:r>
              <a:rPr lang="en-US" sz="2600" dirty="0">
                <a:latin typeface="Fira sans"/>
              </a:rPr>
              <a:t>	 </a:t>
            </a:r>
            <a:r>
              <a:rPr lang="en-US" sz="2600" dirty="0" smtClean="0">
                <a:latin typeface="Fira sans"/>
              </a:rPr>
              <a:t>  return(temp-&gt;data);</a:t>
            </a:r>
          </a:p>
          <a:p>
            <a:pPr marL="0" indent="0">
              <a:buNone/>
            </a:pPr>
            <a:r>
              <a:rPr lang="en-US" sz="2600" dirty="0">
                <a:latin typeface="Fira sans"/>
              </a:rPr>
              <a:t>	</a:t>
            </a:r>
            <a:r>
              <a:rPr lang="en-US" sz="2600" dirty="0" smtClean="0">
                <a:latin typeface="Fira sans"/>
              </a:rPr>
              <a:t>}</a:t>
            </a:r>
          </a:p>
          <a:p>
            <a:pPr marL="0" indent="0">
              <a:buNone/>
            </a:pPr>
            <a:r>
              <a:rPr lang="en-US" sz="2600" dirty="0" smtClean="0">
                <a:latin typeface="Fira sans"/>
              </a:rPr>
              <a:t>Else if (end==1)  //deleting the left end element at front1</a:t>
            </a:r>
          </a:p>
          <a:p>
            <a:pPr marL="0" indent="0">
              <a:buNone/>
            </a:pPr>
            <a:r>
              <a:rPr lang="en-US" sz="2600" dirty="0">
                <a:latin typeface="Fira sans"/>
              </a:rPr>
              <a:t>	</a:t>
            </a:r>
            <a:r>
              <a:rPr lang="en-US" sz="2600" dirty="0" smtClean="0">
                <a:latin typeface="Fira sans"/>
              </a:rPr>
              <a:t>{</a:t>
            </a:r>
          </a:p>
          <a:p>
            <a:pPr marL="0" indent="0">
              <a:buNone/>
            </a:pPr>
            <a:r>
              <a:rPr lang="en-US" sz="2600" dirty="0">
                <a:latin typeface="Fira sans"/>
              </a:rPr>
              <a:t>	</a:t>
            </a:r>
            <a:r>
              <a:rPr lang="en-US" sz="2600" dirty="0" smtClean="0">
                <a:latin typeface="Fira sans"/>
              </a:rPr>
              <a:t>temp=front1</a:t>
            </a:r>
            <a:r>
              <a:rPr lang="en-US" sz="2600" dirty="0" smtClean="0">
                <a:latin typeface="Fira sans"/>
              </a:rPr>
              <a:t>; </a:t>
            </a:r>
            <a:endParaRPr lang="en-US" sz="2600" dirty="0" smtClean="0">
              <a:latin typeface="Fira sans"/>
            </a:endParaRPr>
          </a:p>
          <a:p>
            <a:pPr marL="0" indent="0">
              <a:buNone/>
            </a:pPr>
            <a:r>
              <a:rPr lang="en-US" sz="2600" dirty="0">
                <a:latin typeface="Fira sans"/>
              </a:rPr>
              <a:t>	</a:t>
            </a:r>
            <a:r>
              <a:rPr lang="en-US" sz="2600" dirty="0" smtClean="0">
                <a:latin typeface="Fira sans"/>
              </a:rPr>
              <a:t>front1=front1-&gt;next;</a:t>
            </a:r>
          </a:p>
          <a:p>
            <a:pPr marL="0" indent="0">
              <a:buNone/>
            </a:pPr>
            <a:r>
              <a:rPr lang="en-US" sz="2600" dirty="0">
                <a:latin typeface="Fira sans"/>
              </a:rPr>
              <a:t>	</a:t>
            </a:r>
            <a:r>
              <a:rPr lang="en-US" sz="2600" dirty="0" smtClean="0">
                <a:latin typeface="Fira sans"/>
              </a:rPr>
              <a:t>rear2= front1;  or rear2= rear2-&gt;next;</a:t>
            </a:r>
          </a:p>
          <a:p>
            <a:pPr marL="0" indent="0">
              <a:buNone/>
            </a:pPr>
            <a:r>
              <a:rPr lang="en-US" sz="2600" dirty="0">
                <a:latin typeface="Fira sans"/>
              </a:rPr>
              <a:t> </a:t>
            </a:r>
            <a:r>
              <a:rPr lang="en-US" sz="2600" dirty="0" smtClean="0">
                <a:latin typeface="Fira sans"/>
              </a:rPr>
              <a:t>	return(temp-</a:t>
            </a:r>
            <a:r>
              <a:rPr lang="en-US" sz="2600" dirty="0">
                <a:latin typeface="Fira sans"/>
              </a:rPr>
              <a:t>&gt;data);</a:t>
            </a:r>
          </a:p>
          <a:p>
            <a:pPr marL="0" indent="0">
              <a:buNone/>
            </a:pPr>
            <a:r>
              <a:rPr lang="en-US" sz="2600" dirty="0">
                <a:latin typeface="Fira sans"/>
              </a:rPr>
              <a:t>	</a:t>
            </a:r>
            <a:r>
              <a:rPr lang="en-US" sz="2600" dirty="0" smtClean="0">
                <a:latin typeface="Fira sans"/>
              </a:rPr>
              <a:t>}</a:t>
            </a:r>
          </a:p>
          <a:p>
            <a:pPr marL="0" indent="0">
              <a:buNone/>
            </a:pPr>
            <a:endParaRPr lang="en-US" sz="2600" dirty="0" smtClean="0">
              <a:latin typeface="Fira sans"/>
            </a:endParaRPr>
          </a:p>
          <a:p>
            <a:pPr marL="0" indent="0">
              <a:buNone/>
            </a:pPr>
            <a:r>
              <a:rPr lang="en-US" sz="2600" dirty="0">
                <a:latin typeface="Fira sans"/>
              </a:rPr>
              <a:t>Else if (end</a:t>
            </a:r>
            <a:r>
              <a:rPr lang="en-US" sz="2600" dirty="0" smtClean="0">
                <a:latin typeface="Fira sans"/>
              </a:rPr>
              <a:t>==2) //deleting the right end element at front2</a:t>
            </a:r>
            <a:endParaRPr lang="en-US" sz="2600" dirty="0">
              <a:latin typeface="Fira sans"/>
            </a:endParaRPr>
          </a:p>
          <a:p>
            <a:pPr marL="0" indent="0">
              <a:buNone/>
            </a:pPr>
            <a:r>
              <a:rPr lang="en-US" sz="2600" dirty="0">
                <a:latin typeface="Fira sans"/>
              </a:rPr>
              <a:t>	</a:t>
            </a:r>
            <a:r>
              <a:rPr lang="en-US" sz="2600" dirty="0" smtClean="0">
                <a:latin typeface="Fira sans"/>
              </a:rPr>
              <a:t>{ temp=front2; </a:t>
            </a:r>
            <a:endParaRPr lang="en-US" sz="2600" dirty="0">
              <a:latin typeface="Fira sans"/>
            </a:endParaRPr>
          </a:p>
          <a:p>
            <a:pPr marL="0" indent="0">
              <a:buNone/>
            </a:pPr>
            <a:r>
              <a:rPr lang="en-US" sz="2600" dirty="0">
                <a:latin typeface="Fira sans"/>
              </a:rPr>
              <a:t>	</a:t>
            </a:r>
            <a:r>
              <a:rPr lang="en-US" sz="2600" dirty="0" smtClean="0">
                <a:latin typeface="Fira sans"/>
              </a:rPr>
              <a:t>temp2=front1;</a:t>
            </a:r>
          </a:p>
          <a:p>
            <a:pPr marL="0" indent="0">
              <a:buNone/>
            </a:pPr>
            <a:r>
              <a:rPr lang="en-US" sz="2600" dirty="0">
                <a:latin typeface="Fira sans"/>
              </a:rPr>
              <a:t>	</a:t>
            </a:r>
            <a:r>
              <a:rPr lang="en-US" sz="2600" dirty="0" smtClean="0">
                <a:latin typeface="Fira sans"/>
              </a:rPr>
              <a:t>while(temp2-&gt;next!=front2)</a:t>
            </a:r>
          </a:p>
          <a:p>
            <a:pPr marL="0" indent="0">
              <a:buNone/>
            </a:pPr>
            <a:r>
              <a:rPr lang="en-US" sz="2600" dirty="0" smtClean="0">
                <a:latin typeface="Fira sans"/>
              </a:rPr>
              <a:t>		temp2=temp2-&gt;next; //While loop</a:t>
            </a:r>
            <a:endParaRPr lang="en-US" sz="2600" dirty="0">
              <a:latin typeface="Fira sans"/>
            </a:endParaRPr>
          </a:p>
          <a:p>
            <a:pPr marL="0" indent="0">
              <a:buNone/>
            </a:pPr>
            <a:r>
              <a:rPr lang="en-US" sz="2600" dirty="0" smtClean="0">
                <a:latin typeface="Fira sans"/>
              </a:rPr>
              <a:t>	rear1= temp2;</a:t>
            </a:r>
            <a:endParaRPr lang="en-US" sz="2600" dirty="0">
              <a:latin typeface="Fira sans"/>
            </a:endParaRPr>
          </a:p>
          <a:p>
            <a:pPr marL="0" indent="0">
              <a:buNone/>
            </a:pPr>
            <a:r>
              <a:rPr lang="en-US" sz="2600" dirty="0">
                <a:latin typeface="Fira sans"/>
              </a:rPr>
              <a:t>	</a:t>
            </a:r>
            <a:r>
              <a:rPr lang="en-US" sz="2600" dirty="0" smtClean="0">
                <a:latin typeface="Fira sans"/>
              </a:rPr>
              <a:t>front2</a:t>
            </a:r>
            <a:r>
              <a:rPr lang="en-US" sz="2600" dirty="0">
                <a:latin typeface="Fira sans"/>
              </a:rPr>
              <a:t>= </a:t>
            </a:r>
            <a:r>
              <a:rPr lang="en-US" sz="2600" dirty="0" smtClean="0">
                <a:latin typeface="Fira sans"/>
              </a:rPr>
              <a:t>temp2;</a:t>
            </a:r>
          </a:p>
          <a:p>
            <a:pPr marL="0" indent="0">
              <a:buNone/>
            </a:pPr>
            <a:r>
              <a:rPr lang="en-US" sz="2600" dirty="0" smtClean="0">
                <a:latin typeface="Fira sans"/>
              </a:rPr>
              <a:t>	</a:t>
            </a:r>
            <a:r>
              <a:rPr lang="en-US" sz="2600" b="1" u="sng" dirty="0" smtClean="0">
                <a:solidFill>
                  <a:schemeClr val="accent2"/>
                </a:solidFill>
                <a:latin typeface="Fira sans"/>
              </a:rPr>
              <a:t>rear1-&gt;next = NULL</a:t>
            </a:r>
            <a:endParaRPr lang="en-US" sz="2600" b="1" u="sng" dirty="0">
              <a:solidFill>
                <a:schemeClr val="accent2"/>
              </a:solidFill>
              <a:latin typeface="Fira sans"/>
            </a:endParaRP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smtClean="0">
                <a:latin typeface="Fira sans"/>
              </a:rPr>
              <a:t>}//</a:t>
            </a:r>
            <a:r>
              <a:rPr lang="en-US" sz="2600" dirty="0" err="1" smtClean="0">
                <a:latin typeface="Fira sans"/>
              </a:rPr>
              <a:t>Dequeue</a:t>
            </a:r>
            <a:endParaRPr lang="en-US" sz="2600" dirty="0" smtClean="0">
              <a:latin typeface="Fira sans"/>
            </a:endParaRPr>
          </a:p>
          <a:p>
            <a:pPr marL="0" indent="0">
              <a:buNone/>
            </a:pPr>
            <a:endParaRPr lang="en-US" dirty="0">
              <a:latin typeface="Fira sans"/>
            </a:endParaRPr>
          </a:p>
        </p:txBody>
      </p:sp>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2420217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 Queue ADT: Operator definition</a:t>
            </a:r>
            <a:endParaRPr lang="en-US" dirty="0">
              <a:solidFill>
                <a:srgbClr val="C00000"/>
              </a:solidFill>
              <a:latin typeface="Marcellus"/>
            </a:endParaRPr>
          </a:p>
        </p:txBody>
      </p:sp>
      <p:sp>
        <p:nvSpPr>
          <p:cNvPr id="3" name="Content Placeholder 2"/>
          <p:cNvSpPr>
            <a:spLocks noGrp="1"/>
          </p:cNvSpPr>
          <p:nvPr>
            <p:ph idx="1"/>
          </p:nvPr>
        </p:nvSpPr>
        <p:spPr/>
        <p:txBody>
          <a:bodyPr/>
          <a:lstStyle/>
          <a:p>
            <a:pPr marL="0" indent="0">
              <a:buNone/>
            </a:pPr>
            <a:r>
              <a:rPr lang="en-US" sz="2400" dirty="0" smtClean="0">
                <a:solidFill>
                  <a:srgbClr val="0070C0"/>
                </a:solidFill>
                <a:latin typeface="Fira sans"/>
              </a:rPr>
              <a:t>1. Abstract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CreateQueue</a:t>
            </a:r>
            <a:r>
              <a:rPr lang="en-US" sz="2400" dirty="0" smtClean="0">
                <a:solidFill>
                  <a:srgbClr val="0070C0"/>
                </a:solidFill>
                <a:latin typeface="Fira sans"/>
              </a:rPr>
              <a:t>()</a:t>
            </a:r>
          </a:p>
          <a:p>
            <a:pPr marL="0" indent="0">
              <a:buNone/>
            </a:pPr>
            <a:r>
              <a:rPr lang="en-US" sz="2400" dirty="0" smtClean="0">
                <a:latin typeface="Fira sans"/>
              </a:rPr>
              <a:t>Precondition: none</a:t>
            </a:r>
          </a:p>
          <a:p>
            <a:pPr marL="0" indent="0">
              <a:buNone/>
            </a:pPr>
            <a:r>
              <a:rPr lang="en-US" sz="2400" dirty="0" err="1" smtClean="0">
                <a:latin typeface="Fira sans"/>
              </a:rPr>
              <a:t>Postcondition</a:t>
            </a:r>
            <a:r>
              <a:rPr lang="en-US" sz="2400" dirty="0" smtClean="0">
                <a:latin typeface="Fira sans"/>
              </a:rPr>
              <a:t>: Empty Queue is created</a:t>
            </a:r>
          </a:p>
          <a:p>
            <a:pPr marL="0" indent="0">
              <a:buNone/>
            </a:pPr>
            <a:endParaRPr lang="en-US" sz="2400" dirty="0">
              <a:latin typeface="Fira sans"/>
            </a:endParaRPr>
          </a:p>
          <a:p>
            <a:pPr marL="0" indent="0">
              <a:buNone/>
            </a:pPr>
            <a:r>
              <a:rPr lang="en-US" sz="2400" dirty="0" smtClean="0">
                <a:solidFill>
                  <a:srgbClr val="0070C0"/>
                </a:solidFill>
                <a:latin typeface="Fira sans"/>
              </a:rPr>
              <a:t>2. </a:t>
            </a:r>
            <a:r>
              <a:rPr lang="en-US" sz="2400" dirty="0">
                <a:solidFill>
                  <a:srgbClr val="0070C0"/>
                </a:solidFill>
                <a:latin typeface="Fira sans"/>
              </a:rPr>
              <a:t>Abstract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 </a:t>
            </a:r>
            <a:r>
              <a:rPr lang="en-US" sz="2400" dirty="0" err="1" smtClean="0">
                <a:solidFill>
                  <a:srgbClr val="0070C0"/>
                </a:solidFill>
                <a:latin typeface="Fira sans"/>
              </a:rPr>
              <a:t>ElementType</a:t>
            </a:r>
            <a:r>
              <a:rPr lang="en-US" sz="2400" dirty="0" smtClean="0">
                <a:solidFill>
                  <a:srgbClr val="0070C0"/>
                </a:solidFill>
                <a:latin typeface="Fira sans"/>
              </a:rPr>
              <a:t> Element)</a:t>
            </a:r>
            <a:endParaRPr lang="en-US" sz="2400" dirty="0">
              <a:solidFill>
                <a:srgbClr val="0070C0"/>
              </a:solidFill>
              <a:latin typeface="Fira sans"/>
            </a:endParaRPr>
          </a:p>
          <a:p>
            <a:pPr marL="0" indent="0">
              <a:buNone/>
            </a:pPr>
            <a:r>
              <a:rPr lang="en-US" sz="2400" dirty="0">
                <a:latin typeface="Fira sans"/>
              </a:rPr>
              <a:t>Precondition: </a:t>
            </a:r>
            <a:r>
              <a:rPr lang="en-US" sz="2400" dirty="0" smtClean="0">
                <a:latin typeface="Fira sans"/>
              </a:rPr>
              <a:t>Queue not full </a:t>
            </a:r>
            <a:r>
              <a:rPr lang="en-US" sz="2400" u="sng" dirty="0" smtClean="0">
                <a:latin typeface="Fira sans"/>
              </a:rPr>
              <a:t>or</a:t>
            </a:r>
            <a:r>
              <a:rPr lang="en-US" sz="2400" dirty="0" smtClean="0">
                <a:latin typeface="Fira sans"/>
              </a:rPr>
              <a:t> </a:t>
            </a:r>
            <a:r>
              <a:rPr lang="en-US" sz="2400" dirty="0" err="1" smtClean="0">
                <a:latin typeface="Fira sans"/>
              </a:rPr>
              <a:t>NotFull</a:t>
            </a:r>
            <a:r>
              <a:rPr lang="en-US" sz="2400" dirty="0" smtClean="0">
                <a:latin typeface="Fira sans"/>
              </a:rPr>
              <a:t>(Queue)= True</a:t>
            </a:r>
            <a:endParaRPr lang="en-US" sz="2400" dirty="0">
              <a:latin typeface="Fira sans"/>
            </a:endParaRPr>
          </a:p>
          <a:p>
            <a:pPr marL="0" indent="0">
              <a:buNone/>
            </a:pPr>
            <a:r>
              <a:rPr lang="en-US" sz="2400" dirty="0" err="1">
                <a:latin typeface="Fira sans"/>
              </a:rPr>
              <a:t>Postcondition</a:t>
            </a:r>
            <a:r>
              <a:rPr lang="en-US" sz="2400" dirty="0" smtClean="0">
                <a:latin typeface="Fira sans"/>
              </a:rPr>
              <a:t>: Queue = Queue’ + Element at the rear  </a:t>
            </a:r>
          </a:p>
          <a:p>
            <a:pPr marL="0" indent="0">
              <a:buNone/>
            </a:pPr>
            <a:r>
              <a:rPr lang="en-US" sz="2400" u="sng" dirty="0" smtClean="0">
                <a:latin typeface="Fira sans"/>
              </a:rPr>
              <a:t>Or</a:t>
            </a:r>
            <a:r>
              <a:rPr lang="en-US" sz="2400" dirty="0" smtClean="0">
                <a:latin typeface="Fira sans"/>
              </a:rPr>
              <a:t> Queue = original queue with new Element at the rear</a:t>
            </a: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err="1" smtClean="0">
                <a:solidFill>
                  <a:srgbClr val="C00000"/>
                </a:solidFill>
                <a:latin typeface="Marcellus"/>
              </a:rPr>
              <a:t>Dqueue</a:t>
            </a:r>
            <a:r>
              <a:rPr lang="en-US" dirty="0" smtClean="0">
                <a:solidFill>
                  <a:srgbClr val="C00000"/>
                </a:solidFill>
                <a:latin typeface="Marcellus"/>
              </a:rPr>
              <a:t>: </a:t>
            </a:r>
            <a:r>
              <a:rPr lang="en-US" dirty="0">
                <a:solidFill>
                  <a:srgbClr val="C00000"/>
                </a:solidFill>
                <a:latin typeface="Marcellus"/>
              </a:rPr>
              <a:t>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Fira sans"/>
              </a:rPr>
              <a:t>4</a:t>
            </a:r>
            <a:r>
              <a:rPr lang="en-US" dirty="0">
                <a:latin typeface="Fira sans"/>
              </a:rPr>
              <a:t>. </a:t>
            </a:r>
            <a:r>
              <a:rPr lang="en-US" dirty="0">
                <a:solidFill>
                  <a:srgbClr val="0070C0"/>
                </a:solidFill>
                <a:latin typeface="Fira sans"/>
              </a:rPr>
              <a:t>Abstract </a:t>
            </a:r>
            <a:r>
              <a:rPr lang="en-US" dirty="0" err="1" smtClean="0">
                <a:solidFill>
                  <a:srgbClr val="0070C0"/>
                </a:solidFill>
                <a:latin typeface="Fira sans"/>
              </a:rPr>
              <a:t>DestroyQueue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a:t>
            </a:r>
            <a:r>
              <a:rPr lang="en-US" dirty="0" err="1">
                <a:solidFill>
                  <a:srgbClr val="0070C0"/>
                </a:solidFill>
                <a:latin typeface="Fira sans"/>
              </a:rPr>
              <a:t>D</a:t>
            </a:r>
            <a:r>
              <a:rPr lang="en-US" dirty="0" err="1" smtClean="0">
                <a:solidFill>
                  <a:srgbClr val="0070C0"/>
                </a:solidFill>
                <a:latin typeface="Fira sans"/>
              </a:rPr>
              <a:t>Queue</a:t>
            </a:r>
            <a:r>
              <a:rPr lang="en-US" dirty="0" smtClean="0">
                <a:solidFill>
                  <a:srgbClr val="0070C0"/>
                </a:solidFill>
                <a:latin typeface="Fira sans"/>
              </a:rPr>
              <a:t>)</a:t>
            </a:r>
          </a:p>
          <a:p>
            <a:pPr marL="0" indent="0">
              <a:buNone/>
            </a:pPr>
            <a:r>
              <a:rPr lang="en-US" dirty="0">
                <a:latin typeface="Fira sans"/>
              </a:rPr>
              <a:t>//</a:t>
            </a:r>
            <a:r>
              <a:rPr lang="en-US" sz="2200" dirty="0">
                <a:latin typeface="Fira sans"/>
              </a:rPr>
              <a:t>This algorithm returns </a:t>
            </a:r>
            <a:r>
              <a:rPr lang="en-US" sz="2200" dirty="0" smtClean="0">
                <a:latin typeface="Fira sans"/>
              </a:rPr>
              <a:t>values stored in data structure and free the memory used in data structure implementation. </a:t>
            </a:r>
            <a:endParaRPr lang="en-US" sz="2200" dirty="0">
              <a:solidFill>
                <a:srgbClr val="0070C0"/>
              </a:solidFill>
              <a:latin typeface="Fira sans"/>
            </a:endParaRPr>
          </a:p>
          <a:p>
            <a:pPr marL="0" indent="0">
              <a:buNone/>
            </a:pPr>
            <a:r>
              <a:rPr lang="en-US" dirty="0" smtClean="0">
                <a:latin typeface="Fira sans"/>
              </a:rPr>
              <a:t>{ </a:t>
            </a:r>
            <a:r>
              <a:rPr lang="en-US" dirty="0">
                <a:latin typeface="Fira sans"/>
              </a:rPr>
              <a:t>if </a:t>
            </a:r>
            <a:r>
              <a:rPr lang="en-US" dirty="0" smtClean="0">
                <a:latin typeface="Fira sans"/>
              </a:rPr>
              <a:t>(front1==NULL)</a:t>
            </a:r>
            <a:endParaRPr lang="en-US" dirty="0">
              <a:latin typeface="Fira sans"/>
            </a:endParaRPr>
          </a:p>
          <a:p>
            <a:pPr marL="0" indent="0">
              <a:buNone/>
            </a:pPr>
            <a:r>
              <a:rPr lang="en-US" dirty="0">
                <a:latin typeface="Fira sans"/>
              </a:rPr>
              <a:t>	Print “Underflow</a:t>
            </a:r>
            <a:r>
              <a:rPr lang="en-US" dirty="0" smtClean="0">
                <a:latin typeface="Fira sans"/>
              </a:rPr>
              <a:t>”</a:t>
            </a:r>
          </a:p>
          <a:p>
            <a:pPr marL="0" indent="0">
              <a:buNone/>
            </a:pPr>
            <a:r>
              <a:rPr lang="en-US" dirty="0">
                <a:latin typeface="Fira sans"/>
              </a:rPr>
              <a:t>	</a:t>
            </a:r>
            <a:r>
              <a:rPr lang="en-US" dirty="0" smtClean="0">
                <a:latin typeface="Fira sans"/>
              </a:rPr>
              <a:t>exit;</a:t>
            </a:r>
            <a:endParaRPr lang="en-US" dirty="0">
              <a:latin typeface="Fira sans"/>
            </a:endParaRPr>
          </a:p>
          <a:p>
            <a:pPr marL="0" indent="0">
              <a:buNone/>
            </a:pPr>
            <a:r>
              <a:rPr lang="en-US" dirty="0">
                <a:latin typeface="Fira sans"/>
              </a:rPr>
              <a:t> </a:t>
            </a:r>
            <a:r>
              <a:rPr lang="en-US" dirty="0" smtClean="0">
                <a:latin typeface="Fira sans"/>
              </a:rPr>
              <a:t>Else {	</a:t>
            </a:r>
            <a:r>
              <a:rPr lang="en-US" dirty="0">
                <a:latin typeface="Fira sans"/>
              </a:rPr>
              <a:t> </a:t>
            </a:r>
            <a:r>
              <a:rPr lang="en-US" dirty="0" err="1">
                <a:latin typeface="Fira sans"/>
              </a:rPr>
              <a:t>createNode</a:t>
            </a:r>
            <a:r>
              <a:rPr lang="en-US" dirty="0">
                <a:latin typeface="Fira sans"/>
              </a:rPr>
              <a:t>(Temp);</a:t>
            </a:r>
          </a:p>
          <a:p>
            <a:pPr marL="0" indent="0">
              <a:buNone/>
            </a:pPr>
            <a:r>
              <a:rPr lang="en-US" dirty="0">
                <a:latin typeface="Fira sans"/>
              </a:rPr>
              <a:t>	</a:t>
            </a:r>
            <a:r>
              <a:rPr lang="en-US" dirty="0" smtClean="0">
                <a:latin typeface="Fira sans"/>
              </a:rPr>
              <a:t>while(</a:t>
            </a:r>
            <a:r>
              <a:rPr lang="en-US" dirty="0" err="1" smtClean="0">
                <a:latin typeface="Fira sans"/>
              </a:rPr>
              <a:t>NotEmpty</a:t>
            </a:r>
            <a:r>
              <a:rPr lang="en-US" dirty="0" smtClean="0">
                <a:latin typeface="Fira sans"/>
              </a:rPr>
              <a:t>(</a:t>
            </a:r>
            <a:r>
              <a:rPr lang="en-US" dirty="0" err="1" smtClean="0">
                <a:latin typeface="Fira sans"/>
              </a:rPr>
              <a:t>Dqueue</a:t>
            </a:r>
            <a:r>
              <a:rPr lang="en-US" dirty="0" smtClean="0">
                <a:latin typeface="Fira sans"/>
              </a:rPr>
              <a:t>))</a:t>
            </a:r>
          </a:p>
          <a:p>
            <a:pPr marL="0" indent="0">
              <a:buNone/>
            </a:pPr>
            <a:r>
              <a:rPr lang="en-US" dirty="0">
                <a:latin typeface="Fira sans"/>
              </a:rPr>
              <a:t>	</a:t>
            </a:r>
            <a:r>
              <a:rPr lang="en-US" dirty="0" smtClean="0">
                <a:latin typeface="Fira sans"/>
              </a:rPr>
              <a:t>{</a:t>
            </a:r>
            <a:endParaRPr lang="en-US" dirty="0">
              <a:latin typeface="Fira sans"/>
            </a:endParaRPr>
          </a:p>
          <a:p>
            <a:pPr marL="0" indent="0">
              <a:buNone/>
            </a:pPr>
            <a:r>
              <a:rPr lang="en-US" dirty="0">
                <a:latin typeface="Fira sans"/>
              </a:rPr>
              <a:t>	</a:t>
            </a:r>
            <a:r>
              <a:rPr lang="en-US" dirty="0" smtClean="0">
                <a:latin typeface="Fira sans"/>
              </a:rPr>
              <a:t>return(</a:t>
            </a:r>
            <a:r>
              <a:rPr lang="en-US" dirty="0" err="1" smtClean="0">
                <a:latin typeface="Fira sans"/>
              </a:rPr>
              <a:t>Dequeue</a:t>
            </a:r>
            <a:r>
              <a:rPr lang="en-US" dirty="0" smtClean="0">
                <a:latin typeface="Fira sans"/>
              </a:rPr>
              <a:t>(Dqueue,1));</a:t>
            </a:r>
            <a:endParaRPr lang="en-US" dirty="0">
              <a:latin typeface="Fira sans"/>
            </a:endParaRPr>
          </a:p>
          <a:p>
            <a:pPr marL="0" indent="0">
              <a:buNone/>
            </a:pPr>
            <a:r>
              <a:rPr lang="en-US" dirty="0">
                <a:latin typeface="Fira sans"/>
              </a:rPr>
              <a:t>	</a:t>
            </a:r>
            <a:r>
              <a:rPr lang="en-US" dirty="0" smtClean="0">
                <a:latin typeface="Fira sans"/>
              </a:rPr>
              <a:t>}</a:t>
            </a:r>
          </a:p>
          <a:p>
            <a:pPr marL="0" indent="0">
              <a:buNone/>
            </a:pPr>
            <a:r>
              <a:rPr lang="en-US" dirty="0">
                <a:latin typeface="Fira sans"/>
              </a:rPr>
              <a:t>	</a:t>
            </a:r>
            <a:r>
              <a:rPr lang="en-US" dirty="0" smtClean="0">
                <a:latin typeface="Fira sans"/>
              </a:rPr>
              <a:t>}//else</a:t>
            </a:r>
            <a:endParaRPr lang="en-US" dirty="0">
              <a:latin typeface="Fira sans"/>
            </a:endParaRP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323688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Fira sans"/>
              </a:rPr>
              <a:t>6</a:t>
            </a:r>
            <a:r>
              <a:rPr lang="en-US" dirty="0" smtClean="0">
                <a:latin typeface="Fira sans"/>
              </a:rPr>
              <a:t>. </a:t>
            </a:r>
            <a:r>
              <a:rPr lang="en-US" dirty="0">
                <a:solidFill>
                  <a:srgbClr val="0070C0"/>
                </a:solidFill>
                <a:latin typeface="Fira sans"/>
              </a:rPr>
              <a:t>Abstract </a:t>
            </a:r>
            <a:r>
              <a:rPr lang="en-US" dirty="0" err="1" smtClean="0">
                <a:solidFill>
                  <a:srgbClr val="0070C0"/>
                </a:solidFill>
                <a:latin typeface="Fira sans"/>
              </a:rPr>
              <a:t>DisplayQueue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a:t>
            </a:r>
            <a:r>
              <a:rPr lang="en-US" dirty="0" err="1" smtClean="0">
                <a:solidFill>
                  <a:srgbClr val="0070C0"/>
                </a:solidFill>
                <a:latin typeface="Fira sans"/>
              </a:rPr>
              <a:t>DQueue</a:t>
            </a:r>
            <a:r>
              <a:rPr lang="en-US" dirty="0" smtClean="0">
                <a:solidFill>
                  <a:srgbClr val="0070C0"/>
                </a:solidFill>
                <a:latin typeface="Fira sans"/>
              </a:rPr>
              <a:t>)</a:t>
            </a:r>
            <a:endParaRPr lang="en-US" dirty="0">
              <a:solidFill>
                <a:srgbClr val="0070C0"/>
              </a:solidFill>
              <a:latin typeface="Fira sans"/>
            </a:endParaRPr>
          </a:p>
          <a:p>
            <a:pPr marL="0" indent="0">
              <a:buNone/>
            </a:pPr>
            <a:r>
              <a:rPr lang="en-US" dirty="0">
                <a:latin typeface="Fira sans"/>
              </a:rPr>
              <a:t>//This algorithm </a:t>
            </a:r>
            <a:r>
              <a:rPr lang="en-US" dirty="0" smtClean="0">
                <a:latin typeface="Fira sans"/>
              </a:rPr>
              <a:t>Prints all the Elements stored </a:t>
            </a:r>
            <a:r>
              <a:rPr lang="en-US" dirty="0">
                <a:latin typeface="Fira sans"/>
              </a:rPr>
              <a:t>in </a:t>
            </a:r>
            <a:r>
              <a:rPr lang="en-US" dirty="0" smtClean="0">
                <a:latin typeface="Fira sans"/>
              </a:rPr>
              <a:t>stack</a:t>
            </a:r>
            <a:r>
              <a:rPr lang="en-US" dirty="0">
                <a:latin typeface="Fira sans"/>
              </a:rPr>
              <a:t>. </a:t>
            </a:r>
            <a:r>
              <a:rPr lang="en-US" dirty="0" smtClean="0">
                <a:latin typeface="Fira sans"/>
              </a:rPr>
              <a:t>Temp purpose?</a:t>
            </a:r>
            <a:endParaRPr lang="en-US" dirty="0">
              <a:latin typeface="Fira sans"/>
            </a:endParaRPr>
          </a:p>
          <a:p>
            <a:pPr marL="0" indent="0">
              <a:buNone/>
            </a:pPr>
            <a:r>
              <a:rPr lang="en-US" sz="3600" dirty="0">
                <a:latin typeface="Fira sans"/>
              </a:rPr>
              <a:t>{ if </a:t>
            </a:r>
            <a:r>
              <a:rPr lang="en-US" sz="3600" dirty="0" smtClean="0">
                <a:latin typeface="Fira sans"/>
              </a:rPr>
              <a:t>front==</a:t>
            </a:r>
            <a:r>
              <a:rPr lang="en-US" sz="3600" dirty="0">
                <a:latin typeface="Fira sans"/>
              </a:rPr>
              <a:t>NULL</a:t>
            </a:r>
          </a:p>
          <a:p>
            <a:pPr marL="0" indent="0">
              <a:buNone/>
            </a:pPr>
            <a:r>
              <a:rPr lang="en-US" sz="3600" dirty="0">
                <a:latin typeface="Fira sans"/>
              </a:rPr>
              <a:t>	Print “Error Message”</a:t>
            </a:r>
          </a:p>
          <a:p>
            <a:pPr marL="0" indent="0">
              <a:buNone/>
            </a:pPr>
            <a:r>
              <a:rPr lang="en-US" sz="3600" dirty="0">
                <a:latin typeface="Fira sans"/>
              </a:rPr>
              <a:t> </a:t>
            </a:r>
            <a:r>
              <a:rPr lang="en-US" sz="3600" dirty="0" smtClean="0">
                <a:latin typeface="Fira sans"/>
              </a:rPr>
              <a:t>Else {</a:t>
            </a:r>
          </a:p>
          <a:p>
            <a:pPr marL="0" indent="0">
              <a:buNone/>
            </a:pPr>
            <a:r>
              <a:rPr lang="en-US" sz="3600" dirty="0" smtClean="0">
                <a:solidFill>
                  <a:srgbClr val="FF0000"/>
                </a:solidFill>
                <a:latin typeface="Fira sans"/>
              </a:rPr>
              <a:t>Student Assignment</a:t>
            </a:r>
            <a:endParaRPr lang="en-US" sz="3600" dirty="0">
              <a:solidFill>
                <a:srgbClr val="FF0000"/>
              </a:solidFill>
              <a:latin typeface="Fira sans"/>
            </a:endParaRPr>
          </a:p>
          <a:p>
            <a:pPr marL="0" indent="0">
              <a:buNone/>
            </a:pPr>
            <a:endParaRPr lang="en-US" sz="3600" dirty="0" smtClean="0">
              <a:latin typeface="Fira sans"/>
            </a:endParaRPr>
          </a:p>
          <a:p>
            <a:pPr marL="0" indent="0">
              <a:buNone/>
            </a:pPr>
            <a:r>
              <a:rPr lang="en-US" sz="3600" dirty="0" smtClean="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790072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00000"/>
                </a:solidFill>
                <a:latin typeface="Marcellus"/>
              </a:rPr>
              <a:t>Priority queue</a:t>
            </a:r>
            <a:endParaRPr lang="en-US" dirty="0"/>
          </a:p>
        </p:txBody>
      </p:sp>
      <p:sp>
        <p:nvSpPr>
          <p:cNvPr id="3" name="Content Placeholder 2"/>
          <p:cNvSpPr>
            <a:spLocks noGrp="1"/>
          </p:cNvSpPr>
          <p:nvPr>
            <p:ph type="subTitle"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796209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2917"/>
            <a:ext cx="8229600" cy="584883"/>
          </a:xfrm>
        </p:spPr>
        <p:txBody>
          <a:bodyPr>
            <a:normAutofit fontScale="90000"/>
          </a:bodyPr>
          <a:lstStyle/>
          <a:p>
            <a:r>
              <a:rPr lang="en-US" dirty="0" smtClean="0">
                <a:solidFill>
                  <a:srgbClr val="C00000"/>
                </a:solidFill>
                <a:latin typeface="Marcellus"/>
              </a:rPr>
              <a:t>Priority queue</a:t>
            </a:r>
            <a:endParaRPr lang="en-US" dirty="0"/>
          </a:p>
        </p:txBody>
      </p:sp>
      <p:sp>
        <p:nvSpPr>
          <p:cNvPr id="3" name="Content Placeholder 2"/>
          <p:cNvSpPr>
            <a:spLocks noGrp="1"/>
          </p:cNvSpPr>
          <p:nvPr>
            <p:ph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424543" y="1528210"/>
            <a:ext cx="8229600" cy="42480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Fira sans"/>
              </a:rPr>
              <a:t>Definition: A collection of heterogeneous elements, accessed in FIFO manner wherein each element has an additional priority associated with it.</a:t>
            </a:r>
          </a:p>
          <a:p>
            <a:pPr marL="0" indent="0">
              <a:buFont typeface="Arial" pitchFamily="34" charset="0"/>
              <a:buNone/>
            </a:pPr>
            <a:r>
              <a:rPr lang="en-US" sz="2000" dirty="0" smtClean="0">
                <a:latin typeface="Fira sans"/>
              </a:rPr>
              <a:t>Types-</a:t>
            </a:r>
          </a:p>
          <a:p>
            <a:r>
              <a:rPr lang="en-US" sz="2000" dirty="0" err="1" smtClean="0">
                <a:latin typeface="Fira sans"/>
              </a:rPr>
              <a:t>MinPriority</a:t>
            </a:r>
            <a:r>
              <a:rPr lang="en-US" sz="2000" dirty="0" smtClean="0">
                <a:latin typeface="Fira sans"/>
              </a:rPr>
              <a:t> Queue- smaller the number, higher the priority.</a:t>
            </a:r>
          </a:p>
          <a:p>
            <a:r>
              <a:rPr lang="en-US" sz="2000" dirty="0" err="1" smtClean="0">
                <a:latin typeface="Fira sans"/>
              </a:rPr>
              <a:t>MaxPriority</a:t>
            </a:r>
            <a:r>
              <a:rPr lang="en-US" sz="2000" dirty="0" smtClean="0">
                <a:latin typeface="Fira sans"/>
              </a:rPr>
              <a:t> </a:t>
            </a:r>
            <a:r>
              <a:rPr lang="en-US" sz="2000" dirty="0">
                <a:latin typeface="Fira sans"/>
              </a:rPr>
              <a:t>Queue- </a:t>
            </a:r>
            <a:r>
              <a:rPr lang="en-US" sz="2000" dirty="0" smtClean="0">
                <a:latin typeface="Fira sans"/>
              </a:rPr>
              <a:t>Larger </a:t>
            </a:r>
            <a:r>
              <a:rPr lang="en-US" sz="2000" dirty="0">
                <a:latin typeface="Fira sans"/>
              </a:rPr>
              <a:t>the number, higher the priority.</a:t>
            </a:r>
          </a:p>
          <a:p>
            <a:pPr marL="0" indent="0">
              <a:buFont typeface="Arial" pitchFamily="34" charset="0"/>
              <a:buNone/>
            </a:pPr>
            <a:endParaRPr lang="en-US" sz="2000" dirty="0">
              <a:latin typeface="Fira sans"/>
            </a:endParaRPr>
          </a:p>
          <a:p>
            <a:endParaRPr lang="en-US" dirty="0"/>
          </a:p>
        </p:txBody>
      </p:sp>
      <p:sp>
        <p:nvSpPr>
          <p:cNvPr id="11" name="TextBox 10"/>
          <p:cNvSpPr txBox="1"/>
          <p:nvPr/>
        </p:nvSpPr>
        <p:spPr>
          <a:xfrm>
            <a:off x="66272" y="5153325"/>
            <a:ext cx="990600" cy="646331"/>
          </a:xfrm>
          <a:prstGeom prst="rect">
            <a:avLst/>
          </a:prstGeom>
          <a:noFill/>
        </p:spPr>
        <p:txBody>
          <a:bodyPr wrap="square" rtlCol="0">
            <a:spAutoFit/>
          </a:bodyPr>
          <a:lstStyle/>
          <a:p>
            <a:r>
              <a:rPr lang="en-IN" dirty="0" smtClean="0"/>
              <a:t>Front</a:t>
            </a:r>
          </a:p>
          <a:p>
            <a:endParaRPr lang="en-IN" dirty="0"/>
          </a:p>
        </p:txBody>
      </p:sp>
      <p:sp>
        <p:nvSpPr>
          <p:cNvPr id="12" name="TextBox 11"/>
          <p:cNvSpPr txBox="1"/>
          <p:nvPr/>
        </p:nvSpPr>
        <p:spPr>
          <a:xfrm>
            <a:off x="8043377" y="5275941"/>
            <a:ext cx="990600" cy="369332"/>
          </a:xfrm>
          <a:prstGeom prst="rect">
            <a:avLst/>
          </a:prstGeom>
          <a:noFill/>
        </p:spPr>
        <p:txBody>
          <a:bodyPr wrap="square" rtlCol="0">
            <a:spAutoFit/>
          </a:bodyPr>
          <a:lstStyle/>
          <a:p>
            <a:r>
              <a:rPr lang="en-IN" dirty="0" smtClean="0"/>
              <a:t>rear</a:t>
            </a:r>
          </a:p>
        </p:txBody>
      </p:sp>
      <p:cxnSp>
        <p:nvCxnSpPr>
          <p:cNvPr id="14" name="Straight Arrow Connector 13"/>
          <p:cNvCxnSpPr/>
          <p:nvPr/>
        </p:nvCxnSpPr>
        <p:spPr>
          <a:xfrm>
            <a:off x="749302" y="5461000"/>
            <a:ext cx="593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609113" y="5461000"/>
            <a:ext cx="478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077926888"/>
              </p:ext>
            </p:extLst>
          </p:nvPr>
        </p:nvGraphicFramePr>
        <p:xfrm>
          <a:off x="1415142" y="5129710"/>
          <a:ext cx="6187848" cy="1112520"/>
        </p:xfrm>
        <a:graphic>
          <a:graphicData uri="http://schemas.openxmlformats.org/drawingml/2006/table">
            <a:tbl>
              <a:tblPr firstRow="1" bandRow="1">
                <a:tableStyleId>{5C22544A-7EE6-4342-B048-85BDC9FD1C3A}</a:tableStyleId>
              </a:tblPr>
              <a:tblGrid>
                <a:gridCol w="1099458">
                  <a:extLst>
                    <a:ext uri="{9D8B030D-6E8A-4147-A177-3AD203B41FA5}">
                      <a16:colId xmlns="" xmlns:a16="http://schemas.microsoft.com/office/drawing/2014/main" val="3214808281"/>
                    </a:ext>
                  </a:extLst>
                </a:gridCol>
                <a:gridCol w="685800">
                  <a:extLst>
                    <a:ext uri="{9D8B030D-6E8A-4147-A177-3AD203B41FA5}">
                      <a16:colId xmlns="" xmlns:a16="http://schemas.microsoft.com/office/drawing/2014/main" val="3654084452"/>
                    </a:ext>
                  </a:extLst>
                </a:gridCol>
                <a:gridCol w="535185">
                  <a:extLst>
                    <a:ext uri="{9D8B030D-6E8A-4147-A177-3AD203B41FA5}">
                      <a16:colId xmlns="" xmlns:a16="http://schemas.microsoft.com/office/drawing/2014/main" val="2373131823"/>
                    </a:ext>
                  </a:extLst>
                </a:gridCol>
                <a:gridCol w="773481">
                  <a:extLst>
                    <a:ext uri="{9D8B030D-6E8A-4147-A177-3AD203B41FA5}">
                      <a16:colId xmlns="" xmlns:a16="http://schemas.microsoft.com/office/drawing/2014/main" val="1717318484"/>
                    </a:ext>
                  </a:extLst>
                </a:gridCol>
                <a:gridCol w="773481">
                  <a:extLst>
                    <a:ext uri="{9D8B030D-6E8A-4147-A177-3AD203B41FA5}">
                      <a16:colId xmlns="" xmlns:a16="http://schemas.microsoft.com/office/drawing/2014/main" val="2108052293"/>
                    </a:ext>
                  </a:extLst>
                </a:gridCol>
                <a:gridCol w="773481">
                  <a:extLst>
                    <a:ext uri="{9D8B030D-6E8A-4147-A177-3AD203B41FA5}">
                      <a16:colId xmlns="" xmlns:a16="http://schemas.microsoft.com/office/drawing/2014/main" val="1412925304"/>
                    </a:ext>
                  </a:extLst>
                </a:gridCol>
                <a:gridCol w="773481">
                  <a:extLst>
                    <a:ext uri="{9D8B030D-6E8A-4147-A177-3AD203B41FA5}">
                      <a16:colId xmlns="" xmlns:a16="http://schemas.microsoft.com/office/drawing/2014/main" val="2669510911"/>
                    </a:ext>
                  </a:extLst>
                </a:gridCol>
                <a:gridCol w="773481">
                  <a:extLst>
                    <a:ext uri="{9D8B030D-6E8A-4147-A177-3AD203B41FA5}">
                      <a16:colId xmlns="" xmlns:a16="http://schemas.microsoft.com/office/drawing/2014/main" val="1828272125"/>
                    </a:ext>
                  </a:extLst>
                </a:gridCol>
              </a:tblGrid>
              <a:tr h="370840">
                <a:tc>
                  <a:txBody>
                    <a:bodyPr/>
                    <a:lstStyle/>
                    <a:p>
                      <a:r>
                        <a:rPr lang="en-IN" dirty="0" smtClean="0"/>
                        <a:t>Index</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extLst>
                  <a:ext uri="{0D108BD9-81ED-4DB2-BD59-A6C34878D82A}">
                    <a16:rowId xmlns="" xmlns:a16="http://schemas.microsoft.com/office/drawing/2014/main" val="2986078851"/>
                  </a:ext>
                </a:extLst>
              </a:tr>
              <a:tr h="370840">
                <a:tc>
                  <a:txBody>
                    <a:bodyPr/>
                    <a:lstStyle/>
                    <a:p>
                      <a:r>
                        <a:rPr lang="en-IN" dirty="0" smtClean="0"/>
                        <a:t>Element</a:t>
                      </a:r>
                      <a:endParaRPr lang="en-IN" dirty="0"/>
                    </a:p>
                  </a:txBody>
                  <a:tcPr/>
                </a:tc>
                <a:tc>
                  <a:txBody>
                    <a:bodyPr/>
                    <a:lstStyle/>
                    <a:p>
                      <a:r>
                        <a:rPr lang="en-IN" dirty="0" smtClean="0"/>
                        <a:t>20</a:t>
                      </a:r>
                      <a:endParaRPr lang="en-IN" dirty="0"/>
                    </a:p>
                  </a:txBody>
                  <a:tcPr/>
                </a:tc>
                <a:tc>
                  <a:txBody>
                    <a:bodyPr/>
                    <a:lstStyle/>
                    <a:p>
                      <a:r>
                        <a:rPr lang="en-IN" dirty="0" smtClean="0"/>
                        <a:t>12</a:t>
                      </a:r>
                      <a:endParaRPr lang="en-IN" dirty="0"/>
                    </a:p>
                  </a:txBody>
                  <a:tcPr/>
                </a:tc>
                <a:tc>
                  <a:txBody>
                    <a:bodyPr/>
                    <a:lstStyle/>
                    <a:p>
                      <a:r>
                        <a:rPr lang="en-IN" dirty="0" smtClean="0"/>
                        <a:t>2</a:t>
                      </a:r>
                      <a:endParaRPr lang="en-IN" dirty="0"/>
                    </a:p>
                  </a:txBody>
                  <a:tcPr/>
                </a:tc>
                <a:tc>
                  <a:txBody>
                    <a:bodyPr/>
                    <a:lstStyle/>
                    <a:p>
                      <a:r>
                        <a:rPr lang="en-IN" dirty="0" smtClean="0"/>
                        <a:t>34</a:t>
                      </a:r>
                      <a:endParaRPr lang="en-IN" dirty="0"/>
                    </a:p>
                  </a:txBody>
                  <a:tcPr/>
                </a:tc>
                <a:tc>
                  <a:txBody>
                    <a:bodyPr/>
                    <a:lstStyle/>
                    <a:p>
                      <a:r>
                        <a:rPr lang="en-IN" dirty="0" smtClean="0"/>
                        <a:t>76</a:t>
                      </a:r>
                      <a:endParaRPr lang="en-IN" dirty="0"/>
                    </a:p>
                  </a:txBody>
                  <a:tcPr/>
                </a:tc>
                <a:tc>
                  <a:txBody>
                    <a:bodyPr/>
                    <a:lstStyle/>
                    <a:p>
                      <a:r>
                        <a:rPr lang="en-IN" dirty="0" smtClean="0"/>
                        <a:t>11</a:t>
                      </a:r>
                      <a:endParaRPr lang="en-IN" dirty="0"/>
                    </a:p>
                  </a:txBody>
                  <a:tcPr/>
                </a:tc>
                <a:tc>
                  <a:txBody>
                    <a:bodyPr/>
                    <a:lstStyle/>
                    <a:p>
                      <a:r>
                        <a:rPr lang="en-IN" dirty="0" smtClean="0"/>
                        <a:t>98</a:t>
                      </a:r>
                      <a:endParaRPr lang="en-IN" dirty="0"/>
                    </a:p>
                  </a:txBody>
                  <a:tcPr/>
                </a:tc>
                <a:extLst>
                  <a:ext uri="{0D108BD9-81ED-4DB2-BD59-A6C34878D82A}">
                    <a16:rowId xmlns="" xmlns:a16="http://schemas.microsoft.com/office/drawing/2014/main" val="3175618706"/>
                  </a:ext>
                </a:extLst>
              </a:tr>
              <a:tr h="370840">
                <a:tc>
                  <a:txBody>
                    <a:bodyPr/>
                    <a:lstStyle/>
                    <a:p>
                      <a:r>
                        <a:rPr lang="en-IN" dirty="0" smtClean="0"/>
                        <a:t>Priority</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extLst>
                  <a:ext uri="{0D108BD9-81ED-4DB2-BD59-A6C34878D82A}">
                    <a16:rowId xmlns="" xmlns:a16="http://schemas.microsoft.com/office/drawing/2014/main" val="935076662"/>
                  </a:ext>
                </a:extLst>
              </a:tr>
            </a:tbl>
          </a:graphicData>
        </a:graphic>
      </p:graphicFrame>
      <p:sp>
        <p:nvSpPr>
          <p:cNvPr id="18" name="TextBox 17"/>
          <p:cNvSpPr txBox="1"/>
          <p:nvPr/>
        </p:nvSpPr>
        <p:spPr>
          <a:xfrm>
            <a:off x="2506017" y="6427337"/>
            <a:ext cx="3535443" cy="369332"/>
          </a:xfrm>
          <a:prstGeom prst="rect">
            <a:avLst/>
          </a:prstGeom>
          <a:noFill/>
        </p:spPr>
        <p:txBody>
          <a:bodyPr wrap="square" rtlCol="0">
            <a:spAutoFit/>
          </a:bodyPr>
          <a:lstStyle/>
          <a:p>
            <a:r>
              <a:rPr lang="en-IN" dirty="0" err="1" smtClean="0"/>
              <a:t>MinPriority</a:t>
            </a:r>
            <a:r>
              <a:rPr lang="en-IN" dirty="0" smtClean="0"/>
              <a:t> Queue</a:t>
            </a:r>
            <a:endParaRPr lang="en-IN" dirty="0"/>
          </a:p>
        </p:txBody>
      </p:sp>
    </p:spTree>
    <p:extLst>
      <p:ext uri="{BB962C8B-B14F-4D97-AF65-F5344CB8AC3E}">
        <p14:creationId xmlns:p14="http://schemas.microsoft.com/office/powerpoint/2010/main" val="2439760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6" y="838200"/>
            <a:ext cx="8562104" cy="579438"/>
          </a:xfrm>
        </p:spPr>
        <p:txBody>
          <a:bodyPr>
            <a:noAutofit/>
          </a:bodyPr>
          <a:lstStyle/>
          <a:p>
            <a:r>
              <a:rPr lang="en-US" sz="3200" dirty="0" smtClean="0">
                <a:solidFill>
                  <a:srgbClr val="C00000"/>
                </a:solidFill>
                <a:latin typeface="Marcellus"/>
              </a:rPr>
              <a:t> Priority Queue: Array Implementation</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a:bodyPr>
          <a:lstStyle/>
          <a:p>
            <a:pPr marL="457200" indent="-457200">
              <a:buAutoNum type="arabicPeriod"/>
            </a:pPr>
            <a:r>
              <a:rPr lang="en-US" dirty="0" err="1" smtClean="0">
                <a:latin typeface="Fira sans"/>
              </a:rPr>
              <a:t>Enqueue</a:t>
            </a:r>
            <a:endParaRPr lang="en-US" dirty="0" smtClean="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smtClean="0">
                <a:latin typeface="Fira sans"/>
              </a:rPr>
              <a:t>Insertion in initially empty queue</a:t>
            </a:r>
          </a:p>
          <a:p>
            <a:pPr marL="1085850" lvl="2" indent="-285750">
              <a:buFontTx/>
              <a:buChar char="-"/>
            </a:pPr>
            <a:r>
              <a:rPr lang="en-US" sz="2000" dirty="0" smtClean="0">
                <a:latin typeface="Fira sans"/>
              </a:rPr>
              <a:t>General case</a:t>
            </a:r>
          </a:p>
          <a:p>
            <a:pPr marL="457200" indent="-457200">
              <a:buAutoNum type="arabicPeriod"/>
            </a:pPr>
            <a:r>
              <a:rPr lang="en-US" dirty="0" err="1" smtClean="0">
                <a:latin typeface="Fira sans"/>
              </a:rPr>
              <a:t>Dequeue</a:t>
            </a:r>
            <a:endParaRPr lang="en-US" dirty="0" smtClean="0">
              <a:latin typeface="Fira sans"/>
            </a:endParaRPr>
          </a:p>
          <a:p>
            <a:pPr marL="800100" lvl="2" indent="0">
              <a:buNone/>
            </a:pPr>
            <a:r>
              <a:rPr lang="en-US" sz="2000" dirty="0" smtClean="0">
                <a:latin typeface="Fira sans"/>
              </a:rPr>
              <a:t>-deletion from empty queue</a:t>
            </a:r>
          </a:p>
          <a:p>
            <a:pPr marL="800100" lvl="2" indent="0">
              <a:buNone/>
            </a:pPr>
            <a:r>
              <a:rPr lang="en-US" sz="2000" dirty="0" smtClean="0">
                <a:latin typeface="Fira sans"/>
              </a:rPr>
              <a:t>-deleting the last remained value in the queue</a:t>
            </a:r>
          </a:p>
          <a:p>
            <a:pPr marL="800100" lvl="2" indent="0">
              <a:buNone/>
            </a:pPr>
            <a:r>
              <a:rPr lang="en-US" sz="2000" dirty="0" smtClean="0">
                <a:latin typeface="Fira sans"/>
              </a:rPr>
              <a:t>- General case</a:t>
            </a:r>
          </a:p>
          <a:p>
            <a:pPr marL="457200" indent="-457200">
              <a:buAutoNum type="arabicPeriod"/>
            </a:pP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1641606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smtClean="0">
                <a:solidFill>
                  <a:srgbClr val="C00000"/>
                </a:solidFill>
                <a:latin typeface="Marcellus"/>
              </a:rPr>
              <a:t>Priority Queue</a:t>
            </a:r>
            <a:r>
              <a:rPr lang="en-US" sz="3600" dirty="0">
                <a:solidFill>
                  <a:srgbClr val="C00000"/>
                </a:solidFill>
                <a:latin typeface="Marcellus"/>
              </a:rPr>
              <a:t>: Array Implementation</a:t>
            </a:r>
          </a:p>
        </p:txBody>
      </p:sp>
      <p:sp>
        <p:nvSpPr>
          <p:cNvPr id="3" name="Content Placeholder 2"/>
          <p:cNvSpPr>
            <a:spLocks noGrp="1"/>
          </p:cNvSpPr>
          <p:nvPr>
            <p:ph idx="1"/>
          </p:nvPr>
        </p:nvSpPr>
        <p:spPr/>
        <p:txBody>
          <a:bodyPr>
            <a:normAutofit lnSpcReduction="10000"/>
          </a:bodyPr>
          <a:lstStyle/>
          <a:p>
            <a:pPr marL="0" indent="0">
              <a:buNone/>
            </a:pPr>
            <a:r>
              <a:rPr lang="en-US" sz="2400" dirty="0" err="1" smtClean="0">
                <a:solidFill>
                  <a:srgbClr val="0070C0"/>
                </a:solidFill>
                <a:latin typeface="Fira sans"/>
              </a:rPr>
              <a:t>Struct</a:t>
            </a:r>
            <a:r>
              <a:rPr lang="en-US" sz="2400" dirty="0" smtClean="0">
                <a:solidFill>
                  <a:srgbClr val="0070C0"/>
                </a:solidFill>
                <a:latin typeface="Fira sans"/>
              </a:rPr>
              <a:t> </a:t>
            </a:r>
            <a:r>
              <a:rPr lang="en-US" sz="2400" dirty="0" err="1" smtClean="0">
                <a:solidFill>
                  <a:srgbClr val="0070C0"/>
                </a:solidFill>
                <a:latin typeface="Fira sans"/>
              </a:rPr>
              <a:t>PriQueue</a:t>
            </a:r>
            <a:r>
              <a:rPr lang="en-US" sz="2400" dirty="0" smtClean="0">
                <a:solidFill>
                  <a:srgbClr val="0070C0"/>
                </a:solidFill>
                <a:latin typeface="Fira sans"/>
              </a:rPr>
              <a:t>{	 </a:t>
            </a:r>
            <a:r>
              <a:rPr lang="en-US" sz="2400" dirty="0" err="1" smtClean="0">
                <a:solidFill>
                  <a:srgbClr val="0070C0"/>
                </a:solidFill>
                <a:latin typeface="Fira sans"/>
              </a:rPr>
              <a:t>int</a:t>
            </a:r>
            <a:r>
              <a:rPr lang="en-US" sz="2400" dirty="0" smtClean="0">
                <a:solidFill>
                  <a:srgbClr val="0070C0"/>
                </a:solidFill>
                <a:latin typeface="Fira sans"/>
              </a:rPr>
              <a:t> data;</a:t>
            </a:r>
          </a:p>
          <a:p>
            <a:pPr marL="0" indent="0">
              <a:buNone/>
            </a:pPr>
            <a:r>
              <a:rPr lang="en-US" sz="2400" dirty="0">
                <a:solidFill>
                  <a:srgbClr val="0070C0"/>
                </a:solidFill>
                <a:latin typeface="Fira sans"/>
              </a:rPr>
              <a:t>	</a:t>
            </a:r>
            <a:r>
              <a:rPr lang="en-US" sz="2400" dirty="0" smtClean="0">
                <a:solidFill>
                  <a:srgbClr val="0070C0"/>
                </a:solidFill>
                <a:latin typeface="Fira sans"/>
              </a:rPr>
              <a:t>		</a:t>
            </a:r>
            <a:r>
              <a:rPr lang="en-US" sz="2400" dirty="0" err="1" smtClean="0">
                <a:solidFill>
                  <a:srgbClr val="0070C0"/>
                </a:solidFill>
                <a:latin typeface="Fira sans"/>
              </a:rPr>
              <a:t>int</a:t>
            </a:r>
            <a:r>
              <a:rPr lang="en-US" sz="2400" dirty="0" smtClean="0">
                <a:solidFill>
                  <a:srgbClr val="0070C0"/>
                </a:solidFill>
                <a:latin typeface="Fira sans"/>
              </a:rPr>
              <a:t> priority</a:t>
            </a:r>
          </a:p>
          <a:p>
            <a:pPr marL="0" indent="0">
              <a:buNone/>
            </a:pPr>
            <a:r>
              <a:rPr lang="en-US" sz="2400" dirty="0">
                <a:solidFill>
                  <a:srgbClr val="0070C0"/>
                </a:solidFill>
                <a:latin typeface="Fira sans"/>
              </a:rPr>
              <a:t>	</a:t>
            </a:r>
            <a:r>
              <a:rPr lang="en-US" sz="2400" dirty="0" smtClean="0">
                <a:solidFill>
                  <a:srgbClr val="0070C0"/>
                </a:solidFill>
                <a:latin typeface="Fira sans"/>
              </a:rPr>
              <a:t>	};</a:t>
            </a:r>
          </a:p>
          <a:p>
            <a:pPr marL="0" indent="0">
              <a:buNone/>
            </a:pPr>
            <a:r>
              <a:rPr lang="en-US" sz="2400" dirty="0" err="1" smtClean="0">
                <a:solidFill>
                  <a:srgbClr val="0070C0"/>
                </a:solidFill>
                <a:latin typeface="Fira sans"/>
              </a:rPr>
              <a:t>Struct</a:t>
            </a:r>
            <a:r>
              <a:rPr lang="en-US" sz="2400" dirty="0" smtClean="0">
                <a:solidFill>
                  <a:srgbClr val="0070C0"/>
                </a:solidFill>
                <a:latin typeface="Fira sans"/>
              </a:rPr>
              <a:t> </a:t>
            </a:r>
            <a:r>
              <a:rPr lang="en-US" sz="2400" dirty="0" err="1" smtClean="0">
                <a:solidFill>
                  <a:srgbClr val="0070C0"/>
                </a:solidFill>
                <a:latin typeface="Fira sans"/>
              </a:rPr>
              <a:t>PriQueue</a:t>
            </a:r>
            <a:r>
              <a:rPr lang="en-US" sz="2400" dirty="0" smtClean="0">
                <a:solidFill>
                  <a:srgbClr val="0070C0"/>
                </a:solidFill>
                <a:latin typeface="Fira sans"/>
              </a:rPr>
              <a:t> PQ[</a:t>
            </a:r>
            <a:r>
              <a:rPr lang="en-US" sz="2400" dirty="0" err="1" smtClean="0">
                <a:solidFill>
                  <a:srgbClr val="0070C0"/>
                </a:solidFill>
                <a:latin typeface="Fira sans"/>
              </a:rPr>
              <a:t>MaxSize</a:t>
            </a:r>
            <a:r>
              <a:rPr lang="en-US" sz="2400" dirty="0" smtClean="0">
                <a:solidFill>
                  <a:srgbClr val="0070C0"/>
                </a:solidFill>
                <a:latin typeface="Fira sans"/>
              </a:rPr>
              <a:t>];</a:t>
            </a:r>
          </a:p>
          <a:p>
            <a:pPr marL="457200" indent="-457200">
              <a:buAutoNum type="arabicPeriod"/>
            </a:pPr>
            <a:endParaRPr lang="en-US" sz="2400" dirty="0">
              <a:solidFill>
                <a:srgbClr val="0070C0"/>
              </a:solidFill>
              <a:latin typeface="Fira sans"/>
            </a:endParaRPr>
          </a:p>
          <a:p>
            <a:pPr marL="457200" indent="-457200">
              <a:buAutoNum type="arabicPeriod"/>
            </a:pPr>
            <a:endParaRPr lang="en-US" sz="2400" dirty="0" smtClean="0">
              <a:solidFill>
                <a:srgbClr val="0070C0"/>
              </a:solidFill>
              <a:latin typeface="Fira sans"/>
            </a:endParaRPr>
          </a:p>
          <a:p>
            <a:pPr marL="457200" indent="-457200">
              <a:buAutoNum type="arabicPeriod"/>
            </a:pPr>
            <a:r>
              <a:rPr lang="en-US" sz="2400" dirty="0" smtClean="0">
                <a:solidFill>
                  <a:srgbClr val="0070C0"/>
                </a:solidFill>
                <a:latin typeface="Fira sans"/>
              </a:rPr>
              <a:t>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CreatePQueue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//This Algorithm returns an empty Queue</a:t>
            </a:r>
          </a:p>
          <a:p>
            <a:pPr marL="0" indent="0">
              <a:buNone/>
            </a:pPr>
            <a:r>
              <a:rPr lang="en-US" sz="2400" dirty="0" smtClean="0">
                <a:latin typeface="Fira sans"/>
              </a:rPr>
              <a:t>{ front =-1;</a:t>
            </a:r>
          </a:p>
          <a:p>
            <a:pPr marL="0" indent="0">
              <a:buNone/>
            </a:pPr>
            <a:r>
              <a:rPr lang="en-US" sz="2400" dirty="0" smtClean="0">
                <a:latin typeface="Fira sans"/>
              </a:rPr>
              <a:t>Rear=-1</a:t>
            </a:r>
          </a:p>
          <a:p>
            <a:pPr marL="0" indent="0">
              <a:buNone/>
            </a:pPr>
            <a:r>
              <a:rPr lang="en-US" sz="2400" dirty="0">
                <a:latin typeface="Fira sans"/>
              </a:rPr>
              <a:t>}</a:t>
            </a:r>
            <a:endParaRPr lang="en-US" sz="2400" dirty="0" smtClean="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340908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smtClean="0">
                <a:solidFill>
                  <a:srgbClr val="C00000"/>
                </a:solidFill>
                <a:latin typeface="Marcellus"/>
              </a:rPr>
              <a:t>Priority Queue: </a:t>
            </a:r>
            <a:r>
              <a:rPr lang="en-US" sz="3600" dirty="0">
                <a:solidFill>
                  <a:srgbClr val="C00000"/>
                </a:solidFill>
                <a:latin typeface="Marcellus"/>
              </a:rPr>
              <a:t>Array Implementation</a:t>
            </a:r>
          </a:p>
        </p:txBody>
      </p:sp>
      <p:sp>
        <p:nvSpPr>
          <p:cNvPr id="3" name="Content Placeholder 2"/>
          <p:cNvSpPr>
            <a:spLocks noGrp="1"/>
          </p:cNvSpPr>
          <p:nvPr>
            <p:ph idx="1"/>
          </p:nvPr>
        </p:nvSpPr>
        <p:spPr>
          <a:xfrm>
            <a:off x="457200" y="1600200"/>
            <a:ext cx="8229600" cy="5232400"/>
          </a:xfrm>
        </p:spPr>
        <p:txBody>
          <a:bodyPr>
            <a:normAutofit fontScale="47500" lnSpcReduction="20000"/>
          </a:bodyPr>
          <a:lstStyle/>
          <a:p>
            <a:pPr marL="0" indent="0">
              <a:buNone/>
            </a:pPr>
            <a:r>
              <a:rPr lang="en-US" sz="2400" dirty="0" smtClean="0">
                <a:solidFill>
                  <a:srgbClr val="0070C0"/>
                </a:solidFill>
                <a:latin typeface="Fira sans"/>
              </a:rPr>
              <a:t>2.  Algorithm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P</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P</a:t>
            </a:r>
            <a:r>
              <a:rPr lang="en-US" sz="2400" dirty="0" err="1" smtClean="0">
                <a:solidFill>
                  <a:srgbClr val="0070C0"/>
                </a:solidFill>
                <a:latin typeface="Fira sans"/>
              </a:rPr>
              <a:t>Queue</a:t>
            </a:r>
            <a:r>
              <a:rPr lang="en-US" sz="2400" dirty="0" smtClean="0">
                <a:solidFill>
                  <a:srgbClr val="0070C0"/>
                </a:solidFill>
                <a:latin typeface="Fira sans"/>
              </a:rPr>
              <a:t>, </a:t>
            </a:r>
            <a:r>
              <a:rPr lang="en-US" sz="2400" dirty="0" err="1" smtClean="0">
                <a:solidFill>
                  <a:srgbClr val="0070C0"/>
                </a:solidFill>
                <a:latin typeface="Fira sans"/>
              </a:rPr>
              <a:t>ElementType</a:t>
            </a:r>
            <a:r>
              <a:rPr lang="en-US" sz="2400" dirty="0" smtClean="0">
                <a:solidFill>
                  <a:srgbClr val="0070C0"/>
                </a:solidFill>
                <a:latin typeface="Fira sans"/>
              </a:rPr>
              <a:t> Element, </a:t>
            </a:r>
            <a:r>
              <a:rPr lang="en-US" sz="2400" dirty="0" err="1" smtClean="0">
                <a:solidFill>
                  <a:srgbClr val="0070C0"/>
                </a:solidFill>
                <a:latin typeface="Fira sans"/>
              </a:rPr>
              <a:t>int</a:t>
            </a:r>
            <a:r>
              <a:rPr lang="en-US" sz="2400" dirty="0" smtClean="0">
                <a:solidFill>
                  <a:srgbClr val="0070C0"/>
                </a:solidFill>
                <a:latin typeface="Fira sans"/>
              </a:rPr>
              <a:t> p)</a:t>
            </a:r>
          </a:p>
          <a:p>
            <a:pPr marL="0" indent="0">
              <a:buNone/>
            </a:pPr>
            <a:r>
              <a:rPr lang="en-US" sz="2400" dirty="0" smtClean="0">
                <a:solidFill>
                  <a:srgbClr val="0070C0"/>
                </a:solidFill>
                <a:latin typeface="Fira sans"/>
              </a:rPr>
              <a:t>// This algorithm</a:t>
            </a:r>
            <a:r>
              <a:rPr lang="en-US" sz="2400" dirty="0">
                <a:solidFill>
                  <a:srgbClr val="0070C0"/>
                </a:solidFill>
                <a:latin typeface="Fira sans"/>
              </a:rPr>
              <a:t> accepts a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Pqueue</a:t>
            </a:r>
            <a:r>
              <a:rPr lang="en-US" sz="2400" dirty="0" smtClean="0">
                <a:solidFill>
                  <a:srgbClr val="0070C0"/>
                </a:solidFill>
                <a:latin typeface="Fira sans"/>
              </a:rPr>
              <a:t>, </a:t>
            </a:r>
            <a:r>
              <a:rPr lang="en-US" sz="2400" dirty="0" err="1" smtClean="0">
                <a:solidFill>
                  <a:srgbClr val="0070C0"/>
                </a:solidFill>
                <a:latin typeface="Fira sans"/>
              </a:rPr>
              <a:t>ElementType</a:t>
            </a:r>
            <a:r>
              <a:rPr lang="en-US" sz="2400" dirty="0" smtClean="0">
                <a:solidFill>
                  <a:srgbClr val="0070C0"/>
                </a:solidFill>
                <a:latin typeface="Fira sans"/>
              </a:rPr>
              <a:t> Element and its associated priority ‘p’ </a:t>
            </a:r>
            <a:r>
              <a:rPr lang="en-US" sz="2400" dirty="0">
                <a:solidFill>
                  <a:srgbClr val="0070C0"/>
                </a:solidFill>
                <a:latin typeface="Fira sans"/>
              </a:rPr>
              <a:t>as input</a:t>
            </a:r>
            <a:r>
              <a:rPr lang="en-US" sz="2400" dirty="0" smtClean="0">
                <a:solidFill>
                  <a:srgbClr val="0070C0"/>
                </a:solidFill>
                <a:latin typeface="Fira sans"/>
              </a:rPr>
              <a:t> and adds ‘Element’ at the rear of ‘Queue’. Front and rear are the integer indices those point to the front and rear elements in the queue. Array </a:t>
            </a:r>
            <a:r>
              <a:rPr lang="en-US" sz="2400" dirty="0" err="1" smtClean="0">
                <a:solidFill>
                  <a:srgbClr val="0070C0"/>
                </a:solidFill>
                <a:latin typeface="Fira sans"/>
              </a:rPr>
              <a:t>PQueue</a:t>
            </a:r>
            <a:r>
              <a:rPr lang="en-US" sz="2400" dirty="0" smtClean="0">
                <a:solidFill>
                  <a:srgbClr val="0070C0"/>
                </a:solidFill>
                <a:latin typeface="Fira sans"/>
              </a:rPr>
              <a:t>[0:MaxSize-1] is an array that stores queue elements. </a:t>
            </a:r>
          </a:p>
          <a:p>
            <a:pPr marL="0" indent="0">
              <a:buNone/>
            </a:pPr>
            <a:r>
              <a:rPr lang="en-US" sz="3400" dirty="0" smtClean="0">
                <a:latin typeface="Fira sans"/>
              </a:rPr>
              <a:t>{</a:t>
            </a:r>
            <a:r>
              <a:rPr lang="en-US" sz="3400" dirty="0">
                <a:latin typeface="Fira sans"/>
              </a:rPr>
              <a:t> </a:t>
            </a:r>
            <a:endParaRPr lang="en-US" sz="3400" dirty="0" smtClean="0">
              <a:latin typeface="Fira sans"/>
            </a:endParaRPr>
          </a:p>
          <a:p>
            <a:pPr marL="0" indent="0">
              <a:buNone/>
            </a:pPr>
            <a:r>
              <a:rPr lang="en-US" sz="3400" dirty="0">
                <a:latin typeface="Fira sans"/>
              </a:rPr>
              <a:t>	</a:t>
            </a:r>
            <a:r>
              <a:rPr lang="en-US" sz="3400" dirty="0" smtClean="0">
                <a:latin typeface="Fira sans"/>
              </a:rPr>
              <a:t>if(rear==MaxSize-1) then  overflow; exit; </a:t>
            </a:r>
            <a:r>
              <a:rPr lang="en-US" sz="2300" dirty="0" smtClean="0">
                <a:latin typeface="Fira sans"/>
              </a:rPr>
              <a:t>//</a:t>
            </a:r>
            <a:r>
              <a:rPr lang="en-US" sz="2300" dirty="0" err="1" smtClean="0">
                <a:latin typeface="Fira sans"/>
              </a:rPr>
              <a:t>PQueue</a:t>
            </a:r>
            <a:r>
              <a:rPr lang="en-US" sz="2300" dirty="0" smtClean="0">
                <a:latin typeface="Fira sans"/>
              </a:rPr>
              <a:t> is full</a:t>
            </a:r>
            <a:endParaRPr lang="en-US" sz="2900" dirty="0" smtClean="0">
              <a:latin typeface="Fira sans"/>
            </a:endParaRPr>
          </a:p>
          <a:p>
            <a:pPr marL="0" indent="0">
              <a:buNone/>
            </a:pPr>
            <a:r>
              <a:rPr lang="en-US" sz="3400" dirty="0" smtClean="0">
                <a:latin typeface="Fira sans"/>
              </a:rPr>
              <a:t>else</a:t>
            </a:r>
            <a:r>
              <a:rPr lang="en-US" sz="3400" dirty="0">
                <a:latin typeface="Fira sans"/>
              </a:rPr>
              <a:t>	</a:t>
            </a:r>
            <a:r>
              <a:rPr lang="en-US" sz="3400" dirty="0" smtClean="0">
                <a:latin typeface="Fira sans"/>
              </a:rPr>
              <a:t>if (front==rear==-1) // inserting first element</a:t>
            </a:r>
          </a:p>
          <a:p>
            <a:pPr marL="0" indent="0">
              <a:buNone/>
            </a:pPr>
            <a:r>
              <a:rPr lang="en-US" sz="3400" dirty="0">
                <a:latin typeface="Fira sans"/>
              </a:rPr>
              <a:t>	</a:t>
            </a:r>
            <a:r>
              <a:rPr lang="en-US" sz="3400" dirty="0" smtClean="0">
                <a:latin typeface="Fira sans"/>
              </a:rPr>
              <a:t>{ front=rear=0;</a:t>
            </a:r>
          </a:p>
          <a:p>
            <a:pPr marL="0" indent="0">
              <a:buNone/>
            </a:pPr>
            <a:r>
              <a:rPr lang="en-US" sz="3400" dirty="0">
                <a:latin typeface="Fira sans"/>
              </a:rPr>
              <a:t>	</a:t>
            </a:r>
            <a:r>
              <a:rPr lang="en-US" sz="3400" dirty="0" smtClean="0">
                <a:latin typeface="Fira sans"/>
              </a:rPr>
              <a:t> PQ[0].data= element;</a:t>
            </a:r>
          </a:p>
          <a:p>
            <a:pPr marL="0" indent="0">
              <a:buNone/>
            </a:pPr>
            <a:r>
              <a:rPr lang="en-US" sz="3400" dirty="0">
                <a:latin typeface="Fira sans"/>
              </a:rPr>
              <a:t>	</a:t>
            </a:r>
            <a:r>
              <a:rPr lang="en-US" sz="3400" dirty="0" smtClean="0">
                <a:latin typeface="Fira sans"/>
              </a:rPr>
              <a:t>PQ[0].priority = p;</a:t>
            </a:r>
            <a:r>
              <a:rPr lang="en-US" sz="3400" dirty="0">
                <a:latin typeface="Fira sans"/>
              </a:rPr>
              <a:t>	</a:t>
            </a:r>
            <a:endParaRPr lang="en-US" sz="3400" dirty="0" smtClean="0">
              <a:latin typeface="Fira sans"/>
            </a:endParaRPr>
          </a:p>
          <a:p>
            <a:pPr marL="0" indent="0">
              <a:buNone/>
            </a:pPr>
            <a:r>
              <a:rPr lang="en-US" sz="3400" dirty="0">
                <a:latin typeface="Fira sans"/>
              </a:rPr>
              <a:t>	</a:t>
            </a:r>
            <a:r>
              <a:rPr lang="en-US" sz="3400" dirty="0" smtClean="0">
                <a:latin typeface="Fira sans"/>
              </a:rPr>
              <a:t>}	</a:t>
            </a:r>
            <a:endParaRPr lang="en-US" sz="3400" dirty="0">
              <a:latin typeface="Fira sans"/>
            </a:endParaRPr>
          </a:p>
          <a:p>
            <a:pPr marL="0" indent="0">
              <a:buNone/>
            </a:pPr>
            <a:r>
              <a:rPr lang="en-US" sz="3400" dirty="0" smtClean="0">
                <a:latin typeface="Fira sans"/>
              </a:rPr>
              <a:t>}else if { rear++// increment rear to accommodate new element</a:t>
            </a:r>
          </a:p>
          <a:p>
            <a:pPr marL="0" indent="0">
              <a:buNone/>
            </a:pPr>
            <a:r>
              <a:rPr lang="en-US" sz="3400" dirty="0" smtClean="0">
                <a:latin typeface="Fira sans"/>
              </a:rPr>
              <a:t>	PQ[rear].data=element;</a:t>
            </a:r>
          </a:p>
          <a:p>
            <a:pPr marL="0" indent="0">
              <a:buNone/>
            </a:pPr>
            <a:r>
              <a:rPr lang="en-US" sz="3400" dirty="0">
                <a:latin typeface="Fira sans"/>
              </a:rPr>
              <a:t>	</a:t>
            </a:r>
            <a:r>
              <a:rPr lang="en-US" sz="3400" dirty="0" smtClean="0">
                <a:latin typeface="Fira sans"/>
              </a:rPr>
              <a:t> PQ[rear].priority=p;</a:t>
            </a:r>
          </a:p>
          <a:p>
            <a:pPr marL="0" indent="0">
              <a:buNone/>
            </a:pPr>
            <a:r>
              <a:rPr lang="en-US" sz="3400" dirty="0">
                <a:latin typeface="Fira sans"/>
              </a:rPr>
              <a:t> </a:t>
            </a:r>
            <a:r>
              <a:rPr lang="en-US" sz="3400" dirty="0" smtClean="0">
                <a:latin typeface="Fira sans"/>
              </a:rPr>
              <a:t>       //find a proper place for new element as per its priority using insertion sort logic</a:t>
            </a:r>
          </a:p>
          <a:p>
            <a:pPr marL="0" indent="0">
              <a:buNone/>
            </a:pPr>
            <a:r>
              <a:rPr lang="en-US" sz="3400" dirty="0">
                <a:latin typeface="Fira sans"/>
              </a:rPr>
              <a:t> </a:t>
            </a:r>
            <a:r>
              <a:rPr lang="en-US" sz="3400" dirty="0" smtClean="0">
                <a:latin typeface="Fira sans"/>
              </a:rPr>
              <a:t>              key=PQ[rear]</a:t>
            </a:r>
          </a:p>
          <a:p>
            <a:pPr marL="0" indent="0">
              <a:buNone/>
            </a:pPr>
            <a:r>
              <a:rPr lang="en-US" sz="3400" dirty="0" smtClean="0">
                <a:latin typeface="Fira sans"/>
              </a:rPr>
              <a:t>	 j=rear-1;</a:t>
            </a:r>
          </a:p>
          <a:p>
            <a:pPr marL="0" indent="0">
              <a:buNone/>
            </a:pPr>
            <a:r>
              <a:rPr lang="en-US" sz="3400" dirty="0">
                <a:latin typeface="Fira sans"/>
              </a:rPr>
              <a:t>	</a:t>
            </a:r>
            <a:r>
              <a:rPr lang="en-US" sz="3400" dirty="0" smtClean="0">
                <a:latin typeface="Fira sans"/>
              </a:rPr>
              <a:t>while(j&gt;=0 &amp;&amp; PQ[j].priority &lt; </a:t>
            </a:r>
            <a:r>
              <a:rPr lang="en-US" sz="3400" dirty="0" err="1" smtClean="0">
                <a:latin typeface="Fira sans"/>
              </a:rPr>
              <a:t>key.priority</a:t>
            </a:r>
            <a:r>
              <a:rPr lang="en-US" sz="3400" dirty="0" smtClean="0">
                <a:latin typeface="Fira sans"/>
              </a:rPr>
              <a:t>)</a:t>
            </a:r>
          </a:p>
          <a:p>
            <a:pPr marL="0" indent="0">
              <a:buNone/>
            </a:pPr>
            <a:r>
              <a:rPr lang="en-US" sz="3400" dirty="0">
                <a:latin typeface="Fira sans"/>
              </a:rPr>
              <a:t>	</a:t>
            </a:r>
            <a:r>
              <a:rPr lang="en-US" sz="3400" dirty="0" smtClean="0">
                <a:latin typeface="Fira sans"/>
              </a:rPr>
              <a:t>{ PQ[j+1]=PQ[j];</a:t>
            </a:r>
          </a:p>
          <a:p>
            <a:pPr marL="0" indent="0">
              <a:buNone/>
            </a:pPr>
            <a:r>
              <a:rPr lang="en-US" sz="3400" dirty="0">
                <a:latin typeface="Fira sans"/>
              </a:rPr>
              <a:t>	 </a:t>
            </a:r>
            <a:r>
              <a:rPr lang="en-US" sz="3400" dirty="0" smtClean="0">
                <a:latin typeface="Fira sans"/>
              </a:rPr>
              <a:t> j--;</a:t>
            </a:r>
          </a:p>
          <a:p>
            <a:pPr marL="0" indent="0">
              <a:buNone/>
            </a:pPr>
            <a:r>
              <a:rPr lang="en-US" sz="3400" dirty="0">
                <a:latin typeface="Fira sans"/>
              </a:rPr>
              <a:t>	</a:t>
            </a:r>
            <a:r>
              <a:rPr lang="en-US" sz="3400" dirty="0" smtClean="0">
                <a:latin typeface="Fira sans"/>
              </a:rPr>
              <a:t>}</a:t>
            </a:r>
          </a:p>
          <a:p>
            <a:pPr marL="0" indent="0">
              <a:buNone/>
            </a:pPr>
            <a:r>
              <a:rPr lang="en-US" sz="3400" dirty="0">
                <a:latin typeface="Fira sans"/>
              </a:rPr>
              <a:t>	</a:t>
            </a:r>
            <a:r>
              <a:rPr lang="en-US" sz="3400" dirty="0" smtClean="0">
                <a:latin typeface="Fira sans"/>
              </a:rPr>
              <a:t>PQ[j+1]= key; //assign both data value and priority</a:t>
            </a:r>
          </a:p>
          <a:p>
            <a:pPr marL="0" indent="0">
              <a:buNone/>
            </a:pPr>
            <a:r>
              <a:rPr lang="en-US" sz="2400" dirty="0">
                <a:latin typeface="Fira sans"/>
              </a:rPr>
              <a:t>}</a:t>
            </a:r>
            <a:endParaRPr lang="en-US" sz="2400" dirty="0" smtClean="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0242" y="6110287"/>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603424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smtClean="0">
                <a:solidFill>
                  <a:srgbClr val="C00000"/>
                </a:solidFill>
                <a:latin typeface="Marcellus"/>
              </a:rPr>
              <a:t>Priority Queue</a:t>
            </a:r>
            <a:r>
              <a:rPr lang="en-US" sz="3600" dirty="0">
                <a:solidFill>
                  <a:srgbClr val="C00000"/>
                </a:solidFill>
                <a:latin typeface="Marcellus"/>
              </a:rPr>
              <a:t>: Array Implementation</a:t>
            </a:r>
          </a:p>
        </p:txBody>
      </p:sp>
      <p:sp>
        <p:nvSpPr>
          <p:cNvPr id="3" name="Content Placeholder 2"/>
          <p:cNvSpPr>
            <a:spLocks noGrp="1"/>
          </p:cNvSpPr>
          <p:nvPr>
            <p:ph idx="1"/>
          </p:nvPr>
        </p:nvSpPr>
        <p:spPr>
          <a:xfrm>
            <a:off x="457199" y="1600200"/>
            <a:ext cx="8569323" cy="5040666"/>
          </a:xfrm>
        </p:spPr>
        <p:txBody>
          <a:bodyPr>
            <a:normAutofit fontScale="85000" lnSpcReduction="10000"/>
          </a:bodyPr>
          <a:lstStyle/>
          <a:p>
            <a:pPr marL="0" indent="0">
              <a:buNone/>
            </a:pPr>
            <a:r>
              <a:rPr lang="en-US" sz="2400" dirty="0">
                <a:latin typeface="Fira sans"/>
              </a:rPr>
              <a:t>3</a:t>
            </a:r>
            <a:r>
              <a:rPr lang="en-US" sz="2400" dirty="0" smtClean="0">
                <a:latin typeface="Fira sans"/>
              </a:rPr>
              <a:t>. </a:t>
            </a:r>
            <a:r>
              <a:rPr lang="en-US" sz="2400" dirty="0" smtClean="0">
                <a:solidFill>
                  <a:srgbClr val="0070C0"/>
                </a:solidFill>
                <a:latin typeface="Fira sans"/>
              </a:rPr>
              <a:t>Algorithm </a:t>
            </a:r>
            <a:r>
              <a:rPr lang="en-US" sz="2400" dirty="0" err="1" smtClean="0">
                <a:solidFill>
                  <a:srgbClr val="0070C0"/>
                </a:solidFill>
                <a:latin typeface="Fira sans"/>
              </a:rPr>
              <a:t>ElementType</a:t>
            </a:r>
            <a:r>
              <a:rPr lang="en-US" sz="2400" dirty="0" smtClean="0">
                <a:solidFill>
                  <a:srgbClr val="0070C0"/>
                </a:solidFill>
                <a:latin typeface="Fira sans"/>
              </a:rPr>
              <a:t> </a:t>
            </a:r>
            <a:r>
              <a:rPr lang="en-US" sz="2400" dirty="0" err="1" smtClean="0">
                <a:solidFill>
                  <a:srgbClr val="0070C0"/>
                </a:solidFill>
                <a:latin typeface="Fira sans"/>
              </a:rPr>
              <a:t>Dequeue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PQueue</a:t>
            </a:r>
            <a:r>
              <a:rPr lang="en-US" sz="2400" dirty="0" smtClean="0">
                <a:solidFill>
                  <a:srgbClr val="0070C0"/>
                </a:solidFill>
                <a:latin typeface="Fira sans"/>
              </a:rPr>
              <a:t>)</a:t>
            </a:r>
          </a:p>
          <a:p>
            <a:pPr marL="0" indent="0">
              <a:buNone/>
            </a:pPr>
            <a:r>
              <a:rPr lang="en-US" sz="2400" dirty="0" smtClean="0">
                <a:latin typeface="Fira sans"/>
              </a:rPr>
              <a:t>// </a:t>
            </a:r>
            <a:r>
              <a:rPr lang="en-US" sz="2400" dirty="0">
                <a:solidFill>
                  <a:srgbClr val="0070C0"/>
                </a:solidFill>
                <a:latin typeface="Fira sans"/>
              </a:rPr>
              <a:t>This algorithm </a:t>
            </a:r>
            <a:r>
              <a:rPr lang="en-US" sz="2400" dirty="0" smtClean="0">
                <a:solidFill>
                  <a:srgbClr val="0070C0"/>
                </a:solidFill>
                <a:latin typeface="Fira sans"/>
              </a:rPr>
              <a:t>accepts a queue as input and returns ‘Element</a:t>
            </a:r>
            <a:r>
              <a:rPr lang="en-US" sz="2400" dirty="0">
                <a:solidFill>
                  <a:srgbClr val="0070C0"/>
                </a:solidFill>
                <a:latin typeface="Fira sans"/>
              </a:rPr>
              <a:t>’ at </a:t>
            </a:r>
            <a:r>
              <a:rPr lang="en-US" sz="2400" dirty="0" smtClean="0">
                <a:solidFill>
                  <a:srgbClr val="0070C0"/>
                </a:solidFill>
                <a:latin typeface="Fira sans"/>
              </a:rPr>
              <a:t>the front of ‘queue’. Temp is a temporary variable used to hold the value being deleted</a:t>
            </a:r>
            <a:r>
              <a:rPr lang="en-US" sz="2400" dirty="0">
                <a:solidFill>
                  <a:srgbClr val="0070C0"/>
                </a:solidFill>
                <a:latin typeface="Fira sans"/>
              </a:rPr>
              <a:t>. Array </a:t>
            </a:r>
            <a:r>
              <a:rPr lang="en-US" sz="2400" dirty="0" err="1">
                <a:solidFill>
                  <a:srgbClr val="0070C0"/>
                </a:solidFill>
                <a:latin typeface="Fira sans"/>
              </a:rPr>
              <a:t>CQueue</a:t>
            </a:r>
            <a:r>
              <a:rPr lang="en-US" sz="2400" dirty="0">
                <a:solidFill>
                  <a:srgbClr val="0070C0"/>
                </a:solidFill>
                <a:latin typeface="Fira sans"/>
              </a:rPr>
              <a:t>[0:Size] is an array that stores queue elements. </a:t>
            </a:r>
            <a:endParaRPr lang="en-US" sz="2400" dirty="0" smtClean="0">
              <a:latin typeface="Fira sans"/>
            </a:endParaRPr>
          </a:p>
          <a:p>
            <a:pPr marL="0" indent="0">
              <a:buNone/>
            </a:pPr>
            <a:r>
              <a:rPr lang="en-US" sz="2400" dirty="0" smtClean="0">
                <a:latin typeface="Fira sans"/>
              </a:rPr>
              <a:t>{ if (front=-1) then underflow; exit; // deleting from empty data structure?</a:t>
            </a:r>
          </a:p>
          <a:p>
            <a:pPr marL="0" indent="0">
              <a:buNone/>
            </a:pPr>
            <a:r>
              <a:rPr lang="en-US" sz="2400" dirty="0" smtClean="0">
                <a:latin typeface="Fira sans"/>
              </a:rPr>
              <a:t>   if(front==rear) { // only element in </a:t>
            </a:r>
            <a:r>
              <a:rPr lang="en-US" sz="2400" dirty="0" err="1" smtClean="0">
                <a:latin typeface="Fira sans"/>
              </a:rPr>
              <a:t>PQueue</a:t>
            </a:r>
            <a:endParaRPr lang="en-US" sz="2400" dirty="0" smtClean="0">
              <a:latin typeface="Fira sans"/>
            </a:endParaRPr>
          </a:p>
          <a:p>
            <a:pPr marL="0" indent="0">
              <a:buNone/>
            </a:pPr>
            <a:r>
              <a:rPr lang="en-US" sz="2400" dirty="0">
                <a:latin typeface="Fira sans"/>
              </a:rPr>
              <a:t>	</a:t>
            </a:r>
            <a:r>
              <a:rPr lang="en-US" sz="2400" dirty="0" smtClean="0">
                <a:latin typeface="Fira sans"/>
              </a:rPr>
              <a:t>temp=PQ[front] ;</a:t>
            </a:r>
          </a:p>
          <a:p>
            <a:pPr marL="0" indent="0">
              <a:buNone/>
            </a:pPr>
            <a:r>
              <a:rPr lang="en-US" sz="2400" dirty="0" smtClean="0">
                <a:latin typeface="Fira sans"/>
              </a:rPr>
              <a:t>	front=rear=-1;</a:t>
            </a:r>
          </a:p>
          <a:p>
            <a:pPr marL="0" indent="0">
              <a:buNone/>
            </a:pPr>
            <a:r>
              <a:rPr lang="en-US" sz="2400" dirty="0">
                <a:latin typeface="Fira sans"/>
              </a:rPr>
              <a:t>	</a:t>
            </a:r>
            <a:r>
              <a:rPr lang="en-US" sz="2400" dirty="0" smtClean="0">
                <a:latin typeface="Fira sans"/>
              </a:rPr>
              <a:t>}//if</a:t>
            </a:r>
          </a:p>
          <a:p>
            <a:pPr marL="0" indent="0">
              <a:buNone/>
            </a:pPr>
            <a:r>
              <a:rPr lang="en-US" sz="2400" dirty="0">
                <a:latin typeface="Fira sans"/>
              </a:rPr>
              <a:t> </a:t>
            </a:r>
            <a:r>
              <a:rPr lang="en-US" sz="2400" dirty="0" smtClean="0">
                <a:latin typeface="Fira sans"/>
              </a:rPr>
              <a:t>     else  { // General case</a:t>
            </a:r>
          </a:p>
          <a:p>
            <a:pPr marL="0" indent="0">
              <a:buNone/>
            </a:pPr>
            <a:r>
              <a:rPr lang="en-US" sz="2400" dirty="0">
                <a:latin typeface="Fira sans"/>
              </a:rPr>
              <a:t>	</a:t>
            </a:r>
            <a:r>
              <a:rPr lang="en-US" sz="2400" dirty="0" smtClean="0">
                <a:latin typeface="Fira sans"/>
              </a:rPr>
              <a:t>temp=</a:t>
            </a:r>
            <a:r>
              <a:rPr lang="en-US" sz="2400" dirty="0" err="1" smtClean="0">
                <a:latin typeface="Fira sans"/>
              </a:rPr>
              <a:t>PQque</a:t>
            </a:r>
            <a:r>
              <a:rPr lang="en-US" sz="2400" dirty="0" smtClean="0">
                <a:latin typeface="Fira sans"/>
              </a:rPr>
              <a:t>[front] </a:t>
            </a:r>
            <a:endParaRPr lang="en-US" sz="2400" dirty="0">
              <a:latin typeface="Fira sans"/>
            </a:endParaRPr>
          </a:p>
          <a:p>
            <a:pPr marL="0" indent="0">
              <a:buNone/>
            </a:pPr>
            <a:r>
              <a:rPr lang="en-US" sz="2400" dirty="0">
                <a:latin typeface="Fira sans"/>
              </a:rPr>
              <a:t>	</a:t>
            </a:r>
            <a:r>
              <a:rPr lang="en-US" sz="2400" dirty="0" smtClean="0">
                <a:latin typeface="Fira sans"/>
              </a:rPr>
              <a:t>front++; </a:t>
            </a:r>
            <a:endParaRPr lang="en-US" sz="2400" dirty="0">
              <a:latin typeface="Fira sans"/>
            </a:endParaRPr>
          </a:p>
          <a:p>
            <a:pPr marL="0" indent="0">
              <a:buNone/>
            </a:pPr>
            <a:r>
              <a:rPr lang="en-US" sz="2400" dirty="0">
                <a:latin typeface="Fira sans"/>
              </a:rPr>
              <a:t>	</a:t>
            </a:r>
            <a:r>
              <a:rPr lang="en-US" sz="2400" dirty="0" smtClean="0">
                <a:latin typeface="Fira sans"/>
              </a:rPr>
              <a:t>}//else </a:t>
            </a:r>
          </a:p>
          <a:p>
            <a:pPr marL="0" indent="0">
              <a:buNone/>
            </a:pPr>
            <a:r>
              <a:rPr lang="en-US" sz="2400" dirty="0" smtClean="0">
                <a:latin typeface="Fira sans"/>
              </a:rPr>
              <a:t>return(temp)</a:t>
            </a:r>
          </a:p>
          <a:p>
            <a:pPr marL="0" indent="0">
              <a:buNone/>
            </a:pPr>
            <a:r>
              <a:rPr lang="en-US" sz="2400" dirty="0" smtClean="0">
                <a:latin typeface="Fira sans"/>
              </a:rPr>
              <a:t>}</a:t>
            </a: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9214738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smtClean="0">
                <a:solidFill>
                  <a:srgbClr val="C00000"/>
                </a:solidFill>
                <a:latin typeface="Marcellus"/>
              </a:rPr>
              <a:t>Priority </a:t>
            </a:r>
            <a:r>
              <a:rPr lang="en-US" sz="3600" dirty="0">
                <a:solidFill>
                  <a:srgbClr val="C00000"/>
                </a:solidFill>
                <a:latin typeface="Marcellus"/>
              </a:rPr>
              <a:t>Queue: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latin typeface="Fira sans"/>
              </a:rPr>
              <a:t>4. </a:t>
            </a:r>
            <a:r>
              <a:rPr lang="en-US" sz="2400" dirty="0">
                <a:solidFill>
                  <a:srgbClr val="0070C0"/>
                </a:solidFill>
                <a:latin typeface="Fira sans"/>
              </a:rPr>
              <a:t>Abstract </a:t>
            </a:r>
            <a:r>
              <a:rPr lang="en-US" sz="2400" dirty="0" err="1" smtClean="0">
                <a:solidFill>
                  <a:srgbClr val="0070C0"/>
                </a:solidFill>
                <a:latin typeface="Fira sans"/>
              </a:rPr>
              <a:t>DestroyQueue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PQueue</a:t>
            </a:r>
            <a:r>
              <a:rPr lang="en-US" sz="2400" dirty="0" smtClean="0">
                <a:solidFill>
                  <a:srgbClr val="0070C0"/>
                </a:solidFill>
                <a:latin typeface="Fira sans"/>
              </a:rPr>
              <a:t>)</a:t>
            </a:r>
          </a:p>
          <a:p>
            <a:pPr marL="0" indent="0">
              <a:buNone/>
            </a:pPr>
            <a:r>
              <a:rPr lang="en-US" sz="2400" dirty="0" smtClean="0">
                <a:solidFill>
                  <a:srgbClr val="0070C0"/>
                </a:solidFill>
                <a:latin typeface="Fira sans"/>
              </a:rPr>
              <a:t>//</a:t>
            </a:r>
            <a:r>
              <a:rPr lang="en-US" sz="2400" dirty="0" smtClean="0">
                <a:latin typeface="Fira sans"/>
              </a:rPr>
              <a:t>This algorithm returns all the elements from Queue in </a:t>
            </a:r>
            <a:r>
              <a:rPr lang="en-US" sz="2400" dirty="0">
                <a:latin typeface="Fira sans"/>
              </a:rPr>
              <a:t>F</a:t>
            </a:r>
            <a:r>
              <a:rPr lang="en-US" sz="2400" dirty="0" smtClean="0">
                <a:latin typeface="Fira sans"/>
              </a:rPr>
              <a:t>IFO order and destroys the data structure</a:t>
            </a:r>
          </a:p>
          <a:p>
            <a:pPr marL="0" indent="0">
              <a:buNone/>
            </a:pPr>
            <a:r>
              <a:rPr lang="en-US" sz="2400" dirty="0" smtClean="0">
                <a:latin typeface="Fira sans"/>
              </a:rPr>
              <a:t>{ if </a:t>
            </a:r>
            <a:r>
              <a:rPr lang="en-US" sz="2400" dirty="0" err="1" smtClean="0">
                <a:latin typeface="Fira sans"/>
              </a:rPr>
              <a:t>NotEmpty</a:t>
            </a:r>
            <a:r>
              <a:rPr lang="en-US" sz="2400" dirty="0" smtClean="0">
                <a:latin typeface="Fira sans"/>
              </a:rPr>
              <a:t>(</a:t>
            </a:r>
            <a:r>
              <a:rPr lang="en-US" sz="2400" dirty="0" err="1">
                <a:latin typeface="Fira sans"/>
              </a:rPr>
              <a:t>P</a:t>
            </a:r>
            <a:r>
              <a:rPr lang="en-US" sz="2400" dirty="0" err="1" smtClean="0">
                <a:latin typeface="Fira sans"/>
              </a:rPr>
              <a:t>Queue</a:t>
            </a:r>
            <a:r>
              <a:rPr lang="en-US" sz="2400" dirty="0" smtClean="0">
                <a:latin typeface="Fira sans"/>
              </a:rPr>
              <a:t>) = true</a:t>
            </a:r>
          </a:p>
          <a:p>
            <a:pPr marL="0" indent="0">
              <a:buNone/>
            </a:pPr>
            <a:r>
              <a:rPr lang="en-US" sz="2400" dirty="0">
                <a:latin typeface="Fira sans"/>
              </a:rPr>
              <a:t> </a:t>
            </a:r>
            <a:r>
              <a:rPr lang="en-US" sz="2400" dirty="0" smtClean="0">
                <a:latin typeface="Fira sans"/>
              </a:rPr>
              <a:t>    while(</a:t>
            </a:r>
            <a:r>
              <a:rPr lang="en-US" sz="2400" dirty="0" err="1" smtClean="0">
                <a:latin typeface="Fira sans"/>
              </a:rPr>
              <a:t>NotEmpty</a:t>
            </a:r>
            <a:r>
              <a:rPr lang="en-US" sz="2400" dirty="0" smtClean="0">
                <a:latin typeface="Fira sans"/>
              </a:rPr>
              <a:t>(</a:t>
            </a:r>
            <a:r>
              <a:rPr lang="en-US" sz="2400" dirty="0" err="1">
                <a:latin typeface="Fira sans"/>
              </a:rPr>
              <a:t>P</a:t>
            </a:r>
            <a:r>
              <a:rPr lang="en-US" sz="2400" dirty="0" err="1" smtClean="0">
                <a:latin typeface="Fira sans"/>
              </a:rPr>
              <a:t>Queue</a:t>
            </a:r>
            <a:r>
              <a:rPr lang="en-US" sz="2400" dirty="0" smtClean="0">
                <a:latin typeface="Fira sans"/>
              </a:rPr>
              <a:t>))</a:t>
            </a:r>
          </a:p>
          <a:p>
            <a:pPr marL="0" indent="0">
              <a:buNone/>
            </a:pPr>
            <a:r>
              <a:rPr lang="en-US" sz="2400" dirty="0">
                <a:latin typeface="Fira sans"/>
              </a:rPr>
              <a:t> </a:t>
            </a:r>
            <a:r>
              <a:rPr lang="en-US" sz="2400" dirty="0" smtClean="0">
                <a:latin typeface="Fira sans"/>
              </a:rPr>
              <a:t>         print </a:t>
            </a:r>
            <a:r>
              <a:rPr lang="en-US" sz="2400" dirty="0" err="1" smtClean="0">
                <a:latin typeface="Fira sans"/>
              </a:rPr>
              <a:t>Dequeue</a:t>
            </a:r>
            <a:r>
              <a:rPr lang="en-US" sz="2400" dirty="0" smtClean="0">
                <a:latin typeface="Fira sans"/>
              </a:rPr>
              <a:t>(</a:t>
            </a:r>
            <a:r>
              <a:rPr lang="en-US" sz="2400" dirty="0" err="1">
                <a:latin typeface="Fira sans"/>
              </a:rPr>
              <a:t>P</a:t>
            </a:r>
            <a:r>
              <a:rPr lang="en-US" sz="2400" dirty="0" err="1" smtClean="0">
                <a:latin typeface="Fira sans"/>
              </a:rPr>
              <a:t>Queue</a:t>
            </a:r>
            <a:r>
              <a:rPr lang="en-US" sz="2400" dirty="0" smtClean="0">
                <a:latin typeface="Fira sans"/>
              </a:rPr>
              <a:t>)</a:t>
            </a:r>
          </a:p>
          <a:p>
            <a:pPr marL="0" indent="0">
              <a:buNone/>
            </a:pPr>
            <a:r>
              <a:rPr lang="en-US" sz="2400" dirty="0">
                <a:latin typeface="Fira sans"/>
              </a:rPr>
              <a:t> </a:t>
            </a:r>
            <a:r>
              <a:rPr lang="en-US" sz="2400" dirty="0" smtClean="0">
                <a:latin typeface="Fira sans"/>
              </a:rPr>
              <a:t>  else print </a:t>
            </a:r>
            <a:r>
              <a:rPr lang="en-US" sz="2400" dirty="0">
                <a:latin typeface="Fira sans"/>
              </a:rPr>
              <a:t>“Error Message”</a:t>
            </a:r>
          </a:p>
          <a:p>
            <a:pPr marL="0" indent="0">
              <a:buNone/>
            </a:pPr>
            <a:r>
              <a:rPr lang="en-US" sz="2400" dirty="0" smtClean="0">
                <a:latin typeface="Fira sans"/>
              </a:rPr>
              <a:t>}</a:t>
            </a: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40854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smtClean="0">
                <a:solidFill>
                  <a:srgbClr val="C00000"/>
                </a:solidFill>
                <a:latin typeface="Marcellus"/>
              </a:rPr>
              <a:t>Priority Queue</a:t>
            </a:r>
            <a:r>
              <a:rPr lang="en-US" sz="3600" dirty="0">
                <a:solidFill>
                  <a:srgbClr val="C00000"/>
                </a:solidFill>
                <a:latin typeface="Marcellus"/>
              </a:rPr>
              <a:t>: Array Implementation</a:t>
            </a:r>
          </a:p>
        </p:txBody>
      </p:sp>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sz="2400" dirty="0" smtClean="0">
                <a:solidFill>
                  <a:srgbClr val="0070C0"/>
                </a:solidFill>
                <a:latin typeface="Fira sans"/>
              </a:rPr>
              <a:t>5. Abstract Boolean </a:t>
            </a:r>
            <a:r>
              <a:rPr lang="en-US" sz="2400" dirty="0" err="1" smtClean="0">
                <a:solidFill>
                  <a:srgbClr val="0070C0"/>
                </a:solidFill>
                <a:latin typeface="Fira sans"/>
              </a:rPr>
              <a:t>NotFull</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P</a:t>
            </a:r>
            <a:r>
              <a:rPr lang="en-US" sz="2400" dirty="0" err="1" smtClean="0">
                <a:solidFill>
                  <a:srgbClr val="0070C0"/>
                </a:solidFill>
                <a:latin typeface="Fira sans"/>
              </a:rPr>
              <a:t>Queue</a:t>
            </a:r>
            <a:r>
              <a:rPr lang="en-US" sz="2400" dirty="0" smtClean="0">
                <a:solidFill>
                  <a:srgbClr val="0070C0"/>
                </a:solidFill>
                <a:latin typeface="Fira sans"/>
              </a:rPr>
              <a:t>)</a:t>
            </a:r>
          </a:p>
          <a:p>
            <a:pPr marL="0" indent="0">
              <a:buNone/>
            </a:pPr>
            <a:r>
              <a:rPr lang="en-US" sz="2400" dirty="0" smtClean="0">
                <a:solidFill>
                  <a:srgbClr val="FF0000"/>
                </a:solidFill>
                <a:latin typeface="Fira sans"/>
              </a:rPr>
              <a:t>Student assignment</a:t>
            </a:r>
          </a:p>
          <a:p>
            <a:pPr marL="0" indent="0">
              <a:buNone/>
            </a:pPr>
            <a:r>
              <a:rPr lang="en-US" sz="2400" dirty="0" smtClean="0">
                <a:solidFill>
                  <a:srgbClr val="0070C0"/>
                </a:solidFill>
                <a:latin typeface="Fira sans"/>
              </a:rPr>
              <a:t>6. Abstract Boolean </a:t>
            </a:r>
            <a:r>
              <a:rPr lang="en-US" sz="2400" dirty="0" err="1" smtClean="0">
                <a:solidFill>
                  <a:srgbClr val="0070C0"/>
                </a:solidFill>
                <a:latin typeface="Fira sans"/>
              </a:rPr>
              <a:t>NotEmpty</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P</a:t>
            </a:r>
            <a:r>
              <a:rPr lang="en-US" sz="2400" dirty="0" err="1" smtClean="0">
                <a:solidFill>
                  <a:srgbClr val="0070C0"/>
                </a:solidFill>
                <a:latin typeface="Fira sans"/>
              </a:rPr>
              <a:t>Queue</a:t>
            </a:r>
            <a:r>
              <a:rPr lang="en-US" sz="2400" dirty="0" smtClean="0">
                <a:solidFill>
                  <a:srgbClr val="0070C0"/>
                </a:solidFill>
                <a:latin typeface="Fira sans"/>
              </a:rPr>
              <a:t>)</a:t>
            </a:r>
          </a:p>
          <a:p>
            <a:pPr marL="0" indent="0">
              <a:buNone/>
            </a:pPr>
            <a:r>
              <a:rPr lang="en-US" sz="2400" dirty="0">
                <a:solidFill>
                  <a:srgbClr val="FF0000"/>
                </a:solidFill>
                <a:latin typeface="Fira sans"/>
              </a:rPr>
              <a:t>Student assignment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99435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 Queue ADT: Operator definition</a:t>
            </a:r>
            <a:endParaRPr lang="en-US" dirty="0">
              <a:solidFill>
                <a:srgbClr val="C00000"/>
              </a:solidFill>
              <a:latin typeface="Marcellus"/>
            </a:endParaRP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70C0"/>
                </a:solidFill>
                <a:latin typeface="Fira sans"/>
              </a:rPr>
              <a:t>3</a:t>
            </a:r>
            <a:r>
              <a:rPr lang="en-US" sz="2400" dirty="0" smtClean="0">
                <a:solidFill>
                  <a:srgbClr val="0070C0"/>
                </a:solidFill>
                <a:latin typeface="Fira sans"/>
              </a:rPr>
              <a:t>. Abstract </a:t>
            </a:r>
            <a:r>
              <a:rPr lang="en-US" sz="2400" dirty="0" err="1" smtClean="0">
                <a:solidFill>
                  <a:srgbClr val="0070C0"/>
                </a:solidFill>
                <a:latin typeface="Fira sans"/>
              </a:rPr>
              <a:t>ElementType</a:t>
            </a:r>
            <a:r>
              <a:rPr lang="en-US" sz="2400" dirty="0" smtClean="0">
                <a:solidFill>
                  <a:srgbClr val="0070C0"/>
                </a:solidFill>
                <a:latin typeface="Fira sans"/>
              </a:rPr>
              <a:t> </a:t>
            </a:r>
            <a:r>
              <a:rPr lang="en-US" sz="2400" dirty="0" err="1" smtClean="0">
                <a:solidFill>
                  <a:srgbClr val="0070C0"/>
                </a:solidFill>
                <a:latin typeface="Fira sans"/>
              </a:rPr>
              <a:t>dequeue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p>
          <a:p>
            <a:pPr marL="0" indent="0">
              <a:buNone/>
            </a:pPr>
            <a:r>
              <a:rPr lang="en-US" sz="2400" dirty="0" smtClean="0">
                <a:latin typeface="Fira sans"/>
              </a:rPr>
              <a:t>Precondition: Queue not empty </a:t>
            </a:r>
            <a:r>
              <a:rPr lang="en-US" sz="2400" u="sng" dirty="0" smtClean="0">
                <a:latin typeface="Fira sans"/>
              </a:rPr>
              <a:t>or</a:t>
            </a:r>
            <a:r>
              <a:rPr lang="en-US" sz="2400" dirty="0" smtClean="0">
                <a:latin typeface="Fira sans"/>
              </a:rPr>
              <a:t> </a:t>
            </a:r>
            <a:r>
              <a:rPr lang="en-US" sz="2400" dirty="0" err="1" smtClean="0">
                <a:latin typeface="Fira sans"/>
              </a:rPr>
              <a:t>NotEmpty</a:t>
            </a:r>
            <a:r>
              <a:rPr lang="en-US" sz="2400" dirty="0" smtClean="0">
                <a:latin typeface="Fira sans"/>
              </a:rPr>
              <a:t>(Queue)= </a:t>
            </a:r>
            <a:r>
              <a:rPr lang="en-US" sz="2400" dirty="0">
                <a:latin typeface="Fira sans"/>
              </a:rPr>
              <a:t>True</a:t>
            </a:r>
          </a:p>
          <a:p>
            <a:pPr marL="0" indent="0">
              <a:buNone/>
            </a:pPr>
            <a:r>
              <a:rPr lang="en-US" sz="2400" dirty="0" err="1" smtClean="0">
                <a:latin typeface="Fira sans"/>
              </a:rPr>
              <a:t>Postcondition</a:t>
            </a:r>
            <a:r>
              <a:rPr lang="en-US" sz="2400" dirty="0" smtClean="0">
                <a:latin typeface="Fira sans"/>
              </a:rPr>
              <a:t>:  </a:t>
            </a:r>
            <a:r>
              <a:rPr lang="en-US" sz="2400" dirty="0" err="1" smtClean="0">
                <a:latin typeface="Fira sans"/>
              </a:rPr>
              <a:t>Dequeue</a:t>
            </a:r>
            <a:r>
              <a:rPr lang="en-US" sz="2400" dirty="0" smtClean="0">
                <a:latin typeface="Fira sans"/>
              </a:rPr>
              <a:t>= element at the front </a:t>
            </a:r>
          </a:p>
          <a:p>
            <a:pPr marL="0" indent="0">
              <a:buNone/>
            </a:pPr>
            <a:r>
              <a:rPr lang="en-US" sz="2400" dirty="0" smtClean="0">
                <a:latin typeface="Fira sans"/>
              </a:rPr>
              <a:t>Queue= Queue - </a:t>
            </a:r>
            <a:r>
              <a:rPr lang="en-US" sz="2400" dirty="0">
                <a:latin typeface="Fira sans"/>
              </a:rPr>
              <a:t>Element at </a:t>
            </a:r>
            <a:r>
              <a:rPr lang="en-US" sz="2400" dirty="0" smtClean="0">
                <a:latin typeface="Fira sans"/>
              </a:rPr>
              <a:t>the front</a:t>
            </a:r>
            <a:endParaRPr lang="en-US" sz="2400" dirty="0">
              <a:latin typeface="Fira sans"/>
            </a:endParaRPr>
          </a:p>
          <a:p>
            <a:pPr marL="0" indent="0">
              <a:buNone/>
            </a:pPr>
            <a:r>
              <a:rPr lang="en-US" sz="2400" u="sng" dirty="0">
                <a:latin typeface="Fira sans"/>
              </a:rPr>
              <a:t>Or</a:t>
            </a:r>
            <a:r>
              <a:rPr lang="en-US" sz="2400" dirty="0">
                <a:latin typeface="Fira sans"/>
              </a:rPr>
              <a:t> </a:t>
            </a:r>
            <a:r>
              <a:rPr lang="en-US" sz="2400" dirty="0" smtClean="0">
                <a:latin typeface="Fira sans"/>
              </a:rPr>
              <a:t>Queue = </a:t>
            </a:r>
            <a:r>
              <a:rPr lang="en-US" sz="2400" dirty="0">
                <a:latin typeface="Fira sans"/>
              </a:rPr>
              <a:t>original </a:t>
            </a:r>
            <a:r>
              <a:rPr lang="en-US" sz="2400" dirty="0" smtClean="0">
                <a:latin typeface="Fira sans"/>
              </a:rPr>
              <a:t>queue </a:t>
            </a:r>
            <a:r>
              <a:rPr lang="en-US" sz="2400" dirty="0">
                <a:latin typeface="Fira sans"/>
              </a:rPr>
              <a:t>with </a:t>
            </a:r>
            <a:r>
              <a:rPr lang="en-US" sz="2400" dirty="0" smtClean="0">
                <a:latin typeface="Fira sans"/>
              </a:rPr>
              <a:t>front element deleted</a:t>
            </a:r>
            <a:endParaRPr lang="en-US" sz="2400" dirty="0">
              <a:latin typeface="Fira sans"/>
            </a:endParaRPr>
          </a:p>
          <a:p>
            <a:pPr marL="0" indent="0">
              <a:buNone/>
            </a:pPr>
            <a:endParaRPr lang="en-US" sz="2400" dirty="0">
              <a:latin typeface="Fira sans"/>
            </a:endParaRPr>
          </a:p>
          <a:p>
            <a:pPr marL="0" indent="0">
              <a:buNone/>
            </a:pPr>
            <a:r>
              <a:rPr lang="en-US" sz="2400" dirty="0">
                <a:solidFill>
                  <a:srgbClr val="0070C0"/>
                </a:solidFill>
                <a:latin typeface="Fira sans"/>
              </a:rPr>
              <a:t>4</a:t>
            </a:r>
            <a:r>
              <a:rPr lang="en-US" sz="2400" dirty="0" smtClean="0">
                <a:solidFill>
                  <a:srgbClr val="0070C0"/>
                </a:solidFill>
                <a:latin typeface="Fira sans"/>
              </a:rPr>
              <a:t>. </a:t>
            </a:r>
            <a:r>
              <a:rPr lang="en-US" sz="2400" dirty="0">
                <a:solidFill>
                  <a:srgbClr val="0070C0"/>
                </a:solidFill>
                <a:latin typeface="Fira sans"/>
              </a:rPr>
              <a:t>Abstract </a:t>
            </a:r>
            <a:r>
              <a:rPr lang="en-US" sz="2400" dirty="0" err="1" smtClean="0">
                <a:solidFill>
                  <a:srgbClr val="0070C0"/>
                </a:solidFill>
                <a:latin typeface="Fira sans"/>
              </a:rPr>
              <a:t>DestroyQueue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endParaRPr lang="en-US" sz="2400" dirty="0">
              <a:solidFill>
                <a:srgbClr val="0070C0"/>
              </a:solidFill>
              <a:latin typeface="Fira sans"/>
            </a:endParaRPr>
          </a:p>
          <a:p>
            <a:pPr marL="0" indent="0">
              <a:buNone/>
            </a:pPr>
            <a:r>
              <a:rPr lang="en-US" sz="2400" dirty="0">
                <a:latin typeface="Fira sans"/>
              </a:rPr>
              <a:t>Precondition</a:t>
            </a:r>
            <a:r>
              <a:rPr lang="en-US" sz="2400" dirty="0" smtClean="0">
                <a:latin typeface="Fira sans"/>
              </a:rPr>
              <a:t>: Queue not </a:t>
            </a:r>
            <a:r>
              <a:rPr lang="en-US" sz="2400" dirty="0">
                <a:latin typeface="Fira sans"/>
              </a:rPr>
              <a:t>empty </a:t>
            </a:r>
            <a:r>
              <a:rPr lang="en-US" sz="2400" u="sng" dirty="0">
                <a:latin typeface="Fira sans"/>
              </a:rPr>
              <a:t>or</a:t>
            </a:r>
            <a:r>
              <a:rPr lang="en-US" sz="2400" dirty="0">
                <a:latin typeface="Fira sans"/>
              </a:rPr>
              <a:t> </a:t>
            </a:r>
            <a:r>
              <a:rPr lang="en-US" sz="2400" dirty="0" err="1" smtClean="0">
                <a:latin typeface="Fira sans"/>
              </a:rPr>
              <a:t>NotEmpty</a:t>
            </a:r>
            <a:r>
              <a:rPr lang="en-US" sz="2400" dirty="0" smtClean="0">
                <a:latin typeface="Fira sans"/>
              </a:rPr>
              <a:t>(Queue)= True</a:t>
            </a:r>
            <a:endParaRPr lang="en-US" sz="2400" dirty="0">
              <a:latin typeface="Fira sans"/>
            </a:endParaRPr>
          </a:p>
          <a:p>
            <a:pPr marL="0" indent="0">
              <a:buNone/>
            </a:pPr>
            <a:r>
              <a:rPr lang="en-US" sz="2400" dirty="0" err="1" smtClean="0">
                <a:latin typeface="Fira sans"/>
              </a:rPr>
              <a:t>Postcondition</a:t>
            </a:r>
            <a:r>
              <a:rPr lang="en-US" sz="2400" dirty="0" smtClean="0">
                <a:latin typeface="Fira sans"/>
              </a:rPr>
              <a:t>: Element from the Queue are removed one by one starting from front to rear.</a:t>
            </a:r>
          </a:p>
          <a:p>
            <a:pPr marL="0" indent="0">
              <a:buNone/>
            </a:pPr>
            <a:r>
              <a:rPr lang="en-US" sz="2400" dirty="0" smtClean="0">
                <a:latin typeface="Fira sans"/>
              </a:rPr>
              <a:t> </a:t>
            </a:r>
            <a:r>
              <a:rPr lang="en-US" sz="2400" dirty="0" err="1" smtClean="0">
                <a:latin typeface="Fira sans"/>
              </a:rPr>
              <a:t>NotEmpty</a:t>
            </a:r>
            <a:r>
              <a:rPr lang="en-US" sz="2400" dirty="0" smtClean="0">
                <a:latin typeface="Fira sans"/>
              </a:rPr>
              <a:t>(Queue)= False</a:t>
            </a: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841945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Priority: Linked List</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ElementType</a:t>
            </a:r>
            <a:r>
              <a:rPr lang="en-US" sz="1800" dirty="0" smtClean="0">
                <a:solidFill>
                  <a:srgbClr val="0070C0"/>
                </a:solidFill>
                <a:latin typeface="Fira sans"/>
              </a:rPr>
              <a:t> Element;</a:t>
            </a:r>
          </a:p>
          <a:p>
            <a:pPr marL="0" indent="0">
              <a:buNone/>
            </a:pPr>
            <a:r>
              <a:rPr lang="en-US" sz="1800" dirty="0">
                <a:solidFill>
                  <a:srgbClr val="0070C0"/>
                </a:solidFill>
                <a:latin typeface="Fira sans"/>
              </a:rPr>
              <a:t>	</a:t>
            </a:r>
            <a:r>
              <a:rPr lang="en-US" sz="1800" dirty="0" smtClean="0">
                <a:solidFill>
                  <a:srgbClr val="0070C0"/>
                </a:solidFill>
                <a:latin typeface="Fira sans"/>
              </a:rPr>
              <a:t>	integer priority;</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a:solidFill>
                  <a:srgbClr val="0070C0"/>
                </a:solidFill>
                <a:latin typeface="Fira sans"/>
              </a:rPr>
              <a:t> </a:t>
            </a:r>
            <a:r>
              <a:rPr lang="en-US" sz="1800" dirty="0" smtClean="0">
                <a:solidFill>
                  <a:srgbClr val="0070C0"/>
                </a:solidFill>
                <a:latin typeface="Fira sans"/>
              </a:rPr>
              <a:t>Next;</a:t>
            </a:r>
          </a:p>
          <a:p>
            <a:pPr marL="0" indent="0">
              <a:buNone/>
            </a:pPr>
            <a:r>
              <a:rPr lang="en-US" sz="1800" dirty="0">
                <a:solidFill>
                  <a:srgbClr val="0070C0"/>
                </a:solidFill>
                <a:latin typeface="Fira sans"/>
              </a:rPr>
              <a:t>	}</a:t>
            </a:r>
            <a:endParaRPr lang="en-US" sz="1800" dirty="0" smtClean="0">
              <a:solidFill>
                <a:srgbClr val="0070C0"/>
              </a:solidFill>
              <a:latin typeface="Fira sans"/>
            </a:endParaRP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smtClean="0">
                <a:solidFill>
                  <a:srgbClr val="0070C0"/>
                </a:solidFill>
                <a:latin typeface="Fira sans"/>
              </a:rPr>
              <a:t>Algorithm </a:t>
            </a:r>
            <a:r>
              <a:rPr lang="en-US" sz="1800" dirty="0" err="1" smtClean="0">
                <a:solidFill>
                  <a:srgbClr val="0070C0"/>
                </a:solidFill>
                <a:latin typeface="Fira sans"/>
              </a:rPr>
              <a:t>QueueType</a:t>
            </a:r>
            <a:r>
              <a:rPr lang="en-US" sz="1800" dirty="0" smtClean="0">
                <a:solidFill>
                  <a:srgbClr val="0070C0"/>
                </a:solidFill>
                <a:latin typeface="Fira sans"/>
              </a:rPr>
              <a:t> </a:t>
            </a:r>
            <a:r>
              <a:rPr lang="en-US" sz="1800" dirty="0" err="1" smtClean="0">
                <a:solidFill>
                  <a:srgbClr val="0070C0"/>
                </a:solidFill>
                <a:latin typeface="Fira sans"/>
              </a:rPr>
              <a:t>CreateQueue</a:t>
            </a:r>
            <a:r>
              <a:rPr lang="en-US" sz="1800" dirty="0" smtClean="0">
                <a:solidFill>
                  <a:srgbClr val="0070C0"/>
                </a:solidFill>
                <a:latin typeface="Fira sans"/>
              </a:rPr>
              <a:t>()</a:t>
            </a:r>
            <a:endParaRPr lang="en-US" sz="1800" dirty="0">
              <a:solidFill>
                <a:srgbClr val="0070C0"/>
              </a:solidFill>
              <a:latin typeface="Fira sans"/>
            </a:endParaRPr>
          </a:p>
          <a:p>
            <a:pPr marL="0" indent="0">
              <a:buNone/>
            </a:pPr>
            <a:r>
              <a:rPr lang="en-US" sz="1800" dirty="0">
                <a:solidFill>
                  <a:srgbClr val="0070C0"/>
                </a:solidFill>
                <a:latin typeface="Fira sans"/>
              </a:rPr>
              <a:t>//This </a:t>
            </a:r>
            <a:r>
              <a:rPr lang="en-US" sz="1800" dirty="0" smtClean="0">
                <a:solidFill>
                  <a:srgbClr val="0070C0"/>
                </a:solidFill>
                <a:latin typeface="Fira sans"/>
              </a:rPr>
              <a:t>Algorithm creates and returns </a:t>
            </a:r>
            <a:r>
              <a:rPr lang="en-US" sz="1800" dirty="0">
                <a:solidFill>
                  <a:srgbClr val="0070C0"/>
                </a:solidFill>
                <a:latin typeface="Fira sans"/>
              </a:rPr>
              <a:t>an empty </a:t>
            </a:r>
            <a:r>
              <a:rPr lang="en-US" sz="1800" dirty="0" smtClean="0">
                <a:solidFill>
                  <a:srgbClr val="0070C0"/>
                </a:solidFill>
                <a:latin typeface="Fira sans"/>
              </a:rPr>
              <a:t>Queue, pointed by two pointers- front and rear</a:t>
            </a:r>
          </a:p>
          <a:p>
            <a:pPr marL="0" indent="0">
              <a:buNone/>
            </a:pPr>
            <a:r>
              <a:rPr lang="en-US" sz="1800" dirty="0" smtClean="0">
                <a:latin typeface="Fira sans"/>
              </a:rPr>
              <a:t>{ </a:t>
            </a:r>
            <a:r>
              <a:rPr lang="en-US" sz="1800" dirty="0" err="1" smtClean="0">
                <a:latin typeface="Fira sans"/>
              </a:rPr>
              <a:t>createNode</a:t>
            </a:r>
            <a:r>
              <a:rPr lang="en-US" sz="1800" dirty="0" smtClean="0">
                <a:latin typeface="Fira sans"/>
              </a:rPr>
              <a:t>(front);</a:t>
            </a:r>
          </a:p>
          <a:p>
            <a:pPr marL="0" indent="0">
              <a:buNone/>
            </a:pPr>
            <a:r>
              <a:rPr lang="en-US" sz="1800" dirty="0" err="1" smtClean="0">
                <a:latin typeface="Fira sans"/>
              </a:rPr>
              <a:t>createNode</a:t>
            </a:r>
            <a:r>
              <a:rPr lang="en-US" sz="1800" dirty="0" smtClean="0">
                <a:latin typeface="Fira sans"/>
              </a:rPr>
              <a:t>(rear);</a:t>
            </a:r>
          </a:p>
          <a:p>
            <a:pPr marL="0" indent="0">
              <a:buNone/>
            </a:pPr>
            <a:r>
              <a:rPr lang="en-US" sz="1800" dirty="0" smtClean="0">
                <a:latin typeface="Fira sans"/>
              </a:rPr>
              <a:t>Front=rear=NULL;</a:t>
            </a:r>
          </a:p>
          <a:p>
            <a:pPr marL="0" indent="0">
              <a:buNone/>
            </a:pPr>
            <a:r>
              <a:rPr lang="en-US" sz="1800" dirty="0" smtClean="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Front</a:t>
            </a:r>
            <a:endParaRPr lang="en-US" b="1" dirty="0">
              <a:solidFill>
                <a:schemeClr val="tx1"/>
              </a:solidFill>
              <a:latin typeface="Fira sans"/>
            </a:endParaRP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Rear</a:t>
            </a:r>
            <a:endParaRPr lang="en-US" b="1" dirty="0">
              <a:solidFill>
                <a:schemeClr val="tx1"/>
              </a:solidFill>
              <a:latin typeface="Fira sans"/>
            </a:endParaRP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4417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Priority Queue: Linked List</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rgbClr val="0070C0"/>
                </a:solidFill>
                <a:latin typeface="Fira sans"/>
              </a:rPr>
              <a:t>2</a:t>
            </a:r>
            <a:r>
              <a:rPr lang="en-US" dirty="0">
                <a:solidFill>
                  <a:srgbClr val="0070C0"/>
                </a:solidFill>
                <a:latin typeface="Fira sans"/>
              </a:rPr>
              <a:t>. </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smtClean="0">
                <a:solidFill>
                  <a:srgbClr val="0070C0"/>
                </a:solidFill>
                <a:latin typeface="Fira sans"/>
              </a:rPr>
              <a:t>Enqueue</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a:t>
            </a:r>
            <a:r>
              <a:rPr lang="en-US" sz="2400" dirty="0" err="1">
                <a:solidFill>
                  <a:srgbClr val="0070C0"/>
                </a:solidFill>
                <a:latin typeface="Fira sans"/>
              </a:rPr>
              <a:t>P</a:t>
            </a:r>
            <a:r>
              <a:rPr lang="en-US" sz="2400" dirty="0" err="1" smtClean="0">
                <a:solidFill>
                  <a:srgbClr val="0070C0"/>
                </a:solidFill>
                <a:latin typeface="Fira sans"/>
              </a:rPr>
              <a:t>Queue</a:t>
            </a:r>
            <a:r>
              <a:rPr lang="en-US" sz="2400" dirty="0" smtClean="0">
                <a:solidFill>
                  <a:srgbClr val="0070C0"/>
                </a:solidFill>
                <a:latin typeface="Fira sans"/>
              </a:rPr>
              <a:t>, </a:t>
            </a:r>
            <a:r>
              <a:rPr lang="en-US" sz="2400" dirty="0" err="1" smtClean="0">
                <a:solidFill>
                  <a:srgbClr val="0070C0"/>
                </a:solidFill>
                <a:latin typeface="Fira sans"/>
              </a:rPr>
              <a:t>NodeType</a:t>
            </a:r>
            <a:r>
              <a:rPr lang="en-US" sz="2400" dirty="0" smtClean="0">
                <a:solidFill>
                  <a:srgbClr val="0070C0"/>
                </a:solidFill>
                <a:latin typeface="Fira sans"/>
              </a:rPr>
              <a:t> </a:t>
            </a:r>
            <a:r>
              <a:rPr lang="en-US" sz="2400" dirty="0" err="1" smtClean="0">
                <a:solidFill>
                  <a:srgbClr val="0070C0"/>
                </a:solidFill>
                <a:latin typeface="Fira sans"/>
              </a:rPr>
              <a:t>NewNode</a:t>
            </a:r>
            <a:r>
              <a:rPr lang="en-US" sz="2400" dirty="0" smtClean="0">
                <a:solidFill>
                  <a:srgbClr val="0070C0"/>
                </a:solidFill>
                <a:latin typeface="Fira sans"/>
              </a:rPr>
              <a:t>, </a:t>
            </a:r>
            <a:r>
              <a:rPr lang="en-US" sz="2400" dirty="0" err="1" smtClean="0">
                <a:solidFill>
                  <a:srgbClr val="0070C0"/>
                </a:solidFill>
                <a:latin typeface="Fira sans"/>
              </a:rPr>
              <a:t>int</a:t>
            </a:r>
            <a:r>
              <a:rPr lang="en-US" sz="2400" dirty="0" smtClean="0">
                <a:solidFill>
                  <a:srgbClr val="0070C0"/>
                </a:solidFill>
                <a:latin typeface="Fira sans"/>
              </a:rPr>
              <a:t> p)</a:t>
            </a:r>
            <a:endParaRPr lang="en-US" sz="2400" dirty="0">
              <a:solidFill>
                <a:srgbClr val="0070C0"/>
              </a:solidFill>
              <a:latin typeface="Fira sans"/>
            </a:endParaRPr>
          </a:p>
          <a:p>
            <a:pPr marL="0" indent="0">
              <a:buNone/>
            </a:pPr>
            <a:r>
              <a:rPr lang="en-US" sz="1800" dirty="0">
                <a:solidFill>
                  <a:srgbClr val="0070C0"/>
                </a:solidFill>
                <a:latin typeface="Fira sans"/>
              </a:rPr>
              <a:t>// This </a:t>
            </a:r>
            <a:r>
              <a:rPr lang="en-US" sz="1800" dirty="0" smtClean="0">
                <a:solidFill>
                  <a:srgbClr val="0070C0"/>
                </a:solidFill>
                <a:latin typeface="Fira sans"/>
              </a:rPr>
              <a:t>Algorithm adds a </a:t>
            </a:r>
            <a:r>
              <a:rPr lang="en-US" sz="1800" dirty="0" err="1" smtClean="0">
                <a:solidFill>
                  <a:srgbClr val="0070C0"/>
                </a:solidFill>
                <a:latin typeface="Fira sans"/>
              </a:rPr>
              <a:t>NewNode</a:t>
            </a:r>
            <a:r>
              <a:rPr lang="en-US" sz="1800" dirty="0" smtClean="0">
                <a:solidFill>
                  <a:srgbClr val="0070C0"/>
                </a:solidFill>
                <a:latin typeface="Fira sans"/>
              </a:rPr>
              <a:t> </a:t>
            </a:r>
            <a:r>
              <a:rPr lang="en-US" sz="1800" dirty="0">
                <a:solidFill>
                  <a:srgbClr val="0070C0"/>
                </a:solidFill>
                <a:latin typeface="Fira sans"/>
              </a:rPr>
              <a:t>at the </a:t>
            </a:r>
            <a:r>
              <a:rPr lang="en-US" sz="1800" dirty="0" smtClean="0">
                <a:solidFill>
                  <a:srgbClr val="0070C0"/>
                </a:solidFill>
                <a:latin typeface="Fira sans"/>
              </a:rPr>
              <a:t>rear of ‘queue’. rear </a:t>
            </a:r>
            <a:r>
              <a:rPr lang="en-US" sz="1800" dirty="0">
                <a:solidFill>
                  <a:srgbClr val="0070C0"/>
                </a:solidFill>
                <a:latin typeface="Fira sans"/>
              </a:rPr>
              <a:t>is </a:t>
            </a:r>
            <a:r>
              <a:rPr lang="en-US" sz="1800" dirty="0" smtClean="0">
                <a:solidFill>
                  <a:srgbClr val="0070C0"/>
                </a:solidFill>
                <a:latin typeface="Fira sans"/>
              </a:rPr>
              <a:t>a pointer that points to the last node in the queue</a:t>
            </a:r>
          </a:p>
          <a:p>
            <a:pPr marL="0" indent="0">
              <a:buNone/>
            </a:pPr>
            <a:r>
              <a:rPr lang="en-US" sz="2400" dirty="0" smtClean="0">
                <a:latin typeface="Fira sans"/>
              </a:rPr>
              <a:t>{  if(rear==Null) //if inserting first element?</a:t>
            </a:r>
          </a:p>
          <a:p>
            <a:pPr marL="0" indent="0">
              <a:buNone/>
            </a:pPr>
            <a:r>
              <a:rPr lang="en-US" sz="2400" dirty="0">
                <a:latin typeface="Fira sans"/>
              </a:rPr>
              <a:t> </a:t>
            </a:r>
            <a:r>
              <a:rPr lang="en-US" sz="2400" dirty="0" smtClean="0">
                <a:latin typeface="Fira sans"/>
              </a:rPr>
              <a:t>  	 front=rear=</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else if(</a:t>
            </a:r>
            <a:r>
              <a:rPr lang="en-US" sz="2400" dirty="0" err="1" smtClean="0">
                <a:latin typeface="Fira sans"/>
              </a:rPr>
              <a:t>front.priority</a:t>
            </a:r>
            <a:r>
              <a:rPr lang="en-US" sz="2400" dirty="0" smtClean="0">
                <a:latin typeface="Fira sans"/>
              </a:rPr>
              <a:t> </a:t>
            </a:r>
            <a:r>
              <a:rPr lang="en-US" sz="2400" dirty="0">
                <a:latin typeface="Fira sans"/>
              </a:rPr>
              <a:t>&gt;</a:t>
            </a:r>
            <a:r>
              <a:rPr lang="en-US" sz="2400" dirty="0" smtClean="0">
                <a:latin typeface="Fira sans"/>
              </a:rPr>
              <a:t>  </a:t>
            </a:r>
            <a:r>
              <a:rPr lang="en-US" sz="2400" dirty="0" err="1" smtClean="0">
                <a:latin typeface="Fira sans"/>
              </a:rPr>
              <a:t>NewNode</a:t>
            </a:r>
            <a:r>
              <a:rPr lang="en-US" sz="2400" dirty="0" smtClean="0">
                <a:latin typeface="Fira sans"/>
              </a:rPr>
              <a:t>-&gt;priority) //insertion before the first node</a:t>
            </a:r>
          </a:p>
          <a:p>
            <a:pPr marL="0" indent="0">
              <a:buNone/>
            </a:pPr>
            <a:r>
              <a:rPr lang="en-US" sz="2400" dirty="0">
                <a:latin typeface="Fira sans"/>
              </a:rPr>
              <a:t>	</a:t>
            </a:r>
            <a:r>
              <a:rPr lang="en-US" sz="2400" dirty="0" smtClean="0">
                <a:latin typeface="Fira sans"/>
              </a:rPr>
              <a:t>{ </a:t>
            </a:r>
            <a:r>
              <a:rPr lang="en-US" sz="2400" dirty="0" err="1" smtClean="0">
                <a:latin typeface="Fira sans"/>
              </a:rPr>
              <a:t>NewNode</a:t>
            </a:r>
            <a:r>
              <a:rPr lang="en-US" sz="2400" dirty="0" smtClean="0">
                <a:latin typeface="Fira sans"/>
              </a:rPr>
              <a:t>-&gt;next= front;</a:t>
            </a:r>
          </a:p>
          <a:p>
            <a:pPr marL="0" indent="0">
              <a:buNone/>
            </a:pPr>
            <a:r>
              <a:rPr lang="en-US" sz="2400" dirty="0">
                <a:latin typeface="Fira sans"/>
              </a:rPr>
              <a:t>	</a:t>
            </a:r>
            <a:r>
              <a:rPr lang="en-US" sz="2400" dirty="0" smtClean="0">
                <a:latin typeface="Fira sans"/>
              </a:rPr>
              <a:t>front=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a:t>
            </a:r>
          </a:p>
          <a:p>
            <a:pPr marL="0" indent="0">
              <a:buNone/>
            </a:pPr>
            <a:r>
              <a:rPr lang="en-US" sz="2400" dirty="0">
                <a:latin typeface="Fira sans"/>
              </a:rPr>
              <a:t> </a:t>
            </a:r>
            <a:r>
              <a:rPr lang="en-US" sz="2400" dirty="0" smtClean="0">
                <a:latin typeface="Fira sans"/>
              </a:rPr>
              <a:t>  else   { temp = front; current=NULL;</a:t>
            </a:r>
          </a:p>
          <a:p>
            <a:pPr marL="0" indent="0">
              <a:buNone/>
            </a:pPr>
            <a:r>
              <a:rPr lang="en-US" sz="2400" dirty="0">
                <a:latin typeface="Fira sans"/>
              </a:rPr>
              <a:t>	</a:t>
            </a:r>
            <a:r>
              <a:rPr lang="en-US" sz="2400" dirty="0" smtClean="0">
                <a:latin typeface="Fira sans"/>
              </a:rPr>
              <a:t>while(temp-&gt;priority&lt;=</a:t>
            </a:r>
            <a:r>
              <a:rPr lang="en-US" sz="2400" dirty="0" err="1" smtClean="0">
                <a:latin typeface="Fira sans"/>
              </a:rPr>
              <a:t>NewNode</a:t>
            </a:r>
            <a:r>
              <a:rPr lang="en-US" sz="2400" dirty="0" smtClean="0">
                <a:latin typeface="Fira sans"/>
              </a:rPr>
              <a:t>-&gt;priority &amp;&amp; temp-&gt;next!=Null)</a:t>
            </a:r>
          </a:p>
          <a:p>
            <a:pPr marL="0" indent="0">
              <a:buNone/>
            </a:pPr>
            <a:r>
              <a:rPr lang="en-US" sz="2400" dirty="0">
                <a:latin typeface="Fira sans"/>
              </a:rPr>
              <a:t>		</a:t>
            </a:r>
            <a:r>
              <a:rPr lang="en-US" sz="2400" dirty="0" smtClean="0">
                <a:latin typeface="Fira sans"/>
              </a:rPr>
              <a:t> current=temp; temp=temp-&gt;next;</a:t>
            </a:r>
          </a:p>
          <a:p>
            <a:pPr marL="0" indent="0">
              <a:buNone/>
            </a:pPr>
            <a:r>
              <a:rPr lang="en-US" sz="2400" dirty="0">
                <a:latin typeface="Fira sans"/>
              </a:rPr>
              <a:t>	</a:t>
            </a:r>
            <a:r>
              <a:rPr lang="en-US" sz="2400" dirty="0" smtClean="0">
                <a:latin typeface="Fira sans"/>
              </a:rPr>
              <a:t>if(temp-&gt;priority &gt; </a:t>
            </a:r>
            <a:r>
              <a:rPr lang="en-US" sz="2400" dirty="0" err="1" smtClean="0">
                <a:latin typeface="Fira sans"/>
              </a:rPr>
              <a:t>NewNode</a:t>
            </a:r>
            <a:r>
              <a:rPr lang="en-US" sz="2400" dirty="0" smtClean="0">
                <a:latin typeface="Fira sans"/>
              </a:rPr>
              <a:t>-&gt;Priority) //insertion in between</a:t>
            </a:r>
          </a:p>
          <a:p>
            <a:pPr marL="0" indent="0">
              <a:buNone/>
            </a:pPr>
            <a:r>
              <a:rPr lang="en-US" sz="2400" dirty="0">
                <a:latin typeface="Fira sans"/>
              </a:rPr>
              <a:t>	</a:t>
            </a:r>
            <a:r>
              <a:rPr lang="en-US" sz="2400" dirty="0" smtClean="0">
                <a:latin typeface="Fira sans"/>
              </a:rPr>
              <a:t>	</a:t>
            </a:r>
            <a:r>
              <a:rPr lang="en-US" sz="2400" dirty="0" err="1" smtClean="0">
                <a:latin typeface="Fira sans"/>
              </a:rPr>
              <a:t>Newnode</a:t>
            </a:r>
            <a:r>
              <a:rPr lang="en-US" sz="2400" dirty="0" smtClean="0">
                <a:latin typeface="Fira sans"/>
              </a:rPr>
              <a:t>-&gt;next= temp;</a:t>
            </a:r>
          </a:p>
          <a:p>
            <a:pPr marL="0" indent="0">
              <a:buNone/>
            </a:pPr>
            <a:r>
              <a:rPr lang="en-US" sz="2400" dirty="0">
                <a:latin typeface="Fira sans"/>
              </a:rPr>
              <a:t>	</a:t>
            </a:r>
            <a:r>
              <a:rPr lang="en-US" sz="2400" dirty="0" smtClean="0">
                <a:latin typeface="Fira sans"/>
              </a:rPr>
              <a:t>	current-&gt; next= </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if(temp-&gt;next==NULL) // insertion after rear</a:t>
            </a:r>
          </a:p>
          <a:p>
            <a:pPr marL="0" indent="0">
              <a:buNone/>
            </a:pPr>
            <a:r>
              <a:rPr lang="en-US" sz="2400" dirty="0">
                <a:latin typeface="Fira sans"/>
              </a:rPr>
              <a:t>	</a:t>
            </a:r>
            <a:r>
              <a:rPr lang="en-US" sz="2400" dirty="0" smtClean="0">
                <a:latin typeface="Fira sans"/>
              </a:rPr>
              <a:t>	temp-&gt;next=</a:t>
            </a:r>
            <a:r>
              <a:rPr lang="en-US" sz="2400" dirty="0" err="1" smtClean="0">
                <a:latin typeface="Fira sans"/>
              </a:rPr>
              <a:t>NewNode</a:t>
            </a:r>
            <a:r>
              <a:rPr lang="en-US" sz="2400" dirty="0" smtClean="0">
                <a:latin typeface="Fira sans"/>
              </a:rPr>
              <a:t>;</a:t>
            </a:r>
          </a:p>
          <a:p>
            <a:pPr marL="0" indent="0">
              <a:buNone/>
            </a:pPr>
            <a:r>
              <a:rPr lang="en-US" sz="2400" dirty="0">
                <a:latin typeface="Fira sans"/>
              </a:rPr>
              <a:t>	</a:t>
            </a:r>
            <a:r>
              <a:rPr lang="en-US" sz="2400" dirty="0" smtClean="0">
                <a:latin typeface="Fira sans"/>
              </a:rPr>
              <a:t>	rear=</a:t>
            </a:r>
            <a:r>
              <a:rPr lang="en-US" sz="2400" dirty="0" err="1" smtClean="0">
                <a:latin typeface="Fira sans"/>
              </a:rPr>
              <a:t>NewNode</a:t>
            </a:r>
            <a:r>
              <a:rPr lang="en-US" sz="2400" dirty="0" smtClean="0">
                <a:latin typeface="Fira sans"/>
              </a:rPr>
              <a:t>;</a:t>
            </a:r>
          </a:p>
          <a:p>
            <a:pPr marL="0" indent="0">
              <a:buNone/>
            </a:pPr>
            <a:r>
              <a:rPr lang="en-US" sz="2400" dirty="0" smtClean="0">
                <a:latin typeface="Fira sans"/>
              </a:rPr>
              <a:t>	}</a:t>
            </a:r>
          </a:p>
          <a:p>
            <a:pPr marL="0" indent="0">
              <a:buNone/>
            </a:pPr>
            <a:r>
              <a:rPr lang="en-US" sz="2400" dirty="0" smtClean="0">
                <a:latin typeface="Fira sans"/>
              </a:rPr>
              <a:t>}//</a:t>
            </a:r>
            <a:r>
              <a:rPr lang="en-US" sz="2400" dirty="0" err="1" smtClean="0">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073190"/>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181497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5248" y="6018213"/>
            <a:ext cx="726281" cy="722313"/>
          </a:xfrm>
          <a:prstGeom prst="rect">
            <a:avLst/>
          </a:prstGeom>
        </p:spPr>
      </p:pic>
      <p:sp>
        <p:nvSpPr>
          <p:cNvPr id="2" name="Title 1"/>
          <p:cNvSpPr>
            <a:spLocks noGrp="1"/>
          </p:cNvSpPr>
          <p:nvPr>
            <p:ph type="title"/>
          </p:nvPr>
        </p:nvSpPr>
        <p:spPr>
          <a:xfrm>
            <a:off x="457200" y="685800"/>
            <a:ext cx="8229600" cy="7318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Priority Queue: </a:t>
            </a:r>
            <a:r>
              <a:rPr lang="en-US" sz="3200" dirty="0">
                <a:solidFill>
                  <a:srgbClr val="C00000"/>
                </a:solidFill>
                <a:latin typeface="Marcellus"/>
              </a:rPr>
              <a:t>Linked List</a:t>
            </a:r>
          </a:p>
        </p:txBody>
      </p:sp>
      <p:sp>
        <p:nvSpPr>
          <p:cNvPr id="3" name="Content Placeholder 2"/>
          <p:cNvSpPr>
            <a:spLocks noGrp="1"/>
          </p:cNvSpPr>
          <p:nvPr>
            <p:ph idx="1"/>
          </p:nvPr>
        </p:nvSpPr>
        <p:spPr>
          <a:xfrm>
            <a:off x="457200" y="1219200"/>
            <a:ext cx="8229600" cy="5521326"/>
          </a:xfrm>
        </p:spPr>
        <p:txBody>
          <a:bodyPr>
            <a:normAutofit fontScale="700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smtClean="0">
                <a:solidFill>
                  <a:srgbClr val="0070C0"/>
                </a:solidFill>
                <a:latin typeface="Fira sans"/>
              </a:rPr>
              <a:t>DeQueue</a:t>
            </a:r>
            <a:r>
              <a:rPr lang="en-US" sz="2600" dirty="0" smtClean="0">
                <a:solidFill>
                  <a:srgbClr val="0070C0"/>
                </a:solidFill>
                <a:latin typeface="Fira sans"/>
              </a:rPr>
              <a:t>(</a:t>
            </a:r>
            <a:r>
              <a:rPr lang="en-US" sz="2600" dirty="0" err="1" smtClean="0">
                <a:solidFill>
                  <a:srgbClr val="0070C0"/>
                </a:solidFill>
                <a:latin typeface="Fira sans"/>
              </a:rPr>
              <a:t>QueueType</a:t>
            </a:r>
            <a:r>
              <a:rPr lang="en-US" sz="2600" dirty="0" smtClean="0">
                <a:solidFill>
                  <a:srgbClr val="0070C0"/>
                </a:solidFill>
                <a:latin typeface="Fira sans"/>
              </a:rPr>
              <a:t> </a:t>
            </a:r>
            <a:r>
              <a:rPr lang="en-US" sz="2600" dirty="0" err="1" smtClean="0">
                <a:solidFill>
                  <a:srgbClr val="0070C0"/>
                </a:solidFill>
                <a:latin typeface="Fira sans"/>
              </a:rPr>
              <a:t>PQueue</a:t>
            </a:r>
            <a:r>
              <a:rPr lang="en-US" sz="2600" dirty="0" smtClean="0">
                <a:solidFill>
                  <a:srgbClr val="0070C0"/>
                </a:solidFill>
                <a:latin typeface="Fira sans"/>
              </a:rPr>
              <a:t>)</a:t>
            </a:r>
            <a:endParaRPr lang="en-US" sz="2600" dirty="0">
              <a:solidFill>
                <a:srgbClr val="0070C0"/>
              </a:solidFill>
              <a:latin typeface="Fira sans"/>
            </a:endParaRPr>
          </a:p>
          <a:p>
            <a:pPr marL="0" indent="0">
              <a:buNone/>
            </a:pPr>
            <a:r>
              <a:rPr lang="en-US" sz="2400" dirty="0" smtClean="0">
                <a:latin typeface="Fira sans"/>
              </a:rPr>
              <a:t>//This algorithm returns value of </a:t>
            </a:r>
            <a:r>
              <a:rPr lang="en-US" sz="2400" dirty="0" err="1" smtClean="0">
                <a:latin typeface="Fira sans"/>
              </a:rPr>
              <a:t>ElementType</a:t>
            </a:r>
            <a:r>
              <a:rPr lang="en-US" sz="2400" dirty="0" smtClean="0">
                <a:latin typeface="Fira sans"/>
              </a:rPr>
              <a:t> stored at the front of queue.  Temp  is a temporary node used in the dequeuer process.</a:t>
            </a:r>
            <a:endParaRPr lang="en-US" sz="2400" dirty="0">
              <a:latin typeface="Fira sans"/>
            </a:endParaRPr>
          </a:p>
          <a:p>
            <a:pPr marL="0" indent="0">
              <a:buNone/>
            </a:pPr>
            <a:r>
              <a:rPr lang="en-US" sz="2600" dirty="0" smtClean="0">
                <a:latin typeface="Fira sans"/>
              </a:rPr>
              <a:t>{ if (front==NULL)</a:t>
            </a:r>
          </a:p>
          <a:p>
            <a:pPr marL="0" indent="0">
              <a:buNone/>
            </a:pPr>
            <a:r>
              <a:rPr lang="en-US" sz="2600" dirty="0">
                <a:latin typeface="Fira sans"/>
              </a:rPr>
              <a:t>	</a:t>
            </a:r>
            <a:r>
              <a:rPr lang="en-US" sz="2600" dirty="0" smtClean="0">
                <a:latin typeface="Fira sans"/>
              </a:rPr>
              <a:t>Print “Underflow”</a:t>
            </a:r>
          </a:p>
          <a:p>
            <a:pPr marL="0" indent="0">
              <a:buNone/>
            </a:pPr>
            <a:r>
              <a:rPr lang="en-US" sz="2600" dirty="0">
                <a:latin typeface="Fira sans"/>
              </a:rPr>
              <a:t>	</a:t>
            </a:r>
            <a:r>
              <a:rPr lang="en-US" sz="2600" dirty="0" smtClean="0">
                <a:latin typeface="Fira sans"/>
              </a:rPr>
              <a:t>exit;</a:t>
            </a:r>
          </a:p>
          <a:p>
            <a:pPr marL="0" indent="0">
              <a:buNone/>
            </a:pPr>
            <a:r>
              <a:rPr lang="en-US" sz="2600" dirty="0">
                <a:latin typeface="Fira sans"/>
              </a:rPr>
              <a:t> </a:t>
            </a:r>
            <a:r>
              <a:rPr lang="en-US" sz="2600" dirty="0" smtClean="0">
                <a:latin typeface="Fira sans"/>
              </a:rPr>
              <a:t>Else if (front==rear) // deleting the last remaining node in the </a:t>
            </a:r>
            <a:r>
              <a:rPr lang="en-US" sz="2600" dirty="0" err="1" smtClean="0">
                <a:latin typeface="Fira sans"/>
              </a:rPr>
              <a:t>PQueue</a:t>
            </a:r>
            <a:endParaRPr lang="en-US" sz="2600" dirty="0" smtClean="0">
              <a:latin typeface="Fira sans"/>
            </a:endParaRPr>
          </a:p>
          <a:p>
            <a:pPr marL="0" indent="0">
              <a:buNone/>
            </a:pPr>
            <a:r>
              <a:rPr lang="en-US" sz="2600" dirty="0" smtClean="0">
                <a:latin typeface="Fira sans"/>
              </a:rPr>
              <a:t>	{ temp= front;</a:t>
            </a:r>
          </a:p>
          <a:p>
            <a:pPr marL="0" indent="0">
              <a:buNone/>
            </a:pPr>
            <a:r>
              <a:rPr lang="en-US" sz="2600" dirty="0">
                <a:latin typeface="Fira sans"/>
              </a:rPr>
              <a:t>	 </a:t>
            </a:r>
            <a:r>
              <a:rPr lang="en-US" sz="2600" dirty="0" smtClean="0">
                <a:latin typeface="Fira sans"/>
              </a:rPr>
              <a:t>  front=rear=NULL;</a:t>
            </a:r>
          </a:p>
          <a:p>
            <a:pPr marL="0" indent="0">
              <a:buNone/>
            </a:pPr>
            <a:r>
              <a:rPr lang="en-US" sz="2600" dirty="0">
                <a:latin typeface="Fira sans"/>
              </a:rPr>
              <a:t>	 </a:t>
            </a:r>
            <a:r>
              <a:rPr lang="en-US" sz="2600" dirty="0" smtClean="0">
                <a:latin typeface="Fira sans"/>
              </a:rPr>
              <a:t>  return(temp-&gt;data);</a:t>
            </a:r>
          </a:p>
          <a:p>
            <a:pPr marL="0" indent="0">
              <a:buNone/>
            </a:pPr>
            <a:r>
              <a:rPr lang="en-US" sz="2600" dirty="0">
                <a:latin typeface="Fira sans"/>
              </a:rPr>
              <a:t>	</a:t>
            </a:r>
            <a:r>
              <a:rPr lang="en-US" sz="2600" dirty="0" smtClean="0">
                <a:latin typeface="Fira sans"/>
              </a:rPr>
              <a:t>}</a:t>
            </a:r>
          </a:p>
          <a:p>
            <a:pPr marL="0" indent="0">
              <a:buNone/>
            </a:pPr>
            <a:r>
              <a:rPr lang="en-US" sz="2600" dirty="0" smtClean="0">
                <a:latin typeface="Fira sans"/>
              </a:rPr>
              <a:t>Else </a:t>
            </a:r>
            <a:r>
              <a:rPr lang="en-US" sz="2600" dirty="0">
                <a:latin typeface="Fira sans"/>
              </a:rPr>
              <a:t>	</a:t>
            </a:r>
            <a:r>
              <a:rPr lang="en-US" sz="2600" dirty="0" smtClean="0">
                <a:latin typeface="Fira sans"/>
              </a:rPr>
              <a:t>	  // general case</a:t>
            </a:r>
          </a:p>
          <a:p>
            <a:pPr marL="0" indent="0">
              <a:buNone/>
            </a:pPr>
            <a:r>
              <a:rPr lang="en-US" sz="2600" dirty="0">
                <a:latin typeface="Fira sans"/>
              </a:rPr>
              <a:t>	</a:t>
            </a:r>
            <a:r>
              <a:rPr lang="en-US" sz="2600" dirty="0" smtClean="0">
                <a:latin typeface="Fira sans"/>
              </a:rPr>
              <a:t>{</a:t>
            </a:r>
          </a:p>
          <a:p>
            <a:pPr marL="0" indent="0">
              <a:buNone/>
            </a:pPr>
            <a:r>
              <a:rPr lang="en-US" sz="2600" dirty="0">
                <a:latin typeface="Fira sans"/>
              </a:rPr>
              <a:t>	</a:t>
            </a:r>
            <a:r>
              <a:rPr lang="en-US" sz="2600" dirty="0" smtClean="0">
                <a:latin typeface="Fira sans"/>
              </a:rPr>
              <a:t>temp=front;</a:t>
            </a:r>
          </a:p>
          <a:p>
            <a:pPr marL="0" indent="0">
              <a:buNone/>
            </a:pPr>
            <a:r>
              <a:rPr lang="en-US" sz="2600" dirty="0">
                <a:latin typeface="Fira sans"/>
              </a:rPr>
              <a:t>	</a:t>
            </a:r>
            <a:r>
              <a:rPr lang="en-US" sz="2600" dirty="0" smtClean="0">
                <a:latin typeface="Fira sans"/>
              </a:rPr>
              <a:t>front=front-&gt;next;</a:t>
            </a:r>
          </a:p>
          <a:p>
            <a:pPr marL="0" indent="0">
              <a:buNone/>
            </a:pPr>
            <a:r>
              <a:rPr lang="en-US" sz="2600" dirty="0">
                <a:latin typeface="Fira sans"/>
              </a:rPr>
              <a:t>	</a:t>
            </a:r>
            <a:r>
              <a:rPr lang="en-US" sz="2600" dirty="0" smtClean="0">
                <a:latin typeface="Fira sans"/>
              </a:rPr>
              <a:t>return(temp-</a:t>
            </a:r>
            <a:r>
              <a:rPr lang="en-US" sz="2600" dirty="0">
                <a:latin typeface="Fira sans"/>
              </a:rPr>
              <a:t>&gt;data);</a:t>
            </a:r>
          </a:p>
          <a:p>
            <a:pPr marL="0" indent="0">
              <a:buNone/>
            </a:pPr>
            <a:r>
              <a:rPr lang="en-US" sz="2600" dirty="0">
                <a:latin typeface="Fira sans"/>
              </a:rPr>
              <a:t>	</a:t>
            </a:r>
            <a:r>
              <a:rPr lang="en-US" sz="2600" dirty="0" smtClean="0">
                <a:latin typeface="Fira sans"/>
              </a:rPr>
              <a:t>}</a:t>
            </a:r>
          </a:p>
          <a:p>
            <a:pPr marL="0" indent="0">
              <a:buNone/>
            </a:pPr>
            <a:endParaRPr lang="en-US" sz="2600" dirty="0" smtClean="0">
              <a:latin typeface="Fira sans"/>
            </a:endParaRPr>
          </a:p>
          <a:p>
            <a:pPr marL="0" indent="0">
              <a:buNone/>
            </a:pPr>
            <a:r>
              <a:rPr lang="en-US" sz="2600" dirty="0" smtClean="0">
                <a:latin typeface="Fira sans"/>
              </a:rPr>
              <a:t>}//</a:t>
            </a:r>
            <a:r>
              <a:rPr lang="en-US" sz="2600" dirty="0" err="1" smtClean="0">
                <a:latin typeface="Fira sans"/>
              </a:rPr>
              <a:t>Dequeue</a:t>
            </a:r>
            <a:endParaRPr lang="en-US" sz="2600" dirty="0" smtClean="0">
              <a:latin typeface="Fira sans"/>
            </a:endParaRPr>
          </a:p>
          <a:p>
            <a:pPr marL="0" indent="0">
              <a:buNone/>
            </a:pPr>
            <a:endParaRPr lang="en-US" dirty="0">
              <a:latin typeface="Fira sans"/>
            </a:endParaRPr>
          </a:p>
        </p:txBody>
      </p:sp>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300371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err="1" smtClean="0">
                <a:solidFill>
                  <a:srgbClr val="C00000"/>
                </a:solidFill>
                <a:latin typeface="Marcellus"/>
              </a:rPr>
              <a:t>Dqueue</a:t>
            </a:r>
            <a:r>
              <a:rPr lang="en-US" dirty="0" smtClean="0">
                <a:solidFill>
                  <a:srgbClr val="C00000"/>
                </a:solidFill>
                <a:latin typeface="Marcellus"/>
              </a:rPr>
              <a:t>: </a:t>
            </a:r>
            <a:r>
              <a:rPr lang="en-US" dirty="0">
                <a:solidFill>
                  <a:srgbClr val="C00000"/>
                </a:solidFill>
                <a:latin typeface="Marcellus"/>
              </a:rPr>
              <a:t>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Fira sans"/>
              </a:rPr>
              <a:t>4</a:t>
            </a:r>
            <a:r>
              <a:rPr lang="en-US" dirty="0">
                <a:latin typeface="Fira sans"/>
              </a:rPr>
              <a:t>. </a:t>
            </a:r>
            <a:r>
              <a:rPr lang="en-US" dirty="0">
                <a:solidFill>
                  <a:srgbClr val="0070C0"/>
                </a:solidFill>
                <a:latin typeface="Fira sans"/>
              </a:rPr>
              <a:t>Abstract </a:t>
            </a:r>
            <a:r>
              <a:rPr lang="en-US" dirty="0" err="1" smtClean="0">
                <a:solidFill>
                  <a:srgbClr val="0070C0"/>
                </a:solidFill>
                <a:latin typeface="Fira sans"/>
              </a:rPr>
              <a:t>DestroyQueue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a:t>
            </a:r>
            <a:r>
              <a:rPr lang="en-US" dirty="0" err="1" smtClean="0">
                <a:solidFill>
                  <a:srgbClr val="0070C0"/>
                </a:solidFill>
                <a:latin typeface="Fira sans"/>
              </a:rPr>
              <a:t>PQueue</a:t>
            </a:r>
            <a:r>
              <a:rPr lang="en-US" dirty="0" smtClean="0">
                <a:solidFill>
                  <a:srgbClr val="0070C0"/>
                </a:solidFill>
                <a:latin typeface="Fira sans"/>
              </a:rPr>
              <a:t>)</a:t>
            </a:r>
          </a:p>
          <a:p>
            <a:pPr marL="0" indent="0">
              <a:buNone/>
            </a:pPr>
            <a:r>
              <a:rPr lang="en-US" dirty="0">
                <a:latin typeface="Fira sans"/>
              </a:rPr>
              <a:t>//</a:t>
            </a:r>
            <a:r>
              <a:rPr lang="en-US" sz="2200" dirty="0">
                <a:latin typeface="Fira sans"/>
              </a:rPr>
              <a:t>This algorithm returns </a:t>
            </a:r>
            <a:r>
              <a:rPr lang="en-US" sz="2200" dirty="0" smtClean="0">
                <a:latin typeface="Fira sans"/>
              </a:rPr>
              <a:t>values stored in data structure and free the memory used in data structure implementation. </a:t>
            </a:r>
            <a:endParaRPr lang="en-US" sz="2200" dirty="0">
              <a:solidFill>
                <a:srgbClr val="0070C0"/>
              </a:solidFill>
              <a:latin typeface="Fira sans"/>
            </a:endParaRPr>
          </a:p>
          <a:p>
            <a:pPr marL="0" indent="0">
              <a:buNone/>
            </a:pPr>
            <a:r>
              <a:rPr lang="en-US" dirty="0" smtClean="0">
                <a:latin typeface="Fira sans"/>
              </a:rPr>
              <a:t>{ </a:t>
            </a:r>
            <a:r>
              <a:rPr lang="en-US" dirty="0">
                <a:latin typeface="Fira sans"/>
              </a:rPr>
              <a:t>if </a:t>
            </a:r>
            <a:r>
              <a:rPr lang="en-US" dirty="0" smtClean="0">
                <a:latin typeface="Fira sans"/>
              </a:rPr>
              <a:t>(front==NULL)</a:t>
            </a:r>
            <a:endParaRPr lang="en-US" dirty="0">
              <a:latin typeface="Fira sans"/>
            </a:endParaRPr>
          </a:p>
          <a:p>
            <a:pPr marL="0" indent="0">
              <a:buNone/>
            </a:pPr>
            <a:r>
              <a:rPr lang="en-US" dirty="0">
                <a:latin typeface="Fira sans"/>
              </a:rPr>
              <a:t>	Print “Underflow</a:t>
            </a:r>
            <a:r>
              <a:rPr lang="en-US" dirty="0" smtClean="0">
                <a:latin typeface="Fira sans"/>
              </a:rPr>
              <a:t>”</a:t>
            </a:r>
          </a:p>
          <a:p>
            <a:pPr marL="0" indent="0">
              <a:buNone/>
            </a:pPr>
            <a:r>
              <a:rPr lang="en-US" dirty="0">
                <a:latin typeface="Fira sans"/>
              </a:rPr>
              <a:t>	</a:t>
            </a:r>
            <a:r>
              <a:rPr lang="en-US" dirty="0" smtClean="0">
                <a:latin typeface="Fira sans"/>
              </a:rPr>
              <a:t>exit;</a:t>
            </a:r>
            <a:endParaRPr lang="en-US" dirty="0">
              <a:latin typeface="Fira sans"/>
            </a:endParaRPr>
          </a:p>
          <a:p>
            <a:pPr marL="0" indent="0">
              <a:buNone/>
            </a:pPr>
            <a:r>
              <a:rPr lang="en-US" dirty="0">
                <a:latin typeface="Fira sans"/>
              </a:rPr>
              <a:t> </a:t>
            </a:r>
            <a:r>
              <a:rPr lang="en-US" dirty="0" smtClean="0">
                <a:latin typeface="Fira sans"/>
              </a:rPr>
              <a:t>Else {	</a:t>
            </a:r>
            <a:r>
              <a:rPr lang="en-US" dirty="0">
                <a:latin typeface="Fira sans"/>
              </a:rPr>
              <a:t> </a:t>
            </a:r>
            <a:r>
              <a:rPr lang="en-US" dirty="0" err="1">
                <a:latin typeface="Fira sans"/>
              </a:rPr>
              <a:t>createNode</a:t>
            </a:r>
            <a:r>
              <a:rPr lang="en-US" dirty="0">
                <a:latin typeface="Fira sans"/>
              </a:rPr>
              <a:t>(Temp);</a:t>
            </a:r>
          </a:p>
          <a:p>
            <a:pPr marL="0" indent="0">
              <a:buNone/>
            </a:pPr>
            <a:r>
              <a:rPr lang="en-US" dirty="0">
                <a:latin typeface="Fira sans"/>
              </a:rPr>
              <a:t>	</a:t>
            </a:r>
            <a:r>
              <a:rPr lang="en-US" dirty="0" smtClean="0">
                <a:latin typeface="Fira sans"/>
              </a:rPr>
              <a:t>while(</a:t>
            </a:r>
            <a:r>
              <a:rPr lang="en-US" dirty="0" err="1" smtClean="0">
                <a:latin typeface="Fira sans"/>
              </a:rPr>
              <a:t>NotEmpty</a:t>
            </a:r>
            <a:r>
              <a:rPr lang="en-US" dirty="0" smtClean="0">
                <a:latin typeface="Fira sans"/>
              </a:rPr>
              <a:t>(</a:t>
            </a:r>
            <a:r>
              <a:rPr lang="en-US" dirty="0" err="1" smtClean="0">
                <a:latin typeface="Fira sans"/>
              </a:rPr>
              <a:t>PQueue</a:t>
            </a:r>
            <a:r>
              <a:rPr lang="en-US" dirty="0" smtClean="0">
                <a:latin typeface="Fira sans"/>
              </a:rPr>
              <a:t>))</a:t>
            </a:r>
          </a:p>
          <a:p>
            <a:pPr marL="0" indent="0">
              <a:buNone/>
            </a:pPr>
            <a:r>
              <a:rPr lang="en-US" dirty="0">
                <a:latin typeface="Fira sans"/>
              </a:rPr>
              <a:t>	</a:t>
            </a:r>
            <a:r>
              <a:rPr lang="en-US" dirty="0" smtClean="0">
                <a:latin typeface="Fira sans"/>
              </a:rPr>
              <a:t>{</a:t>
            </a:r>
            <a:endParaRPr lang="en-US" dirty="0">
              <a:latin typeface="Fira sans"/>
            </a:endParaRPr>
          </a:p>
          <a:p>
            <a:pPr marL="0" indent="0">
              <a:buNone/>
            </a:pPr>
            <a:r>
              <a:rPr lang="en-US" dirty="0">
                <a:latin typeface="Fira sans"/>
              </a:rPr>
              <a:t>	</a:t>
            </a:r>
            <a:r>
              <a:rPr lang="en-US" dirty="0" smtClean="0">
                <a:latin typeface="Fira sans"/>
              </a:rPr>
              <a:t>return(</a:t>
            </a:r>
            <a:r>
              <a:rPr lang="en-US" dirty="0" err="1" smtClean="0">
                <a:latin typeface="Fira sans"/>
              </a:rPr>
              <a:t>Dequeue</a:t>
            </a:r>
            <a:r>
              <a:rPr lang="en-US" dirty="0" smtClean="0">
                <a:latin typeface="Fira sans"/>
              </a:rPr>
              <a:t>(</a:t>
            </a:r>
            <a:r>
              <a:rPr lang="en-US" dirty="0" err="1" smtClean="0">
                <a:latin typeface="Fira sans"/>
              </a:rPr>
              <a:t>PQueue</a:t>
            </a:r>
            <a:r>
              <a:rPr lang="en-US" dirty="0" smtClean="0">
                <a:latin typeface="Fira sans"/>
              </a:rPr>
              <a:t>));</a:t>
            </a:r>
            <a:endParaRPr lang="en-US" dirty="0">
              <a:latin typeface="Fira sans"/>
            </a:endParaRPr>
          </a:p>
          <a:p>
            <a:pPr marL="0" indent="0">
              <a:buNone/>
            </a:pPr>
            <a:r>
              <a:rPr lang="en-US" dirty="0">
                <a:latin typeface="Fira sans"/>
              </a:rPr>
              <a:t>	</a:t>
            </a:r>
            <a:r>
              <a:rPr lang="en-US" dirty="0" smtClean="0">
                <a:latin typeface="Fira sans"/>
              </a:rPr>
              <a:t>}</a:t>
            </a:r>
          </a:p>
          <a:p>
            <a:pPr marL="0" indent="0">
              <a:buNone/>
            </a:pPr>
            <a:r>
              <a:rPr lang="en-US" dirty="0">
                <a:latin typeface="Fira sans"/>
              </a:rPr>
              <a:t>	</a:t>
            </a:r>
            <a:r>
              <a:rPr lang="en-US" dirty="0" smtClean="0">
                <a:latin typeface="Fira sans"/>
              </a:rPr>
              <a:t>}//else</a:t>
            </a:r>
            <a:endParaRPr lang="en-US" dirty="0">
              <a:latin typeface="Fira sans"/>
            </a:endParaRP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3079982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a:t>
            </a:r>
            <a:r>
              <a:rPr lang="en-US" dirty="0">
                <a:solidFill>
                  <a:srgbClr val="C00000"/>
                </a:solidFill>
                <a:latin typeface="Marcellus"/>
              </a:rPr>
              <a:t>Linked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Fira sans"/>
              </a:rPr>
              <a:t>6</a:t>
            </a:r>
            <a:r>
              <a:rPr lang="en-US" dirty="0" smtClean="0">
                <a:latin typeface="Fira sans"/>
              </a:rPr>
              <a:t>. </a:t>
            </a:r>
            <a:r>
              <a:rPr lang="en-US" dirty="0">
                <a:solidFill>
                  <a:srgbClr val="0070C0"/>
                </a:solidFill>
                <a:latin typeface="Fira sans"/>
              </a:rPr>
              <a:t>Abstract </a:t>
            </a:r>
            <a:r>
              <a:rPr lang="en-US" dirty="0" err="1" smtClean="0">
                <a:solidFill>
                  <a:srgbClr val="0070C0"/>
                </a:solidFill>
                <a:latin typeface="Fira sans"/>
              </a:rPr>
              <a:t>DisplayQueue</a:t>
            </a:r>
            <a:r>
              <a:rPr lang="en-US" dirty="0" smtClean="0">
                <a:solidFill>
                  <a:srgbClr val="0070C0"/>
                </a:solidFill>
                <a:latin typeface="Fira sans"/>
              </a:rPr>
              <a:t>(</a:t>
            </a:r>
            <a:r>
              <a:rPr lang="en-US" dirty="0" err="1" smtClean="0">
                <a:solidFill>
                  <a:srgbClr val="0070C0"/>
                </a:solidFill>
                <a:latin typeface="Fira sans"/>
              </a:rPr>
              <a:t>QueueType</a:t>
            </a:r>
            <a:r>
              <a:rPr lang="en-US" dirty="0" smtClean="0">
                <a:solidFill>
                  <a:srgbClr val="0070C0"/>
                </a:solidFill>
                <a:latin typeface="Fira sans"/>
              </a:rPr>
              <a:t> </a:t>
            </a:r>
            <a:r>
              <a:rPr lang="en-US" dirty="0" err="1" smtClean="0">
                <a:solidFill>
                  <a:srgbClr val="0070C0"/>
                </a:solidFill>
                <a:latin typeface="Fira sans"/>
              </a:rPr>
              <a:t>DQueue</a:t>
            </a:r>
            <a:r>
              <a:rPr lang="en-US" dirty="0" smtClean="0">
                <a:solidFill>
                  <a:srgbClr val="0070C0"/>
                </a:solidFill>
                <a:latin typeface="Fira sans"/>
              </a:rPr>
              <a:t>)</a:t>
            </a:r>
            <a:endParaRPr lang="en-US" dirty="0">
              <a:solidFill>
                <a:srgbClr val="0070C0"/>
              </a:solidFill>
              <a:latin typeface="Fira sans"/>
            </a:endParaRPr>
          </a:p>
          <a:p>
            <a:pPr marL="0" indent="0">
              <a:buNone/>
            </a:pPr>
            <a:r>
              <a:rPr lang="en-US" dirty="0">
                <a:latin typeface="Fira sans"/>
              </a:rPr>
              <a:t>//This algorithm </a:t>
            </a:r>
            <a:r>
              <a:rPr lang="en-US" dirty="0" smtClean="0">
                <a:latin typeface="Fira sans"/>
              </a:rPr>
              <a:t>Prints all the Elements stored </a:t>
            </a:r>
            <a:r>
              <a:rPr lang="en-US" dirty="0">
                <a:latin typeface="Fira sans"/>
              </a:rPr>
              <a:t>in </a:t>
            </a:r>
            <a:r>
              <a:rPr lang="en-US" dirty="0" smtClean="0">
                <a:latin typeface="Fira sans"/>
              </a:rPr>
              <a:t>stack</a:t>
            </a:r>
            <a:r>
              <a:rPr lang="en-US" dirty="0">
                <a:latin typeface="Fira sans"/>
              </a:rPr>
              <a:t>. </a:t>
            </a:r>
            <a:r>
              <a:rPr lang="en-US" dirty="0" smtClean="0">
                <a:latin typeface="Fira sans"/>
              </a:rPr>
              <a:t>Temp purpose?</a:t>
            </a:r>
            <a:endParaRPr lang="en-US" dirty="0">
              <a:latin typeface="Fira sans"/>
            </a:endParaRPr>
          </a:p>
          <a:p>
            <a:pPr marL="0" indent="0">
              <a:buNone/>
            </a:pPr>
            <a:r>
              <a:rPr lang="en-US" sz="3600" dirty="0">
                <a:latin typeface="Fira sans"/>
              </a:rPr>
              <a:t>{ if </a:t>
            </a:r>
            <a:r>
              <a:rPr lang="en-US" sz="3600" dirty="0" smtClean="0">
                <a:latin typeface="Fira sans"/>
              </a:rPr>
              <a:t>front==</a:t>
            </a:r>
            <a:r>
              <a:rPr lang="en-US" sz="3600" dirty="0">
                <a:latin typeface="Fira sans"/>
              </a:rPr>
              <a:t>NULL</a:t>
            </a:r>
          </a:p>
          <a:p>
            <a:pPr marL="0" indent="0">
              <a:buNone/>
            </a:pPr>
            <a:r>
              <a:rPr lang="en-US" sz="3600" dirty="0">
                <a:latin typeface="Fira sans"/>
              </a:rPr>
              <a:t>	Print “Error Message”</a:t>
            </a:r>
          </a:p>
          <a:p>
            <a:pPr marL="0" indent="0">
              <a:buNone/>
            </a:pPr>
            <a:r>
              <a:rPr lang="en-US" sz="3600" dirty="0">
                <a:latin typeface="Fira sans"/>
              </a:rPr>
              <a:t> </a:t>
            </a:r>
            <a:r>
              <a:rPr lang="en-US" sz="3600" dirty="0" smtClean="0">
                <a:latin typeface="Fira sans"/>
              </a:rPr>
              <a:t>Else {</a:t>
            </a:r>
          </a:p>
          <a:p>
            <a:pPr marL="0" indent="0">
              <a:buNone/>
            </a:pPr>
            <a:r>
              <a:rPr lang="en-US" sz="3600" dirty="0" smtClean="0">
                <a:solidFill>
                  <a:srgbClr val="FF0000"/>
                </a:solidFill>
                <a:latin typeface="Fira sans"/>
              </a:rPr>
              <a:t>Student Assignment</a:t>
            </a:r>
            <a:endParaRPr lang="en-US" sz="3600" dirty="0">
              <a:solidFill>
                <a:srgbClr val="FF0000"/>
              </a:solidFill>
              <a:latin typeface="Fira sans"/>
            </a:endParaRPr>
          </a:p>
          <a:p>
            <a:pPr marL="0" indent="0">
              <a:buNone/>
            </a:pPr>
            <a:endParaRPr lang="en-US" sz="3600" dirty="0" smtClean="0">
              <a:latin typeface="Fira sans"/>
            </a:endParaRPr>
          </a:p>
          <a:p>
            <a:pPr marL="0" indent="0">
              <a:buNone/>
            </a:pPr>
            <a:r>
              <a:rPr lang="en-US" sz="3600" dirty="0" smtClean="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7318612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C00000"/>
                </a:solidFill>
                <a:latin typeface="Marcellus"/>
              </a:rPr>
              <a:t>Queries?</a:t>
            </a:r>
            <a:endParaRPr lang="en-US" dirty="0">
              <a:solidFill>
                <a:srgbClr val="C00000"/>
              </a:solidFill>
              <a:latin typeface="Marcellus"/>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5556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solidFill>
                  <a:srgbClr val="C00000"/>
                </a:solidFill>
                <a:latin typeface="Marcellus"/>
              </a:rPr>
              <a:t>Thank you!</a:t>
            </a:r>
            <a:endParaRPr lang="en-US" dirty="0">
              <a:solidFill>
                <a:srgbClr val="C00000"/>
              </a:solidFill>
              <a:latin typeface="Marcellus"/>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5612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C00000"/>
                </a:solidFill>
                <a:latin typeface="Marcellus"/>
              </a:rPr>
              <a:t> Queue ADT: Operator definition</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0070C0"/>
                </a:solidFill>
                <a:latin typeface="Fira sans"/>
              </a:rPr>
              <a:t>5. Abstract Boolean </a:t>
            </a:r>
            <a:r>
              <a:rPr lang="en-US" sz="2400" dirty="0" err="1" smtClean="0">
                <a:solidFill>
                  <a:srgbClr val="0070C0"/>
                </a:solidFill>
                <a:latin typeface="Fira sans"/>
              </a:rPr>
              <a:t>NotFull</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p>
          <a:p>
            <a:pPr marL="0" indent="0">
              <a:buNone/>
            </a:pPr>
            <a:r>
              <a:rPr lang="en-US" sz="2400" dirty="0" smtClean="0">
                <a:latin typeface="Fira sans"/>
              </a:rPr>
              <a:t>Precondition: none </a:t>
            </a:r>
          </a:p>
          <a:p>
            <a:pPr marL="0" indent="0">
              <a:buNone/>
            </a:pPr>
            <a:r>
              <a:rPr lang="en-US" sz="2400" dirty="0" err="1" smtClean="0">
                <a:latin typeface="Fira sans"/>
              </a:rPr>
              <a:t>Postcondition</a:t>
            </a:r>
            <a:r>
              <a:rPr lang="en-US" sz="2400" dirty="0" smtClean="0">
                <a:latin typeface="Fira sans"/>
              </a:rPr>
              <a:t>: </a:t>
            </a:r>
            <a:r>
              <a:rPr lang="en-US" sz="2400" dirty="0" err="1" smtClean="0">
                <a:latin typeface="Fira sans"/>
              </a:rPr>
              <a:t>NotFull</a:t>
            </a:r>
            <a:r>
              <a:rPr lang="en-US" sz="2400" dirty="0" smtClean="0">
                <a:latin typeface="Fira sans"/>
              </a:rPr>
              <a:t>(Queue)= true if Queue is not full</a:t>
            </a:r>
          </a:p>
          <a:p>
            <a:pPr marL="0" indent="0">
              <a:buNone/>
            </a:pPr>
            <a:r>
              <a:rPr lang="en-US" sz="2400" dirty="0">
                <a:latin typeface="Fira sans"/>
              </a:rPr>
              <a:t>	</a:t>
            </a:r>
            <a:r>
              <a:rPr lang="en-US" sz="2400" dirty="0" smtClean="0">
                <a:latin typeface="Fira sans"/>
              </a:rPr>
              <a:t>	</a:t>
            </a:r>
            <a:r>
              <a:rPr lang="en-US" sz="2400" dirty="0">
                <a:latin typeface="Fira sans"/>
              </a:rPr>
              <a:t> </a:t>
            </a:r>
            <a:r>
              <a:rPr lang="en-US" sz="2400" dirty="0" err="1" smtClean="0">
                <a:latin typeface="Fira sans"/>
              </a:rPr>
              <a:t>NotFull</a:t>
            </a:r>
            <a:r>
              <a:rPr lang="en-US" sz="2400" dirty="0" smtClean="0">
                <a:latin typeface="Fira sans"/>
              </a:rPr>
              <a:t>(Queue)= False if Queue </a:t>
            </a:r>
            <a:r>
              <a:rPr lang="en-US" sz="2400" dirty="0">
                <a:latin typeface="Fira sans"/>
              </a:rPr>
              <a:t>is </a:t>
            </a:r>
            <a:r>
              <a:rPr lang="en-US" sz="2400" dirty="0" smtClean="0">
                <a:latin typeface="Fira sans"/>
              </a:rPr>
              <a:t>full. </a:t>
            </a:r>
          </a:p>
          <a:p>
            <a:pPr marL="0" indent="0">
              <a:buNone/>
            </a:pPr>
            <a:endParaRPr lang="en-US" sz="2400" dirty="0">
              <a:latin typeface="Fira sans"/>
            </a:endParaRPr>
          </a:p>
          <a:p>
            <a:pPr marL="0" indent="0">
              <a:buNone/>
            </a:pPr>
            <a:r>
              <a:rPr lang="en-US" sz="2400" dirty="0">
                <a:solidFill>
                  <a:srgbClr val="0070C0"/>
                </a:solidFill>
                <a:latin typeface="Fira sans"/>
              </a:rPr>
              <a:t>6</a:t>
            </a:r>
            <a:r>
              <a:rPr lang="en-US" sz="2400" dirty="0" smtClean="0">
                <a:solidFill>
                  <a:srgbClr val="0070C0"/>
                </a:solidFill>
                <a:latin typeface="Fira sans"/>
              </a:rPr>
              <a:t>. </a:t>
            </a:r>
            <a:r>
              <a:rPr lang="en-US" sz="2400" dirty="0">
                <a:solidFill>
                  <a:srgbClr val="0070C0"/>
                </a:solidFill>
                <a:latin typeface="Fira sans"/>
              </a:rPr>
              <a:t>Abstract Boolean </a:t>
            </a:r>
            <a:r>
              <a:rPr lang="en-US" sz="2400" dirty="0" err="1" smtClean="0">
                <a:solidFill>
                  <a:srgbClr val="0070C0"/>
                </a:solidFill>
                <a:latin typeface="Fira sans"/>
              </a:rPr>
              <a:t>NotEmpty</a:t>
            </a:r>
            <a:r>
              <a:rPr lang="en-US" sz="2400" dirty="0" smtClean="0">
                <a:solidFill>
                  <a:srgbClr val="0070C0"/>
                </a:solidFill>
                <a:latin typeface="Fira sans"/>
              </a:rPr>
              <a:t>(</a:t>
            </a:r>
            <a:r>
              <a:rPr lang="en-US" sz="2400" dirty="0" err="1" smtClean="0">
                <a:solidFill>
                  <a:srgbClr val="0070C0"/>
                </a:solidFill>
                <a:latin typeface="Fira sans"/>
              </a:rPr>
              <a:t>QueueType</a:t>
            </a:r>
            <a:r>
              <a:rPr lang="en-US" sz="2400" dirty="0" smtClean="0">
                <a:solidFill>
                  <a:srgbClr val="0070C0"/>
                </a:solidFill>
                <a:latin typeface="Fira sans"/>
              </a:rPr>
              <a:t> Queue)</a:t>
            </a:r>
            <a:endParaRPr lang="en-US" sz="2400" dirty="0">
              <a:solidFill>
                <a:srgbClr val="0070C0"/>
              </a:solidFill>
              <a:latin typeface="Fira sans"/>
            </a:endParaRPr>
          </a:p>
          <a:p>
            <a:pPr marL="0" indent="0">
              <a:buNone/>
            </a:pPr>
            <a:r>
              <a:rPr lang="en-US" sz="2400" dirty="0">
                <a:latin typeface="Fira sans"/>
              </a:rPr>
              <a:t>Precondition: none </a:t>
            </a:r>
          </a:p>
          <a:p>
            <a:pPr marL="0" indent="0">
              <a:buNone/>
            </a:pPr>
            <a:r>
              <a:rPr lang="en-US" sz="2400" dirty="0" err="1">
                <a:latin typeface="Fira sans"/>
              </a:rPr>
              <a:t>Postcondition</a:t>
            </a:r>
            <a:r>
              <a:rPr lang="en-US" sz="2400" dirty="0">
                <a:latin typeface="Fira sans"/>
              </a:rPr>
              <a:t>: </a:t>
            </a:r>
            <a:r>
              <a:rPr lang="en-US" sz="2400" dirty="0" err="1" smtClean="0">
                <a:latin typeface="Fira sans"/>
              </a:rPr>
              <a:t>NotEmpty</a:t>
            </a:r>
            <a:r>
              <a:rPr lang="en-US" sz="2400" dirty="0" smtClean="0">
                <a:latin typeface="Fira sans"/>
              </a:rPr>
              <a:t>(Queue)= </a:t>
            </a:r>
            <a:r>
              <a:rPr lang="en-US" sz="2400" dirty="0">
                <a:latin typeface="Fira sans"/>
              </a:rPr>
              <a:t>true if </a:t>
            </a:r>
            <a:r>
              <a:rPr lang="en-US" sz="2400" dirty="0" smtClean="0">
                <a:latin typeface="Fira sans"/>
              </a:rPr>
              <a:t>queue </a:t>
            </a:r>
            <a:r>
              <a:rPr lang="en-US" sz="2400" dirty="0">
                <a:latin typeface="Fira sans"/>
              </a:rPr>
              <a:t>is not </a:t>
            </a:r>
            <a:r>
              <a:rPr lang="en-US" sz="2400" dirty="0" smtClean="0">
                <a:latin typeface="Fira sans"/>
              </a:rPr>
              <a:t>empty</a:t>
            </a:r>
            <a:endParaRPr lang="en-US" sz="2400" dirty="0">
              <a:latin typeface="Fira sans"/>
            </a:endParaRPr>
          </a:p>
          <a:p>
            <a:pPr marL="0" indent="0">
              <a:buNone/>
            </a:pPr>
            <a:r>
              <a:rPr lang="en-US" sz="2400" dirty="0">
                <a:latin typeface="Fira sans"/>
              </a:rPr>
              <a:t>		 </a:t>
            </a:r>
            <a:r>
              <a:rPr lang="en-US" sz="2400" dirty="0" err="1" smtClean="0">
                <a:latin typeface="Fira sans"/>
              </a:rPr>
              <a:t>NotEmpty</a:t>
            </a:r>
            <a:r>
              <a:rPr lang="en-US" sz="2400" dirty="0" smtClean="0">
                <a:latin typeface="Fira sans"/>
              </a:rPr>
              <a:t>(Queue)= </a:t>
            </a:r>
            <a:r>
              <a:rPr lang="en-US" sz="2400" dirty="0">
                <a:latin typeface="Fira sans"/>
              </a:rPr>
              <a:t>False if </a:t>
            </a:r>
            <a:r>
              <a:rPr lang="en-US" sz="2400" dirty="0" smtClean="0">
                <a:latin typeface="Fira sans"/>
              </a:rPr>
              <a:t>Queue </a:t>
            </a:r>
            <a:r>
              <a:rPr lang="en-US" sz="2400" dirty="0">
                <a:latin typeface="Fira sans"/>
              </a:rPr>
              <a:t>is </a:t>
            </a:r>
            <a:r>
              <a:rPr lang="en-US" sz="2400" dirty="0" smtClean="0">
                <a:latin typeface="Fira sans"/>
              </a:rPr>
              <a:t>empty. </a:t>
            </a: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617772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pPr>
      <a:bodyPr rtlCol="0" anchor="ctr"/>
      <a:lstStyle>
        <a:defPPr algn="ctr">
          <a:defRPr b="1" dirty="0" smtClean="0">
            <a:solidFill>
              <a:schemeClr val="tx1"/>
            </a:solidFill>
            <a:latin typeface="Fira san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21325</TotalTime>
  <Words>3430</Words>
  <Application>Microsoft Office PowerPoint</Application>
  <PresentationFormat>On-screen Show (4:3)</PresentationFormat>
  <Paragraphs>1027</Paragraphs>
  <Slides>86</Slides>
  <Notes>5</Notes>
  <HiddenSlides>1</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Queue</vt:lpstr>
      <vt:lpstr>Outline</vt:lpstr>
      <vt:lpstr>Queue </vt:lpstr>
      <vt:lpstr>What is this good for ?</vt:lpstr>
      <vt:lpstr>A Queue</vt:lpstr>
      <vt:lpstr>The Queue ADT: Value definition</vt:lpstr>
      <vt:lpstr> Queue ADT: Operator definition</vt:lpstr>
      <vt:lpstr> Queue ADT: Operator definition</vt:lpstr>
      <vt:lpstr> Queue ADT: Operator definition</vt:lpstr>
      <vt:lpstr>Exercise: Queue</vt:lpstr>
      <vt:lpstr>Issues?</vt:lpstr>
      <vt:lpstr>Types of queues</vt:lpstr>
      <vt:lpstr>Simple Queue</vt:lpstr>
      <vt:lpstr>Circular Queue</vt:lpstr>
      <vt:lpstr>Doubly ended Queue- Dequeue/deck</vt:lpstr>
      <vt:lpstr>Priority Queue</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 Queue ADT: Array Implementation</vt:lpstr>
      <vt:lpstr> Queue ADT: Array Implementation</vt:lpstr>
      <vt:lpstr> Queue ADT: Array Implementation</vt:lpstr>
      <vt:lpstr> Queue ADT: Array Implementation</vt:lpstr>
      <vt:lpstr> Queue ADT: Array Implementation</vt:lpstr>
      <vt:lpstr> Queue ADT: Array Implementation</vt:lpstr>
      <vt:lpstr>Implementing Queue: Linked List</vt:lpstr>
      <vt:lpstr>Implementing Queue: Linked List</vt:lpstr>
      <vt:lpstr>Implementing Queue: Linked List</vt:lpstr>
      <vt:lpstr>Implementing Stacks: Linked List</vt:lpstr>
      <vt:lpstr>Implementing Queue: Linked List</vt:lpstr>
      <vt:lpstr>Implementing Queue: Linked List</vt:lpstr>
      <vt:lpstr>Implementing Queue: Linked List</vt:lpstr>
      <vt:lpstr>Implementing Stacks: Linked List</vt:lpstr>
      <vt:lpstr>Implementing Circular Queue</vt:lpstr>
      <vt:lpstr>Implementing Queues: Simple queue with Array</vt:lpstr>
      <vt:lpstr> Circular Queue: Array Implementation</vt:lpstr>
      <vt:lpstr> Circular Queue: Array Implementation</vt:lpstr>
      <vt:lpstr> Circular Queue: Array Implementation</vt:lpstr>
      <vt:lpstr> Circular Queue: Array Implementation</vt:lpstr>
      <vt:lpstr> Circular Queue: Array Implementation</vt:lpstr>
      <vt:lpstr> Circular Queue: Array Implementation</vt:lpstr>
      <vt:lpstr>Implementing Circular Queue: Linked List</vt:lpstr>
      <vt:lpstr>Implementing Queue: Linked List</vt:lpstr>
      <vt:lpstr>Enqueue another algorithm</vt:lpstr>
      <vt:lpstr>Implementing Queue: Linked List</vt:lpstr>
      <vt:lpstr>Implementing Stacks: Linked List</vt:lpstr>
      <vt:lpstr>Implementing Queue: Linked List</vt:lpstr>
      <vt:lpstr>Joseph’s Problem</vt:lpstr>
      <vt:lpstr>PowerPoint Presentation</vt:lpstr>
      <vt:lpstr>Doubly ended queue(Deque/deck)</vt:lpstr>
      <vt:lpstr>Doubly ended queue(Deque)</vt:lpstr>
      <vt:lpstr> Doubly ended Queue: Array Implementation</vt:lpstr>
      <vt:lpstr> DQue: Array Implementation</vt:lpstr>
      <vt:lpstr> DQue: Array Implementation</vt:lpstr>
      <vt:lpstr> Dque Queue: Array Implementation</vt:lpstr>
      <vt:lpstr> Deque Queue: Array Implementation</vt:lpstr>
      <vt:lpstr> Deque Queue: Array Implementation</vt:lpstr>
      <vt:lpstr>Implementing Deque: Linked List</vt:lpstr>
      <vt:lpstr>Implementing DQue: Linked List</vt:lpstr>
      <vt:lpstr>Implementing DQue: Linked List</vt:lpstr>
      <vt:lpstr>Implementing Dqueue: Linked List</vt:lpstr>
      <vt:lpstr>Implementing Queue: Linked List</vt:lpstr>
      <vt:lpstr>Priority queue</vt:lpstr>
      <vt:lpstr>Priority queue</vt:lpstr>
      <vt:lpstr> Priority Queue: Array Implementation</vt:lpstr>
      <vt:lpstr> Priority Queue: Array Implementation</vt:lpstr>
      <vt:lpstr> Priority Queue: Array Implementation</vt:lpstr>
      <vt:lpstr>Priority Queue: Array Implementation</vt:lpstr>
      <vt:lpstr> Priority Queue: Array Implementation</vt:lpstr>
      <vt:lpstr>Priority Queue: Array Implementation</vt:lpstr>
      <vt:lpstr>Implementing Priority: Linked List</vt:lpstr>
      <vt:lpstr>Implementing Priority Queue: Linked List</vt:lpstr>
      <vt:lpstr>Implementing Priority Queue: Linked List</vt:lpstr>
      <vt:lpstr>Implementing Dqueue: Linked List</vt:lpstr>
      <vt:lpstr>Implementing Queue: Linked List</vt:lpstr>
      <vt:lpstr>Queries?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Swait</dc:creator>
  <cp:lastModifiedBy>Swait</cp:lastModifiedBy>
  <cp:revision>233</cp:revision>
  <dcterms:created xsi:type="dcterms:W3CDTF">2020-08-09T15:27:29Z</dcterms:created>
  <dcterms:modified xsi:type="dcterms:W3CDTF">2022-09-27T06:18:56Z</dcterms:modified>
</cp:coreProperties>
</file>