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85" r:id="rId5"/>
    <p:sldId id="286" r:id="rId6"/>
    <p:sldId id="259" r:id="rId7"/>
    <p:sldId id="284" r:id="rId8"/>
    <p:sldId id="261" r:id="rId9"/>
    <p:sldId id="287" r:id="rId10"/>
    <p:sldId id="288" r:id="rId11"/>
    <p:sldId id="263" r:id="rId12"/>
    <p:sldId id="264" r:id="rId13"/>
    <p:sldId id="265" r:id="rId14"/>
    <p:sldId id="269" r:id="rId15"/>
    <p:sldId id="266" r:id="rId16"/>
    <p:sldId id="267" r:id="rId17"/>
    <p:sldId id="270" r:id="rId18"/>
    <p:sldId id="271" r:id="rId19"/>
    <p:sldId id="289" r:id="rId20"/>
    <p:sldId id="290" r:id="rId21"/>
    <p:sldId id="292" r:id="rId22"/>
    <p:sldId id="293" r:id="rId23"/>
    <p:sldId id="294" r:id="rId24"/>
    <p:sldId id="291" r:id="rId25"/>
    <p:sldId id="295" r:id="rId26"/>
    <p:sldId id="299" r:id="rId27"/>
    <p:sldId id="300" r:id="rId28"/>
    <p:sldId id="297" r:id="rId29"/>
    <p:sldId id="298" r:id="rId30"/>
    <p:sldId id="296" r:id="rId31"/>
    <p:sldId id="306" r:id="rId32"/>
    <p:sldId id="307" r:id="rId33"/>
    <p:sldId id="308" r:id="rId34"/>
    <p:sldId id="309" r:id="rId35"/>
    <p:sldId id="311" r:id="rId36"/>
    <p:sldId id="312" r:id="rId37"/>
    <p:sldId id="310" r:id="rId38"/>
    <p:sldId id="303" r:id="rId39"/>
    <p:sldId id="304" r:id="rId40"/>
    <p:sldId id="302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90" autoAdjust="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6B5C-299B-43CB-BB02-025132896D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BF1D-FA0D-4A66-BF94-9C02748D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D0D73E4-D08E-44A1-B99F-50C2F3358893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C6862F8-7485-4366-B29A-EC99B5D4B933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Add a function of I to the original hash value to resolve the collision.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Primary clustering – we notice this effect in the previous slide.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Any key that hashes into the cluster 1) will require several attempts to resolve collision and 2) will then add to the cluster. (Both 1 and 2 are bad)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374C7E6F-0F08-48C1-82AA-669388E602E6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Add a function of I to the original hash value to resolve the collision.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Less likely to encounter primary clustering, but could run into secondary clustering.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Although keys that hash to the same initial location will still use the same sequence of probes (and conflict with each other).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How big to make hash table? Lambda = ½, (hash table is twice as big as the number of elements expected.)</a:t>
            </a:r>
          </a:p>
          <a:p>
            <a:pPr lvl="1" eaLnBrk="1" hangingPunct="1"/>
            <a:r>
              <a:rPr lang="en-US" smtClean="0">
                <a:latin typeface="Times New Roman" pitchFamily="16" charset="0"/>
              </a:rPr>
              <a:t>Note: (i +1)</a:t>
            </a:r>
            <a:r>
              <a:rPr lang="en-US" baseline="30000" smtClean="0">
                <a:latin typeface="Times New Roman" pitchFamily="16" charset="0"/>
              </a:rPr>
              <a:t>2 </a:t>
            </a:r>
            <a:r>
              <a:rPr lang="en-US" smtClean="0">
                <a:latin typeface="Times New Roman" pitchFamily="16" charset="0"/>
              </a:rPr>
              <a:t>– i</a:t>
            </a:r>
            <a:r>
              <a:rPr lang="en-US" baseline="30000" smtClean="0">
                <a:latin typeface="Times New Roman" pitchFamily="16" charset="0"/>
              </a:rPr>
              <a:t>2</a:t>
            </a:r>
            <a:r>
              <a:rPr lang="en-US" smtClean="0">
                <a:latin typeface="Times New Roman" pitchFamily="16" charset="0"/>
              </a:rPr>
              <a:t> = 2i + 1  Thus, to get to the NEXT step, you can add 2* current value of i plus one.</a:t>
            </a:r>
            <a:endParaRPr lang="en-US" smtClean="0">
              <a:latin typeface="Courier New" pitchFamily="32" charset="0"/>
            </a:endParaRPr>
          </a:p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6E8DD6A3-390A-4DD2-B709-E64F10FF9B8C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So the probe sequence is a function of the key in two different ways – for the original starting location (h(k) AND for the amount of offset you move out each time you have a collision (g(k)).  (as opposed to both linear probing and quadratic probing where the offset is independent of the key)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** In choosing g care must be taken so that  it never evaluates to 0.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 good choice for g is to choose a prime R &lt; TableSIze and let g(k) = R – (k mod R).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Double Hashing is Safe for </a:t>
            </a:r>
            <a:r>
              <a:rPr lang="en-US" smtClean="0">
                <a:latin typeface="Times New Roman" pitchFamily="16" charset="0"/>
                <a:sym typeface="Symbol" pitchFamily="18" charset="2"/>
              </a:rPr>
              <a:t> &lt; 1</a:t>
            </a:r>
            <a:endParaRPr lang="en-US" smtClean="0">
              <a:latin typeface="Times New Roman" pitchFamily="16" charset="0"/>
            </a:endParaRPr>
          </a:p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67350" y="-3406775"/>
            <a:ext cx="10936288" cy="8204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67350" y="-3406775"/>
            <a:ext cx="10936288" cy="8204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67350" y="-3406775"/>
            <a:ext cx="10936288" cy="8204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B8EA762A-F7B2-4B6E-A9A8-3A33796DBC86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A669228-03A0-47ED-BABF-7797D2B71A5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49C2A17-708F-437C-BCAC-59B70237377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9FF019C5-A92E-4733-8D29-43FA72BD68C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3) Takes the position of each character into account, like with a positional number system.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[s0 + s1*37 + s2*37^2+s3*37^3]</a:t>
            </a:r>
          </a:p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6982A-4448-4231-83A1-D18F89C4A594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UW CSE 326, Summer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4900A-B3A3-4293-A6C1-E2C3E0E0A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97D2-0046-4EE1-889B-B08444A471E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E105-F189-4CD0-A1E0-9B84D6A2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.png"/><Relationship Id="rId5" Type="http://schemas.openxmlformats.org/officeDocument/2006/relationships/tags" Target="../tags/tag15.xml"/><Relationship Id="rId10" Type="http://schemas.openxmlformats.org/officeDocument/2006/relationships/image" Target="../media/image4.jpeg"/><Relationship Id="rId4" Type="http://schemas.openxmlformats.org/officeDocument/2006/relationships/tags" Target="../tags/tag14.xml"/><Relationship Id="rId9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4.jpeg"/><Relationship Id="rId3" Type="http://schemas.openxmlformats.org/officeDocument/2006/relationships/tags" Target="../tags/tag22.xml"/><Relationship Id="rId21" Type="http://schemas.openxmlformats.org/officeDocument/2006/relationships/image" Target="../media/image3.png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6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15.wmf"/><Relationship Id="rId10" Type="http://schemas.openxmlformats.org/officeDocument/2006/relationships/tags" Target="../tags/tag29.xml"/><Relationship Id="rId19" Type="http://schemas.openxmlformats.org/officeDocument/2006/relationships/image" Target="../media/image1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tags" Target="../tags/tag38.xml"/><Relationship Id="rId10" Type="http://schemas.openxmlformats.org/officeDocument/2006/relationships/image" Target="../media/image2.png"/><Relationship Id="rId4" Type="http://schemas.openxmlformats.org/officeDocument/2006/relationships/tags" Target="../tags/tag37.xml"/><Relationship Id="rId9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1.xml"/><Relationship Id="rId7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44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tags" Target="../tags/tag46.xml"/><Relationship Id="rId10" Type="http://schemas.openxmlformats.org/officeDocument/2006/relationships/image" Target="../media/image2.png"/><Relationship Id="rId4" Type="http://schemas.openxmlformats.org/officeDocument/2006/relationships/tags" Target="../tags/tag45.xml"/><Relationship Id="rId9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9.xml"/><Relationship Id="rId7" Type="http://schemas.openxmlformats.org/officeDocument/2006/relationships/image" Target="../media/image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3.xml"/><Relationship Id="rId7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79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47" Type="http://schemas.openxmlformats.org/officeDocument/2006/relationships/tags" Target="../tags/tag100.xml"/><Relationship Id="rId50" Type="http://schemas.openxmlformats.org/officeDocument/2006/relationships/tags" Target="../tags/tag103.xml"/><Relationship Id="rId55" Type="http://schemas.openxmlformats.org/officeDocument/2006/relationships/tags" Target="../tags/tag108.xml"/><Relationship Id="rId63" Type="http://schemas.openxmlformats.org/officeDocument/2006/relationships/tags" Target="../tags/tag116.xml"/><Relationship Id="rId68" Type="http://schemas.openxmlformats.org/officeDocument/2006/relationships/tags" Target="../tags/tag121.xml"/><Relationship Id="rId76" Type="http://schemas.openxmlformats.org/officeDocument/2006/relationships/tags" Target="../tags/tag129.xml"/><Relationship Id="rId84" Type="http://schemas.openxmlformats.org/officeDocument/2006/relationships/tags" Target="../tags/tag137.xml"/><Relationship Id="rId89" Type="http://schemas.openxmlformats.org/officeDocument/2006/relationships/tags" Target="../tags/tag142.xml"/><Relationship Id="rId97" Type="http://schemas.openxmlformats.org/officeDocument/2006/relationships/image" Target="../media/image1.png"/><Relationship Id="rId7" Type="http://schemas.openxmlformats.org/officeDocument/2006/relationships/tags" Target="../tags/tag60.xml"/><Relationship Id="rId71" Type="http://schemas.openxmlformats.org/officeDocument/2006/relationships/tags" Target="../tags/tag124.xml"/><Relationship Id="rId92" Type="http://schemas.openxmlformats.org/officeDocument/2006/relationships/tags" Target="../tags/tag145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9" Type="http://schemas.openxmlformats.org/officeDocument/2006/relationships/tags" Target="../tags/tag82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tags" Target="../tags/tag98.xml"/><Relationship Id="rId53" Type="http://schemas.openxmlformats.org/officeDocument/2006/relationships/tags" Target="../tags/tag106.xml"/><Relationship Id="rId58" Type="http://schemas.openxmlformats.org/officeDocument/2006/relationships/tags" Target="../tags/tag111.xml"/><Relationship Id="rId66" Type="http://schemas.openxmlformats.org/officeDocument/2006/relationships/tags" Target="../tags/tag119.xml"/><Relationship Id="rId74" Type="http://schemas.openxmlformats.org/officeDocument/2006/relationships/tags" Target="../tags/tag127.xml"/><Relationship Id="rId79" Type="http://schemas.openxmlformats.org/officeDocument/2006/relationships/tags" Target="../tags/tag132.xml"/><Relationship Id="rId87" Type="http://schemas.openxmlformats.org/officeDocument/2006/relationships/tags" Target="../tags/tag140.xml"/><Relationship Id="rId5" Type="http://schemas.openxmlformats.org/officeDocument/2006/relationships/tags" Target="../tags/tag58.xml"/><Relationship Id="rId61" Type="http://schemas.openxmlformats.org/officeDocument/2006/relationships/tags" Target="../tags/tag114.xml"/><Relationship Id="rId82" Type="http://schemas.openxmlformats.org/officeDocument/2006/relationships/tags" Target="../tags/tag135.xml"/><Relationship Id="rId90" Type="http://schemas.openxmlformats.org/officeDocument/2006/relationships/tags" Target="../tags/tag143.xml"/><Relationship Id="rId95" Type="http://schemas.openxmlformats.org/officeDocument/2006/relationships/slideLayout" Target="../slideLayouts/slideLayout6.xml"/><Relationship Id="rId19" Type="http://schemas.openxmlformats.org/officeDocument/2006/relationships/tags" Target="../tags/tag7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Relationship Id="rId48" Type="http://schemas.openxmlformats.org/officeDocument/2006/relationships/tags" Target="../tags/tag101.xml"/><Relationship Id="rId56" Type="http://schemas.openxmlformats.org/officeDocument/2006/relationships/tags" Target="../tags/tag109.xml"/><Relationship Id="rId64" Type="http://schemas.openxmlformats.org/officeDocument/2006/relationships/tags" Target="../tags/tag117.xml"/><Relationship Id="rId69" Type="http://schemas.openxmlformats.org/officeDocument/2006/relationships/tags" Target="../tags/tag122.xml"/><Relationship Id="rId77" Type="http://schemas.openxmlformats.org/officeDocument/2006/relationships/tags" Target="../tags/tag130.xml"/><Relationship Id="rId8" Type="http://schemas.openxmlformats.org/officeDocument/2006/relationships/tags" Target="../tags/tag61.xml"/><Relationship Id="rId51" Type="http://schemas.openxmlformats.org/officeDocument/2006/relationships/tags" Target="../tags/tag104.xml"/><Relationship Id="rId72" Type="http://schemas.openxmlformats.org/officeDocument/2006/relationships/tags" Target="../tags/tag125.xml"/><Relationship Id="rId80" Type="http://schemas.openxmlformats.org/officeDocument/2006/relationships/tags" Target="../tags/tag133.xml"/><Relationship Id="rId85" Type="http://schemas.openxmlformats.org/officeDocument/2006/relationships/tags" Target="../tags/tag138.xml"/><Relationship Id="rId93" Type="http://schemas.openxmlformats.org/officeDocument/2006/relationships/tags" Target="../tags/tag146.xml"/><Relationship Id="rId98" Type="http://schemas.openxmlformats.org/officeDocument/2006/relationships/image" Target="../media/image2.png"/><Relationship Id="rId3" Type="http://schemas.openxmlformats.org/officeDocument/2006/relationships/tags" Target="../tags/tag56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tags" Target="../tags/tag99.xml"/><Relationship Id="rId59" Type="http://schemas.openxmlformats.org/officeDocument/2006/relationships/tags" Target="../tags/tag112.xml"/><Relationship Id="rId67" Type="http://schemas.openxmlformats.org/officeDocument/2006/relationships/tags" Target="../tags/tag120.xml"/><Relationship Id="rId20" Type="http://schemas.openxmlformats.org/officeDocument/2006/relationships/tags" Target="../tags/tag73.xml"/><Relationship Id="rId41" Type="http://schemas.openxmlformats.org/officeDocument/2006/relationships/tags" Target="../tags/tag94.xml"/><Relationship Id="rId54" Type="http://schemas.openxmlformats.org/officeDocument/2006/relationships/tags" Target="../tags/tag107.xml"/><Relationship Id="rId62" Type="http://schemas.openxmlformats.org/officeDocument/2006/relationships/tags" Target="../tags/tag115.xml"/><Relationship Id="rId70" Type="http://schemas.openxmlformats.org/officeDocument/2006/relationships/tags" Target="../tags/tag123.xml"/><Relationship Id="rId75" Type="http://schemas.openxmlformats.org/officeDocument/2006/relationships/tags" Target="../tags/tag128.xml"/><Relationship Id="rId83" Type="http://schemas.openxmlformats.org/officeDocument/2006/relationships/tags" Target="../tags/tag136.xml"/><Relationship Id="rId88" Type="http://schemas.openxmlformats.org/officeDocument/2006/relationships/tags" Target="../tags/tag141.xml"/><Relationship Id="rId91" Type="http://schemas.openxmlformats.org/officeDocument/2006/relationships/tags" Target="../tags/tag144.xml"/><Relationship Id="rId96" Type="http://schemas.openxmlformats.org/officeDocument/2006/relationships/image" Target="../media/image4.jpe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49" Type="http://schemas.openxmlformats.org/officeDocument/2006/relationships/tags" Target="../tags/tag102.xml"/><Relationship Id="rId57" Type="http://schemas.openxmlformats.org/officeDocument/2006/relationships/tags" Target="../tags/tag110.xml"/><Relationship Id="rId10" Type="http://schemas.openxmlformats.org/officeDocument/2006/relationships/tags" Target="../tags/tag63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52" Type="http://schemas.openxmlformats.org/officeDocument/2006/relationships/tags" Target="../tags/tag105.xml"/><Relationship Id="rId60" Type="http://schemas.openxmlformats.org/officeDocument/2006/relationships/tags" Target="../tags/tag113.xml"/><Relationship Id="rId65" Type="http://schemas.openxmlformats.org/officeDocument/2006/relationships/tags" Target="../tags/tag118.xml"/><Relationship Id="rId73" Type="http://schemas.openxmlformats.org/officeDocument/2006/relationships/tags" Target="../tags/tag126.xml"/><Relationship Id="rId78" Type="http://schemas.openxmlformats.org/officeDocument/2006/relationships/tags" Target="../tags/tag131.xml"/><Relationship Id="rId81" Type="http://schemas.openxmlformats.org/officeDocument/2006/relationships/tags" Target="../tags/tag134.xml"/><Relationship Id="rId86" Type="http://schemas.openxmlformats.org/officeDocument/2006/relationships/tags" Target="../tags/tag139.xml"/><Relationship Id="rId94" Type="http://schemas.openxmlformats.org/officeDocument/2006/relationships/tags" Target="../tags/tag147.xml"/><Relationship Id="rId99" Type="http://schemas.openxmlformats.org/officeDocument/2006/relationships/image" Target="../media/image3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9" Type="http://schemas.openxmlformats.org/officeDocument/2006/relationships/tags" Target="../tags/tag9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and Hashing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Swati Mali</a:t>
            </a:r>
          </a:p>
          <a:p>
            <a:r>
              <a:rPr lang="en-US" dirty="0" smtClean="0"/>
              <a:t>swatimali@somaiya.edu</a:t>
            </a: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</a:t>
            </a:r>
            <a:r>
              <a:rPr lang="en-US" dirty="0" smtClean="0"/>
              <a:t>Linear Search </a:t>
            </a:r>
            <a:endParaRPr lang="en-US" dirty="0"/>
          </a:p>
        </p:txBody>
      </p:sp>
      <p:sp>
        <p:nvSpPr>
          <p:cNvPr id="72708" name="Text Box 1028"/>
          <p:cNvSpPr txBox="1">
            <a:spLocks noChangeArrowheads="1"/>
          </p:cNvSpPr>
          <p:nvPr/>
        </p:nvSpPr>
        <p:spPr bwMode="auto">
          <a:xfrm>
            <a:off x="669925" y="1981200"/>
            <a:ext cx="73739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Search for a desired item in the n array elements </a:t>
            </a:r>
          </a:p>
          <a:p>
            <a:r>
              <a:rPr lang="en-US"/>
              <a:t>// starting at a[first].  </a:t>
            </a:r>
          </a:p>
          <a:p>
            <a:r>
              <a:rPr lang="en-US"/>
              <a:t>// Returns pointer to desired record if found.</a:t>
            </a:r>
          </a:p>
          <a:p>
            <a:r>
              <a:rPr lang="en-US"/>
              <a:t>// Otherwise, return NULL</a:t>
            </a:r>
          </a:p>
          <a:p>
            <a:r>
              <a:rPr lang="en-US"/>
              <a:t>…</a:t>
            </a:r>
          </a:p>
          <a:p>
            <a:r>
              <a:rPr lang="en-US"/>
              <a:t>for(i = first; i &lt; n; ++i )</a:t>
            </a:r>
          </a:p>
          <a:p>
            <a:r>
              <a:rPr lang="en-US"/>
              <a:t>	if(a[first+i] is desired item)</a:t>
            </a:r>
          </a:p>
          <a:p>
            <a:r>
              <a:rPr lang="en-US"/>
              <a:t>		return &amp;a[first+i];</a:t>
            </a:r>
          </a:p>
          <a:p>
            <a:endParaRPr lang="en-US"/>
          </a:p>
          <a:p>
            <a:r>
              <a:rPr lang="en-US"/>
              <a:t>// if we drop through loop, then desired item was not found</a:t>
            </a:r>
          </a:p>
          <a:p>
            <a:r>
              <a:rPr lang="en-US"/>
              <a:t>return NULL;</a:t>
            </a:r>
          </a:p>
        </p:txBody>
      </p:sp>
    </p:spTree>
    <p:extLst>
      <p:ext uri="{BB962C8B-B14F-4D97-AF65-F5344CB8AC3E}">
        <p14:creationId xmlns:p14="http://schemas.microsoft.com/office/powerpoint/2010/main" val="4545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619" y="592499"/>
            <a:ext cx="8229600" cy="1143000"/>
          </a:xfrm>
        </p:spPr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US" b="1" dirty="0" smtClean="0"/>
          </a:p>
          <a:p>
            <a:pPr lvl="1"/>
            <a:r>
              <a:rPr lang="en-US" b="1" dirty="0" smtClean="0"/>
              <a:t>Fast </a:t>
            </a:r>
            <a:r>
              <a:rPr lang="en-US" b="1" dirty="0"/>
              <a:t>searches of small to medium lists.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list does not need to sorted.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Not </a:t>
            </a:r>
            <a:r>
              <a:rPr lang="en-US" b="1" dirty="0"/>
              <a:t>affected by insertions and </a:t>
            </a:r>
            <a:r>
              <a:rPr lang="en-US" b="1" dirty="0" smtClean="0"/>
              <a:t>deletions</a:t>
            </a:r>
          </a:p>
          <a:p>
            <a:r>
              <a:rPr lang="en-US" dirty="0" smtClean="0"/>
              <a:t>Disadvantages</a:t>
            </a:r>
            <a:endParaRPr lang="en-US" b="1" dirty="0"/>
          </a:p>
          <a:p>
            <a:pPr lvl="1"/>
            <a:r>
              <a:rPr lang="en-US" b="1" dirty="0"/>
              <a:t>Slow searching of large </a:t>
            </a:r>
            <a:r>
              <a:rPr lang="en-US" b="1" dirty="0" smtClean="0"/>
              <a:t>lists</a:t>
            </a:r>
          </a:p>
          <a:p>
            <a:pPr lvl="1"/>
            <a:r>
              <a:rPr lang="en-US" b="1" dirty="0"/>
              <a:t>time taken to search the elements is proportional to the number of elements</a:t>
            </a:r>
            <a:r>
              <a:rPr lang="en-US" dirty="0"/>
              <a:t>.</a:t>
            </a:r>
          </a:p>
          <a:p>
            <a:pPr marL="533400" indent="-533400">
              <a:buFontTx/>
              <a:buAutoNum type="arabicPeriod"/>
            </a:pP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ED70-7AA6-4D7E-8EE4-11486849FF34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9226"/>
            <a:ext cx="6629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Needs the input to be sorted</a:t>
            </a:r>
          </a:p>
          <a:p>
            <a:r>
              <a:rPr lang="en-US" dirty="0" smtClean="0"/>
              <a:t>One of </a:t>
            </a:r>
            <a:r>
              <a:rPr lang="en-US" dirty="0"/>
              <a:t>the fastest searching algorithms.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44" y="6019800"/>
            <a:ext cx="726281" cy="72231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2D29-C4B1-4E32-BEAF-F703480A1771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60" y="1317062"/>
            <a:ext cx="8999640" cy="5312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Algorithm integer </a:t>
            </a:r>
            <a:r>
              <a:rPr lang="en-US" sz="2400" dirty="0" err="1"/>
              <a:t>binarySearch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low, </a:t>
            </a:r>
            <a:r>
              <a:rPr lang="en-US" sz="2400" dirty="0" err="1"/>
              <a:t>int</a:t>
            </a:r>
            <a:r>
              <a:rPr lang="en-US" sz="2400" dirty="0"/>
              <a:t> high,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SearchKey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 err="1"/>
              <a:t>Arr</a:t>
            </a:r>
            <a:r>
              <a:rPr lang="en-US" sz="2400" dirty="0"/>
              <a:t>[0:n-1] array of N elements, </a:t>
            </a:r>
            <a:r>
              <a:rPr lang="en-US" sz="2400" dirty="0" err="1"/>
              <a:t>SearchKey</a:t>
            </a:r>
            <a:r>
              <a:rPr lang="en-US" sz="2400" dirty="0"/>
              <a:t> is key to be searched</a:t>
            </a:r>
            <a:r>
              <a:rPr lang="en-US" sz="2400" dirty="0" smtClean="0"/>
              <a:t>.  Low </a:t>
            </a:r>
            <a:r>
              <a:rPr lang="en-US" sz="2400" dirty="0"/>
              <a:t>and High are lowest and highest indices in array </a:t>
            </a:r>
            <a:r>
              <a:rPr lang="en-US" sz="2400" dirty="0" err="1"/>
              <a:t>arr</a:t>
            </a:r>
            <a:r>
              <a:rPr lang="en-US" sz="2400" dirty="0"/>
              <a:t>[0:n-1]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if (low &lt;= high)</a:t>
            </a:r>
          </a:p>
          <a:p>
            <a:pPr marL="0" indent="0">
              <a:buNone/>
            </a:pPr>
            <a:r>
              <a:rPr lang="en-US" sz="2800" dirty="0"/>
              <a:t>   {</a:t>
            </a:r>
          </a:p>
          <a:p>
            <a:pPr marL="0" indent="0">
              <a:buNone/>
            </a:pPr>
            <a:r>
              <a:rPr lang="en-US" sz="2800" dirty="0"/>
              <a:t>        mid = (low+ high)/2;</a:t>
            </a:r>
          </a:p>
          <a:p>
            <a:pPr marL="0" indent="0">
              <a:buNone/>
            </a:pPr>
            <a:r>
              <a:rPr lang="en-US" sz="2800" dirty="0" smtClean="0"/>
              <a:t>        if </a:t>
            </a:r>
            <a:r>
              <a:rPr lang="en-US" sz="2800" dirty="0"/>
              <a:t>(</a:t>
            </a:r>
            <a:r>
              <a:rPr lang="en-US" sz="2800" dirty="0" err="1"/>
              <a:t>arr</a:t>
            </a:r>
            <a:r>
              <a:rPr lang="en-US" sz="2800" dirty="0"/>
              <a:t>[mid] == </a:t>
            </a:r>
            <a:r>
              <a:rPr lang="en-US" sz="2800" dirty="0" err="1"/>
              <a:t>SearchKey</a:t>
            </a:r>
            <a:r>
              <a:rPr lang="en-US" sz="2800" dirty="0"/>
              <a:t>)  return </a:t>
            </a:r>
            <a:r>
              <a:rPr lang="en-US" sz="2800" dirty="0" smtClean="0"/>
              <a:t>mid;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if </a:t>
            </a:r>
            <a:r>
              <a:rPr lang="en-US" sz="2800" dirty="0"/>
              <a:t>(</a:t>
            </a:r>
            <a:r>
              <a:rPr lang="en-US" sz="2800" dirty="0" err="1"/>
              <a:t>arr</a:t>
            </a:r>
            <a:r>
              <a:rPr lang="en-US" sz="2800" dirty="0"/>
              <a:t>[mid] &gt;</a:t>
            </a:r>
            <a:r>
              <a:rPr lang="en-US" sz="2800" dirty="0" smtClean="0"/>
              <a:t> </a:t>
            </a:r>
            <a:r>
              <a:rPr lang="en-US" sz="2800" dirty="0" err="1"/>
              <a:t>SearchKey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return </a:t>
            </a:r>
            <a:r>
              <a:rPr lang="en-US" sz="2800" dirty="0" err="1"/>
              <a:t>binarySearch</a:t>
            </a:r>
            <a:r>
              <a:rPr lang="en-US" sz="2800" dirty="0"/>
              <a:t>(</a:t>
            </a:r>
            <a:r>
              <a:rPr lang="en-US" sz="2800" dirty="0" err="1"/>
              <a:t>arr</a:t>
            </a:r>
            <a:r>
              <a:rPr lang="en-US" sz="2800" dirty="0"/>
              <a:t>, low, mid-1, </a:t>
            </a:r>
            <a:r>
              <a:rPr lang="en-US" sz="2800" dirty="0" err="1"/>
              <a:t>SearchKey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       else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smtClean="0"/>
              <a:t>    </a:t>
            </a:r>
            <a:r>
              <a:rPr lang="en-US" sz="2800" dirty="0"/>
              <a:t>return </a:t>
            </a:r>
            <a:r>
              <a:rPr lang="en-US" sz="2800" dirty="0" err="1"/>
              <a:t>binarySearch</a:t>
            </a:r>
            <a:r>
              <a:rPr lang="en-US" sz="2800" dirty="0"/>
              <a:t>(</a:t>
            </a:r>
            <a:r>
              <a:rPr lang="en-US" sz="2800" dirty="0" err="1"/>
              <a:t>arr</a:t>
            </a:r>
            <a:r>
              <a:rPr lang="en-US" sz="2800" dirty="0"/>
              <a:t>, mid+1, high, </a:t>
            </a:r>
            <a:r>
              <a:rPr lang="en-US" sz="2800" dirty="0" err="1"/>
              <a:t>SearchKey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}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   </a:t>
            </a:r>
            <a:r>
              <a:rPr lang="en-US" sz="2800" dirty="0"/>
              <a:t>// </a:t>
            </a:r>
            <a:r>
              <a:rPr lang="en-US" sz="2800" dirty="0" smtClean="0"/>
              <a:t>if the </a:t>
            </a:r>
            <a:r>
              <a:rPr lang="en-US" sz="2800" dirty="0"/>
              <a:t>element is not present in array</a:t>
            </a:r>
          </a:p>
          <a:p>
            <a:pPr marL="0" indent="0">
              <a:buNone/>
            </a:pPr>
            <a:r>
              <a:rPr lang="en-US" sz="2800" dirty="0"/>
              <a:t>   return -1;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</a:t>
            </a: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5" y="1600200"/>
            <a:ext cx="81274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8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search and number of comparisons</a:t>
            </a:r>
            <a:endParaRPr lang="en-US" sz="3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6" y="1219200"/>
            <a:ext cx="8328422" cy="49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6196" y="6206487"/>
            <a:ext cx="83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/>
              <a:t>http://watson.latech.edu/book/algorithms/algorithmsSearching2.html</a:t>
            </a:r>
          </a:p>
        </p:txBody>
      </p:sp>
    </p:spTree>
    <p:extLst>
      <p:ext uri="{BB962C8B-B14F-4D97-AF65-F5344CB8AC3E}">
        <p14:creationId xmlns:p14="http://schemas.microsoft.com/office/powerpoint/2010/main" val="3389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A-DEC5-4033-AECC-CBE1856ADA5B}" type="slidenum">
              <a:rPr lang="en-US"/>
              <a:pPr/>
              <a:t>16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4098" name="Picture 2" descr="Binary Search Tree – Number of comparisons when element is not found -  Computer Science Stack Ex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0" y="1676400"/>
            <a:ext cx="8282576" cy="48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Advantages</a:t>
            </a:r>
          </a:p>
          <a:p>
            <a:pPr lvl="1" fontAlgn="base"/>
            <a:r>
              <a:rPr lang="en-US" dirty="0" smtClean="0"/>
              <a:t>Efficient search</a:t>
            </a:r>
            <a:endParaRPr lang="en-US" dirty="0"/>
          </a:p>
          <a:p>
            <a:pPr lvl="1" fontAlgn="base"/>
            <a:r>
              <a:rPr lang="en-US" dirty="0"/>
              <a:t>It indicates whether the element being searched is </a:t>
            </a:r>
            <a:r>
              <a:rPr lang="en-US" dirty="0" smtClean="0"/>
              <a:t> present before </a:t>
            </a:r>
            <a:r>
              <a:rPr lang="en-US" dirty="0"/>
              <a:t>or after the current position in the list.</a:t>
            </a:r>
          </a:p>
          <a:p>
            <a:pPr lvl="1" fontAlgn="base"/>
            <a:r>
              <a:rPr lang="en-US" dirty="0"/>
              <a:t>This information is used to narrow the search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Works best for larger datasets</a:t>
            </a:r>
          </a:p>
          <a:p>
            <a:pPr fontAlgn="base"/>
            <a:r>
              <a:rPr lang="en-US" dirty="0" smtClean="0"/>
              <a:t>Disadvantages</a:t>
            </a:r>
          </a:p>
          <a:p>
            <a:pPr lvl="1" fontAlgn="base"/>
            <a:r>
              <a:rPr lang="en-US" dirty="0" smtClean="0"/>
              <a:t>Recursion takes more space</a:t>
            </a:r>
          </a:p>
          <a:p>
            <a:pPr lvl="1" fontAlgn="base"/>
            <a:r>
              <a:rPr lang="en-US" dirty="0" smtClean="0"/>
              <a:t>Input needs to be sorted</a:t>
            </a:r>
          </a:p>
          <a:p>
            <a:pPr lvl="1" fontAlgn="base"/>
            <a:r>
              <a:rPr lang="en-US" dirty="0" smtClean="0"/>
              <a:t>Gets affected by insertions and deletions in the input list</a:t>
            </a:r>
            <a:endParaRPr lang="en-US" dirty="0"/>
          </a:p>
          <a:p>
            <a:pPr marL="400050" lvl="1" indent="0">
              <a:buNone/>
            </a:pPr>
            <a:endParaRPr lang="en-US" b="1" dirty="0">
              <a:latin typeface="Courier New" pitchFamily="49" charset="0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and hash tables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7706-8A0A-4F56-A189-7D732B2720DA}" type="slidenum">
              <a:rPr lang="en-US"/>
              <a:pPr/>
              <a:t>18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58763"/>
            <a:ext cx="7793037" cy="1465262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0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smtClean="0"/>
              <a:t>Concept of Hashing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079875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In CS, a </a:t>
            </a:r>
            <a:r>
              <a:rPr lang="en-GB" altLang="zh-TW" b="1" smtClean="0"/>
              <a:t>hash table</a:t>
            </a:r>
            <a:r>
              <a:rPr lang="en-GB" altLang="zh-TW" smtClean="0"/>
              <a:t>, or a </a:t>
            </a:r>
            <a:r>
              <a:rPr lang="en-GB" altLang="zh-TW" b="1" smtClean="0"/>
              <a:t>hash map</a:t>
            </a:r>
            <a:r>
              <a:rPr lang="en-GB" altLang="zh-TW" smtClean="0"/>
              <a:t>, is a data structure that associates keys (names) with values (attributes).</a:t>
            </a:r>
          </a:p>
          <a:p>
            <a:pPr lvl="1" eaLnBrk="1" hangingPunct="1">
              <a:lnSpc>
                <a:spcPct val="101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TW" smtClean="0"/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Look-Up Table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Dictionary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Cache</a:t>
            </a:r>
          </a:p>
          <a:p>
            <a:pPr lvl="1" eaLnBrk="1" hangingPunct="1">
              <a:lnSpc>
                <a:spcPct val="10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Extended Array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concept</a:t>
            </a:r>
          </a:p>
          <a:p>
            <a:r>
              <a:rPr lang="en-US" dirty="0" smtClean="0"/>
              <a:t>Searching applications</a:t>
            </a:r>
          </a:p>
          <a:p>
            <a:r>
              <a:rPr lang="en-US" dirty="0" smtClean="0"/>
              <a:t>Linear 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Hashed </a:t>
            </a:r>
            <a:r>
              <a:rPr lang="en-US" dirty="0"/>
              <a:t>List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Comparison </a:t>
            </a:r>
            <a:r>
              <a:rPr lang="en-US" dirty="0"/>
              <a:t>of searching </a:t>
            </a:r>
            <a:r>
              <a:rPr lang="en-US" dirty="0" smtClean="0"/>
              <a:t>Techniques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3213"/>
            <a:ext cx="7793037" cy="1465262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smtClean="0"/>
              <a:t>Just An Idea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2273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Hash table : 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Collection of pairs, 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Lookup function (Hash function)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Hash tables are often used to implement associative arrays,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Worst-case time for </a:t>
            </a:r>
            <a:r>
              <a:rPr lang="en-GB" altLang="zh-TW" smtClean="0">
                <a:solidFill>
                  <a:srgbClr val="FF0033"/>
                </a:solidFill>
              </a:rPr>
              <a:t>Get</a:t>
            </a:r>
            <a:r>
              <a:rPr lang="en-GB" altLang="zh-TW" smtClean="0"/>
              <a:t>, </a:t>
            </a:r>
            <a:r>
              <a:rPr lang="en-GB" altLang="zh-TW" smtClean="0">
                <a:solidFill>
                  <a:srgbClr val="FF0033"/>
                </a:solidFill>
              </a:rPr>
              <a:t>Insert</a:t>
            </a:r>
            <a:r>
              <a:rPr lang="en-GB" altLang="zh-TW" smtClean="0"/>
              <a:t>, and </a:t>
            </a:r>
            <a:r>
              <a:rPr lang="en-GB" altLang="zh-TW" smtClean="0">
                <a:solidFill>
                  <a:srgbClr val="FF0033"/>
                </a:solidFill>
              </a:rPr>
              <a:t>Delete</a:t>
            </a:r>
            <a:r>
              <a:rPr lang="en-GB" altLang="zh-TW" smtClean="0"/>
              <a:t> is </a:t>
            </a:r>
            <a:r>
              <a:rPr lang="en-GB" altLang="zh-TW" smtClean="0">
                <a:solidFill>
                  <a:srgbClr val="FF0033"/>
                </a:solidFill>
              </a:rPr>
              <a:t>O(size).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Expected time is </a:t>
            </a:r>
            <a:r>
              <a:rPr lang="en-GB" altLang="zh-TW" smtClean="0">
                <a:solidFill>
                  <a:srgbClr val="FF0033"/>
                </a:solidFill>
              </a:rPr>
              <a:t>O(1).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8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5DF14E3-B38F-450A-AB7C-9EF7BA620DE2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Hash Tables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11200" y="1085850"/>
            <a:ext cx="7772400" cy="21717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Constant time accesses!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hash table</a:t>
            </a:r>
            <a:r>
              <a:rPr lang="en-US" smtClean="0"/>
              <a:t> is an array of some </a:t>
            </a:r>
            <a:br>
              <a:rPr lang="en-US" smtClean="0"/>
            </a:br>
            <a:r>
              <a:rPr lang="en-US" smtClean="0"/>
              <a:t>fixed size, usually a prime number.</a:t>
            </a:r>
          </a:p>
          <a:p>
            <a:pPr eaLnBrk="1" hangingPunct="1"/>
            <a:r>
              <a:rPr lang="en-US" smtClean="0"/>
              <a:t>General idea:</a:t>
            </a:r>
          </a:p>
        </p:txBody>
      </p:sp>
      <p:sp>
        <p:nvSpPr>
          <p:cNvPr id="7173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6000" y="3371850"/>
            <a:ext cx="2946400" cy="1733550"/>
          </a:xfrm>
          <a:custGeom>
            <a:avLst/>
            <a:gdLst>
              <a:gd name="T0" fmla="*/ 1964267 w 1473"/>
              <a:gd name="T1" fmla="*/ 60174 h 1959"/>
              <a:gd name="T2" fmla="*/ 1196162 w 1473"/>
              <a:gd name="T3" fmla="*/ 60174 h 1959"/>
              <a:gd name="T4" fmla="*/ 1068145 w 1473"/>
              <a:gd name="T5" fmla="*/ 79642 h 1959"/>
              <a:gd name="T6" fmla="*/ 1004136 w 1473"/>
              <a:gd name="T7" fmla="*/ 88492 h 1959"/>
              <a:gd name="T8" fmla="*/ 706096 w 1473"/>
              <a:gd name="T9" fmla="*/ 154860 h 1959"/>
              <a:gd name="T10" fmla="*/ 364049 w 1473"/>
              <a:gd name="T11" fmla="*/ 268130 h 1959"/>
              <a:gd name="T12" fmla="*/ 258035 w 1473"/>
              <a:gd name="T13" fmla="*/ 324764 h 1959"/>
              <a:gd name="T14" fmla="*/ 152021 w 1473"/>
              <a:gd name="T15" fmla="*/ 409716 h 1959"/>
              <a:gd name="T16" fmla="*/ 2000 w 1473"/>
              <a:gd name="T17" fmla="*/ 636254 h 1959"/>
              <a:gd name="T18" fmla="*/ 24003 w 1473"/>
              <a:gd name="T19" fmla="*/ 739790 h 1959"/>
              <a:gd name="T20" fmla="*/ 172023 w 1473"/>
              <a:gd name="T21" fmla="*/ 759258 h 1959"/>
              <a:gd name="T22" fmla="*/ 642087 w 1473"/>
              <a:gd name="T23" fmla="*/ 777841 h 1959"/>
              <a:gd name="T24" fmla="*/ 706096 w 1473"/>
              <a:gd name="T25" fmla="*/ 796424 h 1959"/>
              <a:gd name="T26" fmla="*/ 748102 w 1473"/>
              <a:gd name="T27" fmla="*/ 853059 h 1959"/>
              <a:gd name="T28" fmla="*/ 706096 w 1473"/>
              <a:gd name="T29" fmla="*/ 947745 h 1959"/>
              <a:gd name="T30" fmla="*/ 514070 w 1473"/>
              <a:gd name="T31" fmla="*/ 1089331 h 1959"/>
              <a:gd name="T32" fmla="*/ 408055 w 1473"/>
              <a:gd name="T33" fmla="*/ 1192867 h 1959"/>
              <a:gd name="T34" fmla="*/ 664090 w 1473"/>
              <a:gd name="T35" fmla="*/ 1419405 h 1959"/>
              <a:gd name="T36" fmla="*/ 920125 w 1473"/>
              <a:gd name="T37" fmla="*/ 1410556 h 1959"/>
              <a:gd name="T38" fmla="*/ 1176160 w 1473"/>
              <a:gd name="T39" fmla="*/ 1353921 h 1959"/>
              <a:gd name="T40" fmla="*/ 1432194 w 1473"/>
              <a:gd name="T41" fmla="*/ 1287553 h 1959"/>
              <a:gd name="T42" fmla="*/ 1688229 w 1473"/>
              <a:gd name="T43" fmla="*/ 1325604 h 1959"/>
              <a:gd name="T44" fmla="*/ 1772240 w 1473"/>
              <a:gd name="T45" fmla="*/ 1410556 h 1959"/>
              <a:gd name="T46" fmla="*/ 1986269 w 1473"/>
              <a:gd name="T47" fmla="*/ 1730895 h 1959"/>
              <a:gd name="T48" fmla="*/ 2498339 w 1473"/>
              <a:gd name="T49" fmla="*/ 1693729 h 1959"/>
              <a:gd name="T50" fmla="*/ 2604354 w 1473"/>
              <a:gd name="T51" fmla="*/ 1655677 h 1959"/>
              <a:gd name="T52" fmla="*/ 2648360 w 1473"/>
              <a:gd name="T53" fmla="*/ 1627360 h 1959"/>
              <a:gd name="T54" fmla="*/ 2712368 w 1473"/>
              <a:gd name="T55" fmla="*/ 1608777 h 1959"/>
              <a:gd name="T56" fmla="*/ 2946400 w 1473"/>
              <a:gd name="T57" fmla="*/ 1155700 h 1959"/>
              <a:gd name="T58" fmla="*/ 2796380 w 1473"/>
              <a:gd name="T59" fmla="*/ 806158 h 1959"/>
              <a:gd name="T60" fmla="*/ 2690365 w 1473"/>
              <a:gd name="T61" fmla="*/ 739790 h 1959"/>
              <a:gd name="T62" fmla="*/ 2604354 w 1473"/>
              <a:gd name="T63" fmla="*/ 664572 h 1959"/>
              <a:gd name="T64" fmla="*/ 2540345 w 1473"/>
              <a:gd name="T65" fmla="*/ 561037 h 1959"/>
              <a:gd name="T66" fmla="*/ 2690365 w 1473"/>
              <a:gd name="T67" fmla="*/ 315030 h 1959"/>
              <a:gd name="T68" fmla="*/ 2690365 w 1473"/>
              <a:gd name="T69" fmla="*/ 126543 h 1959"/>
              <a:gd name="T70" fmla="*/ 2434331 w 1473"/>
              <a:gd name="T71" fmla="*/ 51325 h 1959"/>
              <a:gd name="T72" fmla="*/ 2306313 w 1473"/>
              <a:gd name="T73" fmla="*/ 31857 h 1959"/>
              <a:gd name="T74" fmla="*/ 1964267 w 1473"/>
              <a:gd name="T75" fmla="*/ 60174 h 19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73"/>
              <a:gd name="T115" fmla="*/ 0 h 1959"/>
              <a:gd name="T116" fmla="*/ 1473 w 1473"/>
              <a:gd name="T117" fmla="*/ 1959 h 195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73" h="1959">
                <a:moveTo>
                  <a:pt x="982" y="68"/>
                </a:moveTo>
                <a:cubicBezTo>
                  <a:pt x="876" y="15"/>
                  <a:pt x="715" y="60"/>
                  <a:pt x="598" y="68"/>
                </a:cubicBezTo>
                <a:cubicBezTo>
                  <a:pt x="577" y="75"/>
                  <a:pt x="555" y="83"/>
                  <a:pt x="534" y="90"/>
                </a:cubicBezTo>
                <a:cubicBezTo>
                  <a:pt x="523" y="94"/>
                  <a:pt x="502" y="100"/>
                  <a:pt x="502" y="100"/>
                </a:cubicBezTo>
                <a:cubicBezTo>
                  <a:pt x="381" y="182"/>
                  <a:pt x="500" y="108"/>
                  <a:pt x="353" y="175"/>
                </a:cubicBezTo>
                <a:cubicBezTo>
                  <a:pt x="287" y="205"/>
                  <a:pt x="241" y="264"/>
                  <a:pt x="182" y="303"/>
                </a:cubicBezTo>
                <a:cubicBezTo>
                  <a:pt x="130" y="382"/>
                  <a:pt x="197" y="285"/>
                  <a:pt x="129" y="367"/>
                </a:cubicBezTo>
                <a:cubicBezTo>
                  <a:pt x="105" y="396"/>
                  <a:pt x="97" y="432"/>
                  <a:pt x="76" y="463"/>
                </a:cubicBezTo>
                <a:cubicBezTo>
                  <a:pt x="54" y="550"/>
                  <a:pt x="16" y="629"/>
                  <a:pt x="1" y="719"/>
                </a:cubicBezTo>
                <a:cubicBezTo>
                  <a:pt x="5" y="758"/>
                  <a:pt x="0" y="799"/>
                  <a:pt x="12" y="836"/>
                </a:cubicBezTo>
                <a:cubicBezTo>
                  <a:pt x="13" y="840"/>
                  <a:pt x="68" y="853"/>
                  <a:pt x="86" y="858"/>
                </a:cubicBezTo>
                <a:cubicBezTo>
                  <a:pt x="195" y="889"/>
                  <a:pt x="34" y="863"/>
                  <a:pt x="321" y="879"/>
                </a:cubicBezTo>
                <a:cubicBezTo>
                  <a:pt x="332" y="886"/>
                  <a:pt x="346" y="889"/>
                  <a:pt x="353" y="900"/>
                </a:cubicBezTo>
                <a:cubicBezTo>
                  <a:pt x="365" y="919"/>
                  <a:pt x="374" y="964"/>
                  <a:pt x="374" y="964"/>
                </a:cubicBezTo>
                <a:cubicBezTo>
                  <a:pt x="371" y="987"/>
                  <a:pt x="368" y="1044"/>
                  <a:pt x="353" y="1071"/>
                </a:cubicBezTo>
                <a:cubicBezTo>
                  <a:pt x="322" y="1126"/>
                  <a:pt x="287" y="1177"/>
                  <a:pt x="257" y="1231"/>
                </a:cubicBezTo>
                <a:cubicBezTo>
                  <a:pt x="235" y="1271"/>
                  <a:pt x="229" y="1310"/>
                  <a:pt x="204" y="1348"/>
                </a:cubicBezTo>
                <a:cubicBezTo>
                  <a:pt x="212" y="1485"/>
                  <a:pt x="191" y="1571"/>
                  <a:pt x="332" y="1604"/>
                </a:cubicBezTo>
                <a:cubicBezTo>
                  <a:pt x="375" y="1601"/>
                  <a:pt x="418" y="1600"/>
                  <a:pt x="460" y="1594"/>
                </a:cubicBezTo>
                <a:cubicBezTo>
                  <a:pt x="508" y="1588"/>
                  <a:pt x="541" y="1545"/>
                  <a:pt x="588" y="1530"/>
                </a:cubicBezTo>
                <a:cubicBezTo>
                  <a:pt x="623" y="1495"/>
                  <a:pt x="668" y="1471"/>
                  <a:pt x="716" y="1455"/>
                </a:cubicBezTo>
                <a:cubicBezTo>
                  <a:pt x="772" y="1463"/>
                  <a:pt x="806" y="1460"/>
                  <a:pt x="844" y="1498"/>
                </a:cubicBezTo>
                <a:cubicBezTo>
                  <a:pt x="855" y="1533"/>
                  <a:pt x="875" y="1559"/>
                  <a:pt x="886" y="1594"/>
                </a:cubicBezTo>
                <a:cubicBezTo>
                  <a:pt x="894" y="1728"/>
                  <a:pt x="871" y="1876"/>
                  <a:pt x="993" y="1956"/>
                </a:cubicBezTo>
                <a:cubicBezTo>
                  <a:pt x="1285" y="1941"/>
                  <a:pt x="1104" y="1959"/>
                  <a:pt x="1249" y="1914"/>
                </a:cubicBezTo>
                <a:cubicBezTo>
                  <a:pt x="1307" y="1825"/>
                  <a:pt x="1231" y="1928"/>
                  <a:pt x="1302" y="1871"/>
                </a:cubicBezTo>
                <a:cubicBezTo>
                  <a:pt x="1312" y="1863"/>
                  <a:pt x="1315" y="1848"/>
                  <a:pt x="1324" y="1839"/>
                </a:cubicBezTo>
                <a:cubicBezTo>
                  <a:pt x="1333" y="1830"/>
                  <a:pt x="1345" y="1825"/>
                  <a:pt x="1356" y="1818"/>
                </a:cubicBezTo>
                <a:cubicBezTo>
                  <a:pt x="1466" y="1650"/>
                  <a:pt x="1423" y="1499"/>
                  <a:pt x="1473" y="1306"/>
                </a:cubicBezTo>
                <a:cubicBezTo>
                  <a:pt x="1466" y="1156"/>
                  <a:pt x="1470" y="1037"/>
                  <a:pt x="1398" y="911"/>
                </a:cubicBezTo>
                <a:cubicBezTo>
                  <a:pt x="1326" y="785"/>
                  <a:pt x="1399" y="935"/>
                  <a:pt x="1345" y="836"/>
                </a:cubicBezTo>
                <a:cubicBezTo>
                  <a:pt x="1330" y="808"/>
                  <a:pt x="1302" y="751"/>
                  <a:pt x="1302" y="751"/>
                </a:cubicBezTo>
                <a:cubicBezTo>
                  <a:pt x="1293" y="711"/>
                  <a:pt x="1280" y="673"/>
                  <a:pt x="1270" y="634"/>
                </a:cubicBezTo>
                <a:cubicBezTo>
                  <a:pt x="1279" y="537"/>
                  <a:pt x="1290" y="439"/>
                  <a:pt x="1345" y="356"/>
                </a:cubicBezTo>
                <a:cubicBezTo>
                  <a:pt x="1356" y="285"/>
                  <a:pt x="1372" y="215"/>
                  <a:pt x="1345" y="143"/>
                </a:cubicBezTo>
                <a:cubicBezTo>
                  <a:pt x="1322" y="82"/>
                  <a:pt x="1267" y="75"/>
                  <a:pt x="1217" y="58"/>
                </a:cubicBezTo>
                <a:cubicBezTo>
                  <a:pt x="1196" y="51"/>
                  <a:pt x="1153" y="36"/>
                  <a:pt x="1153" y="36"/>
                </a:cubicBezTo>
                <a:cubicBezTo>
                  <a:pt x="985" y="48"/>
                  <a:pt x="1018" y="0"/>
                  <a:pt x="982" y="68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548640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/>
              <a:t>key space (e.g., integers, strings)</a:t>
            </a:r>
          </a:p>
        </p:txBody>
      </p:sp>
      <p:sp>
        <p:nvSpPr>
          <p:cNvPr id="7175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0" y="4343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29" name="Group 89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010400" y="1828800"/>
          <a:ext cx="1524000" cy="4145232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2" name="Text Box 8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19800" y="5486400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/>
              <a:t>TableSize –1 </a:t>
            </a:r>
          </a:p>
        </p:txBody>
      </p:sp>
      <p:sp>
        <p:nvSpPr>
          <p:cNvPr id="7203" name="Text Box 8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0400" y="3327400"/>
            <a:ext cx="191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/>
              <a:t>hash function:</a:t>
            </a:r>
          </a:p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h(K)</a:t>
            </a:r>
          </a:p>
        </p:txBody>
      </p:sp>
      <p:sp>
        <p:nvSpPr>
          <p:cNvPr id="7204" name="Text Box 8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62800" y="1143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/>
              <a:t>hash table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3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299D1CD5-A8E0-4B7F-82A2-DC9C68B59A1F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11200" y="1085850"/>
            <a:ext cx="3403600" cy="234558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key space = integers</a:t>
            </a:r>
          </a:p>
          <a:p>
            <a:pPr eaLnBrk="1" hangingPunct="1"/>
            <a:r>
              <a:rPr lang="en-US" dirty="0" err="1" smtClean="0"/>
              <a:t>TableSize</a:t>
            </a:r>
            <a:r>
              <a:rPr lang="en-US" dirty="0" smtClean="0"/>
              <a:t> = 10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h</a:t>
            </a:r>
            <a:r>
              <a:rPr lang="en-US" dirty="0" smtClean="0"/>
              <a:t>(K) = K mod 10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Insert</a:t>
            </a:r>
            <a:r>
              <a:rPr lang="en-US" dirty="0" smtClean="0"/>
              <a:t>: 7, 18, 41, 94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12361" name="Group 7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172200" y="685800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/>
                <a:gridCol w="1460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1" name="Text Box 75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628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2" name="Text Box 76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4343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3" name="Text Box 77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4200" y="4876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5EAEF2D-EEFD-4198-A1B0-0A4B7839EC77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685800"/>
            <a:ext cx="8026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11200" y="1085850"/>
            <a:ext cx="7772400" cy="51435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b="1" smtClean="0"/>
              <a:t>simple/fast</a:t>
            </a:r>
            <a:r>
              <a:rPr lang="en-US" smtClean="0"/>
              <a:t> to compute,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Avoid </a:t>
            </a:r>
            <a:r>
              <a:rPr lang="en-US" b="1" smtClean="0"/>
              <a:t>collisions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have keys distributed </a:t>
            </a:r>
            <a:r>
              <a:rPr lang="en-US" b="1" smtClean="0">
                <a:solidFill>
                  <a:srgbClr val="FF0000"/>
                </a:solidFill>
              </a:rPr>
              <a:t>evenly</a:t>
            </a:r>
            <a:r>
              <a:rPr lang="en-US" smtClean="0"/>
              <a:t> among cells.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mtClean="0"/>
              <a:t>Perfect Hash function: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Search vs. Hashing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Search tree methods: key comparisons</a:t>
            </a:r>
          </a:p>
          <a:p>
            <a:pPr lvl="1" eaLnBrk="1" hangingPunct="1"/>
            <a:r>
              <a:rPr lang="en-US" altLang="zh-TW" dirty="0" smtClean="0"/>
              <a:t>Time complexity: O(size) or O(log n)</a:t>
            </a:r>
          </a:p>
          <a:p>
            <a:pPr eaLnBrk="1" hangingPunct="1"/>
            <a:r>
              <a:rPr lang="en-US" altLang="zh-TW" dirty="0" smtClean="0"/>
              <a:t>Hashing methods: hash functions</a:t>
            </a:r>
          </a:p>
          <a:p>
            <a:pPr lvl="1" eaLnBrk="1" hangingPunct="1"/>
            <a:r>
              <a:rPr lang="en-US" altLang="zh-TW" dirty="0" smtClean="0"/>
              <a:t>Expected time: O(1)</a:t>
            </a:r>
          </a:p>
          <a:p>
            <a:r>
              <a:rPr lang="en-US" altLang="zh-TW" dirty="0" smtClean="0"/>
              <a:t>Is hashing better than searching?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4B7F83B0-26AA-4A55-9771-0C91FCFF576C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Hash Functions: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key space = strings</a:t>
            </a:r>
          </a:p>
          <a:p>
            <a:pPr marL="609600" indent="-609600" eaLnBrk="1" hangingPunct="1"/>
            <a:r>
              <a:rPr lang="en-US" sz="2800" smtClean="0"/>
              <a:t>s = s</a:t>
            </a:r>
            <a:r>
              <a:rPr lang="en-US" sz="2800" baseline="-25000" smtClean="0"/>
              <a:t>0</a:t>
            </a:r>
            <a:r>
              <a:rPr lang="en-US" sz="2800" smtClean="0"/>
              <a:t> s</a:t>
            </a:r>
            <a:r>
              <a:rPr lang="en-US" sz="2800" baseline="-25000" smtClean="0"/>
              <a:t>1</a:t>
            </a:r>
            <a:r>
              <a:rPr lang="en-US" sz="2800" smtClean="0"/>
              <a:t> s</a:t>
            </a:r>
            <a:r>
              <a:rPr lang="en-US" sz="2800" baseline="-25000" smtClean="0"/>
              <a:t>2</a:t>
            </a:r>
            <a:r>
              <a:rPr lang="en-US" sz="2800" smtClean="0"/>
              <a:t> … s </a:t>
            </a:r>
            <a:r>
              <a:rPr lang="en-US" sz="2800" baseline="-25000" smtClean="0"/>
              <a:t>k-1</a:t>
            </a:r>
          </a:p>
          <a:p>
            <a:pPr marL="609600" indent="-609600" eaLnBrk="1" hangingPunct="1">
              <a:buFontTx/>
              <a:buNone/>
            </a:pPr>
            <a:endParaRPr lang="en-US" sz="2800" baseline="-250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h(s) = s</a:t>
            </a:r>
            <a:r>
              <a:rPr lang="en-US" sz="2800" baseline="-25000" smtClean="0"/>
              <a:t>0</a:t>
            </a:r>
            <a:r>
              <a:rPr lang="en-US" sz="2800" smtClean="0"/>
              <a:t> mod TableSize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  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2800" smtClean="0"/>
              <a:t>h(s) =			 	mod TableSize</a:t>
            </a:r>
          </a:p>
          <a:p>
            <a:pPr marL="609600" indent="-609600" eaLnBrk="1" hangingPunct="1">
              <a:buFontTx/>
              <a:buAutoNum type="arabicPeriod" startAt="2"/>
            </a:pPr>
            <a:endParaRPr lang="en-US" sz="2800" smtClean="0"/>
          </a:p>
          <a:p>
            <a:pPr marL="609600" indent="-609600" eaLnBrk="1" hangingPunct="1">
              <a:buFontTx/>
              <a:buAutoNum type="arabicPeriod" startAt="3"/>
            </a:pPr>
            <a:r>
              <a:rPr lang="en-US" sz="2800" smtClean="0"/>
              <a:t>h(s) = 			 	mod TableSize</a:t>
            </a: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rgbClr val="FF0000"/>
              </a:solidFill>
            </a:endParaRPr>
          </a:p>
        </p:txBody>
      </p:sp>
      <p:graphicFrame>
        <p:nvGraphicFramePr>
          <p:cNvPr id="196608" name="Object 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35288" y="3962400"/>
          <a:ext cx="20939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4" imgW="482400" imgH="457200" progId="Equation.3">
                  <p:embed/>
                </p:oleObj>
              </mc:Choice>
              <mc:Fallback>
                <p:oleObj name="Equation" r:id="rId14" imgW="48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962400"/>
                        <a:ext cx="20939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" name="Object 1"/>
          <p:cNvGraphicFramePr>
            <a:graphicFrameLocks noGrp="1" noChangeAspect="1"/>
          </p:cNvGraphicFramePr>
          <p:nvPr>
            <p:ph sz="half" idx="2"/>
            <p:custDataLst>
              <p:tags r:id="rId6"/>
            </p:custDataLst>
          </p:nvPr>
        </p:nvGraphicFramePr>
        <p:xfrm>
          <a:off x="2590800" y="5257800"/>
          <a:ext cx="274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6" imgW="749160" imgH="457200" progId="Equation.3">
                  <p:embed/>
                </p:oleObj>
              </mc:Choice>
              <mc:Fallback>
                <p:oleObj name="Equation" r:id="rId16" imgW="749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74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8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" y="381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26 letters, 10 digits, 1 _ = 37 possible characters</a:t>
            </a:r>
          </a:p>
        </p:txBody>
      </p:sp>
      <p:sp>
        <p:nvSpPr>
          <p:cNvPr id="1032" name="Text Box 9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2971800"/>
            <a:ext cx="259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sng">
                <a:solidFill>
                  <a:schemeClr val="accent1"/>
                </a:solidFill>
              </a:rPr>
              <a:t>Spread</a:t>
            </a:r>
            <a:r>
              <a:rPr lang="en-US">
                <a:solidFill>
                  <a:schemeClr val="accent1"/>
                </a:solidFill>
              </a:rPr>
              <a:t>: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37</a:t>
            </a:r>
          </a:p>
        </p:txBody>
      </p:sp>
      <p:sp>
        <p:nvSpPr>
          <p:cNvPr id="1033" name="Text Box 10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96200" y="4419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K*37</a:t>
            </a:r>
          </a:p>
        </p:txBody>
      </p:sp>
      <p:sp>
        <p:nvSpPr>
          <p:cNvPr id="1034" name="Text Box 11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4953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SPOT, POST,STOP</a:t>
            </a:r>
          </a:p>
        </p:txBody>
      </p:sp>
      <p:sp>
        <p:nvSpPr>
          <p:cNvPr id="1035" name="Text Box 12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2000" y="63246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>
                <a:solidFill>
                  <a:schemeClr val="accent1"/>
                </a:solidFill>
              </a:rPr>
              <a:t>[s0 + s1*37 + s2*37^2+s3*37^3…] = O(37^k+1)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3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93738"/>
            <a:ext cx="7793037" cy="684212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smtClean="0"/>
              <a:t>Some hash functions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500562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Middle of square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H(x):= return middle digits of x^2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Division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H(x):= return x % k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Multiplicative: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H(x):= return the first few digits of the fractional part of x*k, where k is a fraction.</a:t>
            </a:r>
          </a:p>
          <a:p>
            <a:pPr lvl="2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000" b="1" smtClean="0">
                <a:solidFill>
                  <a:srgbClr val="B2B2B2"/>
                </a:solidFill>
              </a:rPr>
              <a:t>advocated by D. Knuth in TAOCP vol. III</a:t>
            </a:r>
            <a:r>
              <a:rPr lang="en-GB" altLang="zh-TW" sz="2000" b="1" smtClean="0">
                <a:solidFill>
                  <a:srgbClr val="808080"/>
                </a:solidFill>
              </a:rPr>
              <a:t>.</a:t>
            </a:r>
          </a:p>
          <a:p>
            <a:pPr eaLnBrk="1" hangingPunct="1">
              <a:lnSpc>
                <a:spcPct val="102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TW" altLang="en-GB" sz="2000" b="1" smtClean="0">
              <a:solidFill>
                <a:srgbClr val="80808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1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93738"/>
            <a:ext cx="7793037" cy="684212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smtClean="0"/>
              <a:t>Some hash functions II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16113"/>
            <a:ext cx="8780462" cy="5270500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smtClean="0"/>
              <a:t>Folding</a:t>
            </a:r>
            <a:r>
              <a:rPr lang="en-GB" altLang="zh-TW" smtClean="0"/>
              <a:t>: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400" smtClean="0"/>
              <a:t>Partition the identifier x into several parts, and add the parts together to obtain the hash address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400" smtClean="0"/>
              <a:t>e.g. x=12320324111220; partition x into 123,203,241,112,20; then return the address 123+203+241+112+20=699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400" smtClean="0"/>
              <a:t>Shift folding vs. folding at the boundaries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smtClean="0"/>
              <a:t>Digit</a:t>
            </a:r>
            <a:r>
              <a:rPr lang="en-GB" altLang="zh-TW" smtClean="0"/>
              <a:t> </a:t>
            </a:r>
            <a:r>
              <a:rPr lang="en-GB" altLang="zh-TW" sz="2800" smtClean="0"/>
              <a:t>analysis</a:t>
            </a:r>
            <a:r>
              <a:rPr lang="en-GB" altLang="zh-TW" smtClean="0"/>
              <a:t>: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400" smtClean="0">
                <a:solidFill>
                  <a:schemeClr val="accent2"/>
                </a:solidFill>
              </a:rPr>
              <a:t>If all the keys have been known in advance</a:t>
            </a:r>
            <a:r>
              <a:rPr lang="en-GB" altLang="zh-TW" sz="2400" smtClean="0"/>
              <a:t>, then we could delete the digits of keys having the most skewed distributions, and use the rest digits as hash address.</a:t>
            </a:r>
          </a:p>
          <a:p>
            <a:pPr lvl="1" eaLnBrk="1" hangingPunct="1">
              <a:lnSpc>
                <a:spcPct val="102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TW" sz="2400" smtClean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7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7504" y="944943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a good hash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836" y="2321705"/>
            <a:ext cx="8229600" cy="4525963"/>
          </a:xfrm>
        </p:spPr>
        <p:txBody>
          <a:bodyPr/>
          <a:lstStyle/>
          <a:p>
            <a:r>
              <a:rPr lang="en-US" dirty="0" smtClean="0"/>
              <a:t>Randomization</a:t>
            </a:r>
          </a:p>
          <a:p>
            <a:r>
              <a:rPr lang="en-US" dirty="0" smtClean="0"/>
              <a:t>Less collisions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3213"/>
            <a:ext cx="7793037" cy="1465262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smtClean="0"/>
              <a:t>Choice of Hash Function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729162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Requirements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easy to compute</a:t>
            </a:r>
          </a:p>
          <a:p>
            <a:pPr lvl="1"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minimal number of collisions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If a hashing function groups key values together, this is called </a:t>
            </a:r>
            <a:r>
              <a:rPr lang="en-GB" altLang="zh-TW" smtClean="0">
                <a:solidFill>
                  <a:srgbClr val="3333CC"/>
                </a:solidFill>
              </a:rPr>
              <a:t>clustering</a:t>
            </a:r>
            <a:r>
              <a:rPr lang="en-GB" altLang="zh-TW" smtClean="0"/>
              <a:t> of the keys.</a:t>
            </a:r>
          </a:p>
          <a:p>
            <a:pPr eaLnBrk="1" hangingPunct="1">
              <a:lnSpc>
                <a:spcPct val="102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mtClean="0"/>
              <a:t>A good hashing function distributes the key values uniformly throughout the range.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43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</a:t>
            </a:r>
            <a:r>
              <a:rPr lang="en-US" dirty="0" smtClean="0"/>
              <a:t>s a process to </a:t>
            </a:r>
            <a:r>
              <a:rPr lang="en-US" dirty="0"/>
              <a:t>retrieve information stored within some data structure, or calculated in the </a:t>
            </a:r>
            <a:r>
              <a:rPr lang="en-US" dirty="0" smtClean="0"/>
              <a:t>search space</a:t>
            </a:r>
            <a:r>
              <a:rPr lang="en-US" dirty="0"/>
              <a:t> of a problem domain, either with discrete or continuous values.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3A235DB-26F8-4B09-AED6-461A2F48C9B0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 Resolution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smtClean="0"/>
              <a:t>Collision</a:t>
            </a:r>
            <a:r>
              <a:rPr lang="en-US" smtClean="0"/>
              <a:t>: when two keys map to the same location in the hash table.  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mtClean="0"/>
              <a:t>Two ways to resolve collisions: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Separate Chaining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Open Addressing (linear probing, quadratic probing, double hashing)</a:t>
            </a:r>
          </a:p>
        </p:txBody>
      </p:sp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728CC044-EE66-458F-808E-3598C839B543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Open Addressing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20800" y="1371600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/>
                <a:gridCol w="1460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8" name="Text Box 4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86600" y="762000"/>
            <a:ext cx="1244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b="1" dirty="0"/>
              <a:t>Insert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38</a:t>
            </a:r>
          </a:p>
          <a:p>
            <a:pPr eaLnBrk="1" hangingPunct="1"/>
            <a:r>
              <a:rPr lang="en-US" dirty="0"/>
              <a:t>19</a:t>
            </a:r>
          </a:p>
          <a:p>
            <a:pPr eaLnBrk="1" hangingPunct="1"/>
            <a:r>
              <a:rPr lang="en-US" dirty="0"/>
              <a:t>8</a:t>
            </a:r>
          </a:p>
          <a:p>
            <a:pPr eaLnBrk="1" hangingPunct="1"/>
            <a:r>
              <a:rPr lang="en-US" dirty="0"/>
              <a:t>109</a:t>
            </a:r>
          </a:p>
          <a:p>
            <a:pPr eaLnBrk="1" hangingPunct="1"/>
            <a:r>
              <a:rPr lang="en-US" dirty="0"/>
              <a:t>10</a:t>
            </a:r>
          </a:p>
        </p:txBody>
      </p:sp>
      <p:sp>
        <p:nvSpPr>
          <p:cNvPr id="15399" name="Rectangle 51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5181600" y="3429000"/>
            <a:ext cx="3733800" cy="2743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u="sng" smtClean="0"/>
              <a:t>Linear Probing</a:t>
            </a:r>
            <a:r>
              <a:rPr lang="en-US" smtClean="0"/>
              <a:t>: after checking spot h(k), try spot h(k)+1, if that is full, try h(k)+2, then h(k)+3, etc.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701102D-FD5D-499D-B4D9-FF132AF94B39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f(i) = i</a:t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Probe sequence: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0</a:t>
            </a:r>
            <a:r>
              <a:rPr lang="en-US" baseline="30000" smtClean="0"/>
              <a:t>th</a:t>
            </a:r>
            <a:r>
              <a:rPr lang="en-US" smtClean="0"/>
              <a:t> probe =  h(k) mod TableSize</a:t>
            </a:r>
          </a:p>
          <a:p>
            <a:pPr lvl="1" eaLnBrk="1" hangingPunct="1">
              <a:buFontTx/>
              <a:buNone/>
            </a:pPr>
            <a:r>
              <a:rPr lang="en-US" smtClean="0"/>
              <a:t>	1</a:t>
            </a:r>
            <a:r>
              <a:rPr lang="en-US" baseline="30000" smtClean="0"/>
              <a:t>th</a:t>
            </a:r>
            <a:r>
              <a:rPr lang="en-US" smtClean="0"/>
              <a:t> probe = (h(k) + 1) mod TableSize</a:t>
            </a:r>
          </a:p>
          <a:p>
            <a:pPr lvl="1" eaLnBrk="1" hangingPunct="1">
              <a:buFontTx/>
              <a:buNone/>
            </a:pPr>
            <a:r>
              <a:rPr lang="en-US" smtClean="0"/>
              <a:t>	2</a:t>
            </a:r>
            <a:r>
              <a:rPr lang="en-US" baseline="30000" smtClean="0"/>
              <a:t>th</a:t>
            </a:r>
            <a:r>
              <a:rPr lang="en-US" smtClean="0"/>
              <a:t> probe = (h(k) + 2) mod TableSize </a:t>
            </a:r>
          </a:p>
          <a:p>
            <a:pPr lvl="1" eaLnBrk="1" hangingPunct="1">
              <a:buFontTx/>
              <a:buNone/>
            </a:pPr>
            <a:r>
              <a:rPr lang="en-US" smtClean="0"/>
              <a:t>	. . .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i</a:t>
            </a:r>
            <a:r>
              <a:rPr lang="en-US" baseline="30000" smtClean="0">
                <a:solidFill>
                  <a:schemeClr val="accent2"/>
                </a:solidFill>
              </a:rPr>
              <a:t>th</a:t>
            </a:r>
            <a:r>
              <a:rPr lang="en-US" smtClean="0">
                <a:solidFill>
                  <a:schemeClr val="accent2"/>
                </a:solidFill>
              </a:rPr>
              <a:t> probe = (h(k) + i) mod TableSize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5644F6D-61EE-43FD-8C6B-67C9ACAE9A7F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f(i) = i</a:t>
            </a:r>
            <a:r>
              <a:rPr lang="en-US" baseline="30000" smtClean="0">
                <a:solidFill>
                  <a:schemeClr val="accent2"/>
                </a:solidFill>
              </a:rPr>
              <a:t>2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aseline="30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Probe sequence: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0</a:t>
            </a:r>
            <a:r>
              <a:rPr lang="en-US" baseline="30000" smtClean="0"/>
              <a:t>th</a:t>
            </a:r>
            <a:r>
              <a:rPr lang="en-US" smtClean="0"/>
              <a:t> probe =  h(k) mod TableSize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1</a:t>
            </a:r>
            <a:r>
              <a:rPr lang="en-US" baseline="30000" smtClean="0"/>
              <a:t>th</a:t>
            </a:r>
            <a:r>
              <a:rPr lang="en-US" smtClean="0"/>
              <a:t> probe = (h(k) + 1) mod TableSize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2</a:t>
            </a:r>
            <a:r>
              <a:rPr lang="en-US" baseline="30000" smtClean="0"/>
              <a:t>th</a:t>
            </a:r>
            <a:r>
              <a:rPr lang="en-US" smtClean="0"/>
              <a:t> probe = (h(k) + 4) mod TableSize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3</a:t>
            </a:r>
            <a:r>
              <a:rPr lang="en-US" baseline="30000" smtClean="0"/>
              <a:t>th</a:t>
            </a:r>
            <a:r>
              <a:rPr lang="en-US" smtClean="0"/>
              <a:t> probe = (h(k) + 9) mod TableSize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i</a:t>
            </a:r>
            <a:r>
              <a:rPr lang="en-US" baseline="30000" smtClean="0">
                <a:solidFill>
                  <a:schemeClr val="accent2"/>
                </a:solidFill>
              </a:rPr>
              <a:t>th</a:t>
            </a:r>
            <a:r>
              <a:rPr lang="en-US" smtClean="0">
                <a:solidFill>
                  <a:schemeClr val="accent2"/>
                </a:solidFill>
              </a:rPr>
              <a:t> probe = (h(k) + i</a:t>
            </a:r>
            <a:r>
              <a:rPr lang="en-US" baseline="30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) mod TableSize </a:t>
            </a:r>
          </a:p>
        </p:txBody>
      </p:sp>
      <p:sp>
        <p:nvSpPr>
          <p:cNvPr id="19461" name="AutoShape 5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5943600"/>
            <a:ext cx="35052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i</a:t>
            </a:r>
            <a:r>
              <a:rPr lang="en-US" sz="2000"/>
              <a:t>+1) =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i</a:t>
            </a:r>
            <a:r>
              <a:rPr lang="en-US" sz="2000"/>
              <a:t>) + 2</a:t>
            </a:r>
            <a:r>
              <a:rPr lang="en-US" sz="2000" i="1"/>
              <a:t>i</a:t>
            </a:r>
            <a:r>
              <a:rPr lang="en-US" sz="2000"/>
              <a:t> + 1</a:t>
            </a:r>
          </a:p>
        </p:txBody>
      </p:sp>
      <p:sp>
        <p:nvSpPr>
          <p:cNvPr id="1946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6600" y="3810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Less likely to encounter Primary Clustering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AD4F1A8-8DC3-4B06-9C94-D01158F30259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20800" y="1371600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/>
                <a:gridCol w="1460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8" name="Text Box 4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00800" y="1447800"/>
            <a:ext cx="1397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/>
              <a:t>Insert: </a:t>
            </a:r>
          </a:p>
          <a:p>
            <a:pPr eaLnBrk="1" hangingPunct="1"/>
            <a:r>
              <a:rPr lang="en-US"/>
              <a:t>89</a:t>
            </a:r>
          </a:p>
          <a:p>
            <a:pPr eaLnBrk="1" hangingPunct="1"/>
            <a:r>
              <a:rPr lang="en-US"/>
              <a:t>18</a:t>
            </a:r>
          </a:p>
          <a:p>
            <a:pPr eaLnBrk="1" hangingPunct="1"/>
            <a:r>
              <a:rPr lang="en-US"/>
              <a:t>49</a:t>
            </a:r>
          </a:p>
          <a:p>
            <a:pPr eaLnBrk="1" hangingPunct="1"/>
            <a:r>
              <a:rPr lang="en-US"/>
              <a:t>58</a:t>
            </a:r>
          </a:p>
          <a:p>
            <a:pPr eaLnBrk="1" hangingPunct="1"/>
            <a:r>
              <a:rPr lang="en-US"/>
              <a:t>79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B2A627D4-C956-484F-B0FB-4DB866922E3F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Double Hashing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f(i) = i * g(k)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where g is a second hash function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Probe sequence: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0</a:t>
            </a:r>
            <a:r>
              <a:rPr lang="en-US" baseline="30000" smtClean="0"/>
              <a:t>th</a:t>
            </a:r>
            <a:r>
              <a:rPr lang="en-US" smtClean="0"/>
              <a:t> probe =  h(k) mod TableSize</a:t>
            </a:r>
          </a:p>
          <a:p>
            <a:pPr lvl="1" eaLnBrk="1" hangingPunct="1">
              <a:buFontTx/>
              <a:buNone/>
            </a:pPr>
            <a:r>
              <a:rPr lang="en-US" smtClean="0"/>
              <a:t>	1</a:t>
            </a:r>
            <a:r>
              <a:rPr lang="en-US" baseline="30000" smtClean="0"/>
              <a:t>th</a:t>
            </a:r>
            <a:r>
              <a:rPr lang="en-US" smtClean="0"/>
              <a:t> probe = (h(k) + g(k)) mod TableSize</a:t>
            </a:r>
          </a:p>
          <a:p>
            <a:pPr lvl="1" eaLnBrk="1" hangingPunct="1">
              <a:buFontTx/>
              <a:buNone/>
            </a:pPr>
            <a:r>
              <a:rPr lang="en-US" smtClean="0"/>
              <a:t>	2</a:t>
            </a:r>
            <a:r>
              <a:rPr lang="en-US" baseline="30000" smtClean="0"/>
              <a:t>th</a:t>
            </a:r>
            <a:r>
              <a:rPr lang="en-US" smtClean="0"/>
              <a:t> probe = (h(k) + 2*g(k)) mod TableSize </a:t>
            </a:r>
          </a:p>
          <a:p>
            <a:pPr lvl="1" eaLnBrk="1" hangingPunct="1">
              <a:buFontTx/>
              <a:buNone/>
            </a:pPr>
            <a:r>
              <a:rPr lang="en-US" smtClean="0"/>
              <a:t>	3</a:t>
            </a:r>
            <a:r>
              <a:rPr lang="en-US" baseline="30000" smtClean="0"/>
              <a:t>th</a:t>
            </a:r>
            <a:r>
              <a:rPr lang="en-US" smtClean="0"/>
              <a:t> probe = (h(k) + 3*g(k)) mod TableSize</a:t>
            </a:r>
          </a:p>
          <a:p>
            <a:pPr lvl="1" eaLnBrk="1" hangingPunct="1">
              <a:buFontTx/>
              <a:buNone/>
            </a:pPr>
            <a:r>
              <a:rPr lang="en-US" smtClean="0"/>
              <a:t>	. . .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i</a:t>
            </a:r>
            <a:r>
              <a:rPr lang="en-US" baseline="30000" smtClean="0">
                <a:solidFill>
                  <a:schemeClr val="accent2"/>
                </a:solidFill>
              </a:rPr>
              <a:t>th</a:t>
            </a:r>
            <a:r>
              <a:rPr lang="en-US" smtClean="0">
                <a:solidFill>
                  <a:schemeClr val="accent2"/>
                </a:solidFill>
              </a:rPr>
              <a:t> probe = (h(</a:t>
            </a:r>
            <a:r>
              <a:rPr lang="en-US" u="sng" smtClean="0">
                <a:solidFill>
                  <a:schemeClr val="accent1"/>
                </a:solidFill>
              </a:rPr>
              <a:t>k</a:t>
            </a:r>
            <a:r>
              <a:rPr lang="en-US" smtClean="0">
                <a:solidFill>
                  <a:schemeClr val="accent2"/>
                </a:solidFill>
              </a:rPr>
              <a:t>) + i*g(</a:t>
            </a:r>
            <a:r>
              <a:rPr lang="en-US" u="sng" smtClean="0">
                <a:solidFill>
                  <a:schemeClr val="accent1"/>
                </a:solidFill>
              </a:rPr>
              <a:t>k</a:t>
            </a:r>
            <a:r>
              <a:rPr lang="en-US" smtClean="0">
                <a:solidFill>
                  <a:schemeClr val="accent2"/>
                </a:solidFill>
              </a:rPr>
              <a:t>)) mod TableSize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57D4F54-0375-4BB3-B8C3-7120C92E3536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 Example</a:t>
            </a:r>
          </a:p>
        </p:txBody>
      </p:sp>
      <p:sp>
        <p:nvSpPr>
          <p:cNvPr id="2560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3124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0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3505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0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3886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0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4267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08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" y="4648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09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5800" y="5029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10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5800" y="541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11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3000" y="3124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2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43000" y="3505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3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43000" y="3886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4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43000" y="4267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5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43000" y="4648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6" name="Rectangle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43000" y="5029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7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3000" y="5410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33475" y="23733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19" name="Rectangle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57400" y="3113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20" name="Rectangle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57400" y="3494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21" name="Rectangle 2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57400" y="3875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22" name="Rectangle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57400" y="4256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23" name="Rectangle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57400" y="4637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24" name="Rectangle 2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057400" y="5018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25" name="Rectangle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057400" y="5399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26" name="Rectangle 2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146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27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146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28" name="Rectangle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29" name="Rectangle 2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146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0" name="Rectangle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146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1" name="Rectangle 30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5146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2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146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505075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34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429000" y="3113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35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29000" y="3494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36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429000" y="3875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37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429000" y="4256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38" name="Rectangle 37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429000" y="4637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39" name="Rectangle 3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429000" y="5018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40" name="Rectangle 39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429000" y="5399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41" name="Rectangle 40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8862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2" name="Rectangle 41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862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3" name="Rectangle 42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862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44" name="Rectangle 43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8862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5" name="Rectangle 4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6" name="Rectangle 45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47" name="Rectangle 46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862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48" name="Text Box 47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76675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49" name="Rectangle 4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800600" y="3113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50" name="Rectangle 49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800600" y="3494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51" name="Rectangle 50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800600" y="3875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52" name="Rectangle 5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4800600" y="4256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53" name="Rectangle 52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800600" y="4637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54" name="Rectangle 53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800600" y="5018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55" name="Rectangle 5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800600" y="5399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56" name="Rectangle 55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2578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57" name="Rectangle 56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2578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58" name="Rectangle 5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2578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59" name="Rectangle 58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2578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60" name="Rectangle 59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2578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61" name="Rectangle 60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2578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62" name="Rectangle 61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2578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63" name="Text Box 62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248275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64" name="Rectangle 63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6096000" y="3113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65" name="Rectangle 64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6096000" y="3494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66" name="Rectangle 65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096000" y="3875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67" name="Rectangle 66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4256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68" name="Rectangle 67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096000" y="4637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69" name="Rectangle 68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6096000" y="5018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70" name="Rectangle 69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6096000" y="5399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71" name="Rectangle 70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65532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72" name="Rectangle 71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65532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73" name="Rectangle 72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65532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74" name="Rectangle 73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5532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75" name="Rectangle 74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65532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76" name="Rectangle 75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5532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77" name="Rectangle 76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5532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78" name="Text Box 77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6543675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79" name="Rectangle 78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467600" y="3113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80" name="Rectangle 79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467600" y="3494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81" name="Rectangle 8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467600" y="3875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82" name="Rectangle 81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7467600" y="4256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83" name="Rectangle 82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467600" y="4637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84" name="Rectangle 83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7467600" y="5018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85" name="Rectangle 84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467600" y="5399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86" name="Rectangle 85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79248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87" name="Rectangle 86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79248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88" name="Rectangle 87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79248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89" name="Rectangle 88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79248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90" name="Rectangle 89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79248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55</a:t>
            </a:r>
          </a:p>
        </p:txBody>
      </p:sp>
      <p:sp>
        <p:nvSpPr>
          <p:cNvPr id="25691" name="Rectangle 90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79248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92" name="Rectangle 91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79248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93" name="Text Box 92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7915275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55</a:t>
            </a:r>
          </a:p>
        </p:txBody>
      </p:sp>
      <p:sp>
        <p:nvSpPr>
          <p:cNvPr id="25694" name="Text Box 93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1050925" y="1611313"/>
            <a:ext cx="4589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h(k) = k mod 7 and g(k) = 5 – (k mod 5)</a:t>
            </a:r>
          </a:p>
        </p:txBody>
      </p:sp>
      <p:sp>
        <p:nvSpPr>
          <p:cNvPr id="25695" name="Text Box 94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212725" y="5791200"/>
            <a:ext cx="812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Probes  1                   1                 1                  2                 1                 2</a:t>
            </a:r>
          </a:p>
        </p:txBody>
      </p:sp>
      <p:pic>
        <p:nvPicPr>
          <p:cNvPr id="96" name="Picture 9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2434302" cy="811434"/>
          </a:xfrm>
          <a:prstGeom prst="rect">
            <a:avLst/>
          </a:prstGeom>
        </p:spPr>
      </p:pic>
      <p:pic>
        <p:nvPicPr>
          <p:cNvPr id="9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54665"/>
            <a:ext cx="7789862" cy="782971"/>
          </a:xfrm>
        </p:spPr>
        <p:txBody>
          <a:bodyPr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dirty="0" smtClean="0"/>
              <a:t>Linear Probing – example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7388" y="1676400"/>
            <a:ext cx="7772400" cy="142808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Divisor = b (number of buckets) =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Home bucket = key %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Collision resolution: [h(k)+1] mod </a:t>
            </a:r>
            <a:r>
              <a:rPr lang="en-GB" altLang="zh-TW" sz="2800" dirty="0" err="1" smtClean="0"/>
              <a:t>bucketsize</a:t>
            </a:r>
            <a:endParaRPr lang="en-GB" altLang="zh-TW" sz="2800" dirty="0" smtClean="0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11188" y="3500438"/>
            <a:ext cx="7770812" cy="836612"/>
            <a:chOff x="385" y="2205"/>
            <a:chExt cx="4895" cy="527"/>
          </a:xfrm>
        </p:grpSpPr>
        <p:sp>
          <p:nvSpPr>
            <p:cNvPr id="33810" name="Rectangle 4"/>
            <p:cNvSpPr>
              <a:spLocks noChangeArrowheads="1"/>
            </p:cNvSpPr>
            <p:nvPr/>
          </p:nvSpPr>
          <p:spPr bwMode="auto">
            <a:xfrm>
              <a:off x="385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5"/>
            <p:cNvSpPr>
              <a:spLocks noChangeArrowheads="1"/>
            </p:cNvSpPr>
            <p:nvPr/>
          </p:nvSpPr>
          <p:spPr bwMode="auto">
            <a:xfrm>
              <a:off x="673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6"/>
            <p:cNvSpPr>
              <a:spLocks noChangeArrowheads="1"/>
            </p:cNvSpPr>
            <p:nvPr/>
          </p:nvSpPr>
          <p:spPr bwMode="auto">
            <a:xfrm>
              <a:off x="961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7"/>
            <p:cNvSpPr>
              <a:spLocks noChangeArrowheads="1"/>
            </p:cNvSpPr>
            <p:nvPr/>
          </p:nvSpPr>
          <p:spPr bwMode="auto">
            <a:xfrm>
              <a:off x="1249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8"/>
            <p:cNvSpPr>
              <a:spLocks noChangeArrowheads="1"/>
            </p:cNvSpPr>
            <p:nvPr/>
          </p:nvSpPr>
          <p:spPr bwMode="auto">
            <a:xfrm>
              <a:off x="1537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9"/>
            <p:cNvSpPr>
              <a:spLocks noChangeArrowheads="1"/>
            </p:cNvSpPr>
            <p:nvPr/>
          </p:nvSpPr>
          <p:spPr bwMode="auto">
            <a:xfrm>
              <a:off x="1825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10"/>
            <p:cNvSpPr>
              <a:spLocks noChangeArrowheads="1"/>
            </p:cNvSpPr>
            <p:nvPr/>
          </p:nvSpPr>
          <p:spPr bwMode="auto">
            <a:xfrm>
              <a:off x="2113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11"/>
            <p:cNvSpPr>
              <a:spLocks noChangeArrowheads="1"/>
            </p:cNvSpPr>
            <p:nvPr/>
          </p:nvSpPr>
          <p:spPr bwMode="auto">
            <a:xfrm>
              <a:off x="2401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12"/>
            <p:cNvSpPr>
              <a:spLocks noChangeArrowheads="1"/>
            </p:cNvSpPr>
            <p:nvPr/>
          </p:nvSpPr>
          <p:spPr bwMode="auto">
            <a:xfrm>
              <a:off x="2689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13"/>
            <p:cNvSpPr>
              <a:spLocks noChangeArrowheads="1"/>
            </p:cNvSpPr>
            <p:nvPr/>
          </p:nvSpPr>
          <p:spPr bwMode="auto">
            <a:xfrm>
              <a:off x="2977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14"/>
            <p:cNvSpPr>
              <a:spLocks noChangeArrowheads="1"/>
            </p:cNvSpPr>
            <p:nvPr/>
          </p:nvSpPr>
          <p:spPr bwMode="auto">
            <a:xfrm>
              <a:off x="3265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15"/>
            <p:cNvSpPr>
              <a:spLocks noChangeArrowheads="1"/>
            </p:cNvSpPr>
            <p:nvPr/>
          </p:nvSpPr>
          <p:spPr bwMode="auto">
            <a:xfrm>
              <a:off x="3553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16"/>
            <p:cNvSpPr>
              <a:spLocks noChangeArrowheads="1"/>
            </p:cNvSpPr>
            <p:nvPr/>
          </p:nvSpPr>
          <p:spPr bwMode="auto">
            <a:xfrm>
              <a:off x="3841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17"/>
            <p:cNvSpPr>
              <a:spLocks noChangeArrowheads="1"/>
            </p:cNvSpPr>
            <p:nvPr/>
          </p:nvSpPr>
          <p:spPr bwMode="auto">
            <a:xfrm>
              <a:off x="4129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18"/>
            <p:cNvSpPr>
              <a:spLocks noChangeArrowheads="1"/>
            </p:cNvSpPr>
            <p:nvPr/>
          </p:nvSpPr>
          <p:spPr bwMode="auto">
            <a:xfrm>
              <a:off x="4417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19"/>
            <p:cNvSpPr>
              <a:spLocks noChangeArrowheads="1"/>
            </p:cNvSpPr>
            <p:nvPr/>
          </p:nvSpPr>
          <p:spPr bwMode="auto">
            <a:xfrm>
              <a:off x="4705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20"/>
            <p:cNvSpPr>
              <a:spLocks noChangeArrowheads="1"/>
            </p:cNvSpPr>
            <p:nvPr/>
          </p:nvSpPr>
          <p:spPr bwMode="auto">
            <a:xfrm>
              <a:off x="4993" y="2493"/>
              <a:ext cx="288" cy="240"/>
            </a:xfrm>
            <a:prstGeom prst="rect">
              <a:avLst/>
            </a:prstGeom>
            <a:solidFill>
              <a:srgbClr val="00CC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Text Box 21"/>
            <p:cNvSpPr txBox="1">
              <a:spLocks noChangeArrowheads="1"/>
            </p:cNvSpPr>
            <p:nvPr/>
          </p:nvSpPr>
          <p:spPr bwMode="auto">
            <a:xfrm>
              <a:off x="433" y="2205"/>
              <a:ext cx="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500"/>
                </a:spcBef>
                <a:buFont typeface="Times New Roman" pitchFamily="16" charset="0"/>
                <a:buNone/>
              </a:pPr>
              <a:r>
                <a:rPr lang="en-GB" sz="240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33828" name="Text Box 22"/>
            <p:cNvSpPr txBox="1">
              <a:spLocks noChangeArrowheads="1"/>
            </p:cNvSpPr>
            <p:nvPr/>
          </p:nvSpPr>
          <p:spPr bwMode="auto">
            <a:xfrm>
              <a:off x="1537" y="2205"/>
              <a:ext cx="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500"/>
                </a:spcBef>
                <a:buFont typeface="Times New Roman" pitchFamily="16" charset="0"/>
                <a:buNone/>
              </a:pPr>
              <a:r>
                <a:rPr lang="en-GB" sz="2400">
                  <a:solidFill>
                    <a:srgbClr val="000000"/>
                  </a:solidFill>
                  <a:latin typeface="Times New Roman" pitchFamily="16" charset="0"/>
                </a:rPr>
                <a:t>4</a:t>
              </a:r>
            </a:p>
          </p:txBody>
        </p:sp>
        <p:sp>
          <p:nvSpPr>
            <p:cNvPr id="33829" name="Text Box 23"/>
            <p:cNvSpPr txBox="1">
              <a:spLocks noChangeArrowheads="1"/>
            </p:cNvSpPr>
            <p:nvPr/>
          </p:nvSpPr>
          <p:spPr bwMode="auto">
            <a:xfrm>
              <a:off x="2689" y="2205"/>
              <a:ext cx="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500"/>
                </a:spcBef>
                <a:buFont typeface="Times New Roman" pitchFamily="16" charset="0"/>
                <a:buNone/>
              </a:pPr>
              <a:r>
                <a:rPr lang="en-GB" sz="2400">
                  <a:solidFill>
                    <a:srgbClr val="000000"/>
                  </a:solidFill>
                  <a:latin typeface="Times New Roman" pitchFamily="16" charset="0"/>
                </a:rPr>
                <a:t>8</a:t>
              </a:r>
            </a:p>
          </p:txBody>
        </p:sp>
        <p:sp>
          <p:nvSpPr>
            <p:cNvPr id="33830" name="Text Box 24"/>
            <p:cNvSpPr txBox="1">
              <a:spLocks noChangeArrowheads="1"/>
            </p:cNvSpPr>
            <p:nvPr/>
          </p:nvSpPr>
          <p:spPr bwMode="auto">
            <a:xfrm>
              <a:off x="3841" y="2205"/>
              <a:ext cx="33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500"/>
                </a:spcBef>
                <a:buFont typeface="Times New Roman" pitchFamily="16" charset="0"/>
                <a:buNone/>
              </a:pPr>
              <a:r>
                <a:rPr lang="en-GB" sz="2400">
                  <a:solidFill>
                    <a:srgbClr val="000000"/>
                  </a:solidFill>
                  <a:latin typeface="Times New Roman" pitchFamily="16" charset="0"/>
                </a:rPr>
                <a:t>12</a:t>
              </a:r>
            </a:p>
          </p:txBody>
        </p:sp>
        <p:sp>
          <p:nvSpPr>
            <p:cNvPr id="33831" name="Text Box 25"/>
            <p:cNvSpPr txBox="1">
              <a:spLocks noChangeArrowheads="1"/>
            </p:cNvSpPr>
            <p:nvPr/>
          </p:nvSpPr>
          <p:spPr bwMode="auto">
            <a:xfrm>
              <a:off x="4945" y="2205"/>
              <a:ext cx="33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defTabSz="449263" eaLnBrk="0" fontAlgn="base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500"/>
                </a:spcBef>
                <a:buFont typeface="Times New Roman" pitchFamily="16" charset="0"/>
                <a:buNone/>
              </a:pPr>
              <a:r>
                <a:rPr lang="en-GB" sz="2400">
                  <a:solidFill>
                    <a:srgbClr val="000000"/>
                  </a:solidFill>
                  <a:latin typeface="Times New Roman" pitchFamily="16" charset="0"/>
                </a:rPr>
                <a:t>16</a:t>
              </a:r>
            </a:p>
          </p:txBody>
        </p:sp>
      </p:grp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57200" y="4724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41313" indent="-341313" eaLnBrk="0" hangingPunct="0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</a:rPr>
              <a:t>Insert pairs whose keys are 6, 12, 34, 29, 28, 11, 23, 7, 0, 33, 30, 45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354388" y="3881438"/>
            <a:ext cx="38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6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60213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12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5547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29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611188" y="3881438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34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56403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28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70119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11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811588" y="3881438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23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344988" y="3881438"/>
            <a:ext cx="38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7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1144588" y="3881438"/>
            <a:ext cx="38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0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9263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33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7469188" y="3881438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30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1525588" y="3881438"/>
            <a:ext cx="76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Times New Roman" pitchFamily="16" charset="0"/>
              <a:buNone/>
            </a:pPr>
            <a:r>
              <a:rPr lang="en-GB" sz="2400">
                <a:solidFill>
                  <a:srgbClr val="000000"/>
                </a:solidFill>
                <a:latin typeface="Times New Roman" pitchFamily="16" charset="0"/>
              </a:rPr>
              <a:t>45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4188" y="579120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#collisions?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0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26"/>
                                    </p:par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33"/>
                                    </p:par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40"/>
                                    </p:par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47"/>
                                    </p:par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54"/>
                                    </p:par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1"/>
                                    </p:par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8"/>
                                    </p:par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75"/>
                                    </p:par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82"/>
                                    </p:par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89"/>
                                    </p:par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96"/>
                                    </p:par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103"/>
                                    </p:par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54665"/>
            <a:ext cx="7789862" cy="782971"/>
          </a:xfrm>
        </p:spPr>
        <p:txBody>
          <a:bodyPr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dirty="0" smtClean="0"/>
              <a:t>Quadratic Probing – example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9288" y="1676400"/>
            <a:ext cx="7772400" cy="142808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Divisor = b (number of buckets) =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Home bucket = key %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Collision resolution= [h(k)+i</a:t>
            </a:r>
            <a:r>
              <a:rPr lang="en-GB" altLang="zh-TW" sz="2800" baseline="30000" dirty="0" smtClean="0"/>
              <a:t>2</a:t>
            </a:r>
            <a:r>
              <a:rPr lang="en-GB" altLang="zh-TW" sz="2800" dirty="0" smtClean="0"/>
              <a:t>) mod </a:t>
            </a:r>
            <a:r>
              <a:rPr lang="en-GB" altLang="zh-TW" sz="2800" dirty="0" err="1" smtClean="0"/>
              <a:t>bucketsize</a:t>
            </a:r>
            <a:endParaRPr lang="en-GB" altLang="zh-TW" sz="2800" dirty="0" smtClean="0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57200" y="4724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41313" indent="-341313" eaLnBrk="0" hangingPunct="0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</a:rPr>
              <a:t>Insert pairs whose keys are 6, 12, 34, 29, 28, 11, 23, 7, 0, 33, 30, 45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4188" y="579120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#collisions?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18087"/>
              </p:ext>
            </p:extLst>
          </p:nvPr>
        </p:nvGraphicFramePr>
        <p:xfrm>
          <a:off x="457200" y="3505200"/>
          <a:ext cx="7924801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569183"/>
                <a:gridCol w="569183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43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54665"/>
            <a:ext cx="7789862" cy="782971"/>
          </a:xfrm>
        </p:spPr>
        <p:txBody>
          <a:bodyPr>
            <a:spAutoFit/>
          </a:bodyPr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TW" dirty="0" smtClean="0"/>
              <a:t>Separate chaining– example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9288" y="1676400"/>
            <a:ext cx="7772400" cy="142808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Divisor = b (number of buckets) =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Home bucket = key % 17.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TW" sz="2800" dirty="0" smtClean="0"/>
              <a:t>Collision resolution= separate chaining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57200" y="4724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41313" indent="-341313" eaLnBrk="0" hangingPunct="0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</a:rPr>
              <a:t>Insert pairs whose keys are 6, 12, 34, 29, 28, 11, 23, 7, 0, 33, 30, 45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96763"/>
              </p:ext>
            </p:extLst>
          </p:nvPr>
        </p:nvGraphicFramePr>
        <p:xfrm>
          <a:off x="457200" y="3505200"/>
          <a:ext cx="7924801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452429"/>
                <a:gridCol w="569183"/>
                <a:gridCol w="569183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1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given a list of records.  </a:t>
            </a:r>
          </a:p>
          <a:p>
            <a:r>
              <a:rPr lang="en-US"/>
              <a:t>Each record has an associated key.</a:t>
            </a:r>
          </a:p>
          <a:p>
            <a:r>
              <a:rPr lang="en-US"/>
              <a:t>Give efficient algorithm for searching for a record containing a particular key.</a:t>
            </a:r>
          </a:p>
          <a:p>
            <a:r>
              <a:rPr lang="en-US"/>
              <a:t>Efficiency is quantified in terms of average time analysis (number of comparisons) to retrieve an item.</a:t>
            </a:r>
          </a:p>
        </p:txBody>
      </p:sp>
    </p:spTree>
    <p:extLst>
      <p:ext uri="{BB962C8B-B14F-4D97-AF65-F5344CB8AC3E}">
        <p14:creationId xmlns:p14="http://schemas.microsoft.com/office/powerpoint/2010/main" val="11306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 and 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Double Hashing : </a:t>
            </a:r>
            <a:endParaRPr lang="en-US" dirty="0"/>
          </a:p>
          <a:p>
            <a:pPr lvl="1"/>
            <a:r>
              <a:rPr lang="en-US" dirty="0"/>
              <a:t>Applying two functions at a time like : (H1(x) </a:t>
            </a:r>
            <a:r>
              <a:rPr lang="en-US" b="1" dirty="0"/>
              <a:t>operation </a:t>
            </a:r>
            <a:r>
              <a:rPr lang="en-US" dirty="0"/>
              <a:t>H2(x)) on any key item x ; 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H1(x) and H2(x) are two different hash functions and </a:t>
            </a:r>
            <a:r>
              <a:rPr lang="en-US" b="1" dirty="0"/>
              <a:t>operation</a:t>
            </a:r>
            <a:r>
              <a:rPr lang="en-US" dirty="0"/>
              <a:t> can be as per necessity like </a:t>
            </a:r>
            <a:r>
              <a:rPr lang="en-US" dirty="0" smtClean="0"/>
              <a:t>multiplication/division/custom hash function</a:t>
            </a:r>
            <a:endParaRPr lang="en-US" dirty="0"/>
          </a:p>
          <a:p>
            <a:r>
              <a:rPr lang="en-US" b="1" dirty="0" err="1"/>
              <a:t>ReHashing</a:t>
            </a:r>
            <a:r>
              <a:rPr lang="en-US" b="1" dirty="0"/>
              <a:t> : </a:t>
            </a:r>
            <a:endParaRPr lang="en-US" dirty="0"/>
          </a:p>
          <a:p>
            <a:pPr lvl="1"/>
            <a:r>
              <a:rPr lang="en-US" dirty="0"/>
              <a:t>Applying Hashing function again and again on item in order to generate unique mapping value. </a:t>
            </a:r>
          </a:p>
          <a:p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" y="4450"/>
            <a:ext cx="2677732" cy="892577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2354263"/>
            <a:ext cx="5930900" cy="11795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64147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82892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013200" y="2360613"/>
            <a:ext cx="1588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20065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38810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15950" y="18288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839913" y="1828800"/>
            <a:ext cx="72231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024188" y="1828800"/>
            <a:ext cx="72231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71950" y="1828800"/>
            <a:ext cx="720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353050" y="1828800"/>
            <a:ext cx="723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288213" y="2365375"/>
            <a:ext cx="1169987" cy="1168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315200" y="1833563"/>
            <a:ext cx="1062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[ 700 ]</a:t>
            </a:r>
          </a:p>
        </p:txBody>
      </p: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5335588" y="2563813"/>
            <a:ext cx="671512" cy="771525"/>
            <a:chOff x="2897" y="3449"/>
            <a:chExt cx="326" cy="327"/>
          </a:xfrm>
        </p:grpSpPr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2897" y="3449"/>
              <a:ext cx="326" cy="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506643548</a:t>
              </a:r>
            </a:p>
          </p:txBody>
        </p:sp>
        <p:pic>
          <p:nvPicPr>
            <p:cNvPr id="4116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10" b="42465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3030538" y="2525713"/>
            <a:ext cx="730250" cy="847725"/>
            <a:chOff x="1778" y="3433"/>
            <a:chExt cx="355" cy="359"/>
          </a:xfrm>
        </p:grpSpPr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1778" y="3433"/>
              <a:ext cx="326" cy="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233667136</a:t>
              </a:r>
            </a:p>
          </p:txBody>
        </p:sp>
        <p:pic>
          <p:nvPicPr>
            <p:cNvPr id="4119" name="Picture 2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1841500" y="2519363"/>
            <a:ext cx="727075" cy="858837"/>
            <a:chOff x="1201" y="3430"/>
            <a:chExt cx="353" cy="364"/>
          </a:xfrm>
        </p:grpSpPr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1201" y="3430"/>
              <a:ext cx="301" cy="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281942902</a:t>
              </a:r>
            </a:p>
          </p:txBody>
        </p:sp>
        <p:pic>
          <p:nvPicPr>
            <p:cNvPr id="4122" name="Picture 2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7412038" y="2570163"/>
            <a:ext cx="942975" cy="755650"/>
            <a:chOff x="4891" y="3452"/>
            <a:chExt cx="458" cy="320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4927" y="3452"/>
              <a:ext cx="301" cy="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155778322</a:t>
              </a:r>
            </a:p>
          </p:txBody>
        </p:sp>
        <p:pic>
          <p:nvPicPr>
            <p:cNvPr id="4125" name="Picture 2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65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26" name="Group 30"/>
          <p:cNvGrpSpPr>
            <a:grpSpLocks/>
          </p:cNvGrpSpPr>
          <p:nvPr/>
        </p:nvGrpSpPr>
        <p:grpSpPr bwMode="auto">
          <a:xfrm>
            <a:off x="4186238" y="2549525"/>
            <a:ext cx="749300" cy="830263"/>
            <a:chOff x="2339" y="3443"/>
            <a:chExt cx="364" cy="352"/>
          </a:xfrm>
        </p:grpSpPr>
        <p:pic>
          <p:nvPicPr>
            <p:cNvPr id="4127" name="Picture 3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2" b="42639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339" y="3443"/>
              <a:ext cx="301" cy="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580625685</a:t>
              </a:r>
            </a:p>
          </p:txBody>
        </p:sp>
      </p:grp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652463" y="2554288"/>
            <a:ext cx="679450" cy="819150"/>
            <a:chOff x="3495" y="3436"/>
            <a:chExt cx="330" cy="347"/>
          </a:xfrm>
        </p:grpSpPr>
        <p:pic>
          <p:nvPicPr>
            <p:cNvPr id="4130" name="Picture 34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3495" y="3436"/>
              <a:ext cx="300" cy="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701466868</a:t>
              </a:r>
            </a:p>
          </p:txBody>
        </p:sp>
      </p:grp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6494463" y="2276475"/>
            <a:ext cx="7445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/>
              <a:t>…</a:t>
            </a:r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6029325" y="4306888"/>
            <a:ext cx="2589213" cy="24749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34" name="Picture 3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0" b="42133"/>
          <a:stretch>
            <a:fillRect/>
          </a:stretch>
        </p:blipFill>
        <p:spPr bwMode="auto">
          <a:xfrm>
            <a:off x="6342063" y="4810125"/>
            <a:ext cx="2119312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6864350" y="4289425"/>
            <a:ext cx="1874838" cy="858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6157913" y="4498975"/>
            <a:ext cx="2251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Number 580625685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81000" y="4483100"/>
            <a:ext cx="5486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Each record in list has an associated key.</a:t>
            </a:r>
          </a:p>
          <a:p>
            <a:r>
              <a:rPr lang="en-US"/>
              <a:t>In this example, the keys are ID numbers.</a:t>
            </a:r>
          </a:p>
          <a:p>
            <a:endParaRPr lang="en-US"/>
          </a:p>
          <a:p>
            <a:r>
              <a:rPr lang="en-US"/>
              <a:t>Given a particular key, how can we efficiently retrieve the record from the list?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4038600" y="3505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5181600" y="3505200"/>
            <a:ext cx="3429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53234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Problems in combinatorial optimization, such as:</a:t>
            </a:r>
          </a:p>
          <a:p>
            <a:pPr lvl="1"/>
            <a:r>
              <a:rPr lang="en-US" dirty="0"/>
              <a:t>The vehicle routing problem, a form of shortest path problem</a:t>
            </a:r>
          </a:p>
          <a:p>
            <a:pPr lvl="1"/>
            <a:r>
              <a:rPr lang="en-US" dirty="0"/>
              <a:t>The knapsack problem: Given a set of items, each with a weight and a value, determine the number of each item to include in a collection so that the total weight is less than or equal to a given limit and the total value is as large as possible.</a:t>
            </a:r>
          </a:p>
          <a:p>
            <a:pPr lvl="1"/>
            <a:r>
              <a:rPr lang="en-US" dirty="0"/>
              <a:t>The nurse scheduling problem</a:t>
            </a:r>
          </a:p>
          <a:p>
            <a:r>
              <a:rPr lang="en-US" dirty="0"/>
              <a:t>Problems in constraint satisfaction, such as:</a:t>
            </a:r>
          </a:p>
          <a:p>
            <a:pPr lvl="1"/>
            <a:r>
              <a:rPr lang="en-US" dirty="0"/>
              <a:t>The map coloring problem</a:t>
            </a:r>
          </a:p>
          <a:p>
            <a:pPr lvl="1"/>
            <a:r>
              <a:rPr lang="en-US" dirty="0"/>
              <a:t>Filling in a </a:t>
            </a:r>
            <a:r>
              <a:rPr lang="en-US" dirty="0" err="1"/>
              <a:t>sudoku</a:t>
            </a:r>
            <a:r>
              <a:rPr lang="en-US" dirty="0"/>
              <a:t> or crossword puzzle</a:t>
            </a:r>
          </a:p>
          <a:p>
            <a:r>
              <a:rPr lang="en-US" dirty="0"/>
              <a:t>In game </a:t>
            </a:r>
            <a:r>
              <a:rPr lang="en-US" dirty="0" smtClean="0"/>
              <a:t>playing </a:t>
            </a:r>
            <a:r>
              <a:rPr lang="en-US" dirty="0"/>
              <a:t> and especially </a:t>
            </a:r>
            <a:r>
              <a:rPr lang="en-US" dirty="0" smtClean="0"/>
              <a:t>multiplayer game playing, </a:t>
            </a:r>
            <a:r>
              <a:rPr lang="en-US" dirty="0"/>
              <a:t>choosing the best move to make next (such as with the </a:t>
            </a:r>
            <a:r>
              <a:rPr lang="en-US" dirty="0" err="1"/>
              <a:t>minmax</a:t>
            </a:r>
            <a:r>
              <a:rPr lang="en-US" dirty="0"/>
              <a:t> algorithm)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55376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24594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597617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0"/>
            <a:ext cx="420533" cy="558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317" y="6393023"/>
            <a:ext cx="854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https://en.wikipedia.org/wiki/Search_algorithm#Applications_of_Search_Algorithms</a:t>
            </a:r>
          </a:p>
        </p:txBody>
      </p:sp>
    </p:spTree>
    <p:extLst>
      <p:ext uri="{BB962C8B-B14F-4D97-AF65-F5344CB8AC3E}">
        <p14:creationId xmlns:p14="http://schemas.microsoft.com/office/powerpoint/2010/main" val="14242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53234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Finding a combination or password from the whole set of possibilities</a:t>
            </a:r>
          </a:p>
          <a:p>
            <a:r>
              <a:rPr lang="en-US" dirty="0"/>
              <a:t>Factoring an integer (an important problem in cryptography)</a:t>
            </a:r>
          </a:p>
          <a:p>
            <a:r>
              <a:rPr lang="en-US" dirty="0"/>
              <a:t>Optimizing an industrial process, such as a chemical reaction, by changing the parameters of the process (like temperature, pressure, and pH)</a:t>
            </a:r>
          </a:p>
          <a:p>
            <a:r>
              <a:rPr lang="en-US" dirty="0"/>
              <a:t>Retrieving a record from a database</a:t>
            </a:r>
          </a:p>
          <a:p>
            <a:r>
              <a:rPr lang="en-US" dirty="0"/>
              <a:t>Finding the maximum or minimum value in a list or array</a:t>
            </a:r>
          </a:p>
          <a:p>
            <a:r>
              <a:rPr lang="en-US" dirty="0"/>
              <a:t>Checking to see if a given value is present in a set of values</a:t>
            </a:r>
          </a:p>
          <a:p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55376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24594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597617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0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list </a:t>
            </a:r>
            <a:r>
              <a:rPr lang="en-US" dirty="0"/>
              <a:t>or </a:t>
            </a:r>
            <a:r>
              <a:rPr lang="en-US" dirty="0" smtClean="0"/>
              <a:t>data structure is </a:t>
            </a:r>
            <a:r>
              <a:rPr lang="en-US" dirty="0"/>
              <a:t>traversed sequentially and every element is </a:t>
            </a:r>
            <a:r>
              <a:rPr lang="en-US" dirty="0" smtClean="0"/>
              <a:t>checked for presence of some information</a:t>
            </a:r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026" name="Picture 2" descr="https://media.geeksforgeeks.org/wp-content/cdn-uploads/Linear-Sear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62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9761" y="6368230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 </a:t>
            </a:r>
            <a:r>
              <a:rPr lang="en-US" dirty="0"/>
              <a:t>https://www.geeksforgeeks.org/searching-algorithms/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695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r>
              <a:rPr lang="en-US" dirty="0" err="1"/>
              <a:t>Search</a:t>
            </a:r>
            <a:endParaRPr lang="en-US" dirty="0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through array of records, one at a time.</a:t>
            </a:r>
          </a:p>
          <a:p>
            <a:r>
              <a:rPr lang="en-US"/>
              <a:t>Look for record with matching key.</a:t>
            </a:r>
          </a:p>
          <a:p>
            <a:r>
              <a:rPr lang="en-US"/>
              <a:t>Search stops when </a:t>
            </a:r>
          </a:p>
          <a:p>
            <a:pPr lvl="1"/>
            <a:r>
              <a:rPr lang="en-US"/>
              <a:t>record with matching key is found</a:t>
            </a:r>
          </a:p>
          <a:p>
            <a:pPr lvl="1"/>
            <a:r>
              <a:rPr lang="en-US"/>
              <a:t>or when search has examined all records without success.</a:t>
            </a:r>
          </a:p>
        </p:txBody>
      </p:sp>
    </p:spTree>
    <p:extLst>
      <p:ext uri="{BB962C8B-B14F-4D97-AF65-F5344CB8AC3E}">
        <p14:creationId xmlns:p14="http://schemas.microsoft.com/office/powerpoint/2010/main" val="3074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1787</Words>
  <Application>Microsoft Office PowerPoint</Application>
  <PresentationFormat>On-screen Show (4:3)</PresentationFormat>
  <Paragraphs>507</Paragraphs>
  <Slides>41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Searching and Hashing </vt:lpstr>
      <vt:lpstr>Outline </vt:lpstr>
      <vt:lpstr>Searching</vt:lpstr>
      <vt:lpstr>Problem: Search</vt:lpstr>
      <vt:lpstr>Search</vt:lpstr>
      <vt:lpstr>Searching applications</vt:lpstr>
      <vt:lpstr>Searching applications</vt:lpstr>
      <vt:lpstr>Linear Search</vt:lpstr>
      <vt:lpstr>Linear search Search</vt:lpstr>
      <vt:lpstr>Pseudocode for Linear Search </vt:lpstr>
      <vt:lpstr>Linear Search</vt:lpstr>
      <vt:lpstr>Binary Search</vt:lpstr>
      <vt:lpstr>Binary Search algorithm</vt:lpstr>
      <vt:lpstr>Binary search example</vt:lpstr>
      <vt:lpstr>Binary search and number of comparisons</vt:lpstr>
      <vt:lpstr>Binary Search</vt:lpstr>
      <vt:lpstr>Binary search</vt:lpstr>
      <vt:lpstr>Hashing and hash tables</vt:lpstr>
      <vt:lpstr>Concept of Hashing</vt:lpstr>
      <vt:lpstr>Just An Idea</vt:lpstr>
      <vt:lpstr>Hash Tables</vt:lpstr>
      <vt:lpstr>Example</vt:lpstr>
      <vt:lpstr>Hash Functions</vt:lpstr>
      <vt:lpstr>Search vs. Hashing</vt:lpstr>
      <vt:lpstr>Sample Hash Functions:</vt:lpstr>
      <vt:lpstr>Some hash functions</vt:lpstr>
      <vt:lpstr>Some hash functions II</vt:lpstr>
      <vt:lpstr>Properties of a good hash function</vt:lpstr>
      <vt:lpstr>Choice of Hash Function</vt:lpstr>
      <vt:lpstr>Collision Resolution</vt:lpstr>
      <vt:lpstr>Open Addressing</vt:lpstr>
      <vt:lpstr>Linear Probing</vt:lpstr>
      <vt:lpstr>Quadratic Probing</vt:lpstr>
      <vt:lpstr>Quadratic Probing</vt:lpstr>
      <vt:lpstr>Double Hashing</vt:lpstr>
      <vt:lpstr>Double Hashing Example</vt:lpstr>
      <vt:lpstr>Linear Probing – example</vt:lpstr>
      <vt:lpstr>Quadratic Probing – example</vt:lpstr>
      <vt:lpstr>Separate chaining– example</vt:lpstr>
      <vt:lpstr>Double hashing and rehashing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Swait</dc:creator>
  <cp:lastModifiedBy>Swait</cp:lastModifiedBy>
  <cp:revision>122</cp:revision>
  <dcterms:created xsi:type="dcterms:W3CDTF">2020-11-09T18:43:32Z</dcterms:created>
  <dcterms:modified xsi:type="dcterms:W3CDTF">2021-11-11T08:57:30Z</dcterms:modified>
</cp:coreProperties>
</file>