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97D2-0046-4EE1-889B-B08444A471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Swati Mali</a:t>
            </a:r>
          </a:p>
          <a:p>
            <a:r>
              <a:rPr lang="en-US" dirty="0" smtClean="0"/>
              <a:t>swatimali@somaiya.edu</a:t>
            </a: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bubbleSort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n)  </a:t>
            </a:r>
          </a:p>
          <a:p>
            <a:pPr marL="0" indent="0" fontAlgn="base">
              <a:buNone/>
            </a:pPr>
            <a:r>
              <a:rPr lang="en-US" dirty="0"/>
              <a:t>{ 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i, j;  </a:t>
            </a:r>
          </a:p>
          <a:p>
            <a:pPr marL="0" indent="0" fontAlgn="base">
              <a:buNone/>
            </a:pPr>
            <a:r>
              <a:rPr lang="en-US" dirty="0"/>
              <a:t>    for (i = 0; i &lt; n-1; i++)      </a:t>
            </a:r>
          </a:p>
          <a:p>
            <a:pPr marL="0" indent="0" fontAlgn="base">
              <a:buNone/>
            </a:pPr>
            <a:r>
              <a:rPr lang="en-US" dirty="0"/>
              <a:t>      </a:t>
            </a:r>
          </a:p>
          <a:p>
            <a:pPr marL="0" indent="0" fontAlgn="base">
              <a:buNone/>
            </a:pPr>
            <a:r>
              <a:rPr lang="en-US" dirty="0"/>
              <a:t>    // Last i elements are already in place  </a:t>
            </a:r>
          </a:p>
          <a:p>
            <a:pPr marL="0" indent="0" fontAlgn="base">
              <a:buNone/>
            </a:pPr>
            <a:r>
              <a:rPr lang="en-US" dirty="0"/>
              <a:t>    for (j = 0; j &lt; n-i-1; j++)  </a:t>
            </a:r>
          </a:p>
          <a:p>
            <a:pPr marL="0" indent="0" fontAlgn="base">
              <a:buNone/>
            </a:pPr>
            <a:r>
              <a:rPr lang="en-US" dirty="0"/>
              <a:t>        if (</a:t>
            </a:r>
            <a:r>
              <a:rPr lang="en-US" dirty="0" err="1"/>
              <a:t>arr</a:t>
            </a:r>
            <a:r>
              <a:rPr lang="en-US" dirty="0"/>
              <a:t>[j] &gt; </a:t>
            </a:r>
            <a:r>
              <a:rPr lang="en-US" dirty="0" err="1"/>
              <a:t>arr</a:t>
            </a:r>
            <a:r>
              <a:rPr lang="en-US" dirty="0"/>
              <a:t>[j+1])  </a:t>
            </a:r>
          </a:p>
          <a:p>
            <a:pPr marL="0" indent="0" fontAlgn="base">
              <a:buNone/>
            </a:pPr>
            <a:r>
              <a:rPr lang="en-US" dirty="0"/>
              <a:t>            swap(&amp;</a:t>
            </a:r>
            <a:r>
              <a:rPr lang="en-US" dirty="0" err="1"/>
              <a:t>arr</a:t>
            </a:r>
            <a:r>
              <a:rPr lang="en-US" dirty="0"/>
              <a:t>[j], &amp;</a:t>
            </a:r>
            <a:r>
              <a:rPr lang="en-US" dirty="0" err="1"/>
              <a:t>arr</a:t>
            </a:r>
            <a:r>
              <a:rPr lang="en-US" dirty="0"/>
              <a:t>[j+1]);  </a:t>
            </a:r>
          </a:p>
          <a:p>
            <a:pPr marL="0" indent="0" fontAlgn="base">
              <a:buNone/>
            </a:pPr>
            <a:r>
              <a:rPr lang="en-US" dirty="0"/>
              <a:t>} 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Code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pass =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>
                <a:latin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</a:rPr>
              <a:t> exchanges;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exchanges = false;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</a:rPr>
              <a:t>a.length</a:t>
            </a:r>
            <a:r>
              <a:rPr lang="en-US" b="1" dirty="0">
                <a:latin typeface="Courier New" pitchFamily="49" charset="0"/>
              </a:rPr>
              <a:t>-pass;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if (a[i].</a:t>
            </a:r>
            <a:r>
              <a:rPr lang="en-US" b="1" dirty="0" err="1">
                <a:latin typeface="Courier New" pitchFamily="49" charset="0"/>
              </a:rPr>
              <a:t>compareTo</a:t>
            </a:r>
            <a:r>
              <a:rPr lang="en-US" b="1" dirty="0">
                <a:latin typeface="Courier New" pitchFamily="49" charset="0"/>
              </a:rPr>
              <a:t>(a[i+1]) &gt; 0)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a[i];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a[i] = a[i+1];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a[i+1] = </a:t>
            </a:r>
            <a:r>
              <a:rPr lang="en-US" b="1" dirty="0" err="1">
                <a:latin typeface="Courier New" pitchFamily="49" charset="0"/>
              </a:rPr>
              <a:t>tmp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exchanges = true;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pass++;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} while (exchanges);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A-DEC5-4033-AECC-CBE1856ADA5B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technique of card players to arrange a hand</a:t>
            </a:r>
          </a:p>
          <a:p>
            <a:pPr lvl="1"/>
            <a:r>
              <a:rPr lang="en-US"/>
              <a:t>Player keeps cards picked up so far in </a:t>
            </a:r>
            <a:r>
              <a:rPr lang="en-US" i="1" u="sng"/>
              <a:t>sorted order</a:t>
            </a:r>
          </a:p>
          <a:p>
            <a:pPr lvl="1"/>
            <a:r>
              <a:rPr lang="en-US"/>
              <a:t>When the player picks up a new card</a:t>
            </a:r>
          </a:p>
          <a:p>
            <a:pPr lvl="2"/>
            <a:r>
              <a:rPr lang="en-US"/>
              <a:t>Makes room for the new card</a:t>
            </a:r>
          </a:p>
          <a:p>
            <a:pPr lvl="2"/>
            <a:r>
              <a:rPr lang="en-US"/>
              <a:t>Then inserts it in its proper place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5850"/>
            <a:ext cx="91440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INSERTION_SORT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takes as parameters an array </a:t>
            </a:r>
            <a:r>
              <a:rPr lang="en-US" i="1" dirty="0"/>
              <a:t>A</a:t>
            </a:r>
            <a:r>
              <a:rPr lang="en-US" dirty="0"/>
              <a:t>[1.. </a:t>
            </a:r>
            <a:r>
              <a:rPr lang="en-US" i="1" dirty="0"/>
              <a:t>n</a:t>
            </a:r>
            <a:r>
              <a:rPr lang="en-US" dirty="0"/>
              <a:t>] and the length </a:t>
            </a:r>
            <a:r>
              <a:rPr lang="en-US" i="1" dirty="0"/>
              <a:t>n</a:t>
            </a:r>
            <a:r>
              <a:rPr lang="en-US" dirty="0"/>
              <a:t> of the array. The array </a:t>
            </a:r>
            <a:r>
              <a:rPr lang="en-US" i="1" dirty="0"/>
              <a:t>A</a:t>
            </a:r>
            <a:r>
              <a:rPr lang="en-US" dirty="0"/>
              <a:t> is sorted in place: the numbers are rearranged within the array, with at most a constant number outside the array at any time.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INSERTION_SORT 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1.     </a:t>
            </a:r>
            <a:r>
              <a:rPr lang="en-US" b="1" dirty="0"/>
              <a:t>FOR</a:t>
            </a:r>
            <a:r>
              <a:rPr lang="en-US" dirty="0"/>
              <a:t> j ← 2 </a:t>
            </a:r>
            <a:r>
              <a:rPr lang="en-US" b="1" dirty="0"/>
              <a:t>TO</a:t>
            </a:r>
            <a:r>
              <a:rPr lang="en-US" dirty="0"/>
              <a:t> length[</a:t>
            </a:r>
            <a:r>
              <a:rPr lang="en-US" i="1" dirty="0"/>
              <a:t>A</a:t>
            </a:r>
            <a:r>
              <a:rPr lang="en-US" dirty="0"/>
              <a:t>] </a:t>
            </a:r>
            <a:br>
              <a:rPr lang="en-US" dirty="0"/>
            </a:br>
            <a:r>
              <a:rPr lang="en-US" dirty="0"/>
              <a:t>2.             </a:t>
            </a:r>
            <a:r>
              <a:rPr lang="en-US" b="1" dirty="0"/>
              <a:t>DO</a:t>
            </a:r>
            <a:r>
              <a:rPr lang="en-US" dirty="0"/>
              <a:t>  key ←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</a:t>
            </a:r>
            <a:r>
              <a:rPr lang="en-US" dirty="0"/>
              <a:t>]    </a:t>
            </a:r>
            <a:br>
              <a:rPr lang="en-US" dirty="0"/>
            </a:br>
            <a:r>
              <a:rPr lang="en-US" dirty="0"/>
              <a:t>3.                   {Put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</a:t>
            </a:r>
            <a:r>
              <a:rPr lang="en-US" dirty="0"/>
              <a:t>] into the sorted sequence </a:t>
            </a:r>
            <a:r>
              <a:rPr lang="en-US" i="1" dirty="0"/>
              <a:t>A</a:t>
            </a:r>
            <a:r>
              <a:rPr lang="en-US" dirty="0"/>
              <a:t>[1 . . </a:t>
            </a:r>
            <a:r>
              <a:rPr lang="en-US" i="1" dirty="0"/>
              <a:t>j</a:t>
            </a:r>
            <a:r>
              <a:rPr lang="en-US" dirty="0"/>
              <a:t> − 1]}   </a:t>
            </a:r>
            <a:br>
              <a:rPr lang="en-US" dirty="0"/>
            </a:br>
            <a:r>
              <a:rPr lang="en-US" dirty="0"/>
              <a:t>4.                    </a:t>
            </a:r>
            <a:r>
              <a:rPr lang="en-US" i="1" dirty="0"/>
              <a:t>i</a:t>
            </a:r>
            <a:r>
              <a:rPr lang="en-US" dirty="0"/>
              <a:t> ← </a:t>
            </a:r>
            <a:r>
              <a:rPr lang="en-US" i="1" dirty="0"/>
              <a:t>j</a:t>
            </a:r>
            <a:r>
              <a:rPr lang="en-US" dirty="0"/>
              <a:t> − 1    </a:t>
            </a:r>
            <a:br>
              <a:rPr lang="en-US" dirty="0"/>
            </a:br>
            <a:r>
              <a:rPr lang="en-US" dirty="0"/>
              <a:t>5.                   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&gt; 0 and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 &gt; key</a:t>
            </a:r>
            <a:br>
              <a:rPr lang="en-US" dirty="0"/>
            </a:br>
            <a:r>
              <a:rPr lang="en-US" dirty="0"/>
              <a:t>6.                                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 +1] ←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            </a:t>
            </a:r>
            <a:br>
              <a:rPr lang="en-US" dirty="0"/>
            </a:br>
            <a:r>
              <a:rPr lang="en-US" dirty="0"/>
              <a:t>7.                                         </a:t>
            </a:r>
            <a:r>
              <a:rPr lang="en-US" i="1" dirty="0"/>
              <a:t>i</a:t>
            </a:r>
            <a:r>
              <a:rPr lang="en-US" dirty="0"/>
              <a:t> ← </a:t>
            </a:r>
            <a:r>
              <a:rPr lang="en-US" i="1" dirty="0"/>
              <a:t>i</a:t>
            </a:r>
            <a:r>
              <a:rPr lang="en-US" dirty="0"/>
              <a:t> − 1     </a:t>
            </a:r>
            <a:br>
              <a:rPr lang="en-US" dirty="0"/>
            </a:br>
            <a:r>
              <a:rPr lang="en-US" dirty="0"/>
              <a:t>8.                    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 + 1] ← key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2" name="Picture 11" descr="The operation of INSERTION-SORT on the array A = &lt;5, 2, 4, 6, 1, 3&gt;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9" y="1678834"/>
            <a:ext cx="8077200" cy="2512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50976" y="4393949"/>
            <a:ext cx="7298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Stability : </a:t>
            </a:r>
            <a:endParaRPr lang="en-US" sz="2400" b="1" u="sng" dirty="0"/>
          </a:p>
          <a:p>
            <a:r>
              <a:rPr lang="en-US" sz="2400" dirty="0"/>
              <a:t>Since multiple keys with the same value are placed in the sorted array in the same order that they appear in the input array, Insertion sort is stable.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866" y="6196807"/>
            <a:ext cx="40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Courtesy: Analysis of Algorithm, </a:t>
            </a:r>
            <a:r>
              <a:rPr lang="en-US" dirty="0" err="1" smtClean="0"/>
              <a:t>Coreman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is based </a:t>
            </a:r>
            <a:r>
              <a:rPr lang="en-US" dirty="0"/>
              <a:t>on keys between a specific range.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works by counting the number of objects having distinct key values </a:t>
            </a:r>
          </a:p>
          <a:p>
            <a:r>
              <a:rPr lang="en-US" dirty="0" smtClean="0"/>
              <a:t>Followed by computation of position </a:t>
            </a:r>
            <a:r>
              <a:rPr lang="en-US" dirty="0"/>
              <a:t>of each object in the output sequence.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Initialize count array of the size of input range</a:t>
            </a:r>
          </a:p>
          <a:p>
            <a:r>
              <a:rPr lang="en-US" dirty="0" smtClean="0"/>
              <a:t>Update the count </a:t>
            </a:r>
            <a:r>
              <a:rPr lang="en-US" dirty="0"/>
              <a:t>array to store the count of each unique </a:t>
            </a:r>
            <a:r>
              <a:rPr lang="en-US" dirty="0" smtClean="0"/>
              <a:t>key.</a:t>
            </a:r>
          </a:p>
          <a:p>
            <a:r>
              <a:rPr lang="en-US" dirty="0" smtClean="0"/>
              <a:t>Further update the </a:t>
            </a:r>
            <a:r>
              <a:rPr lang="en-US" dirty="0"/>
              <a:t>count array </a:t>
            </a:r>
            <a:r>
              <a:rPr lang="en-US" dirty="0" smtClean="0"/>
              <a:t>with cumulative additions of </a:t>
            </a:r>
            <a:r>
              <a:rPr lang="en-US" dirty="0"/>
              <a:t>previous </a:t>
            </a:r>
            <a:r>
              <a:rPr lang="en-US" dirty="0" smtClean="0"/>
              <a:t>counts</a:t>
            </a:r>
          </a:p>
          <a:p>
            <a:r>
              <a:rPr lang="en-US" dirty="0"/>
              <a:t>Shift </a:t>
            </a:r>
            <a:r>
              <a:rPr lang="en-US" dirty="0" smtClean="0"/>
              <a:t>the count </a:t>
            </a:r>
            <a:r>
              <a:rPr lang="en-US" dirty="0"/>
              <a:t>array </a:t>
            </a:r>
            <a:r>
              <a:rPr lang="en-US" dirty="0" smtClean="0"/>
              <a:t>to right by one position; no circular shift </a:t>
            </a:r>
          </a:p>
          <a:p>
            <a:r>
              <a:rPr lang="en-US" dirty="0" smtClean="0"/>
              <a:t>Initialize sort array of the size of input sequence</a:t>
            </a:r>
          </a:p>
          <a:p>
            <a:r>
              <a:rPr lang="en-US" dirty="0" smtClean="0"/>
              <a:t>Update sort array by entering keys from input array at location from count array and increment the count by 1 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-19725"/>
            <a:ext cx="2434302" cy="81143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 </a:t>
            </a:r>
            <a:r>
              <a:rPr lang="en-US" dirty="0" smtClean="0"/>
              <a:t>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4943"/>
            <a:ext cx="8229600" cy="4343020"/>
          </a:xfrm>
        </p:spPr>
        <p:txBody>
          <a:bodyPr/>
          <a:lstStyle/>
          <a:p>
            <a:r>
              <a:rPr lang="en-US" sz="2400" dirty="0" smtClean="0"/>
              <a:t>i/p : 2 3 1 2 4 5 2 1 5 4</a:t>
            </a:r>
          </a:p>
          <a:p>
            <a:r>
              <a:rPr lang="en-US" sz="2400" dirty="0" smtClean="0"/>
              <a:t>N= 10, range: 1:5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8665"/>
              </p:ext>
            </p:extLst>
          </p:nvPr>
        </p:nvGraphicFramePr>
        <p:xfrm>
          <a:off x="117996" y="1730484"/>
          <a:ext cx="8686802" cy="4893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335"/>
                <a:gridCol w="1114139"/>
                <a:gridCol w="1114139"/>
                <a:gridCol w="1114139"/>
                <a:gridCol w="1114139"/>
                <a:gridCol w="1114139"/>
                <a:gridCol w="1183772"/>
              </a:tblGrid>
              <a:tr h="247650">
                <a:tc gridSpan="7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Initialize count array of the size of input range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count array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 gridSpan="7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the count array to store the count of each unique key.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1173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675">
                <a:tc gridSpan="7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Further update the count array with cumulative additions of previous counts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108585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6725">
                <a:tc gridSpan="7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the count array to right by one position; no circular shift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-43467"/>
            <a:ext cx="2434302" cy="81143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36764"/>
              </p:ext>
            </p:extLst>
          </p:nvPr>
        </p:nvGraphicFramePr>
        <p:xfrm>
          <a:off x="381000" y="533400"/>
          <a:ext cx="8305801" cy="564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117"/>
                <a:gridCol w="704068"/>
                <a:gridCol w="704068"/>
                <a:gridCol w="704068"/>
                <a:gridCol w="704068"/>
                <a:gridCol w="704068"/>
                <a:gridCol w="748072"/>
                <a:gridCol w="704068"/>
                <a:gridCol w="704068"/>
                <a:gridCol w="704068"/>
                <a:gridCol w="704068"/>
              </a:tblGrid>
              <a:tr h="464344">
                <a:tc gridSpan="11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Initialize sort array of the size of input sequence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Sort Array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34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9423">
                <a:tc gridSpan="11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sort array by entering keys from input array at location from count array and increment the count by 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i/p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3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effectLst/>
                        </a:rPr>
                        <a:t>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effectLst/>
                        </a:rPr>
                        <a:t>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effectLst/>
                        </a:rPr>
                        <a:t>4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18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34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34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0990">
                <a:tc gridSpan="1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344"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Sorted 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4344">
                <a:tc v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2574"/>
            <a:ext cx="83058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7732" y="274638"/>
            <a:ext cx="60590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sort step by step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Sorting- concept</a:t>
            </a:r>
          </a:p>
          <a:p>
            <a:r>
              <a:rPr lang="en-US" dirty="0" smtClean="0"/>
              <a:t>Sorting Terms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 </a:t>
            </a:r>
          </a:p>
          <a:p>
            <a:r>
              <a:rPr lang="en-US" dirty="0" smtClean="0"/>
              <a:t>Counting sort</a:t>
            </a:r>
          </a:p>
          <a:p>
            <a:r>
              <a:rPr lang="en-US" dirty="0" smtClean="0"/>
              <a:t>Sorting applications </a:t>
            </a: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7" y="1295400"/>
            <a:ext cx="803609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2627732" y="274638"/>
            <a:ext cx="6059068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Counting sort step by step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10553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2627732" y="274638"/>
            <a:ext cx="6059068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Counting sort step by step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5" y="1143000"/>
            <a:ext cx="81729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2627732" y="274638"/>
            <a:ext cx="6059068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Counting sort step by step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2999"/>
            <a:ext cx="8077200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2627732" y="274638"/>
            <a:ext cx="6059068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Counting sort step by step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sorting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65172"/>
              </p:ext>
            </p:extLst>
          </p:nvPr>
        </p:nvGraphicFramePr>
        <p:xfrm>
          <a:off x="149277" y="1600201"/>
          <a:ext cx="8666980" cy="387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17"/>
                <a:gridCol w="2525875"/>
                <a:gridCol w="1641731"/>
                <a:gridCol w="1676400"/>
                <a:gridCol w="1882057"/>
              </a:tblGrid>
              <a:tr h="148007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Sr. no.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Algorithm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Stable?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Inplace</a:t>
                      </a:r>
                      <a:r>
                        <a:rPr lang="en-US" sz="3200" dirty="0" smtClean="0"/>
                        <a:t>?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#passes?</a:t>
                      </a:r>
                      <a:endParaRPr lang="en-US" sz="3200" dirty="0"/>
                    </a:p>
                  </a:txBody>
                  <a:tcPr/>
                </a:tc>
              </a:tr>
              <a:tr h="79696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Bubble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</a:tr>
              <a:tr h="79696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Insertion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</a:tr>
              <a:tr h="79696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Counting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 is any process of arranging items </a:t>
            </a:r>
            <a:r>
              <a:rPr lang="en-US" dirty="0" smtClean="0"/>
              <a:t>systematically in a particular order</a:t>
            </a:r>
          </a:p>
          <a:p>
            <a:pPr lvl="1"/>
            <a:r>
              <a:rPr lang="en-US" dirty="0" smtClean="0"/>
              <a:t>Sorting in ascending order :arrange n keys in such a way that key</a:t>
            </a:r>
            <a:r>
              <a:rPr lang="en-US" baseline="-25000" dirty="0" smtClean="0"/>
              <a:t>i</a:t>
            </a:r>
            <a:r>
              <a:rPr lang="en-US" dirty="0" smtClean="0"/>
              <a:t>&lt; </a:t>
            </a:r>
            <a:r>
              <a:rPr lang="en-US" dirty="0" err="1" smtClean="0"/>
              <a:t>key</a:t>
            </a:r>
            <a:r>
              <a:rPr lang="en-US" baseline="-25000" dirty="0" err="1"/>
              <a:t>j</a:t>
            </a:r>
            <a:r>
              <a:rPr lang="en-US" dirty="0" smtClean="0"/>
              <a:t> for any i &amp; j such that i&lt;j</a:t>
            </a:r>
          </a:p>
          <a:p>
            <a:pPr lvl="1"/>
            <a:r>
              <a:rPr lang="en-US" dirty="0" smtClean="0"/>
              <a:t>Sorting in descending order: arrange n keys in such a way that key</a:t>
            </a:r>
            <a:r>
              <a:rPr lang="en-US" baseline="-25000" dirty="0" smtClean="0"/>
              <a:t>i</a:t>
            </a:r>
            <a:r>
              <a:rPr lang="en-US" dirty="0" smtClean="0"/>
              <a:t> &gt; </a:t>
            </a:r>
            <a:r>
              <a:rPr lang="en-US" dirty="0" err="1" smtClean="0"/>
              <a:t>key</a:t>
            </a:r>
            <a:r>
              <a:rPr lang="en-US" baseline="-25000" dirty="0" err="1" smtClean="0"/>
              <a:t>j</a:t>
            </a:r>
            <a:r>
              <a:rPr lang="en-US" dirty="0" smtClean="0"/>
              <a:t> for any i &amp; </a:t>
            </a:r>
            <a:r>
              <a:rPr lang="en-US" dirty="0"/>
              <a:t>j any i &amp; j such that i&lt;j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sort</a:t>
            </a:r>
          </a:p>
          <a:p>
            <a:r>
              <a:rPr lang="en-US" dirty="0" err="1" smtClean="0"/>
              <a:t>Inplace</a:t>
            </a:r>
            <a:r>
              <a:rPr lang="en-US" dirty="0" smtClean="0"/>
              <a:t> sort</a:t>
            </a:r>
          </a:p>
          <a:p>
            <a:r>
              <a:rPr lang="en-US" dirty="0" smtClean="0"/>
              <a:t>Number of Passes</a:t>
            </a:r>
          </a:p>
          <a:p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55376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24594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597617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0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53234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u="sng"/>
          </a:p>
          <a:p>
            <a:r>
              <a:rPr lang="en-US" i="1" u="sng"/>
              <a:t>Compares adjacent</a:t>
            </a:r>
            <a:r>
              <a:rPr lang="en-US"/>
              <a:t> array elements</a:t>
            </a:r>
          </a:p>
          <a:p>
            <a:pPr lvl="1"/>
            <a:r>
              <a:rPr lang="en-US" i="1" u="sng"/>
              <a:t>Exchanges</a:t>
            </a:r>
            <a:r>
              <a:rPr lang="en-US"/>
              <a:t> their values if they are </a:t>
            </a:r>
            <a:r>
              <a:rPr lang="en-US" i="1" u="sng"/>
              <a:t>out of order</a:t>
            </a:r>
          </a:p>
          <a:p>
            <a:endParaRPr lang="en-US"/>
          </a:p>
          <a:p>
            <a:r>
              <a:rPr lang="en-US"/>
              <a:t>Smaller values </a:t>
            </a:r>
            <a:r>
              <a:rPr lang="en-US" i="1" u="sng"/>
              <a:t>bubble up</a:t>
            </a:r>
            <a:r>
              <a:rPr lang="en-US"/>
              <a:t> to the top of the array</a:t>
            </a:r>
          </a:p>
          <a:p>
            <a:pPr lvl="1"/>
            <a:r>
              <a:rPr lang="en-US"/>
              <a:t>Larger values sink to the bottom</a:t>
            </a:r>
          </a:p>
          <a:p>
            <a:endParaRPr lang="en-US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5288"/>
            <a:ext cx="91440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9750"/>
            <a:ext cx="8229600" cy="1143000"/>
          </a:xfrm>
        </p:spPr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do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for each pair of adjacent array elements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if values are out of order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   Exchange the values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while the array is not sorted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ED70-7AA6-4D7E-8EE4-11486849FF34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9226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Sort Algorithm, Refined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do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Initialize </a:t>
            </a:r>
            <a:r>
              <a:rPr lang="en-US" b="1"/>
              <a:t>exchanges</a:t>
            </a:r>
            <a:r>
              <a:rPr lang="en-US"/>
              <a:t> to </a:t>
            </a:r>
            <a:r>
              <a:rPr lang="en-US" b="1"/>
              <a:t>false</a:t>
            </a: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      for each pair of adjacent array elements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if values are out of order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   Exchange the values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   Set </a:t>
            </a:r>
            <a:r>
              <a:rPr lang="en-US" b="1"/>
              <a:t>exchanges</a:t>
            </a:r>
            <a:r>
              <a:rPr lang="en-US"/>
              <a:t> to </a:t>
            </a:r>
            <a:r>
              <a:rPr lang="en-US" b="1"/>
              <a:t>true</a:t>
            </a: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while </a:t>
            </a:r>
            <a:r>
              <a:rPr lang="en-US" b="1"/>
              <a:t>exchanges</a:t>
            </a:r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2D29-C4B1-4E32-BEAF-F703480A1771}" type="slidenum">
              <a:rPr lang="en-US"/>
              <a:pPr/>
              <a:t>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Bubble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Excellent performance </a:t>
            </a:r>
            <a:r>
              <a:rPr lang="en-US" i="1" u="sng"/>
              <a:t>in some cases</a:t>
            </a:r>
          </a:p>
          <a:p>
            <a:pPr lvl="1"/>
            <a:r>
              <a:rPr lang="en-US"/>
              <a:t>But </a:t>
            </a:r>
            <a:r>
              <a:rPr lang="en-US" i="1" u="sng"/>
              <a:t>very poor</a:t>
            </a:r>
            <a:r>
              <a:rPr lang="en-US"/>
              <a:t> performance in others!</a:t>
            </a:r>
          </a:p>
          <a:p>
            <a:r>
              <a:rPr lang="en-US"/>
              <a:t>Works </a:t>
            </a:r>
            <a:r>
              <a:rPr lang="en-US" b="1" i="1"/>
              <a:t>best</a:t>
            </a:r>
            <a:r>
              <a:rPr lang="en-US"/>
              <a:t> when array is nearly sorted to begin with</a:t>
            </a:r>
          </a:p>
          <a:p>
            <a:r>
              <a:rPr lang="en-US"/>
              <a:t>Worst case number of comparisons: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Worst case number of exchanges: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 i="1" u="sng"/>
              <a:t>Best case</a:t>
            </a:r>
            <a:r>
              <a:rPr lang="en-US"/>
              <a:t> occurs when the array is already sorted:</a:t>
            </a:r>
          </a:p>
          <a:p>
            <a:pPr lvl="1"/>
            <a:r>
              <a:rPr lang="en-US"/>
              <a:t>O(n) comparisons</a:t>
            </a:r>
          </a:p>
          <a:p>
            <a:pPr lvl="1"/>
            <a:r>
              <a:rPr lang="en-US"/>
              <a:t>O(1) exchanges (none actually)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795</Words>
  <Application>Microsoft Office PowerPoint</Application>
  <PresentationFormat>On-screen Show (4:3)</PresentationFormat>
  <Paragraphs>243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Sorting </vt:lpstr>
      <vt:lpstr>Outline </vt:lpstr>
      <vt:lpstr>Sorting </vt:lpstr>
      <vt:lpstr>Sorting Terms </vt:lpstr>
      <vt:lpstr>Bubble Sort</vt:lpstr>
      <vt:lpstr>Bubble Sort Example</vt:lpstr>
      <vt:lpstr>Bubble Sort Algorithm</vt:lpstr>
      <vt:lpstr>Bubble Sort Algorithm, Refined</vt:lpstr>
      <vt:lpstr>Analysis of Bubble Sort</vt:lpstr>
      <vt:lpstr>PowerPoint Presentation</vt:lpstr>
      <vt:lpstr>Bubble Sort Code</vt:lpstr>
      <vt:lpstr>Insertion Sort</vt:lpstr>
      <vt:lpstr>Insertion sort algorithm</vt:lpstr>
      <vt:lpstr>Insertion sort algorithm</vt:lpstr>
      <vt:lpstr>Counting sort</vt:lpstr>
      <vt:lpstr>Counting sort</vt:lpstr>
      <vt:lpstr>Counting sort example</vt:lpstr>
      <vt:lpstr>PowerPoint Presentation</vt:lpstr>
      <vt:lpstr>Counting sort step by step</vt:lpstr>
      <vt:lpstr>PowerPoint Presentation</vt:lpstr>
      <vt:lpstr>PowerPoint Presentation</vt:lpstr>
      <vt:lpstr>PowerPoint Presentation</vt:lpstr>
      <vt:lpstr>PowerPoint Presentation</vt:lpstr>
      <vt:lpstr>Analysis of sorting algorithms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Swait</dc:creator>
  <cp:lastModifiedBy>Swait</cp:lastModifiedBy>
  <cp:revision>63</cp:revision>
  <dcterms:created xsi:type="dcterms:W3CDTF">2020-11-09T18:43:32Z</dcterms:created>
  <dcterms:modified xsi:type="dcterms:W3CDTF">2021-11-09T05:06:03Z</dcterms:modified>
</cp:coreProperties>
</file>