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48600" cy="1204306"/>
          </a:xfrm>
        </p:spPr>
        <p:txBody>
          <a:bodyPr/>
          <a:lstStyle/>
          <a:p>
            <a:r>
              <a:rPr lang="en-US" sz="6000" b="1" u="sng" dirty="0" smtClean="0"/>
              <a:t>Digital System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13978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Boolean Algebra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Boolean Algebra used to analyze and simplify the digital circuits</a:t>
            </a: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Boolean Laws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000" dirty="0" smtClean="0"/>
              <a:t>Commutative Law</a:t>
            </a:r>
          </a:p>
          <a:p>
            <a:pPr lvl="1" algn="just"/>
            <a:r>
              <a:rPr lang="en-US" sz="2000" dirty="0" smtClean="0"/>
              <a:t>Associative Law</a:t>
            </a:r>
          </a:p>
          <a:p>
            <a:pPr lvl="1" algn="just"/>
            <a:r>
              <a:rPr lang="en-US" sz="2000" dirty="0" smtClean="0"/>
              <a:t>Distributive Law</a:t>
            </a:r>
          </a:p>
          <a:p>
            <a:pPr lvl="1" algn="just"/>
            <a:r>
              <a:rPr lang="en-US" sz="2000" dirty="0" smtClean="0"/>
              <a:t>Idempotent Law</a:t>
            </a:r>
          </a:p>
          <a:p>
            <a:pPr lvl="1" algn="just"/>
            <a:r>
              <a:rPr lang="en-US" sz="2000" dirty="0" smtClean="0"/>
              <a:t>Complement Law</a:t>
            </a:r>
          </a:p>
          <a:p>
            <a:pPr lvl="1" algn="just"/>
            <a:r>
              <a:rPr lang="en-US" sz="2000" dirty="0" smtClean="0"/>
              <a:t>Absorption Law</a:t>
            </a:r>
          </a:p>
          <a:p>
            <a:pPr lvl="1" algn="just"/>
            <a:r>
              <a:rPr lang="en-US" sz="2000" dirty="0" err="1" smtClean="0"/>
              <a:t>De’Morgan’s</a:t>
            </a:r>
            <a:r>
              <a:rPr lang="en-US" sz="2000" dirty="0" smtClean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848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Combinational Logic circuit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Contain different types of Logic Gates</a:t>
            </a:r>
          </a:p>
          <a:p>
            <a:pPr algn="just"/>
            <a:r>
              <a:rPr lang="en-US" sz="2800" dirty="0" smtClean="0"/>
              <a:t>Output is determined from present combination of inputs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endParaRPr lang="en-US" sz="2800" u="sng" dirty="0" smtClean="0">
              <a:solidFill>
                <a:srgbClr val="FFC000"/>
              </a:solidFill>
            </a:endParaRPr>
          </a:p>
          <a:p>
            <a:pPr algn="just"/>
            <a:endParaRPr lang="en-US" sz="2800" u="sng" dirty="0">
              <a:solidFill>
                <a:srgbClr val="FFC000"/>
              </a:solidFill>
            </a:endParaRP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Example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  <a:r>
              <a:rPr lang="en-US" sz="2800" dirty="0" smtClean="0"/>
              <a:t> </a:t>
            </a:r>
          </a:p>
          <a:p>
            <a:pPr lvl="1" algn="just"/>
            <a:r>
              <a:rPr lang="en-US" sz="2400" dirty="0" smtClean="0"/>
              <a:t>Adder / </a:t>
            </a:r>
            <a:r>
              <a:rPr lang="en-US" sz="2400" dirty="0" err="1" smtClean="0"/>
              <a:t>Subtractor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Decoder / Encoder</a:t>
            </a:r>
          </a:p>
          <a:p>
            <a:pPr lvl="1" algn="just"/>
            <a:r>
              <a:rPr lang="en-US" sz="2400" dirty="0" smtClean="0"/>
              <a:t>Multiplexer / De-Multiplexer</a:t>
            </a:r>
          </a:p>
        </p:txBody>
      </p:sp>
      <p:pic>
        <p:nvPicPr>
          <p:cNvPr id="2052" name="Picture 4" descr="Block Diagram of combinationa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599"/>
            <a:ext cx="4572000" cy="184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Sequential Logic circuit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Contain different types of Logic Gates</a:t>
            </a:r>
          </a:p>
          <a:p>
            <a:pPr algn="just"/>
            <a:r>
              <a:rPr lang="en-US" sz="2800" dirty="0" smtClean="0"/>
              <a:t>Output is determined from present combination of inputs as well as previous output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endParaRPr lang="en-US" sz="2800" u="sng" dirty="0" smtClean="0">
              <a:solidFill>
                <a:srgbClr val="FFC000"/>
              </a:solidFill>
            </a:endParaRPr>
          </a:p>
          <a:p>
            <a:pPr algn="just"/>
            <a:endParaRPr lang="en-US" sz="2800" u="sng" dirty="0">
              <a:solidFill>
                <a:srgbClr val="FFC000"/>
              </a:solidFill>
            </a:endParaRP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Example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  <a:r>
              <a:rPr lang="en-US" sz="2800" dirty="0" smtClean="0"/>
              <a:t> </a:t>
            </a:r>
          </a:p>
          <a:p>
            <a:pPr lvl="1" algn="just"/>
            <a:r>
              <a:rPr lang="en-US" sz="2400" dirty="0" smtClean="0"/>
              <a:t>Flip-flop</a:t>
            </a:r>
          </a:p>
          <a:p>
            <a:pPr lvl="1" algn="just"/>
            <a:r>
              <a:rPr lang="en-US" sz="2400" dirty="0" smtClean="0"/>
              <a:t>Shift Register</a:t>
            </a:r>
          </a:p>
          <a:p>
            <a:pPr lvl="1" algn="just"/>
            <a:r>
              <a:rPr lang="en-US" sz="2400" dirty="0" smtClean="0"/>
              <a:t>Digital Counters</a:t>
            </a:r>
          </a:p>
        </p:txBody>
      </p:sp>
      <p:pic>
        <p:nvPicPr>
          <p:cNvPr id="3076" name="Picture 4" descr="Block Diagram of sequentia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39598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3600" b="1" u="sng" dirty="0" smtClean="0">
                <a:solidFill>
                  <a:srgbClr val="FFC000"/>
                </a:solidFill>
              </a:rPr>
              <a:t>Functional Units of digital system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computer organization describes functions and design of various units of digital system</a:t>
            </a:r>
          </a:p>
          <a:p>
            <a:pPr algn="just"/>
            <a:endParaRPr lang="en-US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599"/>
            <a:ext cx="6819900" cy="38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9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457200"/>
            <a:ext cx="83820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Von Neumann Architecture</a:t>
            </a:r>
          </a:p>
          <a:p>
            <a:pPr algn="just"/>
            <a:r>
              <a:rPr lang="en-US" sz="2800" dirty="0" smtClean="0"/>
              <a:t>Basic Instruction Cycle</a:t>
            </a:r>
          </a:p>
          <a:p>
            <a:pPr algn="just"/>
            <a:r>
              <a:rPr lang="en-US" sz="2800" dirty="0" smtClean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9755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3600" b="1" u="sng" dirty="0" smtClean="0">
                <a:solidFill>
                  <a:srgbClr val="FFC000"/>
                </a:solidFill>
              </a:rPr>
              <a:t>Microprocessor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IC – capable of performing arithmetic and logic operations</a:t>
            </a:r>
          </a:p>
          <a:p>
            <a:pPr algn="just"/>
            <a:r>
              <a:rPr lang="en-US" sz="2800" dirty="0" smtClean="0"/>
              <a:t>8086 microprocessor –</a:t>
            </a:r>
          </a:p>
          <a:p>
            <a:pPr lvl="1" algn="just"/>
            <a:r>
              <a:rPr lang="en-US" sz="2400" dirty="0" smtClean="0"/>
              <a:t>Functional Block Diagram</a:t>
            </a:r>
          </a:p>
          <a:p>
            <a:pPr lvl="1" algn="just"/>
            <a:r>
              <a:rPr lang="en-US" sz="2400" dirty="0" smtClean="0"/>
              <a:t>Instruction Format</a:t>
            </a:r>
          </a:p>
          <a:p>
            <a:pPr lvl="1" algn="just"/>
            <a:r>
              <a:rPr lang="en-US" sz="2400" dirty="0" smtClean="0"/>
              <a:t>Addressing Modes</a:t>
            </a:r>
          </a:p>
          <a:p>
            <a:pPr lvl="1" algn="just"/>
            <a:r>
              <a:rPr lang="en-US" sz="2400" dirty="0" smtClean="0"/>
              <a:t>Segmented Memory and Interleaved Memory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97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introduction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System</a:t>
            </a:r>
            <a:r>
              <a:rPr lang="en-US" sz="2800" dirty="0" smtClean="0"/>
              <a:t> = set of related components that work to achieve a goal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Digital System</a:t>
            </a:r>
            <a:r>
              <a:rPr lang="en-US" sz="2800" dirty="0" smtClean="0"/>
              <a:t> = System in which signals have finite number of discrete values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94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3048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Digital systems are used to store, process and communicate information in digital form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Applications</a:t>
            </a:r>
            <a:r>
              <a:rPr lang="en-US" sz="2800" dirty="0" smtClean="0"/>
              <a:t> = process control system, communication system, digital instrument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Types</a:t>
            </a:r>
            <a:r>
              <a:rPr lang="en-US" sz="2800" dirty="0" smtClean="0"/>
              <a:t> = </a:t>
            </a:r>
          </a:p>
          <a:p>
            <a:pPr lvl="1" algn="just"/>
            <a:r>
              <a:rPr lang="en-US" sz="2400" dirty="0" smtClean="0"/>
              <a:t>Combinational Circuit</a:t>
            </a:r>
          </a:p>
          <a:p>
            <a:pPr lvl="1" algn="just"/>
            <a:r>
              <a:rPr lang="en-US" sz="2400" dirty="0" smtClean="0"/>
              <a:t>Sequential Circuit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3048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Characteristics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–</a:t>
            </a:r>
          </a:p>
          <a:p>
            <a:pPr lvl="1" algn="just"/>
            <a:r>
              <a:rPr lang="en-US" sz="2400" dirty="0" smtClean="0"/>
              <a:t>Data is represented as a vector of </a:t>
            </a:r>
            <a:r>
              <a:rPr lang="en-US" sz="2400" dirty="0" smtClean="0">
                <a:solidFill>
                  <a:srgbClr val="FFC000"/>
                </a:solidFill>
              </a:rPr>
              <a:t>binary variables</a:t>
            </a:r>
          </a:p>
          <a:p>
            <a:pPr lvl="1" algn="just"/>
            <a:r>
              <a:rPr lang="en-US" sz="2400" dirty="0" smtClean="0"/>
              <a:t>Provide </a:t>
            </a:r>
            <a:r>
              <a:rPr lang="en-US" sz="2400" dirty="0" smtClean="0">
                <a:solidFill>
                  <a:srgbClr val="FFC000"/>
                </a:solidFill>
              </a:rPr>
              <a:t>accuracy in terms of number of bits</a:t>
            </a:r>
            <a:r>
              <a:rPr lang="en-US" sz="2400" dirty="0" smtClean="0"/>
              <a:t> used to represent  a variable</a:t>
            </a:r>
          </a:p>
          <a:p>
            <a:pPr lvl="1" algn="just"/>
            <a:r>
              <a:rPr lang="en-US" sz="2400" dirty="0" smtClean="0"/>
              <a:t>Data representation is </a:t>
            </a:r>
            <a:r>
              <a:rPr lang="en-US" sz="2400" dirty="0" smtClean="0">
                <a:solidFill>
                  <a:srgbClr val="FFC000"/>
                </a:solidFill>
              </a:rPr>
              <a:t>suitable for error detection</a:t>
            </a:r>
            <a:r>
              <a:rPr lang="en-US" sz="2400" dirty="0" smtClean="0"/>
              <a:t> and error correction</a:t>
            </a:r>
          </a:p>
          <a:p>
            <a:pPr lvl="1" algn="just"/>
            <a:r>
              <a:rPr lang="en-US" sz="2400" dirty="0" smtClean="0"/>
              <a:t>Generates square waveform</a:t>
            </a:r>
          </a:p>
          <a:p>
            <a:pPr lvl="1" algn="just"/>
            <a:r>
              <a:rPr lang="en-US" sz="2400" dirty="0" smtClean="0"/>
              <a:t>Digital signal is represented by two possible  voltages on a wire – </a:t>
            </a:r>
          </a:p>
          <a:p>
            <a:pPr marL="457200" lvl="1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0 volts i.e. low logic and 5 volts i.e. logic high</a:t>
            </a:r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5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3048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Widespread use of Digital System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400" dirty="0" smtClean="0"/>
              <a:t>Digital Circuit operates in one of two states – ON / OFF only</a:t>
            </a:r>
          </a:p>
          <a:p>
            <a:pPr lvl="1" algn="just"/>
            <a:r>
              <a:rPr lang="en-US" sz="2400" dirty="0" smtClean="0"/>
              <a:t>There are only few basic operations which are easy to understand</a:t>
            </a:r>
          </a:p>
          <a:p>
            <a:pPr lvl="1" algn="just"/>
            <a:r>
              <a:rPr lang="en-US" sz="2400" dirty="0" smtClean="0"/>
              <a:t>Requires Boolean Algebra which is very easy to learn</a:t>
            </a:r>
          </a:p>
          <a:p>
            <a:pPr lvl="1" algn="just"/>
            <a:r>
              <a:rPr lang="en-US" sz="2400" dirty="0" smtClean="0"/>
              <a:t>Large number of ICs are available to perform various operations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2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Number System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System of writing to express numbers </a:t>
            </a: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Types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400" dirty="0" smtClean="0"/>
              <a:t>Decimal Number System</a:t>
            </a:r>
          </a:p>
          <a:p>
            <a:pPr lvl="1" algn="just"/>
            <a:r>
              <a:rPr lang="en-US" sz="2400" dirty="0" smtClean="0"/>
              <a:t>Binary Number System</a:t>
            </a:r>
          </a:p>
          <a:p>
            <a:pPr lvl="1" algn="just"/>
            <a:r>
              <a:rPr lang="en-US" sz="2400" dirty="0" smtClean="0"/>
              <a:t>Octal Number System</a:t>
            </a:r>
          </a:p>
          <a:p>
            <a:pPr lvl="1" algn="just"/>
            <a:r>
              <a:rPr lang="en-US" sz="2400" dirty="0" smtClean="0"/>
              <a:t>Hexadecimal Number System</a:t>
            </a: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Signed Binary Number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400" dirty="0" smtClean="0"/>
              <a:t>Sign Magnitude Representation</a:t>
            </a:r>
          </a:p>
          <a:p>
            <a:pPr lvl="1" algn="just"/>
            <a:r>
              <a:rPr lang="en-US" sz="2400" dirty="0" smtClean="0"/>
              <a:t>One’s Complement Representation</a:t>
            </a:r>
          </a:p>
          <a:p>
            <a:pPr lvl="1" algn="just"/>
            <a:r>
              <a:rPr lang="en-US" sz="2400" dirty="0" smtClean="0"/>
              <a:t>Two’s Complement Representation</a:t>
            </a:r>
          </a:p>
          <a:p>
            <a:pPr lvl="1"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304800"/>
            <a:ext cx="83820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Binary Arithmetic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400" dirty="0" smtClean="0"/>
              <a:t>Binary Addition</a:t>
            </a:r>
          </a:p>
          <a:p>
            <a:pPr lvl="1" algn="just"/>
            <a:r>
              <a:rPr lang="en-US" sz="2400" dirty="0" smtClean="0"/>
              <a:t>Binary Subtraction</a:t>
            </a:r>
          </a:p>
          <a:p>
            <a:pPr lvl="1" algn="just"/>
            <a:r>
              <a:rPr lang="en-US" sz="2400" dirty="0" smtClean="0"/>
              <a:t>Binary Multiplication</a:t>
            </a:r>
          </a:p>
          <a:p>
            <a:pPr lvl="1" algn="just"/>
            <a:r>
              <a:rPr lang="en-US" sz="2400" dirty="0" smtClean="0"/>
              <a:t>Binary Division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2’s Complement Arithmetic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</a:p>
          <a:p>
            <a:pPr lvl="1" algn="just"/>
            <a:r>
              <a:rPr lang="en-US" sz="2400" dirty="0" smtClean="0"/>
              <a:t>Addition / Subtraction using 2’s Complement</a:t>
            </a:r>
          </a:p>
          <a:p>
            <a:pPr lvl="1" algn="just"/>
            <a:endParaRPr lang="en-US" sz="2400" dirty="0" smtClean="0"/>
          </a:p>
          <a:p>
            <a:pPr marL="457200" lvl="1" indent="0" algn="just">
              <a:buNone/>
            </a:pPr>
            <a:endParaRPr lang="en-US" sz="2800" dirty="0" smtClean="0"/>
          </a:p>
          <a:p>
            <a:pPr lvl="1"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6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Code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Various binary codes used to represent data (numeric, alphabets or special characters)</a:t>
            </a:r>
          </a:p>
          <a:p>
            <a:pPr algn="just"/>
            <a:r>
              <a:rPr lang="en-US" sz="2600" u="sng" dirty="0" smtClean="0">
                <a:solidFill>
                  <a:srgbClr val="FFC000"/>
                </a:solidFill>
              </a:rPr>
              <a:t>Examples</a:t>
            </a:r>
            <a:r>
              <a:rPr lang="en-US" sz="2600" dirty="0" smtClean="0">
                <a:solidFill>
                  <a:srgbClr val="FFC000"/>
                </a:solidFill>
              </a:rPr>
              <a:t> –</a:t>
            </a:r>
            <a:r>
              <a:rPr lang="en-US" sz="2800" dirty="0" smtClean="0"/>
              <a:t> </a:t>
            </a:r>
          </a:p>
          <a:p>
            <a:pPr lvl="1" algn="just"/>
            <a:r>
              <a:rPr lang="en-US" sz="2200" dirty="0" smtClean="0"/>
              <a:t>Numeric Code –</a:t>
            </a:r>
          </a:p>
          <a:p>
            <a:pPr lvl="2" algn="just"/>
            <a:r>
              <a:rPr lang="en-US" sz="2000" dirty="0" smtClean="0"/>
              <a:t>Straight Binary Code</a:t>
            </a:r>
          </a:p>
          <a:p>
            <a:pPr lvl="2" algn="just"/>
            <a:r>
              <a:rPr lang="en-US" sz="2000" dirty="0" smtClean="0"/>
              <a:t>Natural BCD </a:t>
            </a:r>
          </a:p>
          <a:p>
            <a:pPr lvl="2" algn="just"/>
            <a:r>
              <a:rPr lang="en-US" sz="2000" dirty="0" smtClean="0"/>
              <a:t>Excess-3 Code</a:t>
            </a:r>
          </a:p>
          <a:p>
            <a:pPr lvl="2" algn="just"/>
            <a:r>
              <a:rPr lang="en-US" sz="2000" dirty="0" smtClean="0"/>
              <a:t>Gray Code</a:t>
            </a:r>
          </a:p>
          <a:p>
            <a:pPr lvl="1" algn="just"/>
            <a:r>
              <a:rPr lang="en-US" sz="2200" dirty="0" smtClean="0"/>
              <a:t>Alphanumeric Code –</a:t>
            </a:r>
          </a:p>
          <a:p>
            <a:pPr lvl="2" algn="just"/>
            <a:r>
              <a:rPr lang="en-US" sz="2000" dirty="0" smtClean="0"/>
              <a:t>Extended BCD Interchange Code</a:t>
            </a:r>
          </a:p>
          <a:p>
            <a:pPr lvl="2" algn="just"/>
            <a:r>
              <a:rPr lang="en-US" sz="2000" dirty="0" smtClean="0"/>
              <a:t>American Standard Code for Information Interchange</a:t>
            </a:r>
          </a:p>
        </p:txBody>
      </p:sp>
    </p:spTree>
    <p:extLst>
      <p:ext uri="{BB962C8B-B14F-4D97-AF65-F5344CB8AC3E}">
        <p14:creationId xmlns:p14="http://schemas.microsoft.com/office/powerpoint/2010/main" val="634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86836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FFC000"/>
                </a:solidFill>
              </a:rPr>
              <a:t>Basic Digital Circuits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219200"/>
            <a:ext cx="83820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rgbClr val="FFC000"/>
                </a:solidFill>
              </a:rPr>
              <a:t>Logic Gates</a:t>
            </a:r>
            <a:r>
              <a:rPr lang="en-US" sz="2800" dirty="0" smtClean="0">
                <a:solidFill>
                  <a:srgbClr val="FFC000"/>
                </a:solidFill>
              </a:rPr>
              <a:t> –</a:t>
            </a:r>
            <a:r>
              <a:rPr lang="en-US" sz="2800" dirty="0" smtClean="0"/>
              <a:t> building blocks of any digital system</a:t>
            </a:r>
          </a:p>
          <a:p>
            <a:pPr lvl="1" algn="just"/>
            <a:r>
              <a:rPr lang="en-US" sz="2400" dirty="0" smtClean="0"/>
              <a:t>AND</a:t>
            </a:r>
          </a:p>
          <a:p>
            <a:pPr lvl="1" algn="just"/>
            <a:r>
              <a:rPr lang="en-US" sz="2400" dirty="0" smtClean="0"/>
              <a:t>OR</a:t>
            </a:r>
          </a:p>
          <a:p>
            <a:pPr lvl="1" algn="just"/>
            <a:r>
              <a:rPr lang="en-US" sz="2400" dirty="0" smtClean="0"/>
              <a:t>NOT</a:t>
            </a:r>
          </a:p>
          <a:p>
            <a:pPr lvl="1" algn="just"/>
            <a:r>
              <a:rPr lang="en-US" sz="2400" dirty="0" smtClean="0"/>
              <a:t>EX-OR</a:t>
            </a:r>
          </a:p>
          <a:p>
            <a:pPr lvl="1" algn="just"/>
            <a:r>
              <a:rPr lang="en-US" sz="2400" dirty="0" smtClean="0"/>
              <a:t>NAND</a:t>
            </a:r>
          </a:p>
          <a:p>
            <a:pPr lvl="1" algn="just"/>
            <a:r>
              <a:rPr lang="en-US" sz="2400" dirty="0" smtClean="0"/>
              <a:t>NOR</a:t>
            </a:r>
          </a:p>
          <a:p>
            <a:pPr lvl="1" algn="just"/>
            <a:r>
              <a:rPr lang="en-US" sz="2400" dirty="0" smtClean="0"/>
              <a:t>EX-NOR</a:t>
            </a:r>
          </a:p>
          <a:p>
            <a:pPr lvl="1" algn="just"/>
            <a:endParaRPr lang="en-US" sz="2400" dirty="0" smtClean="0"/>
          </a:p>
          <a:p>
            <a:pPr lvl="1"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88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510</TotalTime>
  <Words>426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Digital System</vt:lpstr>
      <vt:lpstr>introduction</vt:lpstr>
      <vt:lpstr>PowerPoint Presentation</vt:lpstr>
      <vt:lpstr>PowerPoint Presentation</vt:lpstr>
      <vt:lpstr>PowerPoint Presentation</vt:lpstr>
      <vt:lpstr>Number System</vt:lpstr>
      <vt:lpstr>PowerPoint Presentation</vt:lpstr>
      <vt:lpstr>Code</vt:lpstr>
      <vt:lpstr>Basic Digital Circuits</vt:lpstr>
      <vt:lpstr>Boolean Algebra</vt:lpstr>
      <vt:lpstr>Combinational Logic circuit</vt:lpstr>
      <vt:lpstr>Sequential Logic circuit</vt:lpstr>
      <vt:lpstr>Functional Units of digital system</vt:lpstr>
      <vt:lpstr>PowerPoint Presentation</vt:lpstr>
      <vt:lpstr>Microprocessor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</dc:title>
  <dc:creator>anooja joy</dc:creator>
  <cp:lastModifiedBy>anooja_j</cp:lastModifiedBy>
  <cp:revision>11</cp:revision>
  <dcterms:created xsi:type="dcterms:W3CDTF">2006-08-16T00:00:00Z</dcterms:created>
  <dcterms:modified xsi:type="dcterms:W3CDTF">2022-08-18T15:25:18Z</dcterms:modified>
</cp:coreProperties>
</file>