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3" r:id="rId3"/>
    <p:sldId id="274" r:id="rId4"/>
    <p:sldId id="275"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2CD3A-CDB8-45DF-B642-A876EFBB0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3CCA8A5-6F66-4C97-BEB2-D5D6B2B97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7955FC3-31AD-4478-90AD-3AF9D5F9AFA5}"/>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5" name="Footer Placeholder 4">
            <a:extLst>
              <a:ext uri="{FF2B5EF4-FFF2-40B4-BE49-F238E27FC236}">
                <a16:creationId xmlns:a16="http://schemas.microsoft.com/office/drawing/2014/main" xmlns="" id="{E1E8B190-B99F-464A-96C7-B7B0CA45B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E2FF3A-C811-4EA1-8113-E5B842D411E6}"/>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895917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236B2-5D43-4151-8979-075F64C1C1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953B638-948E-4F42-8575-3E1258AC0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C2D89E9-4D8D-4763-9E68-EEDA30049DCC}"/>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5" name="Footer Placeholder 4">
            <a:extLst>
              <a:ext uri="{FF2B5EF4-FFF2-40B4-BE49-F238E27FC236}">
                <a16:creationId xmlns:a16="http://schemas.microsoft.com/office/drawing/2014/main" xmlns="" id="{FB3E9C6C-625E-4FA1-B27B-00CE60E875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ADAA739-1136-43BE-B40E-6E80BEEDFCA2}"/>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144489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571F69A-9FAD-4715-A515-942903B67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DF75107-5024-4CB8-AA82-0DA1C7A82D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79867C-6CC4-40D1-B792-29930299EAA5}"/>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5" name="Footer Placeholder 4">
            <a:extLst>
              <a:ext uri="{FF2B5EF4-FFF2-40B4-BE49-F238E27FC236}">
                <a16:creationId xmlns:a16="http://schemas.microsoft.com/office/drawing/2014/main" xmlns="" id="{FBB71123-6F50-444A-8491-C459B258B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EC1DFC-191C-482F-B305-50035149EC43}"/>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244240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589BB3-9C41-4896-B6F9-F3FEE44AB4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397FD4-358D-4CE7-89E7-33E30B87C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047535-C8A0-4E1C-A5FB-548484F995F5}"/>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5" name="Footer Placeholder 4">
            <a:extLst>
              <a:ext uri="{FF2B5EF4-FFF2-40B4-BE49-F238E27FC236}">
                <a16:creationId xmlns:a16="http://schemas.microsoft.com/office/drawing/2014/main" xmlns="" id="{03A33150-63FB-4FDA-ACA3-6BD0D870B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42EB3A-4044-4EC4-97A0-49F2A1812EFB}"/>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12128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2D2AFA-4CFC-414B-86EA-DE120C9EF1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4378A15-EC60-4682-BF2D-FC94E3290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C89DD86-6FB8-443D-AA04-855219736E19}"/>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5" name="Footer Placeholder 4">
            <a:extLst>
              <a:ext uri="{FF2B5EF4-FFF2-40B4-BE49-F238E27FC236}">
                <a16:creationId xmlns:a16="http://schemas.microsoft.com/office/drawing/2014/main" xmlns="" id="{40C8A934-1DD4-44A5-ADCE-D9B26A2C3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33C06E-30EE-4DEA-B12D-B8E9DCDB148F}"/>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1573169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17FB3E-B899-4456-91D2-85B3AE9383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2498970-43DF-41E8-8973-2E943478D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E4CE8B7-4398-4482-B24B-DF03D6A55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64B38DB-78DF-4277-A792-CFCA1A388AC1}"/>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6" name="Footer Placeholder 5">
            <a:extLst>
              <a:ext uri="{FF2B5EF4-FFF2-40B4-BE49-F238E27FC236}">
                <a16:creationId xmlns:a16="http://schemas.microsoft.com/office/drawing/2014/main" xmlns="" id="{972D3188-DF26-4AF8-8449-5A3453F566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393084C-19A9-4C33-BBC0-0B0F88C0D128}"/>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314428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FA1F91-B4CD-432E-964D-974C80FBA0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A37514B-5DE6-4F7C-9F7B-388F0A5AD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EDAC8BE-C6DB-4133-8EE9-7E628C3AEE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99F7435-6BE7-4C8E-9937-BCB5BA9B33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94EE587-63E9-48BE-B2D4-66294054E7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64D2D12-1949-46C2-9E12-DC13F55C74D0}"/>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8" name="Footer Placeholder 7">
            <a:extLst>
              <a:ext uri="{FF2B5EF4-FFF2-40B4-BE49-F238E27FC236}">
                <a16:creationId xmlns:a16="http://schemas.microsoft.com/office/drawing/2014/main" xmlns="" id="{2B905A38-C9F3-47B7-B917-8EEF48002E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81EC07E-3809-4CF7-9C9E-30C1B74A18F9}"/>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216790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9A3C7-7E52-4A32-A4D5-493BB2B13D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8C8999A-776B-4452-9740-3506697F52C1}"/>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4" name="Footer Placeholder 3">
            <a:extLst>
              <a:ext uri="{FF2B5EF4-FFF2-40B4-BE49-F238E27FC236}">
                <a16:creationId xmlns:a16="http://schemas.microsoft.com/office/drawing/2014/main" xmlns="" id="{4B98EED4-B019-4E75-B759-23F5F7CD1A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1E73503-32C2-40B8-82C1-C3EABE936549}"/>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54613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A084C62-EC0A-4133-918D-06CAD9F0E067}"/>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3" name="Footer Placeholder 2">
            <a:extLst>
              <a:ext uri="{FF2B5EF4-FFF2-40B4-BE49-F238E27FC236}">
                <a16:creationId xmlns:a16="http://schemas.microsoft.com/office/drawing/2014/main" xmlns="" id="{B11ADAAE-0531-4C6D-9745-9997FB70DE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E12029C-E21F-4D8D-AD72-E1AE604B852A}"/>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67300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5747B4-D4F5-4D6D-9054-6BD2ACB88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2A7F1A-8EF0-4824-8C10-45BFC3533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CBCBFBF-3598-48B3-B452-A4E45A905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6894047-036D-4C43-8970-7B460B561BE3}"/>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6" name="Footer Placeholder 5">
            <a:extLst>
              <a:ext uri="{FF2B5EF4-FFF2-40B4-BE49-F238E27FC236}">
                <a16:creationId xmlns:a16="http://schemas.microsoft.com/office/drawing/2014/main" xmlns="" id="{C9BB645D-7A07-4B00-95D5-2BFD07D7B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038B794-6631-491B-9BA8-5C969835C660}"/>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298472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6A6A8-9641-45A4-908A-B92FCC344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AE1999C-F31E-4914-A273-CF705DA2C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6C17D4D-4BD9-4E29-9448-A92CC2A3F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EBFF2E6-DFB6-4EFA-9860-D44417F458D5}"/>
              </a:ext>
            </a:extLst>
          </p:cNvPr>
          <p:cNvSpPr>
            <a:spLocks noGrp="1"/>
          </p:cNvSpPr>
          <p:nvPr>
            <p:ph type="dt" sz="half" idx="10"/>
          </p:nvPr>
        </p:nvSpPr>
        <p:spPr/>
        <p:txBody>
          <a:bodyPr/>
          <a:lstStyle/>
          <a:p>
            <a:fld id="{ED34C359-10F3-4E08-985F-BFA067072376}" type="datetimeFigureOut">
              <a:rPr lang="en-IN" smtClean="0"/>
              <a:t>30-08-2022</a:t>
            </a:fld>
            <a:endParaRPr lang="en-IN"/>
          </a:p>
        </p:txBody>
      </p:sp>
      <p:sp>
        <p:nvSpPr>
          <p:cNvPr id="6" name="Footer Placeholder 5">
            <a:extLst>
              <a:ext uri="{FF2B5EF4-FFF2-40B4-BE49-F238E27FC236}">
                <a16:creationId xmlns:a16="http://schemas.microsoft.com/office/drawing/2014/main" xmlns="" id="{4EB2B20E-F883-4E6B-806B-EE18CF9E03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623A3BC-FD16-4336-9C8D-8720AD5E9115}"/>
              </a:ext>
            </a:extLst>
          </p:cNvPr>
          <p:cNvSpPr>
            <a:spLocks noGrp="1"/>
          </p:cNvSpPr>
          <p:nvPr>
            <p:ph type="sldNum" sz="quarter" idx="12"/>
          </p:nvPr>
        </p:nvSpPr>
        <p:spPr/>
        <p:txBody>
          <a:bodyPr/>
          <a:lstStyle/>
          <a:p>
            <a:fld id="{2B609283-CEFB-4ED5-8C24-C4B1AB9DBB0F}" type="slidenum">
              <a:rPr lang="en-IN" smtClean="0"/>
              <a:t>‹#›</a:t>
            </a:fld>
            <a:endParaRPr lang="en-IN"/>
          </a:p>
        </p:txBody>
      </p:sp>
    </p:spTree>
    <p:extLst>
      <p:ext uri="{BB962C8B-B14F-4D97-AF65-F5344CB8AC3E}">
        <p14:creationId xmlns:p14="http://schemas.microsoft.com/office/powerpoint/2010/main" val="2191327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450C7B4-1F6B-469D-8FAC-C8BEF563B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806BB45-9F85-45F0-BA20-83EE54154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D4AD46-3614-45A8-9E95-DF90EA91B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4C359-10F3-4E08-985F-BFA067072376}" type="datetimeFigureOut">
              <a:rPr lang="en-IN" smtClean="0"/>
              <a:t>30-08-2022</a:t>
            </a:fld>
            <a:endParaRPr lang="en-IN"/>
          </a:p>
        </p:txBody>
      </p:sp>
      <p:sp>
        <p:nvSpPr>
          <p:cNvPr id="5" name="Footer Placeholder 4">
            <a:extLst>
              <a:ext uri="{FF2B5EF4-FFF2-40B4-BE49-F238E27FC236}">
                <a16:creationId xmlns:a16="http://schemas.microsoft.com/office/drawing/2014/main" xmlns="" id="{C6D4F8E3-4105-429A-A265-AF7C6ED5B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44A5900-1B11-4142-BD63-83A9B3056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09283-CEFB-4ED5-8C24-C4B1AB9DBB0F}" type="slidenum">
              <a:rPr lang="en-IN" smtClean="0"/>
              <a:t>‹#›</a:t>
            </a:fld>
            <a:endParaRPr lang="en-IN"/>
          </a:p>
        </p:txBody>
      </p:sp>
    </p:spTree>
    <p:extLst>
      <p:ext uri="{BB962C8B-B14F-4D97-AF65-F5344CB8AC3E}">
        <p14:creationId xmlns:p14="http://schemas.microsoft.com/office/powerpoint/2010/main" val="1733388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371A8C-25C9-4AC4-80B2-D23E2B261F47}"/>
              </a:ext>
            </a:extLst>
          </p:cNvPr>
          <p:cNvSpPr txBox="1"/>
          <p:nvPr/>
        </p:nvSpPr>
        <p:spPr>
          <a:xfrm>
            <a:off x="3437206" y="2844225"/>
            <a:ext cx="5317587"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Topic: Code conversions</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7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7F15C23-8C05-4351-80ED-8552EFC39B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27274" y="2369746"/>
            <a:ext cx="9369084" cy="3637158"/>
          </a:xfrm>
          <a:prstGeom prst="rect">
            <a:avLst/>
          </a:prstGeom>
          <a:noFill/>
          <a:ln>
            <a:noFill/>
          </a:ln>
        </p:spPr>
      </p:pic>
      <p:sp>
        <p:nvSpPr>
          <p:cNvPr id="3" name="TextBox 2">
            <a:extLst>
              <a:ext uri="{FF2B5EF4-FFF2-40B4-BE49-F238E27FC236}">
                <a16:creationId xmlns:a16="http://schemas.microsoft.com/office/drawing/2014/main" xmlns="" id="{D41F92D1-5413-4200-9362-5E00BBDF54F0}"/>
              </a:ext>
            </a:extLst>
          </p:cNvPr>
          <p:cNvSpPr txBox="1"/>
          <p:nvPr/>
        </p:nvSpPr>
        <p:spPr>
          <a:xfrm>
            <a:off x="2082022" y="1083212"/>
            <a:ext cx="773723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circuit for Binary to Gray code conversion is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5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48AAC39-AA2B-41AA-8BF2-10F90353076A}"/>
              </a:ext>
            </a:extLst>
          </p:cNvPr>
          <p:cNvSpPr/>
          <p:nvPr/>
        </p:nvSpPr>
        <p:spPr>
          <a:xfrm>
            <a:off x="3217735" y="434189"/>
            <a:ext cx="5838458" cy="622799"/>
          </a:xfrm>
          <a:prstGeom prst="rect">
            <a:avLst/>
          </a:prstGeom>
        </p:spPr>
        <p:txBody>
          <a:bodyPr wrap="none">
            <a:spAutoFit/>
          </a:bodyPr>
          <a:lstStyle/>
          <a:p>
            <a:pPr>
              <a:lnSpc>
                <a:spcPct val="115000"/>
              </a:lnSpc>
              <a:spcAft>
                <a:spcPts val="0"/>
              </a:spcAft>
            </a:pPr>
            <a:r>
              <a:rPr lang="en-IN" sz="32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Gray to binary code conversion</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72227ABE-9190-439D-954F-2BDC6BFB023D}"/>
              </a:ext>
            </a:extLst>
          </p:cNvPr>
          <p:cNvSpPr/>
          <p:nvPr/>
        </p:nvSpPr>
        <p:spPr>
          <a:xfrm>
            <a:off x="844062" y="1730055"/>
            <a:ext cx="10213144" cy="4202112"/>
          </a:xfrm>
          <a:prstGeom prst="rect">
            <a:avLst/>
          </a:prstGeom>
        </p:spPr>
        <p:txBody>
          <a:bodyPr wrap="square">
            <a:spAutoFit/>
          </a:bodyPr>
          <a:lstStyle/>
          <a:p>
            <a:pPr algn="just">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	In Gray to binary conversion, the input is Gray code and output is its equivalent binary code. </a:t>
            </a:r>
          </a:p>
          <a:p>
            <a:pPr algn="just">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	The generation of four-bit binary equivalent code can be calculated by using formula.</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07000"/>
              </a:lnSpc>
              <a:spcAft>
                <a:spcPts val="800"/>
              </a:spcAft>
            </a:pPr>
            <a:r>
              <a:rPr lang="en-IN" sz="2800" dirty="0">
                <a:latin typeface="Symbol" panose="05050102010706020507" pitchFamily="18" charset="2"/>
                <a:ea typeface="Calibri" panose="020F0502020204030204" pitchFamily="34" charset="0"/>
                <a:cs typeface="Times New Roman" panose="02020603050405020304" pitchFamily="18" charset="0"/>
              </a:rPr>
              <a:t>B</a:t>
            </a:r>
            <a:r>
              <a:rPr lang="en-IN" sz="2800" baseline="-25000" dirty="0">
                <a:latin typeface="Symbol" panose="05050102010706020507" pitchFamily="18" charset="2"/>
                <a:ea typeface="Calibri" panose="020F0502020204030204" pitchFamily="34" charset="0"/>
                <a:cs typeface="Times New Roman" panose="02020603050405020304" pitchFamily="18" charset="0"/>
              </a:rPr>
              <a:t>1</a:t>
            </a:r>
            <a:r>
              <a:rPr lang="en-IN" sz="2800" dirty="0">
                <a:latin typeface="Symbol" panose="05050102010706020507" pitchFamily="18" charset="2"/>
                <a:ea typeface="Calibri" panose="020F0502020204030204" pitchFamily="34" charset="0"/>
                <a:cs typeface="Times New Roman" panose="02020603050405020304" pitchFamily="18" charset="0"/>
              </a:rPr>
              <a:t> = </a:t>
            </a: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1</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07000"/>
              </a:lnSpc>
              <a:spcAft>
                <a:spcPts val="800"/>
              </a:spcAft>
            </a:pPr>
            <a:r>
              <a:rPr lang="en-IN" sz="2800" dirty="0">
                <a:latin typeface="Symbol" panose="05050102010706020507" pitchFamily="18" charset="2"/>
                <a:ea typeface="Calibri" panose="020F0502020204030204" pitchFamily="34" charset="0"/>
                <a:cs typeface="Times New Roman" panose="02020603050405020304" pitchFamily="18" charset="0"/>
              </a:rPr>
              <a:t>B</a:t>
            </a:r>
            <a:r>
              <a:rPr lang="en-IN" sz="2800" baseline="-25000" dirty="0">
                <a:latin typeface="Symbol" panose="05050102010706020507" pitchFamily="18" charset="2"/>
                <a:ea typeface="Calibri" panose="020F0502020204030204" pitchFamily="34" charset="0"/>
                <a:cs typeface="Times New Roman" panose="02020603050405020304" pitchFamily="18" charset="0"/>
              </a:rPr>
              <a:t>2 </a:t>
            </a:r>
            <a:r>
              <a:rPr lang="en-IN" sz="2800" dirty="0">
                <a:latin typeface="Symbol" panose="05050102010706020507" pitchFamily="18" charset="2"/>
                <a:ea typeface="Calibri" panose="020F0502020204030204" pitchFamily="34" charset="0"/>
                <a:cs typeface="Times New Roman" panose="02020603050405020304" pitchFamily="18" charset="0"/>
              </a:rPr>
              <a:t>= </a:t>
            </a: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latin typeface="Symbol" panose="05050102010706020507" pitchFamily="18" charset="2"/>
                <a:ea typeface="Calibri" panose="020F0502020204030204" pitchFamily="34" charset="0"/>
                <a:cs typeface="Times New Roman" panose="02020603050405020304" pitchFamily="18" charset="0"/>
              </a:rPr>
              <a:t>Å B</a:t>
            </a:r>
            <a:r>
              <a:rPr lang="en-IN" sz="2800" baseline="-25000" dirty="0">
                <a:latin typeface="Symbol" panose="05050102010706020507" pitchFamily="18" charset="2"/>
                <a:ea typeface="Calibri" panose="020F0502020204030204" pitchFamily="34" charset="0"/>
                <a:cs typeface="Times New Roman" panose="02020603050405020304" pitchFamily="18" charset="0"/>
              </a:rPr>
              <a:t>1</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07000"/>
              </a:lnSpc>
              <a:spcAft>
                <a:spcPts val="800"/>
              </a:spcAft>
            </a:pPr>
            <a:r>
              <a:rPr lang="en-IN" sz="2800" dirty="0">
                <a:latin typeface="Symbol" panose="05050102010706020507" pitchFamily="18" charset="2"/>
                <a:ea typeface="Calibri" panose="020F0502020204030204" pitchFamily="34" charset="0"/>
                <a:cs typeface="Times New Roman" panose="02020603050405020304" pitchFamily="18" charset="0"/>
              </a:rPr>
              <a:t>B</a:t>
            </a:r>
            <a:r>
              <a:rPr lang="en-IN" sz="2800" baseline="-25000" dirty="0">
                <a:latin typeface="Symbol" panose="05050102010706020507" pitchFamily="18" charset="2"/>
                <a:ea typeface="Calibri" panose="020F0502020204030204" pitchFamily="34" charset="0"/>
                <a:cs typeface="Times New Roman" panose="02020603050405020304" pitchFamily="18" charset="0"/>
              </a:rPr>
              <a:t>3 </a:t>
            </a:r>
            <a:r>
              <a:rPr lang="en-IN" sz="2800" dirty="0">
                <a:latin typeface="Symbol" panose="05050102010706020507" pitchFamily="18" charset="2"/>
                <a:ea typeface="Calibri" panose="020F0502020204030204" pitchFamily="34" charset="0"/>
                <a:cs typeface="Times New Roman" panose="02020603050405020304" pitchFamily="18" charset="0"/>
              </a:rPr>
              <a:t>= </a:t>
            </a: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latin typeface="Symbol" panose="05050102010706020507" pitchFamily="18" charset="2"/>
                <a:ea typeface="Calibri" panose="020F0502020204030204" pitchFamily="34" charset="0"/>
                <a:cs typeface="Times New Roman" panose="02020603050405020304" pitchFamily="18" charset="0"/>
              </a:rPr>
              <a:t>Å B</a:t>
            </a:r>
            <a:r>
              <a:rPr lang="en-IN" sz="2800" baseline="-25000" dirty="0">
                <a:latin typeface="Symbol" panose="05050102010706020507" pitchFamily="18" charset="2"/>
                <a:ea typeface="Calibri" panose="020F0502020204030204" pitchFamily="34" charset="0"/>
                <a:cs typeface="Times New Roman" panose="02020603050405020304" pitchFamily="18" charset="0"/>
              </a:rPr>
              <a:t>2</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07000"/>
              </a:lnSpc>
              <a:spcAft>
                <a:spcPts val="800"/>
              </a:spcAft>
            </a:pPr>
            <a:r>
              <a:rPr lang="en-IN" sz="2800" dirty="0">
                <a:latin typeface="Symbol" panose="05050102010706020507" pitchFamily="18" charset="2"/>
                <a:ea typeface="Calibri" panose="020F0502020204030204" pitchFamily="34" charset="0"/>
                <a:cs typeface="Times New Roman" panose="02020603050405020304" pitchFamily="18" charset="0"/>
              </a:rPr>
              <a:t>B</a:t>
            </a:r>
            <a:r>
              <a:rPr lang="en-IN" sz="2800" baseline="-25000" dirty="0">
                <a:latin typeface="Symbol" panose="05050102010706020507" pitchFamily="18" charset="2"/>
                <a:ea typeface="Calibri" panose="020F0502020204030204" pitchFamily="34" charset="0"/>
                <a:cs typeface="Times New Roman" panose="02020603050405020304" pitchFamily="18" charset="0"/>
              </a:rPr>
              <a:t>4 </a:t>
            </a:r>
            <a:r>
              <a:rPr lang="en-IN" sz="2800" dirty="0">
                <a:latin typeface="Symbol" panose="05050102010706020507" pitchFamily="18" charset="2"/>
                <a:ea typeface="Calibri" panose="020F0502020204030204" pitchFamily="34" charset="0"/>
                <a:cs typeface="Times New Roman" panose="02020603050405020304" pitchFamily="18" charset="0"/>
              </a:rPr>
              <a:t>= </a:t>
            </a: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4</a:t>
            </a: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dirty="0">
                <a:latin typeface="Symbol" panose="05050102010706020507" pitchFamily="18" charset="2"/>
                <a:ea typeface="Calibri" panose="020F0502020204030204" pitchFamily="34" charset="0"/>
                <a:cs typeface="Times New Roman" panose="02020603050405020304" pitchFamily="18" charset="0"/>
              </a:rPr>
              <a:t>Å B</a:t>
            </a:r>
            <a:r>
              <a:rPr lang="en-IN" sz="2800" baseline="-25000" dirty="0">
                <a:latin typeface="Symbol" panose="05050102010706020507" pitchFamily="18" charset="2"/>
                <a:ea typeface="Calibri" panose="020F0502020204030204" pitchFamily="34" charset="0"/>
                <a:cs typeface="Times New Roman" panose="02020603050405020304" pitchFamily="18" charset="0"/>
              </a:rPr>
              <a:t>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C1ED46B-D30D-40D7-B732-537923C771E3}"/>
              </a:ext>
            </a:extLst>
          </p:cNvPr>
          <p:cNvSpPr/>
          <p:nvPr/>
        </p:nvSpPr>
        <p:spPr>
          <a:xfrm>
            <a:off x="1209821" y="1893177"/>
            <a:ext cx="9622301" cy="3034036"/>
          </a:xfrm>
          <a:prstGeom prst="rect">
            <a:avLst/>
          </a:prstGeom>
        </p:spPr>
        <p:txBody>
          <a:bodyPr wrap="square">
            <a:spAutoFit/>
          </a:bodyPr>
          <a:lstStyle/>
          <a:p>
            <a:pPr marL="457200" indent="-457200" algn="just">
              <a:lnSpc>
                <a:spcPct val="115000"/>
              </a:lnSpc>
              <a:spcAft>
                <a:spcPts val="0"/>
              </a:spcAft>
              <a:buFont typeface="Wingdings" panose="05000000000000000000" pitchFamily="2" charset="2"/>
              <a:buChar char="Ø"/>
            </a:pPr>
            <a:r>
              <a:rPr lang="en-IN" sz="2800" dirty="0">
                <a:latin typeface="Times New Roman" panose="02020603050405020304" pitchFamily="18" charset="0"/>
                <a:ea typeface="Calibri" panose="020F0502020204030204" pitchFamily="34" charset="0"/>
                <a:cs typeface="Times New Roman" panose="02020603050405020304" pitchFamily="18" charset="0"/>
              </a:rPr>
              <a:t>The MSB of binary code is similar to the MSB of Gray code. </a:t>
            </a:r>
          </a:p>
          <a:p>
            <a:pPr marL="457200" indent="-457200" algn="just">
              <a:lnSpc>
                <a:spcPct val="115000"/>
              </a:lnSpc>
              <a:spcAft>
                <a:spcPts val="0"/>
              </a:spcAft>
              <a:buFont typeface="Wingdings" panose="05000000000000000000" pitchFamily="2" charset="2"/>
              <a:buChar char="Ø"/>
            </a:pPr>
            <a:r>
              <a:rPr lang="en-IN" sz="2800" dirty="0">
                <a:latin typeface="Times New Roman" panose="02020603050405020304" pitchFamily="18" charset="0"/>
                <a:ea typeface="Calibri" panose="020F0502020204030204" pitchFamily="34" charset="0"/>
                <a:cs typeface="Times New Roman" panose="02020603050405020304" pitchFamily="18" charset="0"/>
              </a:rPr>
              <a:t>To get next bit, use the </a:t>
            </a:r>
            <a:r>
              <a:rPr lang="en-IN" sz="2800" dirty="0" err="1">
                <a:latin typeface="Times New Roman" panose="02020603050405020304" pitchFamily="18" charset="0"/>
                <a:ea typeface="Calibri" panose="020F0502020204030204" pitchFamily="34" charset="0"/>
                <a:cs typeface="Times New Roman" panose="02020603050405020304" pitchFamily="18" charset="0"/>
              </a:rPr>
              <a:t>xoring</a:t>
            </a:r>
            <a:r>
              <a:rPr lang="en-IN" sz="2800" dirty="0">
                <a:latin typeface="Times New Roman" panose="02020603050405020304" pitchFamily="18" charset="0"/>
                <a:ea typeface="Calibri" panose="020F0502020204030204" pitchFamily="34" charset="0"/>
                <a:cs typeface="Times New Roman" panose="02020603050405020304" pitchFamily="18" charset="0"/>
              </a:rPr>
              <a:t> operation among the MSB of binary to the next bit of the Gray code. </a:t>
            </a:r>
          </a:p>
          <a:p>
            <a:pPr marL="457200" indent="-457200" algn="just">
              <a:lnSpc>
                <a:spcPct val="115000"/>
              </a:lnSpc>
              <a:spcAft>
                <a:spcPts val="0"/>
              </a:spcAft>
              <a:buFont typeface="Wingdings" panose="05000000000000000000" pitchFamily="2" charset="2"/>
              <a:buChar char="Ø"/>
            </a:pPr>
            <a:r>
              <a:rPr lang="en-IN" sz="2800" dirty="0">
                <a:latin typeface="Times New Roman" panose="02020603050405020304" pitchFamily="18" charset="0"/>
                <a:ea typeface="Calibri" panose="020F0502020204030204" pitchFamily="34" charset="0"/>
                <a:cs typeface="Times New Roman" panose="02020603050405020304" pitchFamily="18" charset="0"/>
              </a:rPr>
              <a:t>Similarly, to get the third bit, it uses the </a:t>
            </a:r>
            <a:r>
              <a:rPr lang="en-IN" sz="2800" dirty="0" err="1">
                <a:latin typeface="Times New Roman" panose="02020603050405020304" pitchFamily="18" charset="0"/>
                <a:ea typeface="Calibri" panose="020F0502020204030204" pitchFamily="34" charset="0"/>
                <a:cs typeface="Times New Roman" panose="02020603050405020304" pitchFamily="18" charset="0"/>
              </a:rPr>
              <a:t>xoring</a:t>
            </a:r>
            <a:r>
              <a:rPr lang="en-IN" sz="2800" dirty="0">
                <a:latin typeface="Times New Roman" panose="02020603050405020304" pitchFamily="18" charset="0"/>
                <a:ea typeface="Calibri" panose="020F0502020204030204" pitchFamily="34" charset="0"/>
                <a:cs typeface="Times New Roman" panose="02020603050405020304" pitchFamily="18" charset="0"/>
              </a:rPr>
              <a:t> operation among the second bit to the third MSB of the Gray code and so 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1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3E2A240-DB6C-4DC2-A32F-3704708D31D5}"/>
              </a:ext>
            </a:extLst>
          </p:cNvPr>
          <p:cNvSpPr/>
          <p:nvPr/>
        </p:nvSpPr>
        <p:spPr>
          <a:xfrm>
            <a:off x="1083212" y="481401"/>
            <a:ext cx="9903655" cy="1547475"/>
          </a:xfrm>
          <a:prstGeom prst="rect">
            <a:avLst/>
          </a:prstGeom>
        </p:spPr>
        <p:txBody>
          <a:bodyPr wrap="square">
            <a:spAutoFit/>
          </a:bodyPr>
          <a:lstStyle/>
          <a:p>
            <a:pPr marL="457200" indent="-457200" algn="just">
              <a:lnSpc>
                <a:spcPct val="115000"/>
              </a:lnSpc>
              <a:spcAft>
                <a:spcPts val="0"/>
              </a:spcAft>
              <a:buFont typeface="Wingdings" panose="05000000000000000000" pitchFamily="2" charset="2"/>
              <a:buChar char="Ø"/>
            </a:pPr>
            <a:r>
              <a:rPr lang="en-IN" sz="2800" dirty="0">
                <a:latin typeface="Times New Roman" panose="02020603050405020304" pitchFamily="18" charset="0"/>
                <a:ea typeface="Calibri" panose="020F0502020204030204" pitchFamily="34" charset="0"/>
                <a:cs typeface="Times New Roman" panose="02020603050405020304" pitchFamily="18" charset="0"/>
              </a:rPr>
              <a:t>The Gray to binary conversion method can be done by using </a:t>
            </a:r>
            <a:r>
              <a:rPr lang="en-IN" sz="2800" dirty="0" err="1">
                <a:latin typeface="Times New Roman" panose="02020603050405020304" pitchFamily="18" charset="0"/>
                <a:ea typeface="Calibri" panose="020F0502020204030204" pitchFamily="34" charset="0"/>
                <a:cs typeface="Times New Roman" panose="02020603050405020304" pitchFamily="18" charset="0"/>
              </a:rPr>
              <a:t>xoring</a:t>
            </a:r>
            <a:r>
              <a:rPr lang="en-IN" sz="2800" dirty="0">
                <a:latin typeface="Times New Roman" panose="02020603050405020304" pitchFamily="18" charset="0"/>
                <a:ea typeface="Calibri" panose="020F0502020204030204" pitchFamily="34" charset="0"/>
                <a:cs typeface="Times New Roman" panose="02020603050405020304" pitchFamily="18" charset="0"/>
              </a:rPr>
              <a:t> logic gate. </a:t>
            </a:r>
          </a:p>
          <a:p>
            <a:pPr marL="457200" indent="-457200" algn="just">
              <a:lnSpc>
                <a:spcPct val="115000"/>
              </a:lnSpc>
              <a:spcAft>
                <a:spcPts val="0"/>
              </a:spcAft>
              <a:buFont typeface="Wingdings" panose="05000000000000000000" pitchFamily="2" charset="2"/>
              <a:buChar char="Ø"/>
            </a:pPr>
            <a:r>
              <a:rPr lang="en-IN" sz="2800" dirty="0">
                <a:latin typeface="Times New Roman" panose="02020603050405020304" pitchFamily="18" charset="0"/>
                <a:ea typeface="Calibri" panose="020F0502020204030204" pitchFamily="34" charset="0"/>
                <a:cs typeface="Times New Roman" panose="02020603050405020304" pitchFamily="18" charset="0"/>
              </a:rPr>
              <a:t>A four-bit Gray to binary code converter is as shown below.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A55E398D-D0F0-4ADB-9D92-02BF7F522D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63372" y="2365523"/>
            <a:ext cx="7652825" cy="4011076"/>
          </a:xfrm>
          <a:prstGeom prst="rect">
            <a:avLst/>
          </a:prstGeom>
          <a:noFill/>
          <a:ln>
            <a:noFill/>
          </a:ln>
        </p:spPr>
      </p:pic>
    </p:spTree>
    <p:extLst>
      <p:ext uri="{BB962C8B-B14F-4D97-AF65-F5344CB8AC3E}">
        <p14:creationId xmlns:p14="http://schemas.microsoft.com/office/powerpoint/2010/main" val="23703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DA6D378D-A183-4F64-A437-30AFA142CAAA}"/>
              </a:ext>
            </a:extLst>
          </p:cNvPr>
          <p:cNvGraphicFramePr>
            <a:graphicFrameLocks noGrp="1"/>
          </p:cNvGraphicFramePr>
          <p:nvPr>
            <p:extLst>
              <p:ext uri="{D42A27DB-BD31-4B8C-83A1-F6EECF244321}">
                <p14:modId xmlns:p14="http://schemas.microsoft.com/office/powerpoint/2010/main" val="2844837383"/>
              </p:ext>
            </p:extLst>
          </p:nvPr>
        </p:nvGraphicFramePr>
        <p:xfrm>
          <a:off x="3066757" y="891494"/>
          <a:ext cx="6372665" cy="6309360"/>
        </p:xfrm>
        <a:graphic>
          <a:graphicData uri="http://schemas.openxmlformats.org/drawingml/2006/table">
            <a:tbl>
              <a:tblPr firstRow="1" firstCol="1" bandRow="1">
                <a:tableStyleId>{5C22544A-7EE6-4342-B048-85BDC9FD1C3A}</a:tableStyleId>
              </a:tblPr>
              <a:tblGrid>
                <a:gridCol w="792951">
                  <a:extLst>
                    <a:ext uri="{9D8B030D-6E8A-4147-A177-3AD203B41FA5}">
                      <a16:colId xmlns:a16="http://schemas.microsoft.com/office/drawing/2014/main" xmlns="" val="3021866073"/>
                    </a:ext>
                  </a:extLst>
                </a:gridCol>
                <a:gridCol w="796700">
                  <a:extLst>
                    <a:ext uri="{9D8B030D-6E8A-4147-A177-3AD203B41FA5}">
                      <a16:colId xmlns:a16="http://schemas.microsoft.com/office/drawing/2014/main" xmlns="" val="2815818880"/>
                    </a:ext>
                  </a:extLst>
                </a:gridCol>
                <a:gridCol w="797638">
                  <a:extLst>
                    <a:ext uri="{9D8B030D-6E8A-4147-A177-3AD203B41FA5}">
                      <a16:colId xmlns:a16="http://schemas.microsoft.com/office/drawing/2014/main" xmlns="" val="2027667978"/>
                    </a:ext>
                  </a:extLst>
                </a:gridCol>
                <a:gridCol w="796700">
                  <a:extLst>
                    <a:ext uri="{9D8B030D-6E8A-4147-A177-3AD203B41FA5}">
                      <a16:colId xmlns:a16="http://schemas.microsoft.com/office/drawing/2014/main" xmlns="" val="2889142346"/>
                    </a:ext>
                  </a:extLst>
                </a:gridCol>
                <a:gridCol w="797638">
                  <a:extLst>
                    <a:ext uri="{9D8B030D-6E8A-4147-A177-3AD203B41FA5}">
                      <a16:colId xmlns:a16="http://schemas.microsoft.com/office/drawing/2014/main" xmlns="" val="972229798"/>
                    </a:ext>
                  </a:extLst>
                </a:gridCol>
                <a:gridCol w="796700">
                  <a:extLst>
                    <a:ext uri="{9D8B030D-6E8A-4147-A177-3AD203B41FA5}">
                      <a16:colId xmlns:a16="http://schemas.microsoft.com/office/drawing/2014/main" xmlns="" val="169933545"/>
                    </a:ext>
                  </a:extLst>
                </a:gridCol>
                <a:gridCol w="797638">
                  <a:extLst>
                    <a:ext uri="{9D8B030D-6E8A-4147-A177-3AD203B41FA5}">
                      <a16:colId xmlns:a16="http://schemas.microsoft.com/office/drawing/2014/main" xmlns="" val="2620598228"/>
                    </a:ext>
                  </a:extLst>
                </a:gridCol>
                <a:gridCol w="796700">
                  <a:extLst>
                    <a:ext uri="{9D8B030D-6E8A-4147-A177-3AD203B41FA5}">
                      <a16:colId xmlns:a16="http://schemas.microsoft.com/office/drawing/2014/main" xmlns="" val="848282734"/>
                    </a:ext>
                  </a:extLst>
                </a:gridCol>
              </a:tblGrid>
              <a:tr h="0">
                <a:tc gridSpan="4">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Four Bit Gray Code</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Four Bit Binary Number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967374944"/>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2</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3</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4</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2</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3</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4</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32702667"/>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79621172"/>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94736918"/>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25496398"/>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15147041"/>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dirty="0">
                          <a:effectLst/>
                          <a:latin typeface="Times New Roman" panose="02020603050405020304" pitchFamily="18" charset="0"/>
                          <a:cs typeface="Times New Roman" panose="02020603050405020304" pitchFamily="18" charset="0"/>
                        </a:rPr>
                        <a:t>1</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42273583"/>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91703415"/>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35800019"/>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72458783"/>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46454622"/>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54522486"/>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07686345"/>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30750098"/>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58138382"/>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51816350"/>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93459235"/>
                  </a:ext>
                </a:extLst>
              </a:tr>
              <a:tr h="0">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dirty="0">
                          <a:effectLst/>
                          <a:latin typeface="Times New Roman" panose="02020603050405020304" pitchFamily="18" charset="0"/>
                          <a:cs typeface="Times New Roman" panose="02020603050405020304" pitchFamily="18" charset="0"/>
                        </a:rPr>
                        <a:t>1</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37001745"/>
                  </a:ext>
                </a:extLst>
              </a:tr>
            </a:tbl>
          </a:graphicData>
        </a:graphic>
      </p:graphicFrame>
      <p:sp>
        <p:nvSpPr>
          <p:cNvPr id="3" name="Rectangle 2">
            <a:extLst>
              <a:ext uri="{FF2B5EF4-FFF2-40B4-BE49-F238E27FC236}">
                <a16:creationId xmlns:a16="http://schemas.microsoft.com/office/drawing/2014/main" xmlns="" id="{1488F913-7C02-445F-A91D-3735CEDC830E}"/>
              </a:ext>
            </a:extLst>
          </p:cNvPr>
          <p:cNvSpPr/>
          <p:nvPr/>
        </p:nvSpPr>
        <p:spPr>
          <a:xfrm>
            <a:off x="785445" y="222403"/>
            <a:ext cx="10621108" cy="556434"/>
          </a:xfrm>
          <a:prstGeom prst="rect">
            <a:avLst/>
          </a:prstGeom>
        </p:spPr>
        <p:txBody>
          <a:bodyPr wrap="square">
            <a:spAutoFit/>
          </a:bodyPr>
          <a:lstStyle/>
          <a:p>
            <a:pPr indent="457200" algn="just">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A four-bit Gray to binary code conversion table is as shown below.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35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CF86A64-9C0E-4286-99EE-F93306C144D1}"/>
              </a:ext>
            </a:extLst>
          </p:cNvPr>
          <p:cNvSpPr/>
          <p:nvPr/>
        </p:nvSpPr>
        <p:spPr>
          <a:xfrm>
            <a:off x="3982670" y="233839"/>
            <a:ext cx="3972562" cy="584775"/>
          </a:xfrm>
          <a:prstGeom prst="rect">
            <a:avLst/>
          </a:prstGeom>
        </p:spPr>
        <p:txBody>
          <a:bodyPr wrap="none">
            <a:spAutoFit/>
          </a:bodyPr>
          <a:lstStyle/>
          <a:p>
            <a:r>
              <a:rPr lang="en-IN" sz="32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BCD to Excess 3 code</a:t>
            </a:r>
            <a:endParaRPr lang="en-IN" sz="3200" dirty="0">
              <a:solidFill>
                <a:srgbClr val="FF0000"/>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xmlns="" id="{96C897B3-3BDB-44FA-B18D-F69C49687F86}"/>
              </a:ext>
            </a:extLst>
          </p:cNvPr>
          <p:cNvSpPr/>
          <p:nvPr/>
        </p:nvSpPr>
        <p:spPr>
          <a:xfrm>
            <a:off x="858128" y="991387"/>
            <a:ext cx="10564837" cy="5714000"/>
          </a:xfrm>
          <a:prstGeom prst="rect">
            <a:avLst/>
          </a:prstGeom>
        </p:spPr>
        <p:txBody>
          <a:bodyPr wrap="square">
            <a:spAutoFit/>
          </a:bodyPr>
          <a:lstStyle/>
          <a:p>
            <a:pPr marL="457200" indent="-45720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Excess-3 codes are unweighted and can be obtained by adding 3 to each decimal digit then it can be represented by using 4-bit binary number for each digit. </a:t>
            </a:r>
            <a:endParaRPr lang="en-IN" sz="26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To find the decimal equivalent of the given binary number. Add 0011 to each four-bit group in binary coded decimal number (BCD) to get desired excess-3 equivalent. </a:t>
            </a:r>
          </a:p>
          <a:p>
            <a:pPr marL="457200" indent="-45720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 the bits of the binary numbers. </a:t>
            </a:r>
          </a:p>
          <a:p>
            <a:pPr marL="457200" indent="-45720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 </a:t>
            </a:r>
          </a:p>
          <a:p>
            <a:pPr marL="457200" indent="-45720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represent the bits of the Excess-3 code. </a:t>
            </a:r>
          </a:p>
          <a:p>
            <a:pPr marL="457200" indent="-45720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901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F6F7A10-8769-49C0-90FD-BB21785EA4F5}"/>
              </a:ext>
            </a:extLst>
          </p:cNvPr>
          <p:cNvSpPr/>
          <p:nvPr/>
        </p:nvSpPr>
        <p:spPr>
          <a:xfrm>
            <a:off x="829994" y="363706"/>
            <a:ext cx="10592971" cy="1756186"/>
          </a:xfrm>
          <a:prstGeom prst="rect">
            <a:avLst/>
          </a:prstGeom>
        </p:spPr>
        <p:txBody>
          <a:bodyPr wrap="square">
            <a:spAutoFit/>
          </a:bodyPr>
          <a:lstStyle/>
          <a:p>
            <a:pPr indent="457200" algn="just">
              <a:lnSpc>
                <a:spcPct val="107000"/>
              </a:lnSpc>
              <a:spcAft>
                <a:spcPts val="800"/>
              </a:spcAft>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truth table for BCD to Excess-3 code converter can be determined as shown in table below. </a:t>
            </a:r>
          </a:p>
          <a:p>
            <a:pPr indent="457200" algn="just">
              <a:lnSpc>
                <a:spcPct val="107000"/>
              </a:lnSpc>
              <a:spcAft>
                <a:spcPts val="800"/>
              </a:spcAft>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For impossible four bit Excess-3 code </a:t>
            </a:r>
            <a:r>
              <a:rPr lang="en-IN" sz="2400" dirty="0">
                <a:latin typeface="Times New Roman" panose="02020603050405020304" pitchFamily="18" charset="0"/>
                <a:ea typeface="Calibri" panose="020F0502020204030204" pitchFamily="34" charset="0"/>
                <a:cs typeface="Times New Roman" panose="02020603050405020304" pitchFamily="18" charset="0"/>
              </a:rPr>
              <a:t>we use output as Don’t care conditions.</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'don't care conditions' is defined by the variable 'X'.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xmlns="" id="{B8EA08F2-BF04-4E15-8A42-A12714AEBD5A}"/>
              </a:ext>
            </a:extLst>
          </p:cNvPr>
          <p:cNvGraphicFramePr>
            <a:graphicFrameLocks noGrp="1"/>
          </p:cNvGraphicFramePr>
          <p:nvPr>
            <p:extLst>
              <p:ext uri="{D42A27DB-BD31-4B8C-83A1-F6EECF244321}">
                <p14:modId xmlns:p14="http://schemas.microsoft.com/office/powerpoint/2010/main" val="1788165395"/>
              </p:ext>
            </p:extLst>
          </p:nvPr>
        </p:nvGraphicFramePr>
        <p:xfrm>
          <a:off x="2194560" y="2293034"/>
          <a:ext cx="8032654" cy="4201260"/>
        </p:xfrm>
        <a:graphic>
          <a:graphicData uri="http://schemas.openxmlformats.org/drawingml/2006/table">
            <a:tbl>
              <a:tblPr firstRow="1" firstCol="1" bandRow="1">
                <a:tableStyleId>{5C22544A-7EE6-4342-B048-85BDC9FD1C3A}</a:tableStyleId>
              </a:tblPr>
              <a:tblGrid>
                <a:gridCol w="1333852">
                  <a:extLst>
                    <a:ext uri="{9D8B030D-6E8A-4147-A177-3AD203B41FA5}">
                      <a16:colId xmlns:a16="http://schemas.microsoft.com/office/drawing/2014/main" xmlns="" val="3661360429"/>
                    </a:ext>
                  </a:extLst>
                </a:gridCol>
                <a:gridCol w="837646">
                  <a:extLst>
                    <a:ext uri="{9D8B030D-6E8A-4147-A177-3AD203B41FA5}">
                      <a16:colId xmlns:a16="http://schemas.microsoft.com/office/drawing/2014/main" xmlns="" val="830820208"/>
                    </a:ext>
                  </a:extLst>
                </a:gridCol>
                <a:gridCol w="837646">
                  <a:extLst>
                    <a:ext uri="{9D8B030D-6E8A-4147-A177-3AD203B41FA5}">
                      <a16:colId xmlns:a16="http://schemas.microsoft.com/office/drawing/2014/main" xmlns="" val="3294121360"/>
                    </a:ext>
                  </a:extLst>
                </a:gridCol>
                <a:gridCol w="837646">
                  <a:extLst>
                    <a:ext uri="{9D8B030D-6E8A-4147-A177-3AD203B41FA5}">
                      <a16:colId xmlns:a16="http://schemas.microsoft.com/office/drawing/2014/main" xmlns="" val="3615105565"/>
                    </a:ext>
                  </a:extLst>
                </a:gridCol>
                <a:gridCol w="836463">
                  <a:extLst>
                    <a:ext uri="{9D8B030D-6E8A-4147-A177-3AD203B41FA5}">
                      <a16:colId xmlns:a16="http://schemas.microsoft.com/office/drawing/2014/main" xmlns="" val="1757234144"/>
                    </a:ext>
                  </a:extLst>
                </a:gridCol>
                <a:gridCol w="837646">
                  <a:extLst>
                    <a:ext uri="{9D8B030D-6E8A-4147-A177-3AD203B41FA5}">
                      <a16:colId xmlns:a16="http://schemas.microsoft.com/office/drawing/2014/main" xmlns="" val="3690567233"/>
                    </a:ext>
                  </a:extLst>
                </a:gridCol>
                <a:gridCol w="837646">
                  <a:extLst>
                    <a:ext uri="{9D8B030D-6E8A-4147-A177-3AD203B41FA5}">
                      <a16:colId xmlns:a16="http://schemas.microsoft.com/office/drawing/2014/main" xmlns="" val="3760494604"/>
                    </a:ext>
                  </a:extLst>
                </a:gridCol>
                <a:gridCol w="837646">
                  <a:extLst>
                    <a:ext uri="{9D8B030D-6E8A-4147-A177-3AD203B41FA5}">
                      <a16:colId xmlns:a16="http://schemas.microsoft.com/office/drawing/2014/main" xmlns="" val="163344542"/>
                    </a:ext>
                  </a:extLst>
                </a:gridCol>
                <a:gridCol w="836463">
                  <a:extLst>
                    <a:ext uri="{9D8B030D-6E8A-4147-A177-3AD203B41FA5}">
                      <a16:colId xmlns:a16="http://schemas.microsoft.com/office/drawing/2014/main" xmlns="" val="1042810575"/>
                    </a:ext>
                  </a:extLst>
                </a:gridCol>
              </a:tblGrid>
              <a:tr h="350105">
                <a:tc>
                  <a:txBody>
                    <a:bodyPr/>
                    <a:lstStyle/>
                    <a:p>
                      <a:pPr algn="ctr">
                        <a:lnSpc>
                          <a:spcPct val="107000"/>
                        </a:lnSpc>
                        <a:spcAft>
                          <a:spcPts val="0"/>
                        </a:spcAft>
                      </a:pPr>
                      <a:r>
                        <a:rPr lang="en-IN" sz="2000" b="1">
                          <a:effectLst/>
                        </a:rPr>
                        <a:t> </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algn="ctr">
                        <a:lnSpc>
                          <a:spcPct val="107000"/>
                        </a:lnSpc>
                        <a:spcAft>
                          <a:spcPts val="0"/>
                        </a:spcAft>
                      </a:pPr>
                      <a:r>
                        <a:rPr lang="en-IN" sz="2000" b="1">
                          <a:effectLst/>
                        </a:rPr>
                        <a:t>BCD Number</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07000"/>
                        </a:lnSpc>
                        <a:spcAft>
                          <a:spcPts val="0"/>
                        </a:spcAft>
                      </a:pPr>
                      <a:r>
                        <a:rPr lang="en-IN" sz="2000" b="1">
                          <a:effectLst/>
                        </a:rPr>
                        <a:t>Excess-3 Code Number</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820332361"/>
                  </a:ext>
                </a:extLst>
              </a:tr>
              <a:tr h="350105">
                <a:tc>
                  <a:txBody>
                    <a:bodyPr/>
                    <a:lstStyle/>
                    <a:p>
                      <a:pPr algn="ctr">
                        <a:lnSpc>
                          <a:spcPct val="107000"/>
                        </a:lnSpc>
                        <a:spcAft>
                          <a:spcPts val="0"/>
                        </a:spcAft>
                      </a:pPr>
                      <a:r>
                        <a:rPr lang="en-IN" sz="2000" b="1" dirty="0">
                          <a:effectLst/>
                        </a:rPr>
                        <a:t>Decimal</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B</a:t>
                      </a:r>
                      <a:r>
                        <a:rPr lang="en-IN" sz="2000" b="1" baseline="-25000">
                          <a:effectLst/>
                        </a:rPr>
                        <a:t>3</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B</a:t>
                      </a:r>
                      <a:r>
                        <a:rPr lang="en-IN" sz="2000" b="1" baseline="-25000">
                          <a:effectLst/>
                        </a:rPr>
                        <a:t>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B</a:t>
                      </a:r>
                      <a:r>
                        <a:rPr lang="en-IN" sz="2000" b="1" baseline="-25000">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B</a:t>
                      </a:r>
                      <a:r>
                        <a:rPr lang="en-IN" sz="2000" b="1" baseline="-25000">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E</a:t>
                      </a:r>
                      <a:r>
                        <a:rPr lang="en-IN" sz="2000" b="1" baseline="-25000">
                          <a:effectLst/>
                        </a:rPr>
                        <a:t>3</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E</a:t>
                      </a:r>
                      <a:r>
                        <a:rPr lang="en-IN" sz="2000" b="1" baseline="-25000">
                          <a:effectLst/>
                        </a:rPr>
                        <a:t>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E</a:t>
                      </a:r>
                      <a:r>
                        <a:rPr lang="en-IN" sz="2000" b="1" baseline="-25000">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E</a:t>
                      </a:r>
                      <a:r>
                        <a:rPr lang="en-IN" sz="2000" b="1" baseline="-25000">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89134349"/>
                  </a:ext>
                </a:extLst>
              </a:tr>
              <a:tr h="350105">
                <a:tc>
                  <a:txBody>
                    <a:bodyPr/>
                    <a:lstStyle/>
                    <a:p>
                      <a:pPr algn="ctr">
                        <a:lnSpc>
                          <a:spcPct val="107000"/>
                        </a:lnSpc>
                        <a:spcAft>
                          <a:spcPts val="0"/>
                        </a:spcAft>
                      </a:pPr>
                      <a:r>
                        <a:rPr lang="en-IN" sz="2000" b="1" dirty="0">
                          <a:effectLst/>
                        </a:rPr>
                        <a:t>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8533069"/>
                  </a:ext>
                </a:extLst>
              </a:tr>
              <a:tr h="350105">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0581135"/>
                  </a:ext>
                </a:extLst>
              </a:tr>
              <a:tr h="350105">
                <a:tc>
                  <a:txBody>
                    <a:bodyPr/>
                    <a:lstStyle/>
                    <a:p>
                      <a:pPr algn="ctr">
                        <a:lnSpc>
                          <a:spcPct val="107000"/>
                        </a:lnSpc>
                        <a:spcAft>
                          <a:spcPts val="0"/>
                        </a:spcAft>
                      </a:pPr>
                      <a:r>
                        <a:rPr lang="en-IN" sz="2000" b="1">
                          <a:effectLst/>
                        </a:rPr>
                        <a:t>2</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1</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291595433"/>
                  </a:ext>
                </a:extLst>
              </a:tr>
              <a:tr h="350105">
                <a:tc>
                  <a:txBody>
                    <a:bodyPr/>
                    <a:lstStyle/>
                    <a:p>
                      <a:pPr algn="ctr">
                        <a:lnSpc>
                          <a:spcPct val="107000"/>
                        </a:lnSpc>
                        <a:spcAft>
                          <a:spcPts val="0"/>
                        </a:spcAft>
                      </a:pPr>
                      <a:r>
                        <a:rPr lang="en-IN" sz="2000" b="1">
                          <a:effectLst/>
                        </a:rPr>
                        <a:t>3</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5050447"/>
                  </a:ext>
                </a:extLst>
              </a:tr>
              <a:tr h="350105">
                <a:tc>
                  <a:txBody>
                    <a:bodyPr/>
                    <a:lstStyle/>
                    <a:p>
                      <a:pPr algn="ctr">
                        <a:lnSpc>
                          <a:spcPct val="107000"/>
                        </a:lnSpc>
                        <a:spcAft>
                          <a:spcPts val="0"/>
                        </a:spcAft>
                      </a:pPr>
                      <a:r>
                        <a:rPr lang="en-IN" sz="2000" b="1">
                          <a:effectLst/>
                        </a:rPr>
                        <a:t>4</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92592986"/>
                  </a:ext>
                </a:extLst>
              </a:tr>
              <a:tr h="350105">
                <a:tc>
                  <a:txBody>
                    <a:bodyPr/>
                    <a:lstStyle/>
                    <a:p>
                      <a:pPr algn="ctr">
                        <a:lnSpc>
                          <a:spcPct val="107000"/>
                        </a:lnSpc>
                        <a:spcAft>
                          <a:spcPts val="0"/>
                        </a:spcAft>
                      </a:pPr>
                      <a:r>
                        <a:rPr lang="en-IN" sz="2000" b="1">
                          <a:effectLst/>
                        </a:rPr>
                        <a:t>5</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43643962"/>
                  </a:ext>
                </a:extLst>
              </a:tr>
              <a:tr h="350105">
                <a:tc>
                  <a:txBody>
                    <a:bodyPr/>
                    <a:lstStyle/>
                    <a:p>
                      <a:pPr algn="ctr">
                        <a:lnSpc>
                          <a:spcPct val="107000"/>
                        </a:lnSpc>
                        <a:spcAft>
                          <a:spcPts val="0"/>
                        </a:spcAft>
                      </a:pPr>
                      <a:r>
                        <a:rPr lang="en-IN" sz="2000" b="1">
                          <a:effectLst/>
                        </a:rPr>
                        <a:t>6</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31466383"/>
                  </a:ext>
                </a:extLst>
              </a:tr>
              <a:tr h="350105">
                <a:tc>
                  <a:txBody>
                    <a:bodyPr/>
                    <a:lstStyle/>
                    <a:p>
                      <a:pPr algn="ctr">
                        <a:lnSpc>
                          <a:spcPct val="107000"/>
                        </a:lnSpc>
                        <a:spcAft>
                          <a:spcPts val="0"/>
                        </a:spcAft>
                      </a:pPr>
                      <a:r>
                        <a:rPr lang="en-IN" sz="2000" b="1">
                          <a:effectLst/>
                        </a:rPr>
                        <a:t>7</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686019761"/>
                  </a:ext>
                </a:extLst>
              </a:tr>
              <a:tr h="350105">
                <a:tc>
                  <a:txBody>
                    <a:bodyPr/>
                    <a:lstStyle/>
                    <a:p>
                      <a:pPr algn="ctr">
                        <a:lnSpc>
                          <a:spcPct val="107000"/>
                        </a:lnSpc>
                        <a:spcAft>
                          <a:spcPts val="0"/>
                        </a:spcAft>
                      </a:pPr>
                      <a:r>
                        <a:rPr lang="en-IN" sz="2000" b="1">
                          <a:effectLst/>
                        </a:rPr>
                        <a:t>8</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64666788"/>
                  </a:ext>
                </a:extLst>
              </a:tr>
              <a:tr h="350105">
                <a:tc>
                  <a:txBody>
                    <a:bodyPr/>
                    <a:lstStyle/>
                    <a:p>
                      <a:pPr algn="ctr">
                        <a:lnSpc>
                          <a:spcPct val="107000"/>
                        </a:lnSpc>
                        <a:spcAft>
                          <a:spcPts val="0"/>
                        </a:spcAft>
                      </a:pPr>
                      <a:r>
                        <a:rPr lang="en-IN" sz="2000" b="1">
                          <a:effectLst/>
                        </a:rPr>
                        <a:t>9</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1</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a:effectLst/>
                        </a:rPr>
                        <a:t>0</a:t>
                      </a:r>
                      <a:endParaRPr lang="en-IN"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000" b="1" dirty="0">
                          <a:effectLst/>
                        </a:rPr>
                        <a:t>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94194200"/>
                  </a:ext>
                </a:extLst>
              </a:tr>
            </a:tbl>
          </a:graphicData>
        </a:graphic>
      </p:graphicFrame>
    </p:spTree>
    <p:extLst>
      <p:ext uri="{BB962C8B-B14F-4D97-AF65-F5344CB8AC3E}">
        <p14:creationId xmlns:p14="http://schemas.microsoft.com/office/powerpoint/2010/main" val="33736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82E1CA-7520-42AD-9AAE-B59ED2D45C11}"/>
              </a:ext>
            </a:extLst>
          </p:cNvPr>
          <p:cNvSpPr/>
          <p:nvPr/>
        </p:nvSpPr>
        <p:spPr>
          <a:xfrm>
            <a:off x="787792" y="449053"/>
            <a:ext cx="10803987" cy="530594"/>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The circuit diagram for BCD to Excess-3 code converter is shown below</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F0D9442C-CD96-4C1E-A0A6-C731E9F4FF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8124" y="1195754"/>
            <a:ext cx="9045526" cy="5213193"/>
          </a:xfrm>
          <a:prstGeom prst="rect">
            <a:avLst/>
          </a:prstGeom>
          <a:noFill/>
          <a:ln>
            <a:noFill/>
          </a:ln>
        </p:spPr>
      </p:pic>
    </p:spTree>
    <p:extLst>
      <p:ext uri="{BB962C8B-B14F-4D97-AF65-F5344CB8AC3E}">
        <p14:creationId xmlns:p14="http://schemas.microsoft.com/office/powerpoint/2010/main" val="29555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5E5DB7A-C109-4AD9-A229-67B66342CBB0}"/>
              </a:ext>
            </a:extLst>
          </p:cNvPr>
          <p:cNvSpPr/>
          <p:nvPr/>
        </p:nvSpPr>
        <p:spPr>
          <a:xfrm>
            <a:off x="3441631" y="472993"/>
            <a:ext cx="4895892" cy="584775"/>
          </a:xfrm>
          <a:prstGeom prst="rect">
            <a:avLst/>
          </a:prstGeom>
        </p:spPr>
        <p:txBody>
          <a:bodyPr wrap="none">
            <a:spAutoFit/>
          </a:bodyPr>
          <a:lstStyle/>
          <a:p>
            <a:r>
              <a:rPr lang="en-IN" sz="32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Excess-3 to BCD converter</a:t>
            </a:r>
            <a:endParaRPr lang="en-IN" sz="3200" dirty="0">
              <a:solidFill>
                <a:srgbClr val="FF0000"/>
              </a:solidFill>
              <a:effectLst>
                <a:outerShdw blurRad="38100" dist="38100" dir="2700000" algn="tl">
                  <a:srgbClr val="000000">
                    <a:alpha val="43137"/>
                  </a:srgbClr>
                </a:outerShdw>
              </a:effectLst>
            </a:endParaRPr>
          </a:p>
        </p:txBody>
      </p:sp>
      <p:sp>
        <p:nvSpPr>
          <p:cNvPr id="3" name="Rectangle 2">
            <a:extLst>
              <a:ext uri="{FF2B5EF4-FFF2-40B4-BE49-F238E27FC236}">
                <a16:creationId xmlns:a16="http://schemas.microsoft.com/office/drawing/2014/main" xmlns="" id="{4B99174D-34CC-4FD4-9A84-18D5CC91DDF4}"/>
              </a:ext>
            </a:extLst>
          </p:cNvPr>
          <p:cNvSpPr/>
          <p:nvPr/>
        </p:nvSpPr>
        <p:spPr>
          <a:xfrm>
            <a:off x="557921" y="1204943"/>
            <a:ext cx="10663311" cy="5396157"/>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process of converting Excess-3 to BCD is opposite to the process of converting BCD to Excess-3. </a:t>
            </a:r>
          </a:p>
          <a:p>
            <a:pPr marL="285750" indent="-28575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BCD code can be calculated by subtracting 3, i.e., 0011 from each four-digit Excess-3 code. </a:t>
            </a:r>
          </a:p>
          <a:p>
            <a:pPr marL="285750" indent="-28575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represent the bits of the Excess-3 code. </a:t>
            </a:r>
          </a:p>
          <a:p>
            <a:pPr marL="285750" indent="-28575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'E</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 </a:t>
            </a:r>
          </a:p>
          <a:p>
            <a:pPr marL="285750" indent="-28575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variables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 the bits of the binary numbers. </a:t>
            </a:r>
          </a:p>
          <a:p>
            <a:pPr marL="285750" indent="-28575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variable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0</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LSB, and the variable 'B</a:t>
            </a:r>
            <a:r>
              <a:rPr lang="en-IN" sz="2600"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represents the MSB. </a:t>
            </a:r>
          </a:p>
          <a:p>
            <a:pPr marL="285750" indent="-285750" algn="just">
              <a:lnSpc>
                <a:spcPct val="107000"/>
              </a:lnSpc>
              <a:spcAft>
                <a:spcPts val="800"/>
              </a:spcAft>
              <a:buFont typeface="Wingdings" panose="05000000000000000000" pitchFamily="2" charset="2"/>
              <a:buChar char="Ø"/>
            </a:pPr>
            <a:r>
              <a:rPr lang="en-IN"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'don't care conditions' is defined by the variable 'X'.</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35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1B5B918-45F0-4904-B99F-125036AD73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4732" y="1448972"/>
            <a:ext cx="8370277" cy="5050302"/>
          </a:xfrm>
          <a:prstGeom prst="rect">
            <a:avLst/>
          </a:prstGeom>
          <a:noFill/>
          <a:ln>
            <a:noFill/>
          </a:ln>
        </p:spPr>
      </p:pic>
      <p:sp>
        <p:nvSpPr>
          <p:cNvPr id="3" name="Rectangle 2">
            <a:extLst>
              <a:ext uri="{FF2B5EF4-FFF2-40B4-BE49-F238E27FC236}">
                <a16:creationId xmlns:a16="http://schemas.microsoft.com/office/drawing/2014/main" xmlns="" id="{0523F52D-B4A0-4289-84E8-500DA5321983}"/>
              </a:ext>
            </a:extLst>
          </p:cNvPr>
          <p:cNvSpPr/>
          <p:nvPr/>
        </p:nvSpPr>
        <p:spPr>
          <a:xfrm>
            <a:off x="604911" y="631934"/>
            <a:ext cx="10719581" cy="530594"/>
          </a:xfrm>
          <a:prstGeom prst="rect">
            <a:avLst/>
          </a:prstGeom>
        </p:spPr>
        <p:txBody>
          <a:bodyPr wrap="square">
            <a:spAutoFit/>
          </a:bodyPr>
          <a:lstStyle/>
          <a:p>
            <a:pPr algn="just">
              <a:lnSpc>
                <a:spcPct val="107000"/>
              </a:lnSpc>
              <a:spcAft>
                <a:spcPts val="80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The circuit diagram for Excess-3 code to BCD converter is shown below</a:t>
            </a:r>
            <a:endParaRPr lang="en-IN"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549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3622D7D-39C1-47F8-B275-D29D5900B408}"/>
              </a:ext>
            </a:extLst>
          </p:cNvPr>
          <p:cNvSpPr/>
          <p:nvPr/>
        </p:nvSpPr>
        <p:spPr>
          <a:xfrm>
            <a:off x="919089" y="1492406"/>
            <a:ext cx="10353822" cy="1384995"/>
          </a:xfrm>
          <a:prstGeom prst="rect">
            <a:avLst/>
          </a:prstGeom>
        </p:spPr>
        <p:txBody>
          <a:bodyPr wrap="square">
            <a:spAutoFit/>
          </a:bodyPr>
          <a:lstStyle/>
          <a:p>
            <a:pPr algn="just"/>
            <a:r>
              <a:rPr lang="en-US" sz="2800" dirty="0">
                <a:solidFill>
                  <a:srgbClr val="000000"/>
                </a:solidFill>
                <a:latin typeface="Times New Roman" panose="02020603050405020304" pitchFamily="18" charset="0"/>
                <a:cs typeface="Times New Roman" panose="02020603050405020304" pitchFamily="18" charset="0"/>
              </a:rPr>
              <a:t>	The digital data is represented, stored and transmitted as group of binary bits. This group is also called as binary code. The binary code is represented by the number as well as alphanumeric letter.</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FDBB3B78-E6C1-4A00-BFAA-A579087022CC}"/>
              </a:ext>
            </a:extLst>
          </p:cNvPr>
          <p:cNvSpPr txBox="1"/>
          <p:nvPr/>
        </p:nvSpPr>
        <p:spPr>
          <a:xfrm>
            <a:off x="3802966" y="604911"/>
            <a:ext cx="4586068" cy="584775"/>
          </a:xfrm>
          <a:prstGeom prst="rect">
            <a:avLst/>
          </a:prstGeom>
          <a:noFill/>
        </p:spPr>
        <p:txBody>
          <a:bodyPr wrap="square" rtlCol="0">
            <a:spAutoFit/>
          </a:bodyPr>
          <a:lstStyle/>
          <a:p>
            <a:pPr algn="ctr"/>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meant by code?</a:t>
            </a:r>
            <a:endParaRPr lang="en-IN"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5C6CCBE3-ACE6-4CBA-BF4A-CBDEF6C9D430}"/>
              </a:ext>
            </a:extLst>
          </p:cNvPr>
          <p:cNvSpPr txBox="1"/>
          <p:nvPr/>
        </p:nvSpPr>
        <p:spPr>
          <a:xfrm>
            <a:off x="919089" y="3319674"/>
            <a:ext cx="517691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Codes are classified in to 2 types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762DCF69-CC53-4742-8C44-9B3390D5DD45}"/>
              </a:ext>
            </a:extLst>
          </p:cNvPr>
          <p:cNvSpPr txBox="1"/>
          <p:nvPr/>
        </p:nvSpPr>
        <p:spPr>
          <a:xfrm>
            <a:off x="912055" y="3989189"/>
            <a:ext cx="5781821" cy="130753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Weighted </a:t>
            </a:r>
          </a:p>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Non-weighted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05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1000"/>
                                        <p:tgtEl>
                                          <p:spTgt spid="5">
                                            <p:txEl>
                                              <p:pRg st="0" end="0"/>
                                            </p:txEl>
                                          </p:spTgt>
                                        </p:tgtEl>
                                      </p:cBhvr>
                                    </p:animEffect>
                                    <p:anim calcmode="lin" valueType="num">
                                      <p:cBhvr>
                                        <p:cTn id="2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1000"/>
                                        <p:tgtEl>
                                          <p:spTgt spid="5">
                                            <p:txEl>
                                              <p:pRg st="1" end="1"/>
                                            </p:txEl>
                                          </p:spTgt>
                                        </p:tgtEl>
                                      </p:cBhvr>
                                    </p:animEffect>
                                    <p:anim calcmode="lin" valueType="num">
                                      <p:cBhvr>
                                        <p:cTn id="3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25701FC-2853-48EC-87A4-D90E4A34EAD2}"/>
              </a:ext>
            </a:extLst>
          </p:cNvPr>
          <p:cNvSpPr/>
          <p:nvPr/>
        </p:nvSpPr>
        <p:spPr>
          <a:xfrm>
            <a:off x="912055" y="282902"/>
            <a:ext cx="10367890" cy="983283"/>
          </a:xfrm>
          <a:prstGeom prst="rect">
            <a:avLst/>
          </a:prstGeom>
        </p:spPr>
        <p:txBody>
          <a:bodyPr wrap="square">
            <a:spAutoFit/>
          </a:bodyPr>
          <a:lstStyle/>
          <a:p>
            <a:pPr indent="457200" algn="just">
              <a:lnSpc>
                <a:spcPct val="107000"/>
              </a:lnSpc>
              <a:spcAft>
                <a:spcPts val="800"/>
              </a:spcAft>
            </a:pPr>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truth table for BCD to Excess-3 code converter can be determined as shown in table below. </a:t>
            </a:r>
          </a:p>
        </p:txBody>
      </p:sp>
      <p:graphicFrame>
        <p:nvGraphicFramePr>
          <p:cNvPr id="3" name="Table 2">
            <a:extLst>
              <a:ext uri="{FF2B5EF4-FFF2-40B4-BE49-F238E27FC236}">
                <a16:creationId xmlns:a16="http://schemas.microsoft.com/office/drawing/2014/main" xmlns="" id="{5940D94A-6E62-4196-8518-D7162A981478}"/>
              </a:ext>
            </a:extLst>
          </p:cNvPr>
          <p:cNvGraphicFramePr>
            <a:graphicFrameLocks noGrp="1"/>
          </p:cNvGraphicFramePr>
          <p:nvPr>
            <p:extLst>
              <p:ext uri="{D42A27DB-BD31-4B8C-83A1-F6EECF244321}">
                <p14:modId xmlns:p14="http://schemas.microsoft.com/office/powerpoint/2010/main" val="1215897021"/>
              </p:ext>
            </p:extLst>
          </p:nvPr>
        </p:nvGraphicFramePr>
        <p:xfrm>
          <a:off x="1547447" y="1406769"/>
          <a:ext cx="9369085" cy="4951825"/>
        </p:xfrm>
        <a:graphic>
          <a:graphicData uri="http://schemas.openxmlformats.org/drawingml/2006/table">
            <a:tbl>
              <a:tblPr firstRow="1" firstCol="1" bandRow="1">
                <a:tableStyleId>{5C22544A-7EE6-4342-B048-85BDC9FD1C3A}</a:tableStyleId>
              </a:tblPr>
              <a:tblGrid>
                <a:gridCol w="1555771">
                  <a:extLst>
                    <a:ext uri="{9D8B030D-6E8A-4147-A177-3AD203B41FA5}">
                      <a16:colId xmlns:a16="http://schemas.microsoft.com/office/drawing/2014/main" xmlns="" val="583171724"/>
                    </a:ext>
                  </a:extLst>
                </a:gridCol>
                <a:gridCol w="977009">
                  <a:extLst>
                    <a:ext uri="{9D8B030D-6E8A-4147-A177-3AD203B41FA5}">
                      <a16:colId xmlns:a16="http://schemas.microsoft.com/office/drawing/2014/main" xmlns="" val="2343934046"/>
                    </a:ext>
                  </a:extLst>
                </a:gridCol>
                <a:gridCol w="977009">
                  <a:extLst>
                    <a:ext uri="{9D8B030D-6E8A-4147-A177-3AD203B41FA5}">
                      <a16:colId xmlns:a16="http://schemas.microsoft.com/office/drawing/2014/main" xmlns="" val="445147746"/>
                    </a:ext>
                  </a:extLst>
                </a:gridCol>
                <a:gridCol w="977009">
                  <a:extLst>
                    <a:ext uri="{9D8B030D-6E8A-4147-A177-3AD203B41FA5}">
                      <a16:colId xmlns:a16="http://schemas.microsoft.com/office/drawing/2014/main" xmlns="" val="1341093385"/>
                    </a:ext>
                  </a:extLst>
                </a:gridCol>
                <a:gridCol w="975630">
                  <a:extLst>
                    <a:ext uri="{9D8B030D-6E8A-4147-A177-3AD203B41FA5}">
                      <a16:colId xmlns:a16="http://schemas.microsoft.com/office/drawing/2014/main" xmlns="" val="4218389239"/>
                    </a:ext>
                  </a:extLst>
                </a:gridCol>
                <a:gridCol w="977009">
                  <a:extLst>
                    <a:ext uri="{9D8B030D-6E8A-4147-A177-3AD203B41FA5}">
                      <a16:colId xmlns:a16="http://schemas.microsoft.com/office/drawing/2014/main" xmlns="" val="3066382414"/>
                    </a:ext>
                  </a:extLst>
                </a:gridCol>
                <a:gridCol w="977009">
                  <a:extLst>
                    <a:ext uri="{9D8B030D-6E8A-4147-A177-3AD203B41FA5}">
                      <a16:colId xmlns:a16="http://schemas.microsoft.com/office/drawing/2014/main" xmlns="" val="1259884506"/>
                    </a:ext>
                  </a:extLst>
                </a:gridCol>
                <a:gridCol w="977009">
                  <a:extLst>
                    <a:ext uri="{9D8B030D-6E8A-4147-A177-3AD203B41FA5}">
                      <a16:colId xmlns:a16="http://schemas.microsoft.com/office/drawing/2014/main" xmlns="" val="445671795"/>
                    </a:ext>
                  </a:extLst>
                </a:gridCol>
                <a:gridCol w="975630">
                  <a:extLst>
                    <a:ext uri="{9D8B030D-6E8A-4147-A177-3AD203B41FA5}">
                      <a16:colId xmlns:a16="http://schemas.microsoft.com/office/drawing/2014/main" xmlns="" val="2606474999"/>
                    </a:ext>
                  </a:extLst>
                </a:gridCol>
              </a:tblGrid>
              <a:tr h="548884">
                <a:tc>
                  <a:txBody>
                    <a:bodyPr/>
                    <a:lstStyle/>
                    <a:p>
                      <a:pPr algn="ctr">
                        <a:lnSpc>
                          <a:spcPct val="107000"/>
                        </a:lnSpc>
                        <a:spcAft>
                          <a:spcPts val="0"/>
                        </a:spcAft>
                      </a:pPr>
                      <a:r>
                        <a:rPr lang="en-IN" sz="2400" b="1">
                          <a:effectLst/>
                        </a:rPr>
                        <a:t> </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algn="ctr">
                        <a:lnSpc>
                          <a:spcPct val="107000"/>
                        </a:lnSpc>
                        <a:spcAft>
                          <a:spcPts val="0"/>
                        </a:spcAft>
                      </a:pPr>
                      <a:r>
                        <a:rPr lang="en-IN" sz="2400" b="1">
                          <a:effectLst/>
                        </a:rPr>
                        <a:t>Excess-3 Code Number</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07000"/>
                        </a:lnSpc>
                        <a:spcAft>
                          <a:spcPts val="0"/>
                        </a:spcAft>
                      </a:pPr>
                      <a:r>
                        <a:rPr lang="en-IN" sz="2400" b="1">
                          <a:effectLst/>
                        </a:rPr>
                        <a:t>BCD Number</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84295784"/>
                  </a:ext>
                </a:extLst>
              </a:tr>
              <a:tr h="445041">
                <a:tc>
                  <a:txBody>
                    <a:bodyPr/>
                    <a:lstStyle/>
                    <a:p>
                      <a:pPr algn="ctr">
                        <a:lnSpc>
                          <a:spcPct val="107000"/>
                        </a:lnSpc>
                        <a:spcAft>
                          <a:spcPts val="0"/>
                        </a:spcAft>
                      </a:pPr>
                      <a:r>
                        <a:rPr lang="en-IN" sz="2400" b="1">
                          <a:effectLst/>
                        </a:rPr>
                        <a:t>Decimal</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dirty="0">
                          <a:effectLst/>
                        </a:rPr>
                        <a:t>E</a:t>
                      </a:r>
                      <a:r>
                        <a:rPr lang="en-IN" sz="2400" b="1" baseline="-25000" dirty="0">
                          <a:effectLst/>
                        </a:rPr>
                        <a:t>3</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E</a:t>
                      </a:r>
                      <a:r>
                        <a:rPr lang="en-IN" sz="2400" b="1" baseline="-25000">
                          <a:effectLst/>
                        </a:rPr>
                        <a:t>2</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E</a:t>
                      </a:r>
                      <a:r>
                        <a:rPr lang="en-IN" sz="2400" b="1" baseline="-25000">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E</a:t>
                      </a:r>
                      <a:r>
                        <a:rPr lang="en-IN" sz="2400" b="1" baseline="-25000">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B</a:t>
                      </a:r>
                      <a:r>
                        <a:rPr lang="en-IN" sz="2400" b="1" baseline="-25000">
                          <a:effectLst/>
                        </a:rPr>
                        <a:t>3</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B</a:t>
                      </a:r>
                      <a:r>
                        <a:rPr lang="en-IN" sz="2400" b="1" baseline="-25000">
                          <a:effectLst/>
                        </a:rPr>
                        <a:t>2</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B</a:t>
                      </a:r>
                      <a:r>
                        <a:rPr lang="en-IN" sz="2400" b="1" baseline="-25000">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B</a:t>
                      </a:r>
                      <a:r>
                        <a:rPr lang="en-IN" sz="2400" b="1" baseline="-25000">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63987218"/>
                  </a:ext>
                </a:extLst>
              </a:tr>
              <a:tr h="395790">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094682450"/>
                  </a:ext>
                </a:extLst>
              </a:tr>
              <a:tr h="395790">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66491083"/>
                  </a:ext>
                </a:extLst>
              </a:tr>
              <a:tr h="395790">
                <a:tc>
                  <a:txBody>
                    <a:bodyPr/>
                    <a:lstStyle/>
                    <a:p>
                      <a:pPr algn="ctr">
                        <a:lnSpc>
                          <a:spcPct val="107000"/>
                        </a:lnSpc>
                        <a:spcAft>
                          <a:spcPts val="0"/>
                        </a:spcAft>
                      </a:pPr>
                      <a:r>
                        <a:rPr lang="en-IN" sz="2400" b="1">
                          <a:effectLst/>
                        </a:rPr>
                        <a:t>2</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50574069"/>
                  </a:ext>
                </a:extLst>
              </a:tr>
              <a:tr h="395790">
                <a:tc>
                  <a:txBody>
                    <a:bodyPr/>
                    <a:lstStyle/>
                    <a:p>
                      <a:pPr algn="ctr">
                        <a:lnSpc>
                          <a:spcPct val="107000"/>
                        </a:lnSpc>
                        <a:spcAft>
                          <a:spcPts val="0"/>
                        </a:spcAft>
                      </a:pPr>
                      <a:r>
                        <a:rPr lang="en-IN" sz="2400" b="1">
                          <a:effectLst/>
                        </a:rPr>
                        <a:t>3</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4692001"/>
                  </a:ext>
                </a:extLst>
              </a:tr>
              <a:tr h="395790">
                <a:tc>
                  <a:txBody>
                    <a:bodyPr/>
                    <a:lstStyle/>
                    <a:p>
                      <a:pPr algn="ctr">
                        <a:lnSpc>
                          <a:spcPct val="107000"/>
                        </a:lnSpc>
                        <a:spcAft>
                          <a:spcPts val="0"/>
                        </a:spcAft>
                      </a:pPr>
                      <a:r>
                        <a:rPr lang="en-IN" sz="2400" b="1">
                          <a:effectLst/>
                        </a:rPr>
                        <a:t>4</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06877804"/>
                  </a:ext>
                </a:extLst>
              </a:tr>
              <a:tr h="395790">
                <a:tc>
                  <a:txBody>
                    <a:bodyPr/>
                    <a:lstStyle/>
                    <a:p>
                      <a:pPr algn="ctr">
                        <a:lnSpc>
                          <a:spcPct val="107000"/>
                        </a:lnSpc>
                        <a:spcAft>
                          <a:spcPts val="0"/>
                        </a:spcAft>
                      </a:pPr>
                      <a:r>
                        <a:rPr lang="en-IN" sz="2400" b="1">
                          <a:effectLst/>
                        </a:rPr>
                        <a:t>5</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36237112"/>
                  </a:ext>
                </a:extLst>
              </a:tr>
              <a:tr h="395790">
                <a:tc>
                  <a:txBody>
                    <a:bodyPr/>
                    <a:lstStyle/>
                    <a:p>
                      <a:pPr algn="ctr">
                        <a:lnSpc>
                          <a:spcPct val="107000"/>
                        </a:lnSpc>
                        <a:spcAft>
                          <a:spcPts val="0"/>
                        </a:spcAft>
                      </a:pPr>
                      <a:r>
                        <a:rPr lang="en-IN" sz="2400" b="1">
                          <a:effectLst/>
                        </a:rPr>
                        <a:t>6</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49686040"/>
                  </a:ext>
                </a:extLst>
              </a:tr>
              <a:tr h="395790">
                <a:tc>
                  <a:txBody>
                    <a:bodyPr/>
                    <a:lstStyle/>
                    <a:p>
                      <a:pPr algn="ctr">
                        <a:lnSpc>
                          <a:spcPct val="107000"/>
                        </a:lnSpc>
                        <a:spcAft>
                          <a:spcPts val="0"/>
                        </a:spcAft>
                      </a:pPr>
                      <a:r>
                        <a:rPr lang="en-IN" sz="2400" b="1">
                          <a:effectLst/>
                        </a:rPr>
                        <a:t>7</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44387798"/>
                  </a:ext>
                </a:extLst>
              </a:tr>
              <a:tr h="395790">
                <a:tc>
                  <a:txBody>
                    <a:bodyPr/>
                    <a:lstStyle/>
                    <a:p>
                      <a:pPr algn="ctr">
                        <a:lnSpc>
                          <a:spcPct val="107000"/>
                        </a:lnSpc>
                        <a:spcAft>
                          <a:spcPts val="0"/>
                        </a:spcAft>
                      </a:pPr>
                      <a:r>
                        <a:rPr lang="en-IN" sz="2400" b="1">
                          <a:effectLst/>
                        </a:rPr>
                        <a:t>8</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93063581"/>
                  </a:ext>
                </a:extLst>
              </a:tr>
              <a:tr h="395790">
                <a:tc>
                  <a:txBody>
                    <a:bodyPr/>
                    <a:lstStyle/>
                    <a:p>
                      <a:pPr algn="ctr">
                        <a:lnSpc>
                          <a:spcPct val="107000"/>
                        </a:lnSpc>
                        <a:spcAft>
                          <a:spcPts val="0"/>
                        </a:spcAft>
                      </a:pPr>
                      <a:r>
                        <a:rPr lang="en-IN" sz="2400" b="1">
                          <a:effectLst/>
                        </a:rPr>
                        <a:t>9</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1</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a:effectLst/>
                        </a:rPr>
                        <a:t>0</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2400" b="1" dirty="0">
                          <a:effectLst/>
                        </a:rPr>
                        <a:t>1</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11422131"/>
                  </a:ext>
                </a:extLst>
              </a:tr>
            </a:tbl>
          </a:graphicData>
        </a:graphic>
      </p:graphicFrame>
    </p:spTree>
    <p:extLst>
      <p:ext uri="{BB962C8B-B14F-4D97-AF65-F5344CB8AC3E}">
        <p14:creationId xmlns:p14="http://schemas.microsoft.com/office/powerpoint/2010/main" val="225266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18BD110-0041-4596-A0A3-02A0614617C1}"/>
              </a:ext>
            </a:extLst>
          </p:cNvPr>
          <p:cNvPicPr>
            <a:picLocks noChangeAspect="1" noChangeArrowheads="1"/>
          </p:cNvPicPr>
          <p:nvPr/>
        </p:nvPicPr>
        <p:blipFill>
          <a:blip r:embed="rId2"/>
          <a:srcRect/>
          <a:stretch>
            <a:fillRect/>
          </a:stretch>
        </p:blipFill>
        <p:spPr bwMode="auto">
          <a:xfrm>
            <a:off x="383086" y="269455"/>
            <a:ext cx="11321233" cy="6302817"/>
          </a:xfrm>
          <a:prstGeom prst="rect">
            <a:avLst/>
          </a:prstGeom>
          <a:noFill/>
          <a:ln w="9525">
            <a:noFill/>
            <a:miter lim="800000"/>
            <a:headEnd/>
            <a:tailEnd/>
          </a:ln>
          <a:effectLst/>
        </p:spPr>
      </p:pic>
    </p:spTree>
    <p:extLst>
      <p:ext uri="{BB962C8B-B14F-4D97-AF65-F5344CB8AC3E}">
        <p14:creationId xmlns:p14="http://schemas.microsoft.com/office/powerpoint/2010/main" val="125759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C4CB74-3A68-4581-96CE-4E30AB68A119}"/>
              </a:ext>
            </a:extLst>
          </p:cNvPr>
          <p:cNvSpPr txBox="1"/>
          <p:nvPr/>
        </p:nvSpPr>
        <p:spPr>
          <a:xfrm>
            <a:off x="1631852" y="2092569"/>
            <a:ext cx="8370277" cy="2677656"/>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weighted code, each digit position has a weight or value.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sum of all digits multiplied by a weight gives a total amount being represented.</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BCD or 8421 is a type of weighted code where each digit position is assigned a specific weight.</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3F72FD29-9FDB-44F4-AD13-6280F200EC36}"/>
              </a:ext>
            </a:extLst>
          </p:cNvPr>
          <p:cNvSpPr txBox="1"/>
          <p:nvPr/>
        </p:nvSpPr>
        <p:spPr>
          <a:xfrm>
            <a:off x="4042117" y="618979"/>
            <a:ext cx="4107766" cy="584775"/>
          </a:xfrm>
          <a:prstGeom prst="rect">
            <a:avLst/>
          </a:prstGeom>
          <a:noFill/>
        </p:spPr>
        <p:txBody>
          <a:bodyPr wrap="square" rtlCol="0">
            <a:spAutoFit/>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WEIGHTED CODE</a:t>
            </a:r>
            <a:endPar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025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2369B12-A51C-4D7A-8A6B-BEDC12F53685}"/>
              </a:ext>
            </a:extLst>
          </p:cNvPr>
          <p:cNvSpPr/>
          <p:nvPr/>
        </p:nvSpPr>
        <p:spPr>
          <a:xfrm>
            <a:off x="1083212" y="1991307"/>
            <a:ext cx="9566030" cy="3108543"/>
          </a:xfrm>
          <a:prstGeom prst="rect">
            <a:avLst/>
          </a:prstGeom>
        </p:spPr>
        <p:txBody>
          <a:bodyPr wrap="square">
            <a:spAutoFit/>
          </a:bodyPr>
          <a:lstStyle/>
          <a:p>
            <a:pPr marL="457200" indent="-457200" algn="just">
              <a:buFont typeface="Wingdings" panose="05000000000000000000" pitchFamily="2" charset="2"/>
              <a:buChar char="Ø"/>
            </a:pPr>
            <a:r>
              <a:rPr lang="en-US" sz="2800" dirty="0">
                <a:solidFill>
                  <a:srgbClr val="3B3835"/>
                </a:solidFill>
                <a:latin typeface="Times New Roman" panose="02020603050405020304" pitchFamily="18" charset="0"/>
                <a:cs typeface="Times New Roman" panose="02020603050405020304" pitchFamily="18" charset="0"/>
              </a:rPr>
              <a:t>In non weighted code there is no positional weight </a:t>
            </a:r>
          </a:p>
          <a:p>
            <a:pPr marL="457200" indent="-457200" algn="just">
              <a:buFont typeface="Wingdings" panose="05000000000000000000" pitchFamily="2" charset="2"/>
              <a:buChar char="Ø"/>
            </a:pPr>
            <a:r>
              <a:rPr lang="en-US" sz="2800" dirty="0">
                <a:solidFill>
                  <a:srgbClr val="3B3835"/>
                </a:solidFill>
                <a:latin typeface="Times New Roman" panose="02020603050405020304" pitchFamily="18" charset="0"/>
                <a:cs typeface="Times New Roman" panose="02020603050405020304" pitchFamily="18" charset="0"/>
              </a:rPr>
              <a:t>i.e., Each position within the binary number is not assigned a prefix value.</a:t>
            </a:r>
          </a:p>
          <a:p>
            <a:pPr marL="457200" indent="-457200" algn="just">
              <a:buFont typeface="Wingdings" panose="05000000000000000000" pitchFamily="2" charset="2"/>
              <a:buChar char="Ø"/>
            </a:pPr>
            <a:r>
              <a:rPr lang="en-US" sz="2800" dirty="0">
                <a:solidFill>
                  <a:srgbClr val="3B3835"/>
                </a:solidFill>
                <a:latin typeface="Times New Roman" panose="02020603050405020304" pitchFamily="18" charset="0"/>
                <a:cs typeface="Times New Roman" panose="02020603050405020304" pitchFamily="18" charset="0"/>
              </a:rPr>
              <a:t>No specific positions are assigned to bit positions in non weighted code.</a:t>
            </a:r>
          </a:p>
          <a:p>
            <a:pPr marL="457200" indent="-457200" algn="just">
              <a:buFont typeface="Wingdings" panose="05000000000000000000" pitchFamily="2" charset="2"/>
              <a:buChar char="Ø"/>
            </a:pPr>
            <a:r>
              <a:rPr lang="en-US" sz="2800" dirty="0">
                <a:solidFill>
                  <a:srgbClr val="3B3835"/>
                </a:solidFill>
                <a:latin typeface="Times New Roman" panose="02020603050405020304" pitchFamily="18" charset="0"/>
                <a:cs typeface="Times New Roman" panose="02020603050405020304" pitchFamily="18" charset="0"/>
              </a:rPr>
              <a:t>The non weighted codes are (1) Gray code</a:t>
            </a:r>
          </a:p>
          <a:p>
            <a:pPr algn="just"/>
            <a:r>
              <a:rPr lang="en-US" sz="2800" dirty="0">
                <a:solidFill>
                  <a:srgbClr val="3B3835"/>
                </a:solidFill>
                <a:latin typeface="Times New Roman" panose="02020603050405020304" pitchFamily="18" charset="0"/>
                <a:cs typeface="Times New Roman" panose="02020603050405020304" pitchFamily="18" charset="0"/>
              </a:rPr>
              <a:t>				          (2) Excess-3 code.</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64659427-0871-4142-A7E7-3403F6A2FE1A}"/>
              </a:ext>
            </a:extLst>
          </p:cNvPr>
          <p:cNvSpPr txBox="1"/>
          <p:nvPr/>
        </p:nvSpPr>
        <p:spPr>
          <a:xfrm>
            <a:off x="3671666" y="618979"/>
            <a:ext cx="4768948" cy="584775"/>
          </a:xfrm>
          <a:prstGeom prst="rect">
            <a:avLst/>
          </a:prstGeom>
          <a:noFill/>
        </p:spPr>
        <p:txBody>
          <a:bodyPr wrap="square" rtlCol="0">
            <a:spAutoFit/>
          </a:bodyPr>
          <a:lstStyle/>
          <a:p>
            <a:pPr algn="ctr"/>
            <a:r>
              <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NON WEIGHTED CODE</a:t>
            </a:r>
            <a:endParaRPr lang="en-IN"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4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A06C42-61BF-4980-9E1E-F2C33E87DD79}"/>
              </a:ext>
            </a:extLst>
          </p:cNvPr>
          <p:cNvSpPr>
            <a:spLocks noGrp="1"/>
          </p:cNvSpPr>
          <p:nvPr>
            <p:ph type="ctrTitle"/>
          </p:nvPr>
        </p:nvSpPr>
        <p:spPr>
          <a:xfrm>
            <a:off x="1524000" y="404914"/>
            <a:ext cx="9144000" cy="622031"/>
          </a:xfrm>
        </p:spPr>
        <p:txBody>
          <a:bodyPr>
            <a:normAutofit/>
          </a:bodyPr>
          <a:lstStyle/>
          <a:p>
            <a:r>
              <a:rPr lang="en-US"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converters</a:t>
            </a:r>
            <a:endParaRPr lang="en-IN" sz="3200"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B099025-3262-4119-BF34-565776F53511}"/>
              </a:ext>
            </a:extLst>
          </p:cNvPr>
          <p:cNvSpPr>
            <a:spLocks noGrp="1"/>
          </p:cNvSpPr>
          <p:nvPr>
            <p:ph type="subTitle" idx="1"/>
          </p:nvPr>
        </p:nvSpPr>
        <p:spPr>
          <a:xfrm>
            <a:off x="778403" y="3035097"/>
            <a:ext cx="4571999" cy="562692"/>
          </a:xfrm>
        </p:spPr>
        <p:txBody>
          <a:bodyPr>
            <a:normAutofit/>
          </a:bodyPr>
          <a:lstStyle/>
          <a:p>
            <a:r>
              <a:rPr lang="en-US" sz="2800" dirty="0">
                <a:latin typeface="Times New Roman" panose="02020603050405020304" pitchFamily="18" charset="0"/>
                <a:cs typeface="Times New Roman" panose="02020603050405020304" pitchFamily="18" charset="0"/>
              </a:rPr>
              <a:t>Some of the conversions are</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7165D9C9-A8E6-4064-BFA6-E8EE14CAEBBC}"/>
              </a:ext>
            </a:extLst>
          </p:cNvPr>
          <p:cNvSpPr txBox="1"/>
          <p:nvPr/>
        </p:nvSpPr>
        <p:spPr>
          <a:xfrm>
            <a:off x="968329" y="1439117"/>
            <a:ext cx="10201422" cy="1384995"/>
          </a:xfrm>
          <a:prstGeom prst="rect">
            <a:avLst/>
          </a:prstGeom>
          <a:noFill/>
        </p:spPr>
        <p:txBody>
          <a:bodyPr wrap="square" rtlCol="0">
            <a:spAutoFit/>
          </a:bodyPr>
          <a:lstStyle/>
          <a:p>
            <a:pPr algn="just"/>
            <a:r>
              <a:rPr lang="en-IN" sz="2800" dirty="0">
                <a:latin typeface="Times New Roman" panose="02020603050405020304" pitchFamily="18" charset="0"/>
                <a:cs typeface="Times New Roman" panose="02020603050405020304" pitchFamily="18" charset="0"/>
              </a:rPr>
              <a:t>	Code conversion is used to change the data present in one type of binary code to another type of binary code. Some of the codes are BCD, Gray, Excess 3, ASCII and so on.</a:t>
            </a:r>
          </a:p>
        </p:txBody>
      </p:sp>
      <p:sp>
        <p:nvSpPr>
          <p:cNvPr id="7" name="TextBox 6">
            <a:extLst>
              <a:ext uri="{FF2B5EF4-FFF2-40B4-BE49-F238E27FC236}">
                <a16:creationId xmlns:a16="http://schemas.microsoft.com/office/drawing/2014/main" xmlns="" id="{354C7856-F264-41C9-81B9-757F857CBE87}"/>
              </a:ext>
            </a:extLst>
          </p:cNvPr>
          <p:cNvSpPr txBox="1"/>
          <p:nvPr/>
        </p:nvSpPr>
        <p:spPr>
          <a:xfrm>
            <a:off x="942534" y="3784209"/>
            <a:ext cx="6555544" cy="1815882"/>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Binary to Gray code conversion</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Gray to Binary code conversion</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BCD to Excess-3 code conversion</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Excess-3 to BCD code conversion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33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1000"/>
                                        <p:tgtEl>
                                          <p:spTgt spid="7">
                                            <p:txEl>
                                              <p:pRg st="0" end="0"/>
                                            </p:txEl>
                                          </p:spTgt>
                                        </p:tgtEl>
                                      </p:cBhvr>
                                    </p:animEffect>
                                    <p:anim calcmode="lin" valueType="num">
                                      <p:cBhvr>
                                        <p:cTn id="22"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1000"/>
                                        <p:tgtEl>
                                          <p:spTgt spid="7">
                                            <p:txEl>
                                              <p:pRg st="1" end="1"/>
                                            </p:txEl>
                                          </p:spTgt>
                                        </p:tgtEl>
                                      </p:cBhvr>
                                    </p:animEffect>
                                    <p:anim calcmode="lin" valueType="num">
                                      <p:cBhvr>
                                        <p:cTn id="2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fade">
                                      <p:cBhvr>
                                        <p:cTn id="35" dur="1000"/>
                                        <p:tgtEl>
                                          <p:spTgt spid="7">
                                            <p:txEl>
                                              <p:pRg st="2" end="2"/>
                                            </p:txEl>
                                          </p:spTgt>
                                        </p:tgtEl>
                                      </p:cBhvr>
                                    </p:animEffect>
                                    <p:anim calcmode="lin" valueType="num">
                                      <p:cBhvr>
                                        <p:cTn id="3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1000"/>
                                        <p:tgtEl>
                                          <p:spTgt spid="7">
                                            <p:txEl>
                                              <p:pRg st="3" end="3"/>
                                            </p:txEl>
                                          </p:spTgt>
                                        </p:tgtEl>
                                      </p:cBhvr>
                                    </p:animEffect>
                                    <p:anim calcmode="lin" valueType="num">
                                      <p:cBhvr>
                                        <p:cTn id="4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79EC015-69BB-4A64-9337-84589669ED29}"/>
              </a:ext>
            </a:extLst>
          </p:cNvPr>
          <p:cNvSpPr/>
          <p:nvPr/>
        </p:nvSpPr>
        <p:spPr>
          <a:xfrm>
            <a:off x="1209822" y="2437286"/>
            <a:ext cx="9945858" cy="2042995"/>
          </a:xfrm>
          <a:prstGeom prst="rect">
            <a:avLst/>
          </a:prstGeom>
        </p:spPr>
        <p:txBody>
          <a:bodyPr wrap="square">
            <a:spAutoFit/>
          </a:bodyPr>
          <a:lstStyle/>
          <a:p>
            <a:pPr indent="457200" algn="just">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The Gray code is non-weighted code, as the position of </a:t>
            </a:r>
            <a:r>
              <a:rPr lang="en-IN" sz="2800" spc="-20" dirty="0">
                <a:latin typeface="Times New Roman" panose="02020603050405020304" pitchFamily="18" charset="0"/>
                <a:ea typeface="Calibri" panose="020F0502020204030204" pitchFamily="34" charset="0"/>
                <a:cs typeface="Times New Roman" panose="02020603050405020304" pitchFamily="18" charset="0"/>
              </a:rPr>
              <a:t>bit </a:t>
            </a:r>
            <a:r>
              <a:rPr lang="en-IN" sz="2800" dirty="0">
                <a:latin typeface="Times New Roman" panose="02020603050405020304" pitchFamily="18" charset="0"/>
                <a:ea typeface="Calibri" panose="020F0502020204030204" pitchFamily="34" charset="0"/>
                <a:cs typeface="Times New Roman" panose="02020603050405020304" pitchFamily="18" charset="0"/>
              </a:rPr>
              <a:t>does not contain any weight. The Gray code </a:t>
            </a:r>
            <a:r>
              <a:rPr lang="en-IN" sz="2800" spc="-15" dirty="0">
                <a:latin typeface="Times New Roman" panose="02020603050405020304" pitchFamily="18" charset="0"/>
                <a:ea typeface="Calibri" panose="020F0502020204030204" pitchFamily="34" charset="0"/>
                <a:cs typeface="Times New Roman" panose="02020603050405020304" pitchFamily="18" charset="0"/>
              </a:rPr>
              <a:t>is </a:t>
            </a:r>
            <a:r>
              <a:rPr lang="en-IN" sz="2800" dirty="0">
                <a:latin typeface="Times New Roman" panose="02020603050405020304" pitchFamily="18" charset="0"/>
                <a:ea typeface="Calibri" panose="020F0502020204030204" pitchFamily="34" charset="0"/>
                <a:cs typeface="Times New Roman" panose="02020603050405020304" pitchFamily="18" charset="0"/>
              </a:rPr>
              <a:t>a reflective digital code which has the special property that any two subsequent numbers codes differ by only one bit. This </a:t>
            </a:r>
            <a:r>
              <a:rPr lang="en-IN" sz="2800" spc="-15" dirty="0">
                <a:latin typeface="Times New Roman" panose="02020603050405020304" pitchFamily="18" charset="0"/>
                <a:ea typeface="Calibri" panose="020F0502020204030204" pitchFamily="34" charset="0"/>
                <a:cs typeface="Times New Roman" panose="02020603050405020304" pitchFamily="18" charset="0"/>
              </a:rPr>
              <a:t>is </a:t>
            </a:r>
            <a:r>
              <a:rPr lang="en-IN" sz="2800" dirty="0">
                <a:latin typeface="Times New Roman" panose="02020603050405020304" pitchFamily="18" charset="0"/>
                <a:ea typeface="Calibri" panose="020F0502020204030204" pitchFamily="34" charset="0"/>
                <a:cs typeface="Times New Roman" panose="02020603050405020304" pitchFamily="18" charset="0"/>
              </a:rPr>
              <a:t>also called a unit- distance code.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xmlns="" id="{5615A79C-5213-47E5-88D7-56E6D8102D7C}"/>
              </a:ext>
            </a:extLst>
          </p:cNvPr>
          <p:cNvSpPr/>
          <p:nvPr/>
        </p:nvSpPr>
        <p:spPr>
          <a:xfrm>
            <a:off x="3221655" y="1193835"/>
            <a:ext cx="5748690" cy="622799"/>
          </a:xfrm>
          <a:prstGeom prst="rect">
            <a:avLst/>
          </a:prstGeom>
        </p:spPr>
        <p:txBody>
          <a:bodyPr wrap="none">
            <a:spAutoFit/>
          </a:bodyPr>
          <a:lstStyle/>
          <a:p>
            <a:pPr algn="just">
              <a:lnSpc>
                <a:spcPct val="115000"/>
              </a:lnSpc>
              <a:spcAft>
                <a:spcPts val="0"/>
              </a:spcAft>
            </a:pPr>
            <a:r>
              <a:rPr lang="en-IN" sz="3200" b="1" u="sng"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Binary to Gray code conversion</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087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890C4C3A-9EA4-406A-ABF7-50062074C7F0}"/>
              </a:ext>
            </a:extLst>
          </p:cNvPr>
          <p:cNvSpPr/>
          <p:nvPr/>
        </p:nvSpPr>
        <p:spPr>
          <a:xfrm>
            <a:off x="1674055" y="1748419"/>
            <a:ext cx="8876714" cy="3032625"/>
          </a:xfrm>
          <a:prstGeom prst="rect">
            <a:avLst/>
          </a:prstGeom>
        </p:spPr>
        <p:txBody>
          <a:bodyPr wrap="square">
            <a:spAutoFit/>
          </a:bodyPr>
          <a:lstStyle/>
          <a:p>
            <a:pPr indent="457200" algn="just">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The generation of 4-bit Gray code can be calculated by using formula.</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IN" sz="2800" dirty="0">
                <a:latin typeface="Symbol" panose="05050102010706020507" pitchFamily="18" charset="2"/>
                <a:ea typeface="Calibri" panose="020F0502020204030204" pitchFamily="34" charset="0"/>
                <a:cs typeface="Times New Roman" panose="02020603050405020304" pitchFamily="18" charset="0"/>
              </a:rPr>
              <a:t> = B</a:t>
            </a:r>
            <a:r>
              <a:rPr lang="en-IN" sz="2800" baseline="-25000" dirty="0">
                <a:latin typeface="Symbol" panose="05050102010706020507" pitchFamily="18" charset="2"/>
                <a:ea typeface="Calibri" panose="020F0502020204030204" pitchFamily="34" charset="0"/>
                <a:cs typeface="Times New Roman" panose="02020603050405020304" pitchFamily="18" charset="0"/>
              </a:rPr>
              <a:t>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IN" sz="2800" dirty="0">
                <a:latin typeface="Symbol" panose="05050102010706020507" pitchFamily="18" charset="2"/>
                <a:ea typeface="Calibri" panose="020F0502020204030204" pitchFamily="34" charset="0"/>
                <a:cs typeface="Times New Roman" panose="02020603050405020304" pitchFamily="18" charset="0"/>
              </a:rPr>
              <a:t> = B</a:t>
            </a:r>
            <a:r>
              <a:rPr lang="en-IN" sz="2800" baseline="-25000" dirty="0">
                <a:latin typeface="Symbol" panose="05050102010706020507" pitchFamily="18" charset="2"/>
                <a:ea typeface="Calibri" panose="020F0502020204030204" pitchFamily="34" charset="0"/>
                <a:cs typeface="Times New Roman" panose="02020603050405020304" pitchFamily="18" charset="0"/>
              </a:rPr>
              <a:t>1</a:t>
            </a:r>
            <a:r>
              <a:rPr lang="en-IN" sz="2800" dirty="0">
                <a:latin typeface="Symbol" panose="05050102010706020507" pitchFamily="18" charset="2"/>
                <a:ea typeface="Calibri" panose="020F0502020204030204" pitchFamily="34" charset="0"/>
                <a:cs typeface="Times New Roman" panose="02020603050405020304" pitchFamily="18" charset="0"/>
              </a:rPr>
              <a:t>ÅB</a:t>
            </a:r>
            <a:r>
              <a:rPr lang="en-IN" sz="2800" baseline="-25000" dirty="0">
                <a:latin typeface="Symbol" panose="05050102010706020507" pitchFamily="18" charset="2"/>
                <a:ea typeface="Calibri" panose="020F0502020204030204" pitchFamily="34" charset="0"/>
                <a:cs typeface="Times New Roman" panose="02020603050405020304" pitchFamily="18" charset="0"/>
              </a:rPr>
              <a:t>2</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IN" sz="2800" dirty="0">
                <a:latin typeface="Symbol" panose="05050102010706020507" pitchFamily="18" charset="2"/>
                <a:ea typeface="Calibri" panose="020F0502020204030204" pitchFamily="34" charset="0"/>
                <a:cs typeface="Times New Roman" panose="02020603050405020304" pitchFamily="18" charset="0"/>
              </a:rPr>
              <a:t> = B</a:t>
            </a:r>
            <a:r>
              <a:rPr lang="en-IN" sz="2800" baseline="-25000" dirty="0">
                <a:latin typeface="Symbol" panose="05050102010706020507" pitchFamily="18" charset="2"/>
                <a:ea typeface="Calibri" panose="020F0502020204030204" pitchFamily="34" charset="0"/>
                <a:cs typeface="Times New Roman" panose="02020603050405020304" pitchFamily="18" charset="0"/>
              </a:rPr>
              <a:t>2</a:t>
            </a:r>
            <a:r>
              <a:rPr lang="en-IN" sz="2800" dirty="0">
                <a:latin typeface="Symbol" panose="05050102010706020507" pitchFamily="18" charset="2"/>
                <a:ea typeface="Calibri" panose="020F0502020204030204" pitchFamily="34" charset="0"/>
                <a:cs typeface="Times New Roman" panose="02020603050405020304" pitchFamily="18" charset="0"/>
              </a:rPr>
              <a:t>ÅB</a:t>
            </a:r>
            <a:r>
              <a:rPr lang="en-IN" sz="2800" baseline="-25000" dirty="0">
                <a:latin typeface="Symbol" panose="05050102010706020507" pitchFamily="18" charset="2"/>
                <a:ea typeface="Calibri" panose="020F0502020204030204" pitchFamily="34" charset="0"/>
                <a:cs typeface="Times New Roman" panose="02020603050405020304" pitchFamily="18" charset="0"/>
              </a:rPr>
              <a:t>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ctr">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G</a:t>
            </a:r>
            <a:r>
              <a:rPr lang="en-IN" sz="2800" baseline="-25000" dirty="0">
                <a:latin typeface="Times New Roman" panose="02020603050405020304" pitchFamily="18" charset="0"/>
                <a:ea typeface="Calibri" panose="020F0502020204030204" pitchFamily="34" charset="0"/>
                <a:cs typeface="Times New Roman" panose="02020603050405020304" pitchFamily="18" charset="0"/>
              </a:rPr>
              <a:t>4</a:t>
            </a:r>
            <a:r>
              <a:rPr lang="en-IN" sz="2800" dirty="0">
                <a:latin typeface="Symbol" panose="05050102010706020507" pitchFamily="18" charset="2"/>
                <a:ea typeface="Calibri" panose="020F0502020204030204" pitchFamily="34" charset="0"/>
                <a:cs typeface="Times New Roman" panose="02020603050405020304" pitchFamily="18" charset="0"/>
              </a:rPr>
              <a:t> = B</a:t>
            </a:r>
            <a:r>
              <a:rPr lang="en-IN" sz="2800" baseline="-25000" dirty="0">
                <a:latin typeface="Symbol" panose="05050102010706020507" pitchFamily="18" charset="2"/>
                <a:ea typeface="Calibri" panose="020F0502020204030204" pitchFamily="34" charset="0"/>
                <a:cs typeface="Times New Roman" panose="02020603050405020304" pitchFamily="18" charset="0"/>
              </a:rPr>
              <a:t>3</a:t>
            </a:r>
            <a:r>
              <a:rPr lang="en-IN" sz="2800" dirty="0">
                <a:latin typeface="Symbol" panose="05050102010706020507" pitchFamily="18" charset="2"/>
                <a:ea typeface="Calibri" panose="020F0502020204030204" pitchFamily="34" charset="0"/>
                <a:cs typeface="Times New Roman" panose="02020603050405020304" pitchFamily="18" charset="0"/>
              </a:rPr>
              <a:t>ÅB</a:t>
            </a:r>
            <a:r>
              <a:rPr lang="en-IN" sz="2800" baseline="-25000" dirty="0">
                <a:latin typeface="Symbol" panose="05050102010706020507" pitchFamily="18" charset="2"/>
                <a:ea typeface="Calibri" panose="020F0502020204030204" pitchFamily="34" charset="0"/>
                <a:cs typeface="Times New Roman" panose="02020603050405020304" pitchFamily="18" charset="0"/>
              </a:rPr>
              <a:t>4</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40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2059978-19B7-4E97-9197-AD685CE121F4}"/>
              </a:ext>
            </a:extLst>
          </p:cNvPr>
          <p:cNvSpPr/>
          <p:nvPr/>
        </p:nvSpPr>
        <p:spPr>
          <a:xfrm>
            <a:off x="1237953" y="1640436"/>
            <a:ext cx="9777046" cy="3521220"/>
          </a:xfrm>
          <a:prstGeom prst="rect">
            <a:avLst/>
          </a:prstGeom>
        </p:spPr>
        <p:txBody>
          <a:bodyPr wrap="square">
            <a:spAutoFit/>
          </a:bodyPr>
          <a:lstStyle/>
          <a:p>
            <a:pPr indent="457200" algn="just">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The most significant bit (MSB) of the Gray code is always equal to the MSB of the given binary code other bits of the output Gray code can be obtained by </a:t>
            </a:r>
            <a:r>
              <a:rPr lang="en-IN" sz="2800" dirty="0" err="1">
                <a:latin typeface="Times New Roman" panose="02020603050405020304" pitchFamily="18" charset="0"/>
                <a:ea typeface="Calibri" panose="020F0502020204030204" pitchFamily="34" charset="0"/>
                <a:cs typeface="Times New Roman" panose="02020603050405020304" pitchFamily="18" charset="0"/>
              </a:rPr>
              <a:t>Xoring</a:t>
            </a:r>
            <a:r>
              <a:rPr lang="en-IN" sz="2800" dirty="0">
                <a:latin typeface="Times New Roman" panose="02020603050405020304" pitchFamily="18" charset="0"/>
                <a:ea typeface="Calibri" panose="020F0502020204030204" pitchFamily="34" charset="0"/>
                <a:cs typeface="Times New Roman" panose="02020603050405020304" pitchFamily="18" charset="0"/>
              </a:rPr>
              <a:t> binary code bit at that index and previous index.</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0"/>
              </a:spcAft>
            </a:pPr>
            <a:r>
              <a:rPr lang="en-IN" sz="2800" dirty="0">
                <a:latin typeface="Times New Roman" panose="02020603050405020304" pitchFamily="18" charset="0"/>
                <a:ea typeface="Calibri" panose="020F0502020204030204" pitchFamily="34" charset="0"/>
                <a:cs typeface="Times New Roman" panose="02020603050405020304" pitchFamily="18" charset="0"/>
              </a:rPr>
              <a:t>The binary to Gray code conversions can be done by using </a:t>
            </a:r>
            <a:r>
              <a:rPr lang="en-IN" sz="2800" dirty="0" err="1">
                <a:latin typeface="Times New Roman" panose="02020603050405020304" pitchFamily="18" charset="0"/>
                <a:ea typeface="Calibri" panose="020F0502020204030204" pitchFamily="34" charset="0"/>
                <a:cs typeface="Times New Roman" panose="02020603050405020304" pitchFamily="18" charset="0"/>
              </a:rPr>
              <a:t>xoring</a:t>
            </a:r>
            <a:r>
              <a:rPr lang="en-IN" sz="2800" dirty="0">
                <a:latin typeface="Times New Roman" panose="02020603050405020304" pitchFamily="18" charset="0"/>
                <a:ea typeface="Calibri" panose="020F0502020204030204" pitchFamily="34" charset="0"/>
                <a:cs typeface="Times New Roman" panose="02020603050405020304" pitchFamily="18" charset="0"/>
              </a:rPr>
              <a:t> logic gate. A four-bit binary code converter is shown above. The input is binary code and the output is equivalent Gray code.</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50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85BBFD2-5BD7-4E0A-98E3-AA69ADBADC05}"/>
              </a:ext>
            </a:extLst>
          </p:cNvPr>
          <p:cNvSpPr/>
          <p:nvPr/>
        </p:nvSpPr>
        <p:spPr>
          <a:xfrm>
            <a:off x="450167" y="230046"/>
            <a:ext cx="11493304" cy="548099"/>
          </a:xfrm>
          <a:prstGeom prst="rect">
            <a:avLst/>
          </a:prstGeom>
        </p:spPr>
        <p:txBody>
          <a:bodyPr wrap="square">
            <a:spAutoFit/>
          </a:bodyPr>
          <a:lstStyle/>
          <a:p>
            <a:pPr indent="457200" algn="just">
              <a:lnSpc>
                <a:spcPct val="115000"/>
              </a:lnSpc>
              <a:spcAft>
                <a:spcPts val="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A four-bit binary to Gray code conversion table is as shown below.</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 </a:t>
            </a:r>
          </a:p>
        </p:txBody>
      </p:sp>
      <p:graphicFrame>
        <p:nvGraphicFramePr>
          <p:cNvPr id="4" name="Table 3">
            <a:extLst>
              <a:ext uri="{FF2B5EF4-FFF2-40B4-BE49-F238E27FC236}">
                <a16:creationId xmlns:a16="http://schemas.microsoft.com/office/drawing/2014/main" xmlns="" id="{12F899D1-71B7-4F73-8E3A-A2B95972B007}"/>
              </a:ext>
            </a:extLst>
          </p:cNvPr>
          <p:cNvGraphicFramePr>
            <a:graphicFrameLocks noGrp="1"/>
          </p:cNvGraphicFramePr>
          <p:nvPr>
            <p:extLst>
              <p:ext uri="{D42A27DB-BD31-4B8C-83A1-F6EECF244321}">
                <p14:modId xmlns:p14="http://schemas.microsoft.com/office/powerpoint/2010/main" val="1818031945"/>
              </p:ext>
            </p:extLst>
          </p:nvPr>
        </p:nvGraphicFramePr>
        <p:xfrm>
          <a:off x="2811195" y="857742"/>
          <a:ext cx="6569609" cy="6309360"/>
        </p:xfrm>
        <a:graphic>
          <a:graphicData uri="http://schemas.openxmlformats.org/drawingml/2006/table">
            <a:tbl>
              <a:tblPr firstRow="1" firstCol="1" bandRow="1">
                <a:tableStyleId>{5C22544A-7EE6-4342-B048-85BDC9FD1C3A}</a:tableStyleId>
              </a:tblPr>
              <a:tblGrid>
                <a:gridCol w="817457">
                  <a:extLst>
                    <a:ext uri="{9D8B030D-6E8A-4147-A177-3AD203B41FA5}">
                      <a16:colId xmlns:a16="http://schemas.microsoft.com/office/drawing/2014/main" xmlns="" val="2316871445"/>
                    </a:ext>
                  </a:extLst>
                </a:gridCol>
                <a:gridCol w="821322">
                  <a:extLst>
                    <a:ext uri="{9D8B030D-6E8A-4147-A177-3AD203B41FA5}">
                      <a16:colId xmlns:a16="http://schemas.microsoft.com/office/drawing/2014/main" xmlns="" val="3311159480"/>
                    </a:ext>
                  </a:extLst>
                </a:gridCol>
                <a:gridCol w="822288">
                  <a:extLst>
                    <a:ext uri="{9D8B030D-6E8A-4147-A177-3AD203B41FA5}">
                      <a16:colId xmlns:a16="http://schemas.microsoft.com/office/drawing/2014/main" xmlns="" val="1771720931"/>
                    </a:ext>
                  </a:extLst>
                </a:gridCol>
                <a:gridCol w="821322">
                  <a:extLst>
                    <a:ext uri="{9D8B030D-6E8A-4147-A177-3AD203B41FA5}">
                      <a16:colId xmlns:a16="http://schemas.microsoft.com/office/drawing/2014/main" xmlns="" val="1341825399"/>
                    </a:ext>
                  </a:extLst>
                </a:gridCol>
                <a:gridCol w="822288">
                  <a:extLst>
                    <a:ext uri="{9D8B030D-6E8A-4147-A177-3AD203B41FA5}">
                      <a16:colId xmlns:a16="http://schemas.microsoft.com/office/drawing/2014/main" xmlns="" val="2212953399"/>
                    </a:ext>
                  </a:extLst>
                </a:gridCol>
                <a:gridCol w="821322">
                  <a:extLst>
                    <a:ext uri="{9D8B030D-6E8A-4147-A177-3AD203B41FA5}">
                      <a16:colId xmlns:a16="http://schemas.microsoft.com/office/drawing/2014/main" xmlns="" val="1118888044"/>
                    </a:ext>
                  </a:extLst>
                </a:gridCol>
                <a:gridCol w="822288">
                  <a:extLst>
                    <a:ext uri="{9D8B030D-6E8A-4147-A177-3AD203B41FA5}">
                      <a16:colId xmlns:a16="http://schemas.microsoft.com/office/drawing/2014/main" xmlns="" val="2729145731"/>
                    </a:ext>
                  </a:extLst>
                </a:gridCol>
                <a:gridCol w="821322">
                  <a:extLst>
                    <a:ext uri="{9D8B030D-6E8A-4147-A177-3AD203B41FA5}">
                      <a16:colId xmlns:a16="http://schemas.microsoft.com/office/drawing/2014/main" xmlns="" val="3796017680"/>
                    </a:ext>
                  </a:extLst>
                </a:gridCol>
              </a:tblGrid>
              <a:tr h="272757">
                <a:tc gridSpan="4">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Four Bit Binary Number</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Four Bit Gray Code</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687359112"/>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2</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3</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B</a:t>
                      </a:r>
                      <a:r>
                        <a:rPr lang="en-IN" sz="2000" b="1" baseline="-25000">
                          <a:effectLst/>
                          <a:latin typeface="Times New Roman" panose="02020603050405020304" pitchFamily="18" charset="0"/>
                          <a:cs typeface="Times New Roman" panose="02020603050405020304" pitchFamily="18" charset="0"/>
                        </a:rPr>
                        <a:t>4</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2</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3</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G</a:t>
                      </a:r>
                      <a:r>
                        <a:rPr lang="en-IN" sz="2000" b="1" baseline="-25000">
                          <a:effectLst/>
                          <a:latin typeface="Times New Roman" panose="02020603050405020304" pitchFamily="18" charset="0"/>
                          <a:cs typeface="Times New Roman" panose="02020603050405020304" pitchFamily="18" charset="0"/>
                        </a:rPr>
                        <a:t>4</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8570609"/>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07834915"/>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37706953"/>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380963414"/>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26326664"/>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17536370"/>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50171058"/>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78663669"/>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45497204"/>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864703413"/>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6555751"/>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66374728"/>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877395504"/>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57559076"/>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159938350"/>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266435426"/>
                  </a:ext>
                </a:extLst>
              </a:tr>
              <a:tr h="272757">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1</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a:effectLst/>
                          <a:latin typeface="Times New Roman" panose="02020603050405020304" pitchFamily="18" charset="0"/>
                          <a:cs typeface="Times New Roman" panose="02020603050405020304" pitchFamily="18" charset="0"/>
                        </a:rPr>
                        <a:t>0</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IN" sz="2000" b="1" dirty="0">
                          <a:effectLst/>
                          <a:latin typeface="Times New Roman" panose="02020603050405020304" pitchFamily="18" charset="0"/>
                          <a:cs typeface="Times New Roman" panose="02020603050405020304" pitchFamily="18" charset="0"/>
                        </a:rPr>
                        <a:t>0</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46813377"/>
                  </a:ext>
                </a:extLst>
              </a:tr>
            </a:tbl>
          </a:graphicData>
        </a:graphic>
      </p:graphicFrame>
    </p:spTree>
    <p:extLst>
      <p:ext uri="{BB962C8B-B14F-4D97-AF65-F5344CB8AC3E}">
        <p14:creationId xmlns:p14="http://schemas.microsoft.com/office/powerpoint/2010/main" val="278987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1282</Words>
  <Application>Microsoft Office PowerPoint</Application>
  <PresentationFormat>Custom</PresentationFormat>
  <Paragraphs>547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Code converters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srikanthboda1980@outlook.com</dc:creator>
  <cp:lastModifiedBy>anooja_j</cp:lastModifiedBy>
  <cp:revision>41</cp:revision>
  <dcterms:created xsi:type="dcterms:W3CDTF">2020-07-28T17:52:50Z</dcterms:created>
  <dcterms:modified xsi:type="dcterms:W3CDTF">2022-08-30T05:55:00Z</dcterms:modified>
</cp:coreProperties>
</file>