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9" r:id="rId2"/>
    <p:sldId id="258" r:id="rId3"/>
    <p:sldId id="262" r:id="rId4"/>
    <p:sldId id="260" r:id="rId5"/>
    <p:sldId id="267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85481"/>
            <a:ext cx="44196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i="1" dirty="0" smtClean="0"/>
              <a:t>College </a:t>
            </a:r>
            <a:r>
              <a:rPr lang="en-US" b="1" i="1" dirty="0"/>
              <a:t>of Engineering</a:t>
            </a:r>
            <a:r>
              <a:rPr lang="en-US" b="1" i="1" dirty="0" smtClean="0"/>
              <a:t>,</a:t>
            </a:r>
          </a:p>
          <a:p>
            <a:pPr algn="ctr"/>
            <a:r>
              <a:rPr lang="en-US" b="1" i="1" dirty="0" smtClean="0"/>
              <a:t> </a:t>
            </a:r>
            <a:r>
              <a:rPr lang="en-US" b="1" i="1" dirty="0"/>
              <a:t>Electrical Engineering Department</a:t>
            </a:r>
          </a:p>
          <a:p>
            <a:endParaRPr lang="ar-IQ" dirty="0"/>
          </a:p>
        </p:txBody>
      </p:sp>
      <p:sp>
        <p:nvSpPr>
          <p:cNvPr id="6" name="TextBox 5"/>
          <p:cNvSpPr txBox="1"/>
          <p:nvPr/>
        </p:nvSpPr>
        <p:spPr>
          <a:xfrm>
            <a:off x="-538655" y="2185371"/>
            <a:ext cx="1021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i="1" dirty="0" smtClean="0">
                <a:latin typeface="Bell MT" pitchFamily="18" charset="0"/>
                <a:cs typeface="Aparajita" pitchFamily="34" charset="0"/>
              </a:rPr>
              <a:t>Comparator</a:t>
            </a:r>
            <a:endParaRPr lang="ar-IQ" sz="4800" b="1" i="1" dirty="0">
              <a:latin typeface="Bell MT" pitchFamily="18" charset="0"/>
              <a:cs typeface="Aparajit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0145" y="3244096"/>
            <a:ext cx="6553200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i="1" dirty="0">
                <a:latin typeface="Bell MT" pitchFamily="18" charset="0"/>
                <a:cs typeface="Aparajita" pitchFamily="34" charset="0"/>
              </a:rPr>
              <a:t>By:</a:t>
            </a:r>
          </a:p>
          <a:p>
            <a:pPr algn="ctr"/>
            <a:r>
              <a:rPr lang="en-US" sz="3200" b="1" i="1" dirty="0" err="1" smtClean="0">
                <a:latin typeface="Bell MT" pitchFamily="18" charset="0"/>
                <a:cs typeface="Aparajita" pitchFamily="34" charset="0"/>
              </a:rPr>
              <a:t>Asst</a:t>
            </a:r>
            <a:r>
              <a:rPr lang="en-US" sz="3200" b="1" i="1" dirty="0" smtClean="0">
                <a:latin typeface="Bell MT" pitchFamily="18" charset="0"/>
                <a:cs typeface="Aparajita" pitchFamily="34" charset="0"/>
              </a:rPr>
              <a:t> </a:t>
            </a:r>
            <a:r>
              <a:rPr lang="en-US" sz="3200" b="1" i="1" dirty="0" err="1" smtClean="0">
                <a:latin typeface="Bell MT" pitchFamily="18" charset="0"/>
                <a:cs typeface="Aparajita" pitchFamily="34" charset="0"/>
              </a:rPr>
              <a:t>Lec</a:t>
            </a:r>
            <a:r>
              <a:rPr lang="en-US" sz="3200" b="1" i="1" dirty="0" smtClean="0">
                <a:latin typeface="Bell MT" pitchFamily="18" charset="0"/>
                <a:cs typeface="Aparajita" pitchFamily="34" charset="0"/>
              </a:rPr>
              <a:t>. </a:t>
            </a:r>
            <a:r>
              <a:rPr lang="en-US" sz="3200" b="1" i="1" dirty="0" err="1">
                <a:latin typeface="Bell MT" pitchFamily="18" charset="0"/>
                <a:cs typeface="Aparajita" pitchFamily="34" charset="0"/>
              </a:rPr>
              <a:t>Besma</a:t>
            </a:r>
            <a:r>
              <a:rPr lang="en-US" sz="3200" b="1" i="1" dirty="0">
                <a:latin typeface="Bell MT" pitchFamily="18" charset="0"/>
                <a:cs typeface="Aparajita" pitchFamily="34" charset="0"/>
              </a:rPr>
              <a:t> </a:t>
            </a:r>
            <a:r>
              <a:rPr lang="en-US" sz="3200" b="1" i="1" dirty="0" err="1">
                <a:latin typeface="Bell MT" pitchFamily="18" charset="0"/>
                <a:cs typeface="Aparajita" pitchFamily="34" charset="0"/>
              </a:rPr>
              <a:t>Nazar</a:t>
            </a:r>
            <a:r>
              <a:rPr lang="en-US" sz="3200" b="1" i="1" dirty="0">
                <a:latin typeface="Bell MT" pitchFamily="18" charset="0"/>
                <a:cs typeface="Aparajita" pitchFamily="34" charset="0"/>
              </a:rPr>
              <a:t> </a:t>
            </a:r>
            <a:r>
              <a:rPr lang="en-US" sz="3200" b="1" i="1" dirty="0" err="1" smtClean="0">
                <a:latin typeface="Bell MT" pitchFamily="18" charset="0"/>
                <a:cs typeface="Aparajita" pitchFamily="34" charset="0"/>
              </a:rPr>
              <a:t>Nadhem</a:t>
            </a:r>
            <a:endParaRPr lang="en-US" sz="3200" b="1" i="1" dirty="0" smtClean="0">
              <a:latin typeface="Bell MT" pitchFamily="18" charset="0"/>
              <a:cs typeface="Aparajita" pitchFamily="34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Bell MT" pitchFamily="18" charset="0"/>
              <a:cs typeface="Aparajita" pitchFamily="34" charset="0"/>
            </a:endParaRPr>
          </a:p>
          <a:p>
            <a:pPr algn="ctr"/>
            <a:endParaRPr lang="ar-IQ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304800"/>
            <a:ext cx="3733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i="1" dirty="0" smtClean="0"/>
              <a:t>Class : Second Year</a:t>
            </a:r>
          </a:p>
          <a:p>
            <a:pPr algn="ctr"/>
            <a:r>
              <a:rPr lang="en-US" b="1" i="1" dirty="0" smtClean="0"/>
              <a:t>Subject : Digital Techniques</a:t>
            </a:r>
            <a:endParaRPr lang="ar-IQ" dirty="0"/>
          </a:p>
        </p:txBody>
      </p:sp>
      <p:sp>
        <p:nvSpPr>
          <p:cNvPr id="9" name="Text Box 16"/>
          <p:cNvSpPr txBox="1"/>
          <p:nvPr/>
        </p:nvSpPr>
        <p:spPr>
          <a:xfrm>
            <a:off x="1604962" y="4800600"/>
            <a:ext cx="5629275" cy="1143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lnSpc>
                <a:spcPct val="115000"/>
              </a:lnSpc>
              <a:spcAft>
                <a:spcPts val="0"/>
              </a:spcAft>
            </a:pPr>
            <a:r>
              <a:rPr lang="en-US" sz="2000" b="1" i="1" kern="1200" dirty="0">
                <a:solidFill>
                  <a:srgbClr val="000000"/>
                </a:solidFill>
                <a:effectLst/>
                <a:latin typeface="Bell MT"/>
                <a:ea typeface="Times New Roman"/>
                <a:cs typeface="Aparajita"/>
              </a:rPr>
              <a:t>Master of Science in Electrical Engineering</a:t>
            </a:r>
            <a:endParaRPr lang="en-US" sz="2000" b="1" dirty="0">
              <a:effectLst/>
              <a:ea typeface="Calibri"/>
              <a:cs typeface="Ari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i="1" kern="1200" dirty="0">
                <a:solidFill>
                  <a:srgbClr val="000000"/>
                </a:solidFill>
                <a:effectLst/>
                <a:latin typeface="Bell MT"/>
                <a:ea typeface="Times New Roman"/>
                <a:cs typeface="Aparajita"/>
              </a:rPr>
              <a:t>(Electronic and Communication)</a:t>
            </a:r>
            <a:endParaRPr lang="en-US" sz="2000" dirty="0">
              <a:effectLst/>
              <a:ea typeface="Calibri"/>
              <a:cs typeface="Arial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9195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533400"/>
            <a:ext cx="8382000" cy="83820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Magnitude Comparator</a:t>
            </a:r>
            <a:endParaRPr lang="en-US" sz="600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524000"/>
            <a:ext cx="8331200" cy="4319587"/>
          </a:xfrm>
          <a:prstGeom prst="rect">
            <a:avLst/>
          </a:prstGeom>
        </p:spPr>
        <p:txBody>
          <a:bodyPr/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r" rtl="1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r" rtl="1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en-US" sz="3200" dirty="0"/>
              <a:t>A magnitude comparator is a combinational circuit that </a:t>
            </a:r>
            <a:r>
              <a:rPr lang="en-US" sz="3200" dirty="0">
                <a:solidFill>
                  <a:srgbClr val="FF0000"/>
                </a:solidFill>
              </a:rPr>
              <a:t>compares two </a:t>
            </a:r>
            <a:r>
              <a:rPr lang="en-US" sz="3200" dirty="0"/>
              <a:t>given </a:t>
            </a:r>
            <a:r>
              <a:rPr lang="en-US" sz="3200" dirty="0">
                <a:solidFill>
                  <a:srgbClr val="FF0000"/>
                </a:solidFill>
              </a:rPr>
              <a:t>numbers</a:t>
            </a:r>
            <a:r>
              <a:rPr lang="en-US" sz="3200" dirty="0"/>
              <a:t> and </a:t>
            </a:r>
            <a:r>
              <a:rPr lang="en-US" sz="3200" dirty="0" smtClean="0">
                <a:solidFill>
                  <a:srgbClr val="FF0000"/>
                </a:solidFill>
              </a:rPr>
              <a:t>determines</a:t>
            </a:r>
            <a:r>
              <a:rPr lang="en-US" sz="3200" dirty="0" smtClean="0"/>
              <a:t> </a:t>
            </a:r>
            <a:r>
              <a:rPr lang="en-US" sz="3200" dirty="0"/>
              <a:t>whether </a:t>
            </a:r>
            <a:r>
              <a:rPr lang="en-US" sz="3200" dirty="0"/>
              <a:t>one is </a:t>
            </a:r>
            <a:r>
              <a:rPr lang="en-US" sz="3200" dirty="0">
                <a:solidFill>
                  <a:srgbClr val="FF0000"/>
                </a:solidFill>
              </a:rPr>
              <a:t>equal </a:t>
            </a:r>
            <a:r>
              <a:rPr lang="en-US" sz="3200" dirty="0"/>
              <a:t>to, </a:t>
            </a:r>
            <a:r>
              <a:rPr lang="en-US" sz="3200" dirty="0">
                <a:solidFill>
                  <a:srgbClr val="FF0000"/>
                </a:solidFill>
              </a:rPr>
              <a:t>less than </a:t>
            </a:r>
            <a:r>
              <a:rPr lang="en-US" sz="3200" dirty="0"/>
              <a:t>or </a:t>
            </a:r>
            <a:r>
              <a:rPr lang="en-US" sz="3200" dirty="0">
                <a:solidFill>
                  <a:srgbClr val="FF0000"/>
                </a:solidFill>
              </a:rPr>
              <a:t>greater than </a:t>
            </a:r>
            <a:r>
              <a:rPr lang="en-US" sz="3200" dirty="0"/>
              <a:t>the </a:t>
            </a:r>
            <a:r>
              <a:rPr lang="en-US" sz="3200" dirty="0"/>
              <a:t>other.</a:t>
            </a:r>
          </a:p>
          <a:p>
            <a:pPr algn="just" rtl="0"/>
            <a:r>
              <a:rPr lang="en-US" sz="3200" dirty="0"/>
              <a:t>The </a:t>
            </a:r>
            <a:r>
              <a:rPr lang="en-US" sz="3200" dirty="0">
                <a:solidFill>
                  <a:srgbClr val="FF0000"/>
                </a:solidFill>
              </a:rPr>
              <a:t>output</a:t>
            </a:r>
            <a:r>
              <a:rPr lang="en-US" sz="3200" dirty="0"/>
              <a:t> is in the form of </a:t>
            </a:r>
            <a:r>
              <a:rPr lang="en-US" sz="3200" dirty="0">
                <a:solidFill>
                  <a:srgbClr val="FF0000"/>
                </a:solidFill>
              </a:rPr>
              <a:t>three </a:t>
            </a:r>
            <a:r>
              <a:rPr lang="en-US" sz="3200" dirty="0" smtClean="0">
                <a:solidFill>
                  <a:srgbClr val="FF0000"/>
                </a:solidFill>
              </a:rPr>
              <a:t>binary variables </a:t>
            </a:r>
            <a:r>
              <a:rPr lang="en-US" sz="3200" dirty="0"/>
              <a:t>representing the conditions </a:t>
            </a:r>
            <a:r>
              <a:rPr lang="en-US" sz="3200" dirty="0">
                <a:solidFill>
                  <a:srgbClr val="FF0000"/>
                </a:solidFill>
              </a:rPr>
              <a:t>A = </a:t>
            </a:r>
            <a:r>
              <a:rPr lang="en-US" sz="3200" dirty="0" smtClean="0">
                <a:solidFill>
                  <a:srgbClr val="FF0000"/>
                </a:solidFill>
              </a:rPr>
              <a:t>B 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A&gt;B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FF0000"/>
                </a:solidFill>
              </a:rPr>
              <a:t>A&lt;B</a:t>
            </a:r>
            <a:r>
              <a:rPr lang="en-US" sz="3200" dirty="0"/>
              <a:t>, if </a:t>
            </a:r>
            <a:r>
              <a:rPr lang="en-US" sz="3200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/>
              <a:t> and 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 are the two numbers </a:t>
            </a:r>
            <a:r>
              <a:rPr lang="en-US" sz="3200" dirty="0" smtClean="0"/>
              <a:t>being compared</a:t>
            </a:r>
          </a:p>
          <a:p>
            <a:pPr algn="just" rtl="0"/>
            <a:r>
              <a:rPr lang="en-US" sz="3200" dirty="0" smtClean="0"/>
              <a:t>The </a:t>
            </a:r>
            <a:r>
              <a:rPr lang="en-US" sz="3200" dirty="0" smtClean="0"/>
              <a:t>function of each gate can be represented by a </a:t>
            </a:r>
            <a:r>
              <a:rPr lang="en-US" sz="3200" b="1" dirty="0" smtClean="0">
                <a:solidFill>
                  <a:srgbClr val="0000FF"/>
                </a:solidFill>
              </a:rPr>
              <a:t>truth table</a:t>
            </a:r>
            <a:r>
              <a:rPr lang="en-US" sz="3200" dirty="0" smtClean="0"/>
              <a:t> or using </a:t>
            </a:r>
            <a:r>
              <a:rPr lang="en-US" sz="3200" b="1" dirty="0" smtClean="0">
                <a:solidFill>
                  <a:srgbClr val="0000FF"/>
                </a:solidFill>
              </a:rPr>
              <a:t>Boolean notation</a:t>
            </a:r>
          </a:p>
          <a:p>
            <a:pPr algn="l">
              <a:lnSpc>
                <a:spcPct val="90000"/>
              </a:lnSpc>
            </a:pPr>
            <a:endParaRPr lang="en-US" dirty="0" smtClean="0"/>
          </a:p>
          <a:p>
            <a:pPr algn="l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9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352800" y="4239169"/>
            <a:ext cx="15240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67756" y="4543969"/>
            <a:ext cx="158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Magnitude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Compare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750231" y="477256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750231" y="545836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807631" y="515356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338774" y="4520878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315256" y="5153569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325156" y="4917032"/>
            <a:ext cx="95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ahoma" panose="020B0604030504040204" pitchFamily="34" charset="0"/>
              </a:rPr>
              <a:t>A = B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791756" y="462016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791756" y="568696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325156" y="4383632"/>
            <a:ext cx="95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A &lt; 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325156" y="5450432"/>
            <a:ext cx="95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A &gt; 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53167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two binary numbers , each one have one bit , the truth table :</a:t>
            </a:r>
          </a:p>
          <a:p>
            <a:endParaRPr lang="en-US" dirty="0" smtClean="0"/>
          </a:p>
          <a:p>
            <a:r>
              <a:rPr lang="en-US" dirty="0" smtClean="0"/>
              <a:t>               Z1         Z2        Z3</a:t>
            </a:r>
            <a:endParaRPr lang="en-US" dirty="0"/>
          </a:p>
          <a:p>
            <a:r>
              <a:rPr lang="en-US" dirty="0" smtClean="0"/>
              <a:t>A   B     A&gt;B      A=B     A&lt;B</a:t>
            </a:r>
          </a:p>
          <a:p>
            <a:r>
              <a:rPr lang="en-US" dirty="0" smtClean="0"/>
              <a:t>0     0      0            1             0</a:t>
            </a:r>
          </a:p>
          <a:p>
            <a:r>
              <a:rPr lang="en-US" dirty="0" smtClean="0"/>
              <a:t>0      1      0            0             1</a:t>
            </a:r>
          </a:p>
          <a:p>
            <a:pPr marL="342900" indent="-342900">
              <a:buAutoNum type="arabicPlain"/>
            </a:pPr>
            <a:r>
              <a:rPr lang="en-US" dirty="0"/>
              <a:t> </a:t>
            </a:r>
            <a:r>
              <a:rPr lang="en-US" dirty="0" smtClean="0"/>
              <a:t> 0      1            0             0</a:t>
            </a:r>
          </a:p>
          <a:p>
            <a:r>
              <a:rPr lang="en-US" dirty="0" smtClean="0"/>
              <a:t>1       1       0            1             0</a:t>
            </a:r>
          </a:p>
          <a:p>
            <a:r>
              <a:rPr lang="en-US" dirty="0" smtClean="0"/>
              <a:t>Z1(A&gt;B) = AB</a:t>
            </a:r>
          </a:p>
          <a:p>
            <a:r>
              <a:rPr lang="en-US" dirty="0" smtClean="0"/>
              <a:t>Z2(A=B)=A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⊙B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Z3(</a:t>
            </a:r>
            <a:r>
              <a:rPr lang="en-US" dirty="0" smtClean="0"/>
              <a:t>A&lt;B)=AB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19200" y="16002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" y="1811748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6400" y="2902926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24000" y="34290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788" y="1083421"/>
            <a:ext cx="3483224" cy="280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9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85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two binary numbers , each one have two bits (n=2)</a:t>
            </a:r>
          </a:p>
          <a:p>
            <a:r>
              <a:rPr lang="en-US" dirty="0" smtClean="0"/>
              <a:t>A=A1A0</a:t>
            </a:r>
          </a:p>
          <a:p>
            <a:r>
              <a:rPr lang="en-US" dirty="0" smtClean="0"/>
              <a:t>B=B1B0</a:t>
            </a:r>
          </a:p>
          <a:p>
            <a:r>
              <a:rPr lang="en-US" dirty="0" smtClean="0"/>
              <a:t>A&gt;B=(A1&gt;B1)OR(A1=B1)AND(A0&gt;B0)</a:t>
            </a:r>
          </a:p>
          <a:p>
            <a:r>
              <a:rPr lang="en-US" dirty="0" smtClean="0"/>
              <a:t>A&gt;B=A1B1+(A1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⊙B1)(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AoBo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A&lt;B</a:t>
            </a:r>
            <a:r>
              <a:rPr lang="en-US" dirty="0"/>
              <a:t>=(</a:t>
            </a:r>
            <a:r>
              <a:rPr lang="en-US" dirty="0" smtClean="0"/>
              <a:t>A1&lt;B1)OR(A1=B1)AND(A0&lt;B0)</a:t>
            </a:r>
          </a:p>
          <a:p>
            <a:r>
              <a:rPr lang="en-US" dirty="0" smtClean="0"/>
              <a:t>A&lt;B=A1B1</a:t>
            </a:r>
            <a:r>
              <a:rPr lang="en-US" dirty="0"/>
              <a:t>+(A1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⊙B1)(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AoBo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A=B=</a:t>
            </a:r>
            <a:r>
              <a:rPr lang="en-US" dirty="0"/>
              <a:t>(</a:t>
            </a:r>
            <a:r>
              <a:rPr lang="en-US" dirty="0" smtClean="0"/>
              <a:t>A1=B1)AND(A0=B0)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A=B=(</a:t>
            </a:r>
            <a:r>
              <a:rPr lang="en-US" dirty="0"/>
              <a:t>A1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⊙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B1)(</a:t>
            </a:r>
            <a:r>
              <a:rPr lang="en-US" dirty="0" err="1" smtClean="0"/>
              <a:t>Ao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⊙Bo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1828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0" y="1828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3000" y="24384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3200" y="24384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667000"/>
            <a:ext cx="4476750" cy="4012058"/>
          </a:xfrm>
          <a:prstGeom prst="rect">
            <a:avLst/>
          </a:prstGeom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966075" y="3124200"/>
            <a:ext cx="9669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A </a:t>
            </a: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&gt; </a:t>
            </a: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7966075" y="4794889"/>
            <a:ext cx="95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A &lt; B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981950" y="6126741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A </a:t>
            </a: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=B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6" y="-116577"/>
            <a:ext cx="8915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7485 </a:t>
            </a:r>
            <a:r>
              <a:rPr lang="en-US" sz="5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</a:t>
            </a:r>
          </a:p>
          <a:p>
            <a:pPr rtl="1">
              <a:spcBef>
                <a:spcPct val="0"/>
              </a:spcBef>
            </a:pPr>
            <a:r>
              <a:rPr lang="en-US" sz="3200" dirty="0"/>
              <a:t>Two binary numbers 4 bits comparator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276600" y="1796408"/>
            <a:ext cx="2438400" cy="449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7485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74320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7432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432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743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750231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2750231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750231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7432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743200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7432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2750231" y="434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7150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5715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7150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305914" y="3537374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=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305914" y="2893367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&gt;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305914" y="4170359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303393" y="4112567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2304130" y="3763513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2332182" y="3435925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286000" y="1817876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Ao</a:t>
            </a: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242495" y="2108579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A1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212109" y="2650701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A3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2227302" y="2386309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A2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2242495" y="4680166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Bo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2227302" y="5294467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B2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2215665" y="4984966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B1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2250577" y="5596819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B3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7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: Use 7485 IC to compare two binary numbers each one have eight bits</a:t>
            </a:r>
          </a:p>
          <a:p>
            <a:r>
              <a:rPr lang="en-US" dirty="0" smtClean="0"/>
              <a:t>A=A7A6A5A4A3A2A1A0</a:t>
            </a:r>
          </a:p>
          <a:p>
            <a:r>
              <a:rPr lang="en-US" dirty="0" smtClean="0"/>
              <a:t>B=B7B6B5B4B3B2B1B0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828800"/>
            <a:ext cx="2438400" cy="449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7485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371600" y="208979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371600" y="239459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371600" y="269939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371600" y="300419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378631" y="498539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378631" y="529019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378631" y="559499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371600" y="589979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371600" y="376619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1371600" y="407099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1378631" y="437579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934314" y="3569766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=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934314" y="2925759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&gt;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934314" y="4202751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931793" y="4144959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932530" y="3795905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960582" y="3468317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914400" y="185026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Ao</a:t>
            </a: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870895" y="2140971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A1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840509" y="2683093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A3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855702" y="2418701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A2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870895" y="471255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Bo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855702" y="5326859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B2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844065" y="501735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B1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878977" y="5629211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B3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-83127" y="4073236"/>
            <a:ext cx="6927" cy="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676660" y="1733568"/>
            <a:ext cx="2438400" cy="449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7485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</a:t>
            </a: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5143260" y="204452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5143260" y="234932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5143260" y="265412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5143260" y="295892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5150291" y="494012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5150291" y="524492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150291" y="554972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5143260" y="585452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5143260" y="372092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5143260" y="402572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5150291" y="433052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7705974" y="3524497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=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7705974" y="2880490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&gt;</a:t>
            </a: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7705974" y="4157482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8508624" y="4137096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L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8489139" y="3560187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E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8489139" y="2913925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G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4686060" y="1804999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A4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4642555" y="2095702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A5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4612169" y="2637824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A7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4627362" y="2373432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A6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4642555" y="4667289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B4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6" name="Text Box 15"/>
          <p:cNvSpPr txBox="1">
            <a:spLocks noChangeArrowheads="1"/>
          </p:cNvSpPr>
          <p:nvPr/>
        </p:nvSpPr>
        <p:spPr bwMode="auto">
          <a:xfrm>
            <a:off x="4627362" y="5281590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B6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4615725" y="4972089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B5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4650637" y="5583942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B7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5" name="Text Box 15"/>
          <p:cNvSpPr txBox="1">
            <a:spLocks noChangeArrowheads="1"/>
          </p:cNvSpPr>
          <p:nvPr/>
        </p:nvSpPr>
        <p:spPr bwMode="auto">
          <a:xfrm>
            <a:off x="1867026" y="3542967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&gt;</a:t>
            </a:r>
          </a:p>
        </p:txBody>
      </p:sp>
      <p:sp>
        <p:nvSpPr>
          <p:cNvPr id="86" name="Text Box 15"/>
          <p:cNvSpPr txBox="1">
            <a:spLocks noChangeArrowheads="1"/>
          </p:cNvSpPr>
          <p:nvPr/>
        </p:nvSpPr>
        <p:spPr bwMode="auto">
          <a:xfrm>
            <a:off x="1904263" y="3835458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=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8" name="Text Box 15"/>
          <p:cNvSpPr txBox="1">
            <a:spLocks noChangeArrowheads="1"/>
          </p:cNvSpPr>
          <p:nvPr/>
        </p:nvSpPr>
        <p:spPr bwMode="auto">
          <a:xfrm>
            <a:off x="1877103" y="4114972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5636675" y="4057689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5636675" y="3753857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=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5657507" y="3455787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&gt;</a:t>
            </a:r>
          </a:p>
        </p:txBody>
      </p:sp>
      <p:cxnSp>
        <p:nvCxnSpPr>
          <p:cNvPr id="93" name="Elbow Connector 92"/>
          <p:cNvCxnSpPr>
            <a:endCxn id="42" idx="0"/>
          </p:cNvCxnSpPr>
          <p:nvPr/>
        </p:nvCxnSpPr>
        <p:spPr>
          <a:xfrm>
            <a:off x="4342663" y="3156591"/>
            <a:ext cx="800597" cy="564332"/>
          </a:xfrm>
          <a:prstGeom prst="bentConnector4">
            <a:avLst>
              <a:gd name="adj1" fmla="val 50000"/>
              <a:gd name="adj2" fmla="val 1013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7" idx="3"/>
            <a:endCxn id="43" idx="0"/>
          </p:cNvCxnSpPr>
          <p:nvPr/>
        </p:nvCxnSpPr>
        <p:spPr>
          <a:xfrm>
            <a:off x="4343400" y="3800599"/>
            <a:ext cx="799860" cy="225124"/>
          </a:xfrm>
          <a:prstGeom prst="bentConnector4">
            <a:avLst>
              <a:gd name="adj1" fmla="val 50000"/>
              <a:gd name="adj2" fmla="val 1101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9" idx="3"/>
            <a:endCxn id="44" idx="0"/>
          </p:cNvCxnSpPr>
          <p:nvPr/>
        </p:nvCxnSpPr>
        <p:spPr>
          <a:xfrm flipV="1">
            <a:off x="4343400" y="4330523"/>
            <a:ext cx="806891" cy="1030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1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2192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: Design H.A using Comparator only :</a:t>
            </a:r>
          </a:p>
          <a:p>
            <a:r>
              <a:rPr lang="en-US" dirty="0" smtClean="0"/>
              <a:t>Solution :</a:t>
            </a:r>
          </a:p>
          <a:p>
            <a:r>
              <a:rPr lang="en-US" dirty="0" smtClean="0"/>
              <a:t>S=AB+AB=A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⊕B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Co= AB</a:t>
            </a:r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1828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1828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76400" y="2895600"/>
            <a:ext cx="14478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00" y="1828800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76800" y="2895600"/>
            <a:ext cx="14478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430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43000" y="4038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4267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01340" y="37338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242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8640" y="41148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43400" y="33528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24600" y="4267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4600" y="37338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24600" y="318516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202430" y="3940791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B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678180" y="3807767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1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124200" y="3454063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r>
              <a:rPr lang="en-US" altLang="en-US" b="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⊙</a:t>
            </a: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1 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482340" y="3022431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211830" y="2967335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A1 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094434" y="3987462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A1 =A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211830" y="4038599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86200" y="4038599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 flipH="1" flipV="1">
            <a:off x="3636172" y="3497100"/>
            <a:ext cx="929164" cy="5815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817602" y="3151971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A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2731062" y="2961025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&gt;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2685348" y="3502461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=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2700231" y="4005856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&lt;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6842760" y="3454062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S=A</a:t>
            </a:r>
            <a:r>
              <a:rPr lang="en-US" altLang="en-US" b="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⊕B</a:t>
            </a: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6809892" y="4027318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Co=A</a:t>
            </a:r>
            <a:r>
              <a:rPr lang="en-US" altLang="en-US" b="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en-US" b="0" dirty="0" smtClean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  <a:endParaRPr lang="en-US" altLang="en-US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4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</TotalTime>
  <Words>357</Words>
  <Application>Microsoft Office PowerPoint</Application>
  <PresentationFormat>On-screen Show (4:3)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Aparajita</vt:lpstr>
      <vt:lpstr>Arial</vt:lpstr>
      <vt:lpstr>Bell MT</vt:lpstr>
      <vt:lpstr>Calibri</vt:lpstr>
      <vt:lpstr>Cambria Math</vt:lpstr>
      <vt:lpstr>Constantia</vt:lpstr>
      <vt:lpstr>Majalla UI</vt:lpstr>
      <vt:lpstr>Tahoma</vt:lpstr>
      <vt:lpstr>Times New Roman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master</dc:creator>
  <cp:lastModifiedBy>Maher</cp:lastModifiedBy>
  <cp:revision>55</cp:revision>
  <dcterms:created xsi:type="dcterms:W3CDTF">2006-08-16T00:00:00Z</dcterms:created>
  <dcterms:modified xsi:type="dcterms:W3CDTF">2019-01-29T13:30:20Z</dcterms:modified>
</cp:coreProperties>
</file>