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linker" charset="1" panose="02000000000000000000"/>
      <p:regular r:id="rId10"/>
    </p:embeddedFont>
    <p:embeddedFont>
      <p:font typeface="Blinker Bold" charset="1" panose="02000000000000000000"/>
      <p:regular r:id="rId11"/>
    </p:embeddedFont>
    <p:embeddedFont>
      <p:font typeface="Garet" charset="1" panose="00000000000000000000"/>
      <p:regular r:id="rId12"/>
    </p:embeddedFont>
    <p:embeddedFont>
      <p:font typeface="Garet Bold" charset="1" panose="00000000000000000000"/>
      <p:regular r:id="rId13"/>
    </p:embeddedFont>
    <p:embeddedFont>
      <p:font typeface="Garet Book" charset="1" panose="00000000000000000000"/>
      <p:regular r:id="rId14"/>
    </p:embeddedFont>
    <p:embeddedFont>
      <p:font typeface="Garet ExtraBold" charset="1" panose="00000000000000000000"/>
      <p:regular r:id="rId15"/>
    </p:embeddedFont>
    <p:embeddedFont>
      <p:font typeface="Garet ExtraBold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jpe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jpe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4.png" Type="http://schemas.openxmlformats.org/officeDocument/2006/relationships/image"/><Relationship Id="rId4" Target="../media/image9.jpe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5.png" Type="http://schemas.openxmlformats.org/officeDocument/2006/relationships/image"/><Relationship Id="rId4" Target="../media/image9.jpe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9.jpe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jpe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13" Target="../media/image9.jpeg" Type="http://schemas.openxmlformats.org/officeDocument/2006/relationships/image"/><Relationship Id="rId14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9258300"/>
            <a:ext cx="18288000" cy="1028700"/>
            <a:chOff x="0" y="0"/>
            <a:chExt cx="6671512" cy="37527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671512" cy="375273"/>
            </a:xfrm>
            <a:custGeom>
              <a:avLst/>
              <a:gdLst/>
              <a:ahLst/>
              <a:cxnLst/>
              <a:rect r="r" b="b" t="t" l="l"/>
              <a:pathLst>
                <a:path h="375273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3"/>
                  </a:lnTo>
                  <a:lnTo>
                    <a:pt x="0" y="375273"/>
                  </a:lnTo>
                  <a:close/>
                </a:path>
              </a:pathLst>
            </a:custGeom>
            <a:solidFill>
              <a:srgbClr val="E3E1D4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55234" y="6421202"/>
            <a:ext cx="7458127" cy="31096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16389" y="6573489"/>
            <a:ext cx="5742911" cy="536962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53267" y="6057121"/>
            <a:ext cx="6623282" cy="252888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028700" y="2685262"/>
            <a:ext cx="11625416" cy="245823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6642112"/>
            <a:ext cx="4456052" cy="1392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100" spc="210">
                <a:solidFill>
                  <a:srgbClr val="FFFFFF"/>
                </a:solidFill>
                <a:latin typeface="Garet"/>
              </a:rPr>
              <a:t>Created By-</a:t>
            </a:r>
          </a:p>
          <a:p>
            <a:pPr marL="453390" indent="-226695" lvl="1">
              <a:lnSpc>
                <a:spcPts val="3780"/>
              </a:lnSpc>
              <a:buFont typeface="Arial"/>
              <a:buChar char="•"/>
            </a:pPr>
            <a:r>
              <a:rPr lang="en-US" sz="2100" spc="210">
                <a:solidFill>
                  <a:srgbClr val="FFFFFF"/>
                </a:solidFill>
                <a:latin typeface="Garet"/>
              </a:rPr>
              <a:t>Arya Nair 16010421063</a:t>
            </a:r>
          </a:p>
          <a:p>
            <a:pPr marL="453390" indent="-226695" lvl="1">
              <a:lnSpc>
                <a:spcPts val="3780"/>
              </a:lnSpc>
              <a:buFont typeface="Arial"/>
              <a:buChar char="•"/>
            </a:pPr>
            <a:r>
              <a:rPr lang="en-US" sz="2100" spc="210">
                <a:solidFill>
                  <a:srgbClr val="FFFFFF"/>
                </a:solidFill>
                <a:latin typeface="Garet"/>
              </a:rPr>
              <a:t>Karan Patel 16010421072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0" t="0" r="15351" b="1213"/>
          <a:stretch>
            <a:fillRect/>
          </a:stretch>
        </p:blipFill>
        <p:spPr>
          <a:xfrm flipH="false" flipV="false" rot="0">
            <a:off x="38903" y="38825"/>
            <a:ext cx="2196495" cy="63983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353562" y="29300"/>
            <a:ext cx="4289397" cy="65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K. J. Somaiya College of Engineering, Mumbai – 400 077</a:t>
            </a:r>
          </a:p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(A Constituent College of Somaiya Vidyavihar University)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rcRect l="0" t="0" r="529" b="808"/>
          <a:stretch>
            <a:fillRect/>
          </a:stretch>
        </p:blipFill>
        <p:spPr>
          <a:xfrm flipH="false" flipV="false" rot="0">
            <a:off x="17435285" y="51049"/>
            <a:ext cx="852715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27" t="36877" r="0" b="705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830916" y="4560137"/>
            <a:ext cx="5868061" cy="812265"/>
            <a:chOff x="0" y="0"/>
            <a:chExt cx="4770943" cy="660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770943" cy="660400"/>
            </a:xfrm>
            <a:custGeom>
              <a:avLst/>
              <a:gdLst/>
              <a:ahLst/>
              <a:cxnLst/>
              <a:rect r="r" b="b" t="t" l="l"/>
              <a:pathLst>
                <a:path h="660400" w="4770943">
                  <a:moveTo>
                    <a:pt x="46464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6483" y="0"/>
                  </a:lnTo>
                  <a:cubicBezTo>
                    <a:pt x="4715063" y="0"/>
                    <a:pt x="4770943" y="55880"/>
                    <a:pt x="4770943" y="124460"/>
                  </a:cubicBezTo>
                  <a:lnTo>
                    <a:pt x="4770943" y="535940"/>
                  </a:lnTo>
                  <a:cubicBezTo>
                    <a:pt x="4770943" y="604520"/>
                    <a:pt x="4715063" y="660400"/>
                    <a:pt x="4646483" y="660400"/>
                  </a:cubicBezTo>
                  <a:close/>
                </a:path>
              </a:pathLst>
            </a:custGeom>
            <a:solidFill>
              <a:srgbClr val="3B383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757109" y="0"/>
            <a:ext cx="8530891" cy="10287000"/>
            <a:chOff x="0" y="0"/>
            <a:chExt cx="3112092" cy="375272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112092" cy="3752726"/>
            </a:xfrm>
            <a:custGeom>
              <a:avLst/>
              <a:gdLst/>
              <a:ahLst/>
              <a:cxnLst/>
              <a:rect r="r" b="b" t="t" l="l"/>
              <a:pathLst>
                <a:path h="3752726" w="3112092">
                  <a:moveTo>
                    <a:pt x="0" y="0"/>
                  </a:moveTo>
                  <a:lnTo>
                    <a:pt x="3112092" y="0"/>
                  </a:lnTo>
                  <a:lnTo>
                    <a:pt x="311209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3B383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12256" y="1971597"/>
            <a:ext cx="7020596" cy="656425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63068" y="-1314551"/>
            <a:ext cx="10703002" cy="446254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72483" y="7381688"/>
            <a:ext cx="12530396" cy="522446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193065" y="4745289"/>
            <a:ext cx="371205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9"/>
              </a:lnSpc>
            </a:pPr>
            <a:r>
              <a:rPr lang="en-US" sz="1699" spc="169">
                <a:solidFill>
                  <a:srgbClr val="E3E1D4"/>
                </a:solidFill>
                <a:latin typeface="Garet ExtraBold"/>
              </a:rPr>
              <a:t>ER/EER Diagram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2726" y="2309161"/>
            <a:ext cx="5956251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99"/>
              </a:lnSpc>
            </a:pPr>
            <a:r>
              <a:rPr lang="en-US" sz="6399">
                <a:solidFill>
                  <a:srgbClr val="3B383F"/>
                </a:solidFill>
                <a:latin typeface="Garet ExtraBold"/>
              </a:rPr>
              <a:t>CONTENTS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830916" y="5615561"/>
            <a:ext cx="5868061" cy="812265"/>
            <a:chOff x="0" y="0"/>
            <a:chExt cx="4770943" cy="6604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4770943" cy="660400"/>
            </a:xfrm>
            <a:custGeom>
              <a:avLst/>
              <a:gdLst/>
              <a:ahLst/>
              <a:cxnLst/>
              <a:rect r="r" b="b" t="t" l="l"/>
              <a:pathLst>
                <a:path h="660400" w="4770943">
                  <a:moveTo>
                    <a:pt x="46464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6483" y="0"/>
                  </a:lnTo>
                  <a:cubicBezTo>
                    <a:pt x="4715063" y="0"/>
                    <a:pt x="4770943" y="55880"/>
                    <a:pt x="4770943" y="124460"/>
                  </a:cubicBezTo>
                  <a:lnTo>
                    <a:pt x="4770943" y="535940"/>
                  </a:lnTo>
                  <a:cubicBezTo>
                    <a:pt x="4770943" y="604520"/>
                    <a:pt x="4715063" y="660400"/>
                    <a:pt x="4646483" y="660400"/>
                  </a:cubicBezTo>
                  <a:close/>
                </a:path>
              </a:pathLst>
            </a:custGeom>
            <a:solidFill>
              <a:srgbClr val="3B383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193065" y="5800713"/>
            <a:ext cx="371205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9"/>
              </a:lnSpc>
            </a:pPr>
            <a:r>
              <a:rPr lang="en-US" sz="1699" spc="169">
                <a:solidFill>
                  <a:srgbClr val="E3E1D4"/>
                </a:solidFill>
                <a:latin typeface="Garet ExtraBold"/>
              </a:rPr>
              <a:t>Relational Model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830916" y="6664998"/>
            <a:ext cx="5868061" cy="812265"/>
            <a:chOff x="0" y="0"/>
            <a:chExt cx="4770943" cy="66040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770943" cy="660400"/>
            </a:xfrm>
            <a:custGeom>
              <a:avLst/>
              <a:gdLst/>
              <a:ahLst/>
              <a:cxnLst/>
              <a:rect r="r" b="b" t="t" l="l"/>
              <a:pathLst>
                <a:path h="660400" w="4770943">
                  <a:moveTo>
                    <a:pt x="46464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6483" y="0"/>
                  </a:lnTo>
                  <a:cubicBezTo>
                    <a:pt x="4715063" y="0"/>
                    <a:pt x="4770943" y="55880"/>
                    <a:pt x="4770943" y="124460"/>
                  </a:cubicBezTo>
                  <a:lnTo>
                    <a:pt x="4770943" y="535940"/>
                  </a:lnTo>
                  <a:cubicBezTo>
                    <a:pt x="4770943" y="604520"/>
                    <a:pt x="4715063" y="660400"/>
                    <a:pt x="4646483" y="660400"/>
                  </a:cubicBezTo>
                  <a:close/>
                </a:path>
              </a:pathLst>
            </a:custGeom>
            <a:solidFill>
              <a:srgbClr val="3B383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193065" y="6860628"/>
            <a:ext cx="371205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9"/>
              </a:lnSpc>
            </a:pPr>
            <a:r>
              <a:rPr lang="en-US" sz="1699" spc="169">
                <a:solidFill>
                  <a:srgbClr val="E3E1D4"/>
                </a:solidFill>
                <a:latin typeface="Garet ExtraBold"/>
              </a:rPr>
              <a:t>Flow Diagram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830916" y="3447935"/>
            <a:ext cx="5868061" cy="812265"/>
            <a:chOff x="0" y="0"/>
            <a:chExt cx="4770943" cy="66040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4770943" cy="660400"/>
            </a:xfrm>
            <a:custGeom>
              <a:avLst/>
              <a:gdLst/>
              <a:ahLst/>
              <a:cxnLst/>
              <a:rect r="r" b="b" t="t" l="l"/>
              <a:pathLst>
                <a:path h="660400" w="4770943">
                  <a:moveTo>
                    <a:pt x="46464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6483" y="0"/>
                  </a:lnTo>
                  <a:cubicBezTo>
                    <a:pt x="4715063" y="0"/>
                    <a:pt x="4770943" y="55880"/>
                    <a:pt x="4770943" y="124460"/>
                  </a:cubicBezTo>
                  <a:lnTo>
                    <a:pt x="4770943" y="535940"/>
                  </a:lnTo>
                  <a:cubicBezTo>
                    <a:pt x="4770943" y="604520"/>
                    <a:pt x="4715063" y="660400"/>
                    <a:pt x="4646483" y="660400"/>
                  </a:cubicBezTo>
                  <a:close/>
                </a:path>
              </a:pathLst>
            </a:custGeom>
            <a:solidFill>
              <a:srgbClr val="3B383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193065" y="3633087"/>
            <a:ext cx="371205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9"/>
              </a:lnSpc>
            </a:pPr>
            <a:r>
              <a:rPr lang="en-US" sz="1699" spc="169">
                <a:solidFill>
                  <a:srgbClr val="E3E1D4"/>
                </a:solidFill>
                <a:latin typeface="Garet ExtraBold"/>
              </a:rPr>
              <a:t>Introduction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830916" y="7772538"/>
            <a:ext cx="5868061" cy="812265"/>
            <a:chOff x="0" y="0"/>
            <a:chExt cx="4770943" cy="66040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4770943" cy="660400"/>
            </a:xfrm>
            <a:custGeom>
              <a:avLst/>
              <a:gdLst/>
              <a:ahLst/>
              <a:cxnLst/>
              <a:rect r="r" b="b" t="t" l="l"/>
              <a:pathLst>
                <a:path h="660400" w="4770943">
                  <a:moveTo>
                    <a:pt x="46464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6483" y="0"/>
                  </a:lnTo>
                  <a:cubicBezTo>
                    <a:pt x="4715063" y="0"/>
                    <a:pt x="4770943" y="55880"/>
                    <a:pt x="4770943" y="124460"/>
                  </a:cubicBezTo>
                  <a:lnTo>
                    <a:pt x="4770943" y="535940"/>
                  </a:lnTo>
                  <a:cubicBezTo>
                    <a:pt x="4770943" y="604520"/>
                    <a:pt x="4715063" y="660400"/>
                    <a:pt x="4646483" y="660400"/>
                  </a:cubicBezTo>
                  <a:close/>
                </a:path>
              </a:pathLst>
            </a:custGeom>
            <a:solidFill>
              <a:srgbClr val="3B383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2193065" y="7957690"/>
            <a:ext cx="371205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9"/>
              </a:lnSpc>
            </a:pPr>
            <a:r>
              <a:rPr lang="en-US" sz="1699" spc="169">
                <a:solidFill>
                  <a:srgbClr val="E3E1D4"/>
                </a:solidFill>
                <a:latin typeface="Garet ExtraBold"/>
              </a:rPr>
              <a:t>References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rcRect l="0" t="0" r="15351" b="1213"/>
          <a:stretch>
            <a:fillRect/>
          </a:stretch>
        </p:blipFill>
        <p:spPr>
          <a:xfrm flipH="false" flipV="false" rot="0">
            <a:off x="38903" y="38825"/>
            <a:ext cx="2196495" cy="639838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6353562" y="29300"/>
            <a:ext cx="4289397" cy="65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K. J. Somaiya College of Engineering, Mumbai – 400 077</a:t>
            </a:r>
          </a:p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(A Constituent College of Somaiya Vidyavihar University)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8"/>
          <a:srcRect l="0" t="0" r="529" b="808"/>
          <a:stretch>
            <a:fillRect/>
          </a:stretch>
        </p:blipFill>
        <p:spPr>
          <a:xfrm flipH="false" flipV="false" rot="0">
            <a:off x="17435285" y="51049"/>
            <a:ext cx="852715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10971"/>
            <a:ext cx="18288000" cy="1017729"/>
            <a:chOff x="0" y="0"/>
            <a:chExt cx="6671512" cy="37127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671512" cy="371270"/>
            </a:xfrm>
            <a:custGeom>
              <a:avLst/>
              <a:gdLst/>
              <a:ahLst/>
              <a:cxnLst/>
              <a:rect r="r" b="b" t="t" l="l"/>
              <a:pathLst>
                <a:path h="371270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1270"/>
                  </a:lnTo>
                  <a:lnTo>
                    <a:pt x="0" y="371270"/>
                  </a:lnTo>
                  <a:close/>
                </a:path>
              </a:pathLst>
            </a:custGeom>
            <a:solidFill>
              <a:srgbClr val="E3E1D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624289" y="3495040"/>
            <a:ext cx="6635011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399"/>
              </a:lnSpc>
            </a:pPr>
            <a:r>
              <a:rPr lang="en-US" sz="6399">
                <a:solidFill>
                  <a:srgbClr val="E3E1D4"/>
                </a:solidFill>
                <a:latin typeface="Garet ExtraBold"/>
              </a:rPr>
              <a:t>THE COMPANY AT A GLANCE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19372" y="6975801"/>
            <a:ext cx="8339928" cy="212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79"/>
              </a:lnSpc>
            </a:pPr>
            <a:r>
              <a:rPr lang="en-US" sz="1599" spc="159">
                <a:solidFill>
                  <a:srgbClr val="E3E1D4"/>
                </a:solidFill>
                <a:latin typeface="Garet Book"/>
              </a:rPr>
              <a:t>Zomato is an Indian multinational restaurant aggregator and food delivery company . It allows user to get their food delivered from their favorite restraunts by using the app. It  acts as a middleman which connects the user to their favorite restraunts  through a common interface while also helping restaurant by providing delivery service of their goods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34430" y="5536203"/>
            <a:ext cx="7168460" cy="151579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15351" b="1213"/>
          <a:stretch>
            <a:fillRect/>
          </a:stretch>
        </p:blipFill>
        <p:spPr>
          <a:xfrm flipH="false" flipV="false" rot="0">
            <a:off x="38903" y="38825"/>
            <a:ext cx="2196495" cy="63983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353562" y="29300"/>
            <a:ext cx="4289397" cy="65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K. J. Somaiya College of Engineering, Mumbai – 400 077</a:t>
            </a:r>
          </a:p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(A Constituent College of Somaiya Vidyavihar University)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529" b="808"/>
          <a:stretch>
            <a:fillRect/>
          </a:stretch>
        </p:blipFill>
        <p:spPr>
          <a:xfrm flipH="false" flipV="false" rot="0">
            <a:off x="17435285" y="51049"/>
            <a:ext cx="852715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27" t="36877" r="0" b="705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98865" y="2089510"/>
            <a:ext cx="16560435" cy="747513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123744" y="271145"/>
            <a:ext cx="5135556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399"/>
              </a:lnSpc>
            </a:pPr>
            <a:r>
              <a:rPr lang="en-US" sz="6399">
                <a:solidFill>
                  <a:srgbClr val="3B383F"/>
                </a:solidFill>
                <a:latin typeface="Garet ExtraBold"/>
              </a:rPr>
              <a:t>ER/EER MODEL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15351" b="1213"/>
          <a:stretch>
            <a:fillRect/>
          </a:stretch>
        </p:blipFill>
        <p:spPr>
          <a:xfrm flipH="false" flipV="false" rot="0">
            <a:off x="38903" y="38825"/>
            <a:ext cx="2196495" cy="63983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353562" y="29300"/>
            <a:ext cx="4289397" cy="65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K. J. Somaiya College of Engineering, Mumbai – 400 077</a:t>
            </a:r>
          </a:p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(A Constituent College of Somaiya Vidyavihar University)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529" b="808"/>
          <a:stretch>
            <a:fillRect/>
          </a:stretch>
        </p:blipFill>
        <p:spPr>
          <a:xfrm flipH="false" flipV="false" rot="0">
            <a:off x="17435285" y="51049"/>
            <a:ext cx="852715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27" t="36877" r="0" b="705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97331" y="1028700"/>
            <a:ext cx="11675982" cy="92583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577644" y="271145"/>
            <a:ext cx="5681656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399"/>
              </a:lnSpc>
            </a:pPr>
            <a:r>
              <a:rPr lang="en-US" sz="6399">
                <a:solidFill>
                  <a:srgbClr val="3B383F"/>
                </a:solidFill>
                <a:latin typeface="Garet ExtraBold"/>
              </a:rPr>
              <a:t>RELATIONAL MODEL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15351" b="1213"/>
          <a:stretch>
            <a:fillRect/>
          </a:stretch>
        </p:blipFill>
        <p:spPr>
          <a:xfrm flipH="false" flipV="false" rot="0">
            <a:off x="38903" y="38825"/>
            <a:ext cx="2196495" cy="63983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353562" y="29300"/>
            <a:ext cx="4289397" cy="65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K. J. Somaiya College of Engineering, Mumbai – 400 077</a:t>
            </a:r>
          </a:p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(A Constituent College of Somaiya Vidyavihar University)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529" b="808"/>
          <a:stretch>
            <a:fillRect/>
          </a:stretch>
        </p:blipFill>
        <p:spPr>
          <a:xfrm flipH="false" flipV="false" rot="0">
            <a:off x="17435285" y="51049"/>
            <a:ext cx="852715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27" t="36877" r="0" b="705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955890" y="-562520"/>
            <a:ext cx="9537155" cy="39764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95084" y="8130034"/>
            <a:ext cx="9537155" cy="397645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5999254" y="1028700"/>
            <a:ext cx="1260046" cy="260924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5999254" y="3838879"/>
            <a:ext cx="1260046" cy="260924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03298" y="7323656"/>
            <a:ext cx="1260046" cy="260924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584" b="0"/>
          <a:stretch>
            <a:fillRect/>
          </a:stretch>
        </p:blipFill>
        <p:spPr>
          <a:xfrm flipH="false" flipV="false" rot="0">
            <a:off x="5908927" y="2494673"/>
            <a:ext cx="7086157" cy="682515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552011" y="668152"/>
            <a:ext cx="5860857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399"/>
              </a:lnSpc>
            </a:pPr>
            <a:r>
              <a:rPr lang="en-US" sz="6399">
                <a:solidFill>
                  <a:srgbClr val="3B383F"/>
                </a:solidFill>
                <a:latin typeface="Garet ExtraBold"/>
              </a:rPr>
              <a:t>FLOW DIAGRAM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rcRect l="0" t="0" r="15351" b="1213"/>
          <a:stretch>
            <a:fillRect/>
          </a:stretch>
        </p:blipFill>
        <p:spPr>
          <a:xfrm flipH="false" flipV="false" rot="0">
            <a:off x="38903" y="38825"/>
            <a:ext cx="2196495" cy="63983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353562" y="29300"/>
            <a:ext cx="4289397" cy="65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K. J. Somaiya College of Engineering, Mumbai – 400 077</a:t>
            </a:r>
          </a:p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(A Constituent College of Somaiya Vidyavihar University)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rcRect l="0" t="0" r="529" b="808"/>
          <a:stretch>
            <a:fillRect/>
          </a:stretch>
        </p:blipFill>
        <p:spPr>
          <a:xfrm flipH="false" flipV="false" rot="0">
            <a:off x="17435285" y="51049"/>
            <a:ext cx="852715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27" t="36877" r="0" b="705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830916" y="4560137"/>
            <a:ext cx="5868061" cy="812265"/>
            <a:chOff x="0" y="0"/>
            <a:chExt cx="4770943" cy="660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770943" cy="660400"/>
            </a:xfrm>
            <a:custGeom>
              <a:avLst/>
              <a:gdLst/>
              <a:ahLst/>
              <a:cxnLst/>
              <a:rect r="r" b="b" t="t" l="l"/>
              <a:pathLst>
                <a:path h="660400" w="4770943">
                  <a:moveTo>
                    <a:pt x="46464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6483" y="0"/>
                  </a:lnTo>
                  <a:cubicBezTo>
                    <a:pt x="4715063" y="0"/>
                    <a:pt x="4770943" y="55880"/>
                    <a:pt x="4770943" y="124460"/>
                  </a:cubicBezTo>
                  <a:lnTo>
                    <a:pt x="4770943" y="535940"/>
                  </a:lnTo>
                  <a:cubicBezTo>
                    <a:pt x="4770943" y="604520"/>
                    <a:pt x="4715063" y="660400"/>
                    <a:pt x="4646483" y="660400"/>
                  </a:cubicBezTo>
                  <a:close/>
                </a:path>
              </a:pathLst>
            </a:custGeom>
            <a:solidFill>
              <a:srgbClr val="3B383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757109" y="0"/>
            <a:ext cx="8530891" cy="10287000"/>
            <a:chOff x="0" y="0"/>
            <a:chExt cx="3112092" cy="375272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112092" cy="3752726"/>
            </a:xfrm>
            <a:custGeom>
              <a:avLst/>
              <a:gdLst/>
              <a:ahLst/>
              <a:cxnLst/>
              <a:rect r="r" b="b" t="t" l="l"/>
              <a:pathLst>
                <a:path h="3752726" w="3112092">
                  <a:moveTo>
                    <a:pt x="0" y="0"/>
                  </a:moveTo>
                  <a:lnTo>
                    <a:pt x="3112092" y="0"/>
                  </a:lnTo>
                  <a:lnTo>
                    <a:pt x="311209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3B383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12256" y="1971597"/>
            <a:ext cx="7020596" cy="656425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63068" y="-1314551"/>
            <a:ext cx="10703002" cy="446254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72483" y="7381688"/>
            <a:ext cx="12530396" cy="522446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2648" y="4745289"/>
            <a:ext cx="5174255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9"/>
              </a:lnSpc>
            </a:pPr>
            <a:r>
              <a:rPr lang="en-US" sz="1699" spc="169" u="sng">
                <a:solidFill>
                  <a:srgbClr val="E3E1D4"/>
                </a:solidFill>
                <a:latin typeface="Garet ExtraBold"/>
              </a:rPr>
              <a:t>Software Ideas.net</a:t>
            </a:r>
          </a:p>
          <a:p>
            <a:pPr>
              <a:lnSpc>
                <a:spcPts val="30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42726" y="2309161"/>
            <a:ext cx="5956251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99"/>
              </a:lnSpc>
            </a:pPr>
            <a:r>
              <a:rPr lang="en-US" sz="6399">
                <a:solidFill>
                  <a:srgbClr val="3B383F"/>
                </a:solidFill>
                <a:latin typeface="Garet ExtraBold"/>
              </a:rPr>
              <a:t>REFERENCES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830916" y="5615561"/>
            <a:ext cx="5868061" cy="812265"/>
            <a:chOff x="0" y="0"/>
            <a:chExt cx="4770943" cy="6604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4770943" cy="660400"/>
            </a:xfrm>
            <a:custGeom>
              <a:avLst/>
              <a:gdLst/>
              <a:ahLst/>
              <a:cxnLst/>
              <a:rect r="r" b="b" t="t" l="l"/>
              <a:pathLst>
                <a:path h="660400" w="4770943">
                  <a:moveTo>
                    <a:pt x="46464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6483" y="0"/>
                  </a:lnTo>
                  <a:cubicBezTo>
                    <a:pt x="4715063" y="0"/>
                    <a:pt x="4770943" y="55880"/>
                    <a:pt x="4770943" y="124460"/>
                  </a:cubicBezTo>
                  <a:lnTo>
                    <a:pt x="4770943" y="535940"/>
                  </a:lnTo>
                  <a:cubicBezTo>
                    <a:pt x="4770943" y="604520"/>
                    <a:pt x="4715063" y="660400"/>
                    <a:pt x="4646483" y="660400"/>
                  </a:cubicBezTo>
                  <a:close/>
                </a:path>
              </a:pathLst>
            </a:custGeom>
            <a:solidFill>
              <a:srgbClr val="3B383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193065" y="5800713"/>
            <a:ext cx="371205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9"/>
              </a:lnSpc>
            </a:pPr>
            <a:r>
              <a:rPr lang="en-US" sz="1699" spc="169" u="sng">
                <a:solidFill>
                  <a:srgbClr val="E3E1D4"/>
                </a:solidFill>
                <a:latin typeface="Garet ExtraBold"/>
              </a:rPr>
              <a:t>Concept Draw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830916" y="6675476"/>
            <a:ext cx="5868061" cy="812265"/>
            <a:chOff x="0" y="0"/>
            <a:chExt cx="4770943" cy="66040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770943" cy="660400"/>
            </a:xfrm>
            <a:custGeom>
              <a:avLst/>
              <a:gdLst/>
              <a:ahLst/>
              <a:cxnLst/>
              <a:rect r="r" b="b" t="t" l="l"/>
              <a:pathLst>
                <a:path h="660400" w="4770943">
                  <a:moveTo>
                    <a:pt x="46464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6483" y="0"/>
                  </a:lnTo>
                  <a:cubicBezTo>
                    <a:pt x="4715063" y="0"/>
                    <a:pt x="4770943" y="55880"/>
                    <a:pt x="4770943" y="124460"/>
                  </a:cubicBezTo>
                  <a:lnTo>
                    <a:pt x="4770943" y="535940"/>
                  </a:lnTo>
                  <a:cubicBezTo>
                    <a:pt x="4770943" y="604520"/>
                    <a:pt x="4715063" y="660400"/>
                    <a:pt x="4646483" y="660400"/>
                  </a:cubicBezTo>
                  <a:close/>
                </a:path>
              </a:pathLst>
            </a:custGeom>
            <a:solidFill>
              <a:srgbClr val="3B383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193065" y="6860628"/>
            <a:ext cx="371205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9"/>
              </a:lnSpc>
            </a:pPr>
            <a:r>
              <a:rPr lang="en-US" sz="1699" spc="169" u="sng">
                <a:solidFill>
                  <a:srgbClr val="E3E1D4"/>
                </a:solidFill>
                <a:latin typeface="Garet ExtraBold"/>
              </a:rPr>
              <a:t>inettutor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rcRect l="0" t="0" r="15351" b="1213"/>
          <a:stretch>
            <a:fillRect/>
          </a:stretch>
        </p:blipFill>
        <p:spPr>
          <a:xfrm flipH="false" flipV="false" rot="0">
            <a:off x="38903" y="38825"/>
            <a:ext cx="2196495" cy="639838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6353562" y="29300"/>
            <a:ext cx="4289397" cy="65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K. J. Somaiya College of Engineering, Mumbai – 400 077</a:t>
            </a:r>
          </a:p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(A Constituent College of Somaiya Vidyavihar University)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rcRect l="0" t="0" r="529" b="808"/>
          <a:stretch>
            <a:fillRect/>
          </a:stretch>
        </p:blipFill>
        <p:spPr>
          <a:xfrm flipH="false" flipV="false" rot="0">
            <a:off x="17435285" y="51049"/>
            <a:ext cx="852715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138" r="0" b="226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9258300"/>
            <a:ext cx="18288000" cy="1028700"/>
            <a:chOff x="0" y="0"/>
            <a:chExt cx="6671512" cy="37527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671512" cy="375273"/>
            </a:xfrm>
            <a:custGeom>
              <a:avLst/>
              <a:gdLst/>
              <a:ahLst/>
              <a:cxnLst/>
              <a:rect r="r" b="b" t="t" l="l"/>
              <a:pathLst>
                <a:path h="375273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3"/>
                  </a:lnTo>
                  <a:lnTo>
                    <a:pt x="0" y="375273"/>
                  </a:lnTo>
                  <a:close/>
                </a:path>
              </a:pathLst>
            </a:custGeom>
            <a:solidFill>
              <a:srgbClr val="E3E1D4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55234" y="6421202"/>
            <a:ext cx="7458127" cy="31096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16389" y="6573489"/>
            <a:ext cx="5742911" cy="536962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53267" y="6057121"/>
            <a:ext cx="6623282" cy="252888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49404" y="-756556"/>
            <a:ext cx="10163957" cy="437974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387616" y="8586011"/>
            <a:ext cx="10163957" cy="437974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5444739" y="3838879"/>
            <a:ext cx="1260046" cy="260924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55226" y="2861408"/>
            <a:ext cx="8842230" cy="262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807"/>
              </a:lnSpc>
              <a:spcBef>
                <a:spcPct val="0"/>
              </a:spcBef>
            </a:pPr>
            <a:r>
              <a:rPr lang="en-US" sz="12108">
                <a:solidFill>
                  <a:srgbClr val="E3E1D4"/>
                </a:solidFill>
                <a:latin typeface="Garet ExtraBold"/>
              </a:rPr>
              <a:t>THANK YOU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3"/>
          <a:srcRect l="0" t="0" r="15351" b="1213"/>
          <a:stretch>
            <a:fillRect/>
          </a:stretch>
        </p:blipFill>
        <p:spPr>
          <a:xfrm flipH="false" flipV="false" rot="0">
            <a:off x="38903" y="38825"/>
            <a:ext cx="2196495" cy="639838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353562" y="29300"/>
            <a:ext cx="4289397" cy="65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K. J. Somaiya College of Engineering, Mumbai – 400 077</a:t>
            </a:r>
          </a:p>
          <a:p>
            <a:pPr algn="ctr" marL="133071" indent="-66535" lvl="1">
              <a:lnSpc>
                <a:spcPts val="1737"/>
              </a:lnSpc>
              <a:buFont typeface="Arial"/>
              <a:buChar char="•"/>
            </a:pPr>
            <a:r>
              <a:rPr lang="en-US" sz="1447">
                <a:solidFill>
                  <a:srgbClr val="FFFFFF"/>
                </a:solidFill>
                <a:latin typeface="Blinker"/>
              </a:rPr>
              <a:t>(A Constituent College of Somaiya Vidyavihar University)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rcRect l="0" t="0" r="529" b="808"/>
          <a:stretch>
            <a:fillRect/>
          </a:stretch>
        </p:blipFill>
        <p:spPr>
          <a:xfrm flipH="false" flipV="false" rot="0">
            <a:off x="17435285" y="51049"/>
            <a:ext cx="852715" cy="63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DAFSYT1NRIs</dc:identifier>
  <dcterms:modified xsi:type="dcterms:W3CDTF">2011-08-01T06:04:30Z</dcterms:modified>
  <cp:revision>1</cp:revision>
  <dc:title>Zomato case study</dc:title>
</cp:coreProperties>
</file>