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7" r:id="rId9"/>
    <p:sldId id="262" r:id="rId10"/>
    <p:sldId id="263" r:id="rId11"/>
    <p:sldId id="265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1568919"/>
            <a:ext cx="6253317" cy="2930006"/>
          </a:xfrm>
        </p:spPr>
        <p:txBody>
          <a:bodyPr>
            <a:normAutofit fontScale="90000"/>
          </a:bodyPr>
          <a:lstStyle/>
          <a:p>
            <a:r>
              <a:rPr lang="en-US" sz="8000" dirty="0"/>
              <a:t>Real Estate News Digest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5723" y="4833945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Arya Gangadkar Sunil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Real Estate News (@realestatenews) / X">
            <a:extLst>
              <a:ext uri="{FF2B5EF4-FFF2-40B4-BE49-F238E27FC236}">
                <a16:creationId xmlns:a16="http://schemas.microsoft.com/office/drawing/2014/main" id="{AF0A27A1-B59C-F463-205C-C7982D70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4635314" cy="693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al Estate Finance">
            <a:extLst>
              <a:ext uri="{FF2B5EF4-FFF2-40B4-BE49-F238E27FC236}">
                <a16:creationId xmlns:a16="http://schemas.microsoft.com/office/drawing/2014/main" id="{473228B9-2344-2B40-DCCD-7F1BE6CDC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0102"/>
            <a:ext cx="4951299" cy="535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8F314-B1DA-B8F7-1423-DE18F53B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35C13-AEF5-DC81-56BD-17356EF65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Youtube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Tutorials :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https://youtube.com/playlist?list=PLeo1K3hjS3uu7CxAacxVndI4bE_o3BDtO&amp;feature=s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hared</a:t>
            </a:r>
          </a:p>
          <a:p>
            <a:pPr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Lewis, Patrick, et al. Retrieval-Augmented Generation for Knowledge-Intensive NLP Tasks.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Advances in Neural Information Processing Systems 33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NeurIPS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2020).</a:t>
            </a: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https://arxiv.org/abs/2005.11401</a:t>
            </a:r>
            <a:endParaRPr lang="en-US" b="0" i="0" dirty="0">
              <a:solidFill>
                <a:srgbClr val="000000"/>
              </a:solidFill>
              <a:effectLst/>
              <a:latin typeface="Lato" panose="020F0502020204030203" pitchFamily="34" charset="0"/>
            </a:endParaRPr>
          </a:p>
          <a:p>
            <a:pPr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102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E2E2D-18B6-7E9E-3347-87010ACB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and Motivation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24F7E3-B606-79BD-3ACA-B5124000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78" y="2326301"/>
            <a:ext cx="5391902" cy="3324689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A0AD35E-D9E0-2008-0FC7-6590E6EE3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3822" y="2568168"/>
            <a:ext cx="47275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General-purpose LLMs like ChatGPT lack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real-time, domain-specific precision.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system is tailored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estate news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reducing bias and hallucination.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delivers grounded answers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retrieving from live sources like CNBC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relying on outdated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59846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4A8C-08BC-BA00-6154-83620AF9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Questions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7D32A-A571-4720-4F5C-AD95A9F7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Can we build a focused RAG system that outperforms general-purpose LLMs in real estate Q&amp;A tasks?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 do different similarity metrics (cosine vs dot product) and retrieval strategies (e.g., MMR) affect answer quality?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What preprocessing and fallback techniques help ensure consistent performance?</a:t>
            </a:r>
          </a:p>
          <a:p>
            <a:endParaRPr lang="en-IN" dirty="0"/>
          </a:p>
        </p:txBody>
      </p:sp>
      <p:pic>
        <p:nvPicPr>
          <p:cNvPr id="2056" name="Picture 8" descr="Glass Magnifier, 3X Magnification ...">
            <a:extLst>
              <a:ext uri="{FF2B5EF4-FFF2-40B4-BE49-F238E27FC236}">
                <a16:creationId xmlns:a16="http://schemas.microsoft.com/office/drawing/2014/main" id="{1B17D460-91C3-0BC3-D078-D5B448FB3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780" y="41862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78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146F-C09B-2FF5-8250-DF6A55AC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94945"/>
          </a:xfrm>
        </p:spPr>
        <p:txBody>
          <a:bodyPr/>
          <a:lstStyle/>
          <a:p>
            <a:r>
              <a:rPr lang="en-GB" dirty="0"/>
              <a:t>               Framework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8A64A-61ED-E70D-88FD-EEA4C560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9006"/>
            <a:ext cx="2727660" cy="10225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D59AE3-414E-EED5-7FC2-47AFF4B9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795" y="1402218"/>
            <a:ext cx="2010056" cy="15908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FD61CD-6B0F-B881-4687-DD9844DDC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6091"/>
            <a:ext cx="2086266" cy="381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0BF02A-012C-BDAF-D697-CB826FEBA4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940" y="1402218"/>
            <a:ext cx="2562583" cy="1590897"/>
          </a:xfrm>
          <a:prstGeom prst="rect">
            <a:avLst/>
          </a:prstGeom>
        </p:spPr>
      </p:pic>
      <p:pic>
        <p:nvPicPr>
          <p:cNvPr id="22" name="Picture 2" descr="CNBC - Wikipedia">
            <a:extLst>
              <a:ext uri="{FF2B5EF4-FFF2-40B4-BE49-F238E27FC236}">
                <a16:creationId xmlns:a16="http://schemas.microsoft.com/office/drawing/2014/main" id="{7F84B2A9-A47B-0CB1-73E4-E94AE12E3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01" y="139557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FF562CD-6FA8-7450-AEFE-798258E72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804" y="3732637"/>
            <a:ext cx="3048196" cy="1418853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15708860-265E-E8DB-57A7-EB18724BC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3" y="3954571"/>
            <a:ext cx="1521389" cy="152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treamlit Releases Version 1.0, the ...">
            <a:extLst>
              <a:ext uri="{FF2B5EF4-FFF2-40B4-BE49-F238E27FC236}">
                <a16:creationId xmlns:a16="http://schemas.microsoft.com/office/drawing/2014/main" id="{DA45E769-331C-0D78-AD48-D3DC1929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32" y="3860556"/>
            <a:ext cx="1987948" cy="116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9CEE94A-1B31-F725-C982-1E1B1E774F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28425" y="3657767"/>
            <a:ext cx="2410161" cy="990738"/>
          </a:xfrm>
          <a:prstGeom prst="rect">
            <a:avLst/>
          </a:prstGeom>
        </p:spPr>
      </p:pic>
      <p:pic>
        <p:nvPicPr>
          <p:cNvPr id="5128" name="Picture 8" descr="LLM Solutions Advance Knowledge Work ...">
            <a:extLst>
              <a:ext uri="{FF2B5EF4-FFF2-40B4-BE49-F238E27FC236}">
                <a16:creationId xmlns:a16="http://schemas.microsoft.com/office/drawing/2014/main" id="{38D249B2-57C8-0A13-A779-9E2A3BF01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57" y="5496106"/>
            <a:ext cx="2510321" cy="81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AC53D5-A9AB-8F45-BC91-00FF3C94A144}"/>
              </a:ext>
            </a:extLst>
          </p:cNvPr>
          <p:cNvCxnSpPr/>
          <p:nvPr/>
        </p:nvCxnSpPr>
        <p:spPr>
          <a:xfrm>
            <a:off x="2590126" y="1886782"/>
            <a:ext cx="56066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5A4C2A-CBCC-04C6-AF76-9B9A30E55A40}"/>
              </a:ext>
            </a:extLst>
          </p:cNvPr>
          <p:cNvCxnSpPr>
            <a:cxnSpLocks/>
          </p:cNvCxnSpPr>
          <p:nvPr/>
        </p:nvCxnSpPr>
        <p:spPr>
          <a:xfrm>
            <a:off x="5160851" y="1886782"/>
            <a:ext cx="935149" cy="44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E124BB-2E5F-DC50-20BB-FADF7EECB0FC}"/>
              </a:ext>
            </a:extLst>
          </p:cNvPr>
          <p:cNvCxnSpPr>
            <a:cxnSpLocks/>
          </p:cNvCxnSpPr>
          <p:nvPr/>
        </p:nvCxnSpPr>
        <p:spPr>
          <a:xfrm>
            <a:off x="8182266" y="1886783"/>
            <a:ext cx="110167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2A77C0A-7AEA-67DE-6A40-88C4E5CFCF84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667902" y="2975633"/>
            <a:ext cx="0" cy="757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3AEE677-A545-0F9B-A00D-41686157EBF3}"/>
              </a:ext>
            </a:extLst>
          </p:cNvPr>
          <p:cNvCxnSpPr>
            <a:cxnSpLocks/>
          </p:cNvCxnSpPr>
          <p:nvPr/>
        </p:nvCxnSpPr>
        <p:spPr>
          <a:xfrm flipV="1">
            <a:off x="2868706" y="5023573"/>
            <a:ext cx="0" cy="86744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58CD700-B051-EF1C-EF03-ACD0270E3E0A}"/>
              </a:ext>
            </a:extLst>
          </p:cNvPr>
          <p:cNvCxnSpPr>
            <a:cxnSpLocks/>
          </p:cNvCxnSpPr>
          <p:nvPr/>
        </p:nvCxnSpPr>
        <p:spPr>
          <a:xfrm>
            <a:off x="6667350" y="4709784"/>
            <a:ext cx="0" cy="8834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E4793F5-583C-A365-E65B-FE8EECE7A78C}"/>
              </a:ext>
            </a:extLst>
          </p:cNvPr>
          <p:cNvCxnSpPr>
            <a:cxnSpLocks/>
          </p:cNvCxnSpPr>
          <p:nvPr/>
        </p:nvCxnSpPr>
        <p:spPr>
          <a:xfrm>
            <a:off x="3716594" y="3954571"/>
            <a:ext cx="5427210" cy="3303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9768F61-C7F0-E06A-C17D-2CAE1BDE0CFB}"/>
              </a:ext>
            </a:extLst>
          </p:cNvPr>
          <p:cNvCxnSpPr>
            <a:cxnSpLocks/>
          </p:cNvCxnSpPr>
          <p:nvPr/>
        </p:nvCxnSpPr>
        <p:spPr>
          <a:xfrm>
            <a:off x="1366163" y="4475338"/>
            <a:ext cx="6203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34" name="Straight Arrow Connector 5133">
            <a:extLst>
              <a:ext uri="{FF2B5EF4-FFF2-40B4-BE49-F238E27FC236}">
                <a16:creationId xmlns:a16="http://schemas.microsoft.com/office/drawing/2014/main" id="{9A34704F-6045-957A-F687-57E15B74BCB5}"/>
              </a:ext>
            </a:extLst>
          </p:cNvPr>
          <p:cNvCxnSpPr>
            <a:cxnSpLocks/>
          </p:cNvCxnSpPr>
          <p:nvPr/>
        </p:nvCxnSpPr>
        <p:spPr>
          <a:xfrm flipH="1">
            <a:off x="7863817" y="4301746"/>
            <a:ext cx="1279987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44" name="TextBox 5143">
            <a:extLst>
              <a:ext uri="{FF2B5EF4-FFF2-40B4-BE49-F238E27FC236}">
                <a16:creationId xmlns:a16="http://schemas.microsoft.com/office/drawing/2014/main" id="{EFF2BDF9-48FD-D295-78D8-FC2276A840DE}"/>
              </a:ext>
            </a:extLst>
          </p:cNvPr>
          <p:cNvSpPr txBox="1"/>
          <p:nvPr/>
        </p:nvSpPr>
        <p:spPr>
          <a:xfrm>
            <a:off x="6828237" y="2154412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800</a:t>
            </a:r>
            <a:endParaRPr lang="en-IN" dirty="0"/>
          </a:p>
        </p:txBody>
      </p:sp>
      <p:sp>
        <p:nvSpPr>
          <p:cNvPr id="5145" name="TextBox 5144">
            <a:extLst>
              <a:ext uri="{FF2B5EF4-FFF2-40B4-BE49-F238E27FC236}">
                <a16:creationId xmlns:a16="http://schemas.microsoft.com/office/drawing/2014/main" id="{32741333-E070-0019-FEE3-08723E02A1AD}"/>
              </a:ext>
            </a:extLst>
          </p:cNvPr>
          <p:cNvSpPr txBox="1"/>
          <p:nvPr/>
        </p:nvSpPr>
        <p:spPr>
          <a:xfrm>
            <a:off x="9425928" y="3148543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Normalized  Vectors</a:t>
            </a:r>
            <a:endParaRPr lang="en-IN" dirty="0"/>
          </a:p>
        </p:txBody>
      </p:sp>
      <p:sp>
        <p:nvSpPr>
          <p:cNvPr id="5146" name="TextBox 5145">
            <a:extLst>
              <a:ext uri="{FF2B5EF4-FFF2-40B4-BE49-F238E27FC236}">
                <a16:creationId xmlns:a16="http://schemas.microsoft.com/office/drawing/2014/main" id="{DA5836C1-6ABF-90F3-3BB2-0620AF390688}"/>
              </a:ext>
            </a:extLst>
          </p:cNvPr>
          <p:cNvSpPr txBox="1"/>
          <p:nvPr/>
        </p:nvSpPr>
        <p:spPr>
          <a:xfrm>
            <a:off x="4174403" y="357548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Question</a:t>
            </a:r>
            <a:endParaRPr lang="en-IN" dirty="0"/>
          </a:p>
        </p:txBody>
      </p:sp>
      <p:sp>
        <p:nvSpPr>
          <p:cNvPr id="5147" name="TextBox 5146">
            <a:extLst>
              <a:ext uri="{FF2B5EF4-FFF2-40B4-BE49-F238E27FC236}">
                <a16:creationId xmlns:a16="http://schemas.microsoft.com/office/drawing/2014/main" id="{0B6919B6-9952-ABA7-8E8B-C6B7878ED69D}"/>
              </a:ext>
            </a:extLst>
          </p:cNvPr>
          <p:cNvSpPr txBox="1"/>
          <p:nvPr/>
        </p:nvSpPr>
        <p:spPr>
          <a:xfrm>
            <a:off x="8136351" y="4331843"/>
            <a:ext cx="1189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Chunks</a:t>
            </a:r>
            <a:endParaRPr lang="en-IN" dirty="0"/>
          </a:p>
        </p:txBody>
      </p:sp>
      <p:sp>
        <p:nvSpPr>
          <p:cNvPr id="5148" name="TextBox 5147">
            <a:extLst>
              <a:ext uri="{FF2B5EF4-FFF2-40B4-BE49-F238E27FC236}">
                <a16:creationId xmlns:a16="http://schemas.microsoft.com/office/drawing/2014/main" id="{6DF3613A-43A0-305E-CA91-FB0F6E64A3F0}"/>
              </a:ext>
            </a:extLst>
          </p:cNvPr>
          <p:cNvSpPr txBox="1"/>
          <p:nvPr/>
        </p:nvSpPr>
        <p:spPr>
          <a:xfrm>
            <a:off x="6667350" y="4996920"/>
            <a:ext cx="251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Question + Chunks</a:t>
            </a:r>
            <a:endParaRPr lang="en-IN" dirty="0"/>
          </a:p>
        </p:txBody>
      </p:sp>
      <p:sp>
        <p:nvSpPr>
          <p:cNvPr id="5149" name="TextBox 5148">
            <a:extLst>
              <a:ext uri="{FF2B5EF4-FFF2-40B4-BE49-F238E27FC236}">
                <a16:creationId xmlns:a16="http://schemas.microsoft.com/office/drawing/2014/main" id="{45FD1A8F-142F-82F0-63F2-B4A22BC49057}"/>
              </a:ext>
            </a:extLst>
          </p:cNvPr>
          <p:cNvSpPr txBox="1"/>
          <p:nvPr/>
        </p:nvSpPr>
        <p:spPr>
          <a:xfrm>
            <a:off x="3862680" y="5534542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Answer</a:t>
            </a:r>
            <a:endParaRPr lang="en-IN" dirty="0"/>
          </a:p>
        </p:txBody>
      </p:sp>
      <p:cxnSp>
        <p:nvCxnSpPr>
          <p:cNvPr id="5151" name="Straight Connector 5150">
            <a:extLst>
              <a:ext uri="{FF2B5EF4-FFF2-40B4-BE49-F238E27FC236}">
                <a16:creationId xmlns:a16="http://schemas.microsoft.com/office/drawing/2014/main" id="{8D40DC73-8E42-32AC-42F1-35E8D400C483}"/>
              </a:ext>
            </a:extLst>
          </p:cNvPr>
          <p:cNvCxnSpPr>
            <a:endCxn id="5128" idx="1"/>
          </p:cNvCxnSpPr>
          <p:nvPr/>
        </p:nvCxnSpPr>
        <p:spPr>
          <a:xfrm>
            <a:off x="2868706" y="5903874"/>
            <a:ext cx="276245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20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F3E1-B1E9-7118-8CE5-67E58749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6F0F-F5AB-E4CC-A96D-8FA094753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79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9C08-18FF-45D6-7D6E-34643B92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Dataset(s) and Analysis</a:t>
            </a:r>
            <a:endParaRPr lang="en-IN" dirty="0"/>
          </a:p>
        </p:txBody>
      </p:sp>
      <p:pic>
        <p:nvPicPr>
          <p:cNvPr id="3074" name="Picture 2" descr="CNBC - Wikipedia">
            <a:extLst>
              <a:ext uri="{FF2B5EF4-FFF2-40B4-BE49-F238E27FC236}">
                <a16:creationId xmlns:a16="http://schemas.microsoft.com/office/drawing/2014/main" id="{825328AA-D35D-92E6-3FD4-4398A9DC4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03" y="2827568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oomberg Accelerates Financial Analysis with Gen AI Document Insights">
            <a:extLst>
              <a:ext uri="{FF2B5EF4-FFF2-40B4-BE49-F238E27FC236}">
                <a16:creationId xmlns:a16="http://schemas.microsoft.com/office/drawing/2014/main" id="{1D852A97-4F4F-8561-16AA-81D0D3855A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188" y="2827568"/>
            <a:ext cx="4485763" cy="234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4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3F85-FD57-42A6-802F-8A188C65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1B921-BDE7-13E4-3404-426F5F86C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Choosing Appropriate Chunk size and Temperature.</a:t>
            </a:r>
          </a:p>
          <a:p>
            <a:r>
              <a:rPr lang="en-GB" dirty="0"/>
              <a:t>All-mpnet-base-v2 </a:t>
            </a:r>
            <a:r>
              <a:rPr lang="en-GB" dirty="0" err="1"/>
              <a:t>perfomed</a:t>
            </a:r>
            <a:r>
              <a:rPr lang="en-GB" dirty="0"/>
              <a:t> slightly better in preserving sentence level meaning.</a:t>
            </a:r>
          </a:p>
          <a:p>
            <a:r>
              <a:rPr lang="en-GB" dirty="0"/>
              <a:t>Cosine Similarity has better consistency than raw dot product.</a:t>
            </a:r>
          </a:p>
          <a:p>
            <a:r>
              <a:rPr lang="en-GB" dirty="0"/>
              <a:t>MMR Retrieval is better over “Simple top-k relevant” because of its inclusion in diversity.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pic>
        <p:nvPicPr>
          <p:cNvPr id="4098" name="Picture 2" descr="Ideal Chunk Size for a RAG System ...">
            <a:extLst>
              <a:ext uri="{FF2B5EF4-FFF2-40B4-BE49-F238E27FC236}">
                <a16:creationId xmlns:a16="http://schemas.microsoft.com/office/drawing/2014/main" id="{FA1172B3-CA44-BE82-9C1F-D56F2607A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13" y="4133179"/>
            <a:ext cx="3633634" cy="22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8FA3C6-55FA-0C58-8DDC-FB5091FC9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704" y="3988646"/>
            <a:ext cx="3706553" cy="72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1631B-2DC8-A665-BB32-BE4BAC3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175" y="4902169"/>
            <a:ext cx="4382112" cy="14956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728C3D-2656-5E3C-79EA-9D1F6F9165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974" y="4463958"/>
            <a:ext cx="318179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93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28A36-65FF-EE8C-F498-6BFBF665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CDBD5D-A17C-BF7B-249D-9DBB84080A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491" y="2846013"/>
            <a:ext cx="1226810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custom RAG pipeline with MMR and targeted embeddings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outperforms general LLMs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precision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enhancements—like chunk tuning, source validation, and MMR retrieval—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hallucinations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improved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approach proves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focused retrieval + grounded generation = high-quality domain Q&amp;A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033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1442-7AE2-B3DF-B624-185E5EFC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5CF6-154C-77C6-C2D7-F49AF4572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1) How efficient is it for MMR and can it adapt to different contexts?</a:t>
            </a:r>
          </a:p>
          <a:p>
            <a:r>
              <a:rPr lang="en-GB" dirty="0"/>
              <a:t>2) Can domain specific RAGs completely replace general purpose LLMs or should both be used together?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194" name="Picture 2" descr="Discussion Icon Vector Art, Icons, and ...">
            <a:extLst>
              <a:ext uri="{FF2B5EF4-FFF2-40B4-BE49-F238E27FC236}">
                <a16:creationId xmlns:a16="http://schemas.microsoft.com/office/drawing/2014/main" id="{C96711BE-A694-10F8-92BF-300C4D0E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999" y="3324103"/>
            <a:ext cx="4634941" cy="278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1053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{C89CA83A-670E-45DD-8694-D1202F5FBA3E}tf56160789_win32</Template>
  <TotalTime>740</TotalTime>
  <Words>329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Franklin Gothic Book</vt:lpstr>
      <vt:lpstr>Lato</vt:lpstr>
      <vt:lpstr>Custom</vt:lpstr>
      <vt:lpstr>Real Estate News Digest Chatbot</vt:lpstr>
      <vt:lpstr>Background and Motivation</vt:lpstr>
      <vt:lpstr>Research Questions </vt:lpstr>
      <vt:lpstr>               Framework</vt:lpstr>
      <vt:lpstr>Demo</vt:lpstr>
      <vt:lpstr>Dataset(s) and Analysis</vt:lpstr>
      <vt:lpstr>Results and Findings</vt:lpstr>
      <vt:lpstr>Conclusion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 SUNIL</dc:creator>
  <cp:lastModifiedBy>ARYA SUNIL</cp:lastModifiedBy>
  <cp:revision>2</cp:revision>
  <dcterms:created xsi:type="dcterms:W3CDTF">2025-05-07T08:21:19Z</dcterms:created>
  <dcterms:modified xsi:type="dcterms:W3CDTF">2025-05-12T09:29:42Z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