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7010400" cy="9296400"/>
  <p:embeddedFontLst>
    <p:embeddedFont>
      <p:font typeface="Pangolin"/>
      <p:regular r:id="rId32"/>
    </p:embeddedFont>
    <p:embeddedFont>
      <p:font typeface="Source Code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7" roundtripDataSignature="AMtx7midQ53CqK/NzlP05HeWicHkh0fO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SourceCodePro-regular.fntdata"/><Relationship Id="rId10" Type="http://schemas.openxmlformats.org/officeDocument/2006/relationships/slide" Target="slides/slide5.xml"/><Relationship Id="rId32" Type="http://schemas.openxmlformats.org/officeDocument/2006/relationships/font" Target="fonts/Pangolin-regular.fntdata"/><Relationship Id="rId13" Type="http://schemas.openxmlformats.org/officeDocument/2006/relationships/slide" Target="slides/slide8.xml"/><Relationship Id="rId35" Type="http://schemas.openxmlformats.org/officeDocument/2006/relationships/font" Target="fonts/SourceCodePro-italic.fntdata"/><Relationship Id="rId12" Type="http://schemas.openxmlformats.org/officeDocument/2006/relationships/slide" Target="slides/slide7.xml"/><Relationship Id="rId34" Type="http://schemas.openxmlformats.org/officeDocument/2006/relationships/font" Target="fonts/SourceCodePr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SourceCodePr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e57dd27eb_0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 name="Google Shape;76;g1ae57dd27eb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e57dd27eb_0_59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1ae57dd27eb_0_59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1ae57dd27eb_0_59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ae57dd27eb_0_119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1ae57dd27eb_0_119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1ae57dd27eb_0_1195: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ae57dd27eb_0_120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1ae57dd27eb_0_120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ae57dd27eb_0_120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e57dd27eb_0_120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1ae57dd27eb_0_120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ae57dd27eb_0_1207: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a4df87b401_2_3:notes"/>
          <p:cNvSpPr/>
          <p:nvPr>
            <p:ph idx="2" type="sldImg"/>
          </p:nvPr>
        </p:nvSpPr>
        <p:spPr>
          <a:xfrm>
            <a:off x="389773" y="697230"/>
            <a:ext cx="6231600" cy="34863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a4df87b401_2_3:notes"/>
          <p:cNvSpPr txBox="1"/>
          <p:nvPr>
            <p:ph idx="1" type="body"/>
          </p:nvPr>
        </p:nvSpPr>
        <p:spPr>
          <a:xfrm>
            <a:off x="701040" y="4415790"/>
            <a:ext cx="5608200" cy="4183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ae6ba7b579_6_2:notes"/>
          <p:cNvSpPr/>
          <p:nvPr>
            <p:ph idx="2" type="sldImg"/>
          </p:nvPr>
        </p:nvSpPr>
        <p:spPr>
          <a:xfrm>
            <a:off x="389773" y="697230"/>
            <a:ext cx="6231600" cy="34863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ae6ba7b579_6_2:notes"/>
          <p:cNvSpPr txBox="1"/>
          <p:nvPr>
            <p:ph idx="1" type="body"/>
          </p:nvPr>
        </p:nvSpPr>
        <p:spPr>
          <a:xfrm>
            <a:off x="701040" y="4415790"/>
            <a:ext cx="5608200" cy="4183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ae57dd27eb_0_121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 name="Google Shape;275;g1ae57dd27eb_0_12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ae6ba7b579_2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g1ae6ba7b579_2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ae6ba7b579_2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ae6ba7b579_2_7: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0" name="Google Shape;290;g1ae6ba7b579_2_7: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3" name="Google Shape;83;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ae6ba7b579_2_1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ae6ba7b579_2_14: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7" name="Google Shape;297;g1ae6ba7b579_2_14: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ae6ba7b579_2_2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ae6ba7b579_2_2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g1ae6ba7b579_2_26: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3: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2" name="Google Shape;312;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4: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6" name="Google Shape;326;p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ae57dd27eb_0_1227: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2" name="Google Shape;332;g1ae57dd27eb_0_122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ae57dd27eb_0_1232: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8" name="Google Shape;338;g1ae57dd27eb_0_123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9: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4" name="Google Shape;344;p1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e57dd27eb_0_116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g1ae57dd27eb_0_116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1ae57dd27eb_0_116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e57dd27eb_0_117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1ae57dd27eb_0_117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1ae57dd27eb_0_117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e57dd27eb_0_117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g1ae57dd27eb_0_117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1ae57dd27eb_0_117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ae57dd27eb_0_37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1ae57dd27eb_0_37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1ae57dd27eb_0_377: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e57dd27eb_0_45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1ae57dd27eb_0_45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1ae57dd27eb_0_45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e57dd27eb_0_118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1ae57dd27eb_0_118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1ae57dd27eb_0_1185: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e57dd27eb_0_52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1ae57dd27eb_0_52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1ae57dd27eb_0_52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2"/>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66FF"/>
              </a:buClr>
              <a:buSzPts val="4400"/>
              <a:buFont typeface="Calibri"/>
              <a:buNone/>
              <a:defRPr>
                <a:solidFill>
                  <a:srgbClr val="0066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2"/>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Char char="•"/>
              <a:defRPr>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22"/>
          <p:cNvSpPr/>
          <p:nvPr/>
        </p:nvSpPr>
        <p:spPr>
          <a:xfrm>
            <a:off x="0" y="83820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25"/>
          <p:cNvSpPr txBox="1"/>
          <p:nvPr>
            <p:ph type="title"/>
          </p:nvPr>
        </p:nvSpPr>
        <p:spPr>
          <a:xfrm>
            <a:off x="838200" y="118443"/>
            <a:ext cx="10515600" cy="930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27"/>
          <p:cNvSpPr txBox="1"/>
          <p:nvPr>
            <p:ph type="title"/>
          </p:nvPr>
        </p:nvSpPr>
        <p:spPr>
          <a:xfrm>
            <a:off x="838200" y="118443"/>
            <a:ext cx="10515600" cy="930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66FF"/>
              </a:buClr>
              <a:buSzPts val="4400"/>
              <a:buFont typeface="Calibri"/>
              <a:buNone/>
              <a:defRPr>
                <a:solidFill>
                  <a:srgbClr val="0066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9"/>
          <p:cNvSpPr/>
          <p:nvPr>
            <p:ph idx="2" type="pic"/>
          </p:nvPr>
        </p:nvSpPr>
        <p:spPr>
          <a:xfrm>
            <a:off x="5183188" y="987425"/>
            <a:ext cx="6172200" cy="4873625"/>
          </a:xfrm>
          <a:prstGeom prst="rect">
            <a:avLst/>
          </a:prstGeom>
          <a:noFill/>
          <a:ln>
            <a:noFill/>
          </a:ln>
        </p:spPr>
      </p:sp>
      <p:sp>
        <p:nvSpPr>
          <p:cNvPr id="70" name="Google Shape;70;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118443"/>
            <a:ext cx="10515600" cy="9302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C:\Users\CSE-OFFICE\AppData\Local\Microsoft\Windows\Temporary Internet Files\Content.Word\pesu-brand-identity.png" id="15" name="Google Shape;15;p20"/>
          <p:cNvPicPr preferRelativeResize="0"/>
          <p:nvPr/>
        </p:nvPicPr>
        <p:blipFill rotWithShape="1">
          <a:blip r:embed="rId1">
            <a:alphaModFix/>
          </a:blip>
          <a:srcRect b="0" l="0" r="0" t="0"/>
          <a:stretch/>
        </p:blipFill>
        <p:spPr>
          <a:xfrm>
            <a:off x="11125200" y="228600"/>
            <a:ext cx="609600" cy="102493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colab.research.google.com/drive/1toFTQeEJT0qLQoRYt-aqERLtskboVxgr?usp=sharing" TargetMode="External"/><Relationship Id="rId4" Type="http://schemas.openxmlformats.org/officeDocument/2006/relationships/hyperlink" Target="https://docs.google.com/document/d/1T0SjlgDOL04pFXBCRgxa8OgoZXsQtdhI/edit?usp=sharing&amp;ouid=114818958946720489669&amp;rtpof=true&amp;sd=tru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cai.ieee.org/2023/" TargetMode="External"/><Relationship Id="rId4" Type="http://schemas.openxmlformats.org/officeDocument/2006/relationships/hyperlink" Target="http://coinsconf.com/" TargetMode="External"/><Relationship Id="rId5" Type="http://schemas.openxmlformats.org/officeDocument/2006/relationships/hyperlink" Target="https://www.r10htc2023.org/home" TargetMode="External"/><Relationship Id="rId6" Type="http://schemas.openxmlformats.org/officeDocument/2006/relationships/hyperlink" Target="http://icaiic.org/" TargetMode="External"/><Relationship Id="rId7" Type="http://schemas.openxmlformats.org/officeDocument/2006/relationships/hyperlink" Target="http://www.aisp.in/" TargetMode="External"/><Relationship Id="rId8" Type="http://schemas.openxmlformats.org/officeDocument/2006/relationships/hyperlink" Target="http://www.fedcsis.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doi.org/10.3390/bioengineering9010027"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ae57dd27eb_0_0"/>
          <p:cNvSpPr/>
          <p:nvPr/>
        </p:nvSpPr>
        <p:spPr>
          <a:xfrm>
            <a:off x="2133600" y="914400"/>
            <a:ext cx="7924800" cy="2431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UE19CS390</a:t>
            </a:r>
            <a:r>
              <a:rPr lang="en-US" sz="2800">
                <a:solidFill>
                  <a:schemeClr val="dk1"/>
                </a:solidFill>
                <a:latin typeface="Trebuchet MS"/>
                <a:ea typeface="Trebuchet MS"/>
                <a:cs typeface="Trebuchet MS"/>
                <a:sym typeface="Trebuchet MS"/>
              </a:rPr>
              <a:t>B</a:t>
            </a:r>
            <a:r>
              <a:rPr b="0" i="0" lang="en-US" sz="2800" u="none" cap="none" strike="noStrike">
                <a:solidFill>
                  <a:schemeClr val="dk1"/>
                </a:solidFill>
                <a:latin typeface="Trebuchet MS"/>
                <a:ea typeface="Trebuchet MS"/>
                <a:cs typeface="Trebuchet MS"/>
                <a:sym typeface="Trebuchet MS"/>
              </a:rPr>
              <a:t> – Capstone Project Phase – </a:t>
            </a:r>
            <a:r>
              <a:rPr lang="en-US" sz="2800">
                <a:solidFill>
                  <a:schemeClr val="dk1"/>
                </a:solidFill>
                <a:latin typeface="Trebuchet MS"/>
                <a:ea typeface="Trebuchet MS"/>
                <a:cs typeface="Trebuchet MS"/>
                <a:sym typeface="Trebuchet MS"/>
              </a:rPr>
              <a:t>2</a:t>
            </a:r>
            <a:endParaRPr/>
          </a:p>
          <a:p>
            <a:pPr indent="0" lvl="0" marL="0" marR="0" rtl="0" algn="ctr">
              <a:spcBef>
                <a:spcPts val="0"/>
              </a:spcBef>
              <a:spcAft>
                <a:spcPts val="0"/>
              </a:spcAft>
              <a:buNone/>
            </a:pPr>
            <a:r>
              <a:t/>
            </a:r>
            <a:endParaRPr b="0" i="0" sz="2800" u="none" cap="none" strike="noStrike">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0000"/>
                </a:solidFill>
                <a:latin typeface="Trebuchet MS"/>
                <a:ea typeface="Trebuchet MS"/>
                <a:cs typeface="Trebuchet MS"/>
                <a:sym typeface="Trebuchet MS"/>
              </a:rPr>
              <a:t>SEMESTER - VI</a:t>
            </a:r>
            <a:r>
              <a:rPr b="1" lang="en-US" sz="3200">
                <a:solidFill>
                  <a:srgbClr val="FF0000"/>
                </a:solidFill>
                <a:latin typeface="Trebuchet MS"/>
                <a:ea typeface="Trebuchet MS"/>
                <a:cs typeface="Trebuchet MS"/>
                <a:sym typeface="Trebuchet MS"/>
              </a:rPr>
              <a:t>I</a:t>
            </a:r>
            <a:r>
              <a:rPr b="1" i="0" lang="en-US" sz="3200" u="none" cap="none" strike="noStrike">
                <a:solidFill>
                  <a:srgbClr val="FF0000"/>
                </a:solidFill>
                <a:latin typeface="Trebuchet MS"/>
                <a:ea typeface="Trebuchet MS"/>
                <a:cs typeface="Trebuchet MS"/>
                <a:sym typeface="Trebuchet MS"/>
              </a:rPr>
              <a:t> </a:t>
            </a:r>
            <a:endParaRPr/>
          </a:p>
          <a:p>
            <a:pPr indent="0" lvl="0" marL="0" marR="0" rtl="0" algn="ctr">
              <a:spcBef>
                <a:spcPts val="0"/>
              </a:spcBef>
              <a:spcAft>
                <a:spcPts val="0"/>
              </a:spcAft>
              <a:buNone/>
            </a:pPr>
            <a:r>
              <a:t/>
            </a:r>
            <a:endParaRPr b="1" i="0" sz="3200" u="none" cap="none" strike="noStrike">
              <a:solidFill>
                <a:srgbClr val="FF0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0000"/>
                </a:solidFill>
                <a:latin typeface="Trebuchet MS"/>
                <a:ea typeface="Trebuchet MS"/>
                <a:cs typeface="Trebuchet MS"/>
                <a:sym typeface="Trebuchet MS"/>
              </a:rPr>
              <a:t>END SEMESTER ASSESSMENT </a:t>
            </a:r>
            <a:endParaRPr/>
          </a:p>
        </p:txBody>
      </p:sp>
      <p:sp>
        <p:nvSpPr>
          <p:cNvPr id="79" name="Google Shape;79;g1ae57dd27eb_0_0"/>
          <p:cNvSpPr txBox="1"/>
          <p:nvPr/>
        </p:nvSpPr>
        <p:spPr>
          <a:xfrm>
            <a:off x="562850" y="3962400"/>
            <a:ext cx="10872000" cy="1873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Title   :  Alzhe</a:t>
            </a:r>
            <a:r>
              <a:rPr lang="en-US" sz="2400">
                <a:solidFill>
                  <a:srgbClr val="0033CC"/>
                </a:solidFill>
                <a:latin typeface="Trebuchet MS"/>
                <a:ea typeface="Trebuchet MS"/>
                <a:cs typeface="Trebuchet MS"/>
                <a:sym typeface="Trebuchet MS"/>
              </a:rPr>
              <a:t>imer’s severity detection using speech and images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ID       :  PW22_JR_01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Guide :   </a:t>
            </a:r>
            <a:r>
              <a:rPr lang="en-US" sz="2400">
                <a:solidFill>
                  <a:srgbClr val="0033CC"/>
                </a:solidFill>
                <a:latin typeface="Trebuchet MS"/>
                <a:ea typeface="Trebuchet MS"/>
                <a:cs typeface="Trebuchet MS"/>
                <a:sym typeface="Trebuchet MS"/>
              </a:rPr>
              <a:t>Dr. Jayashree R</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Team  : </a:t>
            </a:r>
            <a:r>
              <a:rPr lang="en-US" sz="2400">
                <a:solidFill>
                  <a:srgbClr val="0033CC"/>
                </a:solidFill>
                <a:latin typeface="Trebuchet MS"/>
                <a:ea typeface="Trebuchet MS"/>
                <a:cs typeface="Trebuchet MS"/>
                <a:sym typeface="Trebuchet MS"/>
              </a:rPr>
              <a:t>Darshil Shah, Muskan Kothari, </a:t>
            </a:r>
            <a:r>
              <a:rPr lang="en-US" sz="2400">
                <a:solidFill>
                  <a:srgbClr val="0033CC"/>
                </a:solidFill>
                <a:latin typeface="Trebuchet MS"/>
                <a:ea typeface="Trebuchet MS"/>
                <a:cs typeface="Trebuchet MS"/>
                <a:sym typeface="Trebuchet MS"/>
              </a:rPr>
              <a:t>Swasthi P Rao, Moulya T</a:t>
            </a:r>
            <a:endParaRPr b="0" i="0" sz="20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ae57dd27eb_0_598"/>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Design Description</a:t>
            </a:r>
            <a:endParaRPr/>
          </a:p>
        </p:txBody>
      </p:sp>
      <p:sp>
        <p:nvSpPr>
          <p:cNvPr id="158" name="Google Shape;158;g1ae57dd27eb_0_598"/>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159" name="Google Shape;159;g1ae57dd27eb_0_598"/>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0" lvl="0" marL="177800" rtl="0" algn="l">
              <a:lnSpc>
                <a:spcPct val="90000"/>
              </a:lnSpc>
              <a:spcBef>
                <a:spcPts val="1000"/>
              </a:spcBef>
              <a:spcAft>
                <a:spcPts val="0"/>
              </a:spcAft>
              <a:buClr>
                <a:schemeClr val="dk1"/>
              </a:buClr>
              <a:buSzPts val="2800"/>
              <a:buNone/>
            </a:pPr>
            <a:r>
              <a:rPr lang="en-US"/>
              <a:t>Use Case Diagram</a:t>
            </a:r>
            <a:endParaRPr/>
          </a:p>
        </p:txBody>
      </p:sp>
      <p:sp>
        <p:nvSpPr>
          <p:cNvPr id="160" name="Google Shape;160;g1ae57dd27eb_0_598"/>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sz="2400">
              <a:solidFill>
                <a:schemeClr val="dk1"/>
              </a:solidFill>
              <a:latin typeface="Arial"/>
              <a:ea typeface="Arial"/>
              <a:cs typeface="Arial"/>
              <a:sym typeface="Arial"/>
            </a:endParaRPr>
          </a:p>
        </p:txBody>
      </p:sp>
      <p:pic>
        <p:nvPicPr>
          <p:cNvPr id="161" name="Google Shape;161;g1ae57dd27eb_0_598"/>
          <p:cNvPicPr preferRelativeResize="0"/>
          <p:nvPr/>
        </p:nvPicPr>
        <p:blipFill>
          <a:blip r:embed="rId3">
            <a:alphaModFix/>
          </a:blip>
          <a:stretch>
            <a:fillRect/>
          </a:stretch>
        </p:blipFill>
        <p:spPr>
          <a:xfrm>
            <a:off x="3848875" y="1295412"/>
            <a:ext cx="7620000" cy="522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ae57dd27eb_0_1195"/>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00000"/>
              </a:lnSpc>
              <a:spcBef>
                <a:spcPts val="0"/>
              </a:spcBef>
              <a:spcAft>
                <a:spcPts val="0"/>
              </a:spcAft>
              <a:buClr>
                <a:schemeClr val="dk1"/>
              </a:buClr>
              <a:buFont typeface="Arial"/>
              <a:buNone/>
            </a:pPr>
            <a:r>
              <a:rPr b="1" lang="en-US" sz="4000">
                <a:solidFill>
                  <a:srgbClr val="0066FF"/>
                </a:solidFill>
                <a:latin typeface="Trebuchet MS"/>
                <a:ea typeface="Trebuchet MS"/>
                <a:cs typeface="Trebuchet MS"/>
                <a:sym typeface="Trebuchet MS"/>
              </a:rPr>
              <a:t>List of Tasks/Modules</a:t>
            </a:r>
            <a:endParaRPr b="1" sz="4000">
              <a:solidFill>
                <a:srgbClr val="0066FF"/>
              </a:solidFill>
              <a:latin typeface="Trebuchet MS"/>
              <a:ea typeface="Trebuchet MS"/>
              <a:cs typeface="Trebuchet MS"/>
              <a:sym typeface="Trebuchet MS"/>
            </a:endParaRPr>
          </a:p>
        </p:txBody>
      </p:sp>
      <p:sp>
        <p:nvSpPr>
          <p:cNvPr id="168" name="Google Shape;168;g1ae57dd27eb_0_1195"/>
          <p:cNvSpPr txBox="1"/>
          <p:nvPr>
            <p:ph idx="1" type="body"/>
          </p:nvPr>
        </p:nvSpPr>
        <p:spPr>
          <a:xfrm>
            <a:off x="838200" y="1337600"/>
            <a:ext cx="10648500" cy="5144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chemeClr val="dk1"/>
              </a:buClr>
              <a:buSzPct val="100000"/>
              <a:buFont typeface="Noto Sans Symbols"/>
              <a:buNone/>
            </a:pPr>
            <a:r>
              <a:t/>
            </a:r>
            <a:endParaRPr/>
          </a:p>
          <a:p>
            <a:pPr indent="-416401" lvl="0" marL="457200" rtl="0" algn="just">
              <a:lnSpc>
                <a:spcPct val="150000"/>
              </a:lnSpc>
              <a:spcBef>
                <a:spcPts val="0"/>
              </a:spcBef>
              <a:spcAft>
                <a:spcPts val="0"/>
              </a:spcAft>
              <a:buSzPct val="100000"/>
              <a:buFont typeface="Source Code Pro"/>
              <a:buChar char="❏"/>
            </a:pPr>
            <a:r>
              <a:rPr lang="en-US" sz="1900">
                <a:latin typeface="Source Code Pro"/>
                <a:ea typeface="Source Code Pro"/>
                <a:cs typeface="Source Code Pro"/>
                <a:sym typeface="Source Code Pro"/>
              </a:rPr>
              <a:t>Approach so far: </a:t>
            </a:r>
            <a:endParaRPr sz="1900">
              <a:latin typeface="Source Code Pro"/>
              <a:ea typeface="Source Code Pro"/>
              <a:cs typeface="Source Code Pro"/>
              <a:sym typeface="Source Code Pro"/>
            </a:endParaRPr>
          </a:p>
          <a:p>
            <a:pPr indent="0" lvl="0" marL="457200" rtl="0" algn="just">
              <a:lnSpc>
                <a:spcPct val="150000"/>
              </a:lnSpc>
              <a:spcBef>
                <a:spcPts val="0"/>
              </a:spcBef>
              <a:spcAft>
                <a:spcPts val="0"/>
              </a:spcAft>
              <a:buClr>
                <a:schemeClr val="dk1"/>
              </a:buClr>
              <a:buSzPct val="57894"/>
              <a:buFont typeface="Arial"/>
              <a:buNone/>
            </a:pPr>
            <a:r>
              <a:rPr b="1" lang="en-US" sz="1900">
                <a:latin typeface="Source Code Pro"/>
                <a:ea typeface="Source Code Pro"/>
                <a:cs typeface="Source Code Pro"/>
                <a:sym typeface="Source Code Pro"/>
              </a:rPr>
              <a:t>Speech segment -&gt; Model #1 for detection using linguistic features </a:t>
            </a:r>
            <a:endParaRPr b="1" sz="1900">
              <a:latin typeface="Source Code Pro"/>
              <a:ea typeface="Source Code Pro"/>
              <a:cs typeface="Source Code Pro"/>
              <a:sym typeface="Source Code Pro"/>
            </a:endParaRPr>
          </a:p>
          <a:p>
            <a:pPr indent="0" lvl="0" marL="1828800" rtl="0" algn="just">
              <a:lnSpc>
                <a:spcPct val="150000"/>
              </a:lnSpc>
              <a:spcBef>
                <a:spcPts val="0"/>
              </a:spcBef>
              <a:spcAft>
                <a:spcPts val="0"/>
              </a:spcAft>
              <a:buClr>
                <a:schemeClr val="dk1"/>
              </a:buClr>
              <a:buSzPct val="57894"/>
              <a:buFont typeface="Arial"/>
              <a:buNone/>
            </a:pPr>
            <a:r>
              <a:rPr b="1" lang="en-US" sz="1900">
                <a:latin typeface="Source Code Pro"/>
                <a:ea typeface="Source Code Pro"/>
                <a:cs typeface="Source Code Pro"/>
                <a:sym typeface="Source Code Pro"/>
              </a:rPr>
              <a:t> 	-&gt; Model #2 for classification between AD or FTLDI  </a:t>
            </a:r>
            <a:endParaRPr b="1" sz="1900">
              <a:latin typeface="Source Code Pro"/>
              <a:ea typeface="Source Code Pro"/>
              <a:cs typeface="Source Code Pro"/>
              <a:sym typeface="Source Code Pro"/>
            </a:endParaRPr>
          </a:p>
          <a:p>
            <a:pPr indent="457200" lvl="0" marL="2286000" rtl="0" algn="just">
              <a:lnSpc>
                <a:spcPct val="150000"/>
              </a:lnSpc>
              <a:spcBef>
                <a:spcPts val="0"/>
              </a:spcBef>
              <a:spcAft>
                <a:spcPts val="0"/>
              </a:spcAft>
              <a:buClr>
                <a:schemeClr val="dk1"/>
              </a:buClr>
              <a:buSzPct val="57894"/>
              <a:buFont typeface="Arial"/>
              <a:buNone/>
            </a:pPr>
            <a:r>
              <a:rPr b="1" lang="en-US" sz="1900">
                <a:latin typeface="Source Code Pro"/>
                <a:ea typeface="Source Code Pro"/>
                <a:cs typeface="Source Code Pro"/>
                <a:sym typeface="Source Code Pro"/>
              </a:rPr>
              <a:t>-&gt; maximise true classification </a:t>
            </a:r>
            <a:endParaRPr b="1" sz="1900">
              <a:latin typeface="Source Code Pro"/>
              <a:ea typeface="Source Code Pro"/>
              <a:cs typeface="Source Code Pro"/>
              <a:sym typeface="Source Code Pro"/>
            </a:endParaRPr>
          </a:p>
          <a:p>
            <a:pPr indent="457200" lvl="0" marL="1828800" rtl="0" algn="just">
              <a:lnSpc>
                <a:spcPct val="150000"/>
              </a:lnSpc>
              <a:spcBef>
                <a:spcPts val="0"/>
              </a:spcBef>
              <a:spcAft>
                <a:spcPts val="0"/>
              </a:spcAft>
              <a:buClr>
                <a:schemeClr val="dk1"/>
              </a:buClr>
              <a:buSzPct val="57894"/>
              <a:buFont typeface="Arial"/>
              <a:buNone/>
            </a:pPr>
            <a:r>
              <a:rPr b="1" lang="en-US" sz="1900">
                <a:latin typeface="Source Code Pro"/>
                <a:ea typeface="Source Code Pro"/>
                <a:cs typeface="Source Code Pro"/>
                <a:sym typeface="Source Code Pro"/>
              </a:rPr>
              <a:t>-&gt; if(!AD) {END}</a:t>
            </a:r>
            <a:endParaRPr sz="1900">
              <a:latin typeface="Source Code Pro"/>
              <a:ea typeface="Source Code Pro"/>
              <a:cs typeface="Source Code Pro"/>
              <a:sym typeface="Source Code Pro"/>
            </a:endParaRPr>
          </a:p>
          <a:p>
            <a:pPr indent="-416401" lvl="0" marL="457200" rtl="0" algn="just">
              <a:lnSpc>
                <a:spcPct val="150000"/>
              </a:lnSpc>
              <a:spcBef>
                <a:spcPts val="0"/>
              </a:spcBef>
              <a:spcAft>
                <a:spcPts val="0"/>
              </a:spcAft>
              <a:buSzPct val="100000"/>
              <a:buFont typeface="Source Code Pro"/>
              <a:buChar char="❏"/>
            </a:pPr>
            <a:r>
              <a:rPr lang="en-US" sz="1900">
                <a:latin typeface="Source Code Pro"/>
                <a:ea typeface="Source Code Pro"/>
                <a:cs typeface="Source Code Pro"/>
                <a:sym typeface="Source Code Pro"/>
              </a:rPr>
              <a:t>Essentially a sequential flow between 2 models </a:t>
            </a:r>
            <a:endParaRPr sz="1900">
              <a:latin typeface="Source Code Pro"/>
              <a:ea typeface="Source Code Pro"/>
              <a:cs typeface="Source Code Pro"/>
              <a:sym typeface="Source Code Pro"/>
            </a:endParaRPr>
          </a:p>
          <a:p>
            <a:pPr indent="-416401" lvl="0" marL="457200" rtl="0" algn="just">
              <a:lnSpc>
                <a:spcPct val="150000"/>
              </a:lnSpc>
              <a:spcBef>
                <a:spcPts val="0"/>
              </a:spcBef>
              <a:spcAft>
                <a:spcPts val="0"/>
              </a:spcAft>
              <a:buSzPct val="100000"/>
              <a:buFont typeface="Source Code Pro"/>
              <a:buChar char="❏"/>
            </a:pPr>
            <a:r>
              <a:rPr lang="en-US" sz="1900">
                <a:latin typeface="Source Code Pro"/>
                <a:ea typeface="Source Code Pro"/>
                <a:cs typeface="Source Code Pro"/>
                <a:sym typeface="Source Code Pro"/>
              </a:rPr>
              <a:t>Tasks checklist: </a:t>
            </a:r>
            <a:endParaRPr sz="1900">
              <a:latin typeface="Source Code Pro"/>
              <a:ea typeface="Source Code Pro"/>
              <a:cs typeface="Source Code Pro"/>
              <a:sym typeface="Source Code Pro"/>
            </a:endParaRPr>
          </a:p>
          <a:p>
            <a:pPr indent="457200" lvl="0" marL="457200" rtl="0" algn="just">
              <a:lnSpc>
                <a:spcPct val="150000"/>
              </a:lnSpc>
              <a:spcBef>
                <a:spcPts val="0"/>
              </a:spcBef>
              <a:spcAft>
                <a:spcPts val="0"/>
              </a:spcAft>
              <a:buNone/>
            </a:pPr>
            <a:r>
              <a:rPr lang="en-US" sz="1900">
                <a:latin typeface="Source Code Pro"/>
                <a:ea typeface="Source Code Pro"/>
                <a:cs typeface="Source Code Pro"/>
                <a:sym typeface="Source Code Pro"/>
              </a:rPr>
              <a:t>✅ Data Collection from DementiaBank and ADNI  </a:t>
            </a:r>
            <a:endParaRPr sz="1900">
              <a:latin typeface="Source Code Pro"/>
              <a:ea typeface="Source Code Pro"/>
              <a:cs typeface="Source Code Pro"/>
              <a:sym typeface="Source Code Pro"/>
            </a:endParaRPr>
          </a:p>
          <a:p>
            <a:pPr indent="457200" lvl="0" marL="457200" rtl="0" algn="just">
              <a:lnSpc>
                <a:spcPct val="150000"/>
              </a:lnSpc>
              <a:spcBef>
                <a:spcPts val="0"/>
              </a:spcBef>
              <a:spcAft>
                <a:spcPts val="0"/>
              </a:spcAft>
              <a:buNone/>
            </a:pPr>
            <a:r>
              <a:rPr lang="en-US" sz="1900">
                <a:latin typeface="Source Code Pro"/>
                <a:ea typeface="Source Code Pro"/>
                <a:cs typeface="Source Code Pro"/>
                <a:sym typeface="Source Code Pro"/>
              </a:rPr>
              <a:t>✅ Data Input Analysis using CHAT protocols</a:t>
            </a:r>
            <a:endParaRPr sz="1900">
              <a:latin typeface="Source Code Pro"/>
              <a:ea typeface="Source Code Pro"/>
              <a:cs typeface="Source Code Pro"/>
              <a:sym typeface="Source Code Pro"/>
            </a:endParaRPr>
          </a:p>
          <a:p>
            <a:pPr indent="0" lvl="0" marL="914400" rtl="0" algn="just">
              <a:lnSpc>
                <a:spcPct val="150000"/>
              </a:lnSpc>
              <a:spcBef>
                <a:spcPts val="0"/>
              </a:spcBef>
              <a:spcAft>
                <a:spcPts val="0"/>
              </a:spcAft>
              <a:buNone/>
            </a:pPr>
            <a:r>
              <a:rPr lang="en-US" sz="1900">
                <a:latin typeface="Source Code Pro"/>
                <a:ea typeface="Source Code Pro"/>
                <a:cs typeface="Source Code Pro"/>
                <a:sym typeface="Source Code Pro"/>
              </a:rPr>
              <a:t>✅ Data Preparation using annotations, counts, ratios, POS tags, measures of lexical diversity  </a:t>
            </a:r>
            <a:endParaRPr sz="1900">
              <a:latin typeface="Source Code Pro"/>
              <a:ea typeface="Source Code Pro"/>
              <a:cs typeface="Source Code Pro"/>
              <a:sym typeface="Source Code Pro"/>
            </a:endParaRPr>
          </a:p>
          <a:p>
            <a:pPr indent="0" lvl="0" marL="914400" rtl="0" algn="just">
              <a:lnSpc>
                <a:spcPct val="150000"/>
              </a:lnSpc>
              <a:spcBef>
                <a:spcPts val="0"/>
              </a:spcBef>
              <a:spcAft>
                <a:spcPts val="0"/>
              </a:spcAft>
              <a:buNone/>
            </a:pPr>
            <a:r>
              <a:rPr lang="en-US" sz="1900">
                <a:latin typeface="Source Code Pro"/>
                <a:ea typeface="Source Code Pro"/>
                <a:cs typeface="Source Code Pro"/>
                <a:sym typeface="Source Code Pro"/>
              </a:rPr>
              <a:t>✅ Training models and testing on unseen data </a:t>
            </a:r>
            <a:endParaRPr sz="1900">
              <a:latin typeface="Source Code Pro"/>
              <a:ea typeface="Source Code Pro"/>
              <a:cs typeface="Source Code Pro"/>
              <a:sym typeface="Source Code Pro"/>
            </a:endParaRPr>
          </a:p>
          <a:p>
            <a:pPr indent="-340201" lvl="0" marL="457200" rtl="0" algn="just">
              <a:lnSpc>
                <a:spcPct val="150000"/>
              </a:lnSpc>
              <a:spcBef>
                <a:spcPts val="0"/>
              </a:spcBef>
              <a:spcAft>
                <a:spcPts val="0"/>
              </a:spcAft>
              <a:buSzPct val="100000"/>
              <a:buFont typeface="Source Code Pro"/>
              <a:buChar char="❏"/>
            </a:pPr>
            <a:r>
              <a:rPr lang="en-US" sz="1900">
                <a:latin typeface="Source Code Pro"/>
                <a:ea typeface="Source Code Pro"/>
                <a:cs typeface="Source Code Pro"/>
                <a:sym typeface="Source Code Pro"/>
              </a:rPr>
              <a:t>Comparison using image fusion and spatial wavelets for MRI and PET scans</a:t>
            </a:r>
            <a:endParaRPr sz="1900">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ae57dd27eb_0_1201"/>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00000"/>
              </a:lnSpc>
              <a:spcBef>
                <a:spcPts val="0"/>
              </a:spcBef>
              <a:spcAft>
                <a:spcPts val="0"/>
              </a:spcAft>
              <a:buClr>
                <a:schemeClr val="dk1"/>
              </a:buClr>
              <a:buFont typeface="Arial"/>
              <a:buNone/>
            </a:pPr>
            <a:r>
              <a:rPr b="1" lang="en-US" sz="4000">
                <a:solidFill>
                  <a:srgbClr val="0066FF"/>
                </a:solidFill>
                <a:latin typeface="Trebuchet MS"/>
                <a:ea typeface="Trebuchet MS"/>
                <a:cs typeface="Trebuchet MS"/>
                <a:sym typeface="Trebuchet MS"/>
              </a:rPr>
              <a:t>Implementation Details</a:t>
            </a:r>
            <a:endParaRPr b="1" sz="4000">
              <a:solidFill>
                <a:srgbClr val="0066FF"/>
              </a:solidFill>
              <a:latin typeface="Trebuchet MS"/>
              <a:ea typeface="Trebuchet MS"/>
              <a:cs typeface="Trebuchet MS"/>
              <a:sym typeface="Trebuchet MS"/>
            </a:endParaRPr>
          </a:p>
        </p:txBody>
      </p:sp>
      <p:sp>
        <p:nvSpPr>
          <p:cNvPr id="175" name="Google Shape;175;g1ae57dd27eb_0_1201"/>
          <p:cNvSpPr txBox="1"/>
          <p:nvPr>
            <p:ph idx="1" type="body"/>
          </p:nvPr>
        </p:nvSpPr>
        <p:spPr>
          <a:xfrm>
            <a:off x="838200" y="1295400"/>
            <a:ext cx="10253100" cy="4881600"/>
          </a:xfrm>
          <a:prstGeom prst="rect">
            <a:avLst/>
          </a:prstGeom>
          <a:noFill/>
          <a:ln>
            <a:noFill/>
          </a:ln>
        </p:spPr>
        <p:txBody>
          <a:bodyPr anchorCtr="0" anchor="t" bIns="45700" lIns="91425" spcFirstLastPara="1" rIns="91425" wrap="square" tIns="45700">
            <a:normAutofit/>
          </a:bodyPr>
          <a:lstStyle/>
          <a:p>
            <a:pPr indent="-165100" lvl="0" marL="685791" rtl="0" algn="just">
              <a:lnSpc>
                <a:spcPct val="90000"/>
              </a:lnSpc>
              <a:spcBef>
                <a:spcPts val="0"/>
              </a:spcBef>
              <a:spcAft>
                <a:spcPts val="0"/>
              </a:spcAft>
              <a:buClr>
                <a:schemeClr val="dk1"/>
              </a:buClr>
              <a:buSzPts val="2800"/>
              <a:buFont typeface="Noto Sans Symbols"/>
              <a:buNone/>
            </a:pPr>
            <a:r>
              <a:t/>
            </a:r>
            <a:endParaRPr/>
          </a:p>
          <a:p>
            <a:pPr indent="-165100" lvl="0" marL="685791" rtl="0" algn="just">
              <a:lnSpc>
                <a:spcPct val="90000"/>
              </a:lnSpc>
              <a:spcBef>
                <a:spcPts val="0"/>
              </a:spcBef>
              <a:spcAft>
                <a:spcPts val="0"/>
              </a:spcAft>
              <a:buClr>
                <a:schemeClr val="dk1"/>
              </a:buClr>
              <a:buSzPts val="2800"/>
              <a:buFont typeface="Noto Sans Symbols"/>
              <a:buNone/>
            </a:pPr>
            <a:r>
              <a:t/>
            </a:r>
            <a:endParaRPr/>
          </a:p>
          <a:p>
            <a:pPr indent="0" lvl="0" marL="0" rtl="0" algn="just">
              <a:lnSpc>
                <a:spcPct val="95000"/>
              </a:lnSpc>
              <a:spcBef>
                <a:spcPts val="0"/>
              </a:spcBef>
              <a:spcAft>
                <a:spcPts val="0"/>
              </a:spcAft>
              <a:buNone/>
            </a:pPr>
            <a:r>
              <a:t/>
            </a:r>
            <a:endParaRPr sz="2000">
              <a:latin typeface="Trebuchet MS"/>
              <a:ea typeface="Trebuchet MS"/>
              <a:cs typeface="Trebuchet MS"/>
              <a:sym typeface="Trebuchet MS"/>
            </a:endParaRPr>
          </a:p>
          <a:p>
            <a:pPr indent="0" lvl="0" marL="457200" rtl="0" algn="just">
              <a:lnSpc>
                <a:spcPct val="95000"/>
              </a:lnSpc>
              <a:spcBef>
                <a:spcPts val="600"/>
              </a:spcBef>
              <a:spcAft>
                <a:spcPts val="0"/>
              </a:spcAft>
              <a:buClr>
                <a:schemeClr val="dk1"/>
              </a:buClr>
              <a:buSzPts val="1100"/>
              <a:buFont typeface="Arial"/>
              <a:buNone/>
            </a:pPr>
            <a:r>
              <a:t/>
            </a:r>
            <a:endParaRPr sz="2000">
              <a:latin typeface="Trebuchet MS"/>
              <a:ea typeface="Trebuchet MS"/>
              <a:cs typeface="Trebuchet MS"/>
              <a:sym typeface="Trebuchet MS"/>
            </a:endParaRPr>
          </a:p>
          <a:p>
            <a:pPr indent="-355600" lvl="0" marL="457200" rtl="0" algn="just">
              <a:lnSpc>
                <a:spcPct val="95000"/>
              </a:lnSpc>
              <a:spcBef>
                <a:spcPts val="600"/>
              </a:spcBef>
              <a:spcAft>
                <a:spcPts val="0"/>
              </a:spcAft>
              <a:buSzPts val="2000"/>
              <a:buFont typeface="Trebuchet MS"/>
              <a:buChar char="●"/>
            </a:pPr>
            <a:r>
              <a:rPr lang="en-US" sz="2000">
                <a:latin typeface="Trebuchet MS"/>
                <a:ea typeface="Trebuchet MS"/>
                <a:cs typeface="Trebuchet MS"/>
                <a:sym typeface="Trebuchet MS"/>
              </a:rPr>
              <a:t>spaCy, an open source library was used for Parts of speech tags which is a very important feature extraction.</a:t>
            </a:r>
            <a:endParaRPr sz="2000">
              <a:latin typeface="Trebuchet MS"/>
              <a:ea typeface="Trebuchet MS"/>
              <a:cs typeface="Trebuchet MS"/>
              <a:sym typeface="Trebuchet MS"/>
            </a:endParaRPr>
          </a:p>
          <a:p>
            <a:pPr indent="0" lvl="0" marL="457200" rtl="0" algn="just">
              <a:lnSpc>
                <a:spcPct val="95000"/>
              </a:lnSpc>
              <a:spcBef>
                <a:spcPts val="600"/>
              </a:spcBef>
              <a:spcAft>
                <a:spcPts val="0"/>
              </a:spcAft>
              <a:buClr>
                <a:schemeClr val="dk1"/>
              </a:buClr>
              <a:buSzPts val="1100"/>
              <a:buFont typeface="Arial"/>
              <a:buNone/>
            </a:pPr>
            <a:r>
              <a:t/>
            </a:r>
            <a:endParaRPr sz="2000">
              <a:latin typeface="Trebuchet MS"/>
              <a:ea typeface="Trebuchet MS"/>
              <a:cs typeface="Trebuchet MS"/>
              <a:sym typeface="Trebuchet MS"/>
            </a:endParaRPr>
          </a:p>
          <a:p>
            <a:pPr indent="-355600" lvl="0" marL="457200" rtl="0" algn="just">
              <a:lnSpc>
                <a:spcPct val="95000"/>
              </a:lnSpc>
              <a:spcBef>
                <a:spcPts val="600"/>
              </a:spcBef>
              <a:spcAft>
                <a:spcPts val="600"/>
              </a:spcAft>
              <a:buSzPts val="2000"/>
              <a:buFont typeface="Trebuchet MS"/>
              <a:buChar char="●"/>
            </a:pPr>
            <a:r>
              <a:rPr lang="en-US" sz="2000">
                <a:latin typeface="Trebuchet MS"/>
                <a:ea typeface="Trebuchet MS"/>
                <a:cs typeface="Trebuchet MS"/>
                <a:sym typeface="Trebuchet MS"/>
              </a:rPr>
              <a:t>Utterance -&gt; POS tag inserted -&gt; only POS tags -&gt; annotations</a:t>
            </a:r>
            <a:endParaRPr sz="2000">
              <a:latin typeface="Trebuchet MS"/>
              <a:ea typeface="Trebuchet MS"/>
              <a:cs typeface="Trebuchet MS"/>
              <a:sym typeface="Trebuchet MS"/>
            </a:endParaRPr>
          </a:p>
        </p:txBody>
      </p:sp>
      <p:pic>
        <p:nvPicPr>
          <p:cNvPr id="176" name="Google Shape;176;g1ae57dd27eb_0_1201"/>
          <p:cNvPicPr preferRelativeResize="0"/>
          <p:nvPr/>
        </p:nvPicPr>
        <p:blipFill>
          <a:blip r:embed="rId3">
            <a:alphaModFix/>
          </a:blip>
          <a:stretch>
            <a:fillRect/>
          </a:stretch>
        </p:blipFill>
        <p:spPr>
          <a:xfrm>
            <a:off x="1438701" y="1446050"/>
            <a:ext cx="9393273" cy="934950"/>
          </a:xfrm>
          <a:prstGeom prst="rect">
            <a:avLst/>
          </a:prstGeom>
          <a:noFill/>
          <a:ln>
            <a:noFill/>
          </a:ln>
        </p:spPr>
      </p:pic>
      <p:pic>
        <p:nvPicPr>
          <p:cNvPr id="177" name="Google Shape;177;g1ae57dd27eb_0_1201"/>
          <p:cNvPicPr preferRelativeResize="0"/>
          <p:nvPr/>
        </p:nvPicPr>
        <p:blipFill>
          <a:blip r:embed="rId4">
            <a:alphaModFix/>
          </a:blip>
          <a:stretch>
            <a:fillRect/>
          </a:stretch>
        </p:blipFill>
        <p:spPr>
          <a:xfrm>
            <a:off x="1438700" y="4451375"/>
            <a:ext cx="6090724" cy="1489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ae57dd27eb_0_1207"/>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00000"/>
              </a:lnSpc>
              <a:spcBef>
                <a:spcPts val="0"/>
              </a:spcBef>
              <a:spcAft>
                <a:spcPts val="0"/>
              </a:spcAft>
              <a:buClr>
                <a:schemeClr val="dk1"/>
              </a:buClr>
              <a:buFont typeface="Arial"/>
              <a:buNone/>
            </a:pPr>
            <a:r>
              <a:rPr b="1" lang="en-US" sz="4000">
                <a:solidFill>
                  <a:srgbClr val="0066FF"/>
                </a:solidFill>
                <a:latin typeface="Trebuchet MS"/>
                <a:ea typeface="Trebuchet MS"/>
                <a:cs typeface="Trebuchet MS"/>
                <a:sym typeface="Trebuchet MS"/>
              </a:rPr>
              <a:t>Implementation Details</a:t>
            </a:r>
            <a:endParaRPr b="1" sz="4000">
              <a:solidFill>
                <a:srgbClr val="0066FF"/>
              </a:solidFill>
              <a:latin typeface="Trebuchet MS"/>
              <a:ea typeface="Trebuchet MS"/>
              <a:cs typeface="Trebuchet MS"/>
              <a:sym typeface="Trebuchet MS"/>
            </a:endParaRPr>
          </a:p>
        </p:txBody>
      </p:sp>
      <p:sp>
        <p:nvSpPr>
          <p:cNvPr id="184" name="Google Shape;184;g1ae57dd27eb_0_1207"/>
          <p:cNvSpPr txBox="1"/>
          <p:nvPr>
            <p:ph idx="1" type="body"/>
          </p:nvPr>
        </p:nvSpPr>
        <p:spPr>
          <a:xfrm>
            <a:off x="517400" y="1295400"/>
            <a:ext cx="11509500" cy="4881600"/>
          </a:xfrm>
          <a:prstGeom prst="rect">
            <a:avLst/>
          </a:prstGeom>
          <a:noFill/>
          <a:ln>
            <a:noFill/>
          </a:ln>
        </p:spPr>
        <p:txBody>
          <a:bodyPr anchorCtr="0" anchor="t" bIns="45700" lIns="91425" spcFirstLastPara="1" rIns="91425" wrap="square" tIns="45700">
            <a:normAutofit/>
          </a:bodyPr>
          <a:lstStyle/>
          <a:p>
            <a:pPr indent="-165100" lvl="0" marL="685791" rtl="0" algn="just">
              <a:lnSpc>
                <a:spcPct val="90000"/>
              </a:lnSpc>
              <a:spcBef>
                <a:spcPts val="0"/>
              </a:spcBef>
              <a:spcAft>
                <a:spcPts val="0"/>
              </a:spcAft>
              <a:buClr>
                <a:schemeClr val="dk1"/>
              </a:buClr>
              <a:buSzPts val="2800"/>
              <a:buFont typeface="Noto Sans Symbols"/>
              <a:buNone/>
            </a:pPr>
            <a:r>
              <a:t/>
            </a:r>
            <a:endParaRPr/>
          </a:p>
          <a:p>
            <a:pPr indent="-355600" lvl="0" marL="457200" rtl="0" algn="just">
              <a:lnSpc>
                <a:spcPct val="95000"/>
              </a:lnSpc>
              <a:spcBef>
                <a:spcPts val="0"/>
              </a:spcBef>
              <a:spcAft>
                <a:spcPts val="0"/>
              </a:spcAft>
              <a:buSzPts val="2000"/>
              <a:buFont typeface="Trebuchet MS"/>
              <a:buChar char="●"/>
            </a:pPr>
            <a:r>
              <a:rPr lang="en-US" sz="2000">
                <a:latin typeface="Trebuchet MS"/>
                <a:ea typeface="Trebuchet MS"/>
                <a:cs typeface="Trebuchet MS"/>
                <a:sym typeface="Trebuchet MS"/>
              </a:rPr>
              <a:t>For POS features, 3 values were computed: pronoun-noun ratio, adverb frequency rate and verb frequency rate.</a:t>
            </a:r>
            <a:endParaRPr sz="2000">
              <a:latin typeface="Trebuchet MS"/>
              <a:ea typeface="Trebuchet MS"/>
              <a:cs typeface="Trebuchet MS"/>
              <a:sym typeface="Trebuchet MS"/>
            </a:endParaRPr>
          </a:p>
          <a:p>
            <a:pPr indent="0" lvl="0" marL="457200" rtl="0" algn="just">
              <a:lnSpc>
                <a:spcPct val="95000"/>
              </a:lnSpc>
              <a:spcBef>
                <a:spcPts val="600"/>
              </a:spcBef>
              <a:spcAft>
                <a:spcPts val="0"/>
              </a:spcAft>
              <a:buNone/>
            </a:pPr>
            <a:r>
              <a:t/>
            </a:r>
            <a:endParaRPr sz="2000">
              <a:latin typeface="Trebuchet MS"/>
              <a:ea typeface="Trebuchet MS"/>
              <a:cs typeface="Trebuchet MS"/>
              <a:sym typeface="Trebuchet MS"/>
            </a:endParaRPr>
          </a:p>
          <a:p>
            <a:pPr indent="-355600" lvl="0" marL="457200" rtl="0" algn="just">
              <a:lnSpc>
                <a:spcPct val="95000"/>
              </a:lnSpc>
              <a:spcBef>
                <a:spcPts val="600"/>
              </a:spcBef>
              <a:spcAft>
                <a:spcPts val="0"/>
              </a:spcAft>
              <a:buSzPts val="2000"/>
              <a:buFont typeface="Trebuchet MS"/>
              <a:buChar char="●"/>
            </a:pPr>
            <a:r>
              <a:rPr lang="en-US" sz="2000">
                <a:latin typeface="Trebuchet MS"/>
                <a:ea typeface="Trebuchet MS"/>
                <a:cs typeface="Trebuchet MS"/>
                <a:sym typeface="Trebuchet MS"/>
              </a:rPr>
              <a:t>For vocabulary richness, Brunet’s and Sichel’s was computed: In Brunet’s (W), smaller the value, higher the vocabulary richness, also not sensitive to the text length.</a:t>
            </a:r>
            <a:endParaRPr sz="2000">
              <a:latin typeface="Trebuchet MS"/>
              <a:ea typeface="Trebuchet MS"/>
              <a:cs typeface="Trebuchet MS"/>
              <a:sym typeface="Trebuchet MS"/>
            </a:endParaRPr>
          </a:p>
          <a:p>
            <a:pPr indent="0" lvl="0" marL="457200" rtl="0" algn="just">
              <a:lnSpc>
                <a:spcPct val="95000"/>
              </a:lnSpc>
              <a:spcBef>
                <a:spcPts val="600"/>
              </a:spcBef>
              <a:spcAft>
                <a:spcPts val="0"/>
              </a:spcAft>
              <a:buNone/>
            </a:pPr>
            <a:r>
              <a:t/>
            </a:r>
            <a:endParaRPr sz="2000">
              <a:latin typeface="Trebuchet MS"/>
              <a:ea typeface="Trebuchet MS"/>
              <a:cs typeface="Trebuchet MS"/>
              <a:sym typeface="Trebuchet MS"/>
            </a:endParaRPr>
          </a:p>
          <a:p>
            <a:pPr indent="-355600" lvl="0" marL="457200" rtl="0" algn="just">
              <a:lnSpc>
                <a:spcPct val="95000"/>
              </a:lnSpc>
              <a:spcBef>
                <a:spcPts val="600"/>
              </a:spcBef>
              <a:spcAft>
                <a:spcPts val="0"/>
              </a:spcAft>
              <a:buSzPts val="2000"/>
              <a:buFont typeface="Trebuchet MS"/>
              <a:buChar char="●"/>
            </a:pPr>
            <a:r>
              <a:rPr lang="en-US" sz="2000">
                <a:latin typeface="Trebuchet MS"/>
                <a:ea typeface="Trebuchet MS"/>
                <a:cs typeface="Trebuchet MS"/>
                <a:sym typeface="Trebuchet MS"/>
              </a:rPr>
              <a:t>Hapax legomena : the word types that occur once in a text </a:t>
            </a:r>
            <a:endParaRPr sz="2000">
              <a:latin typeface="Trebuchet MS"/>
              <a:ea typeface="Trebuchet MS"/>
              <a:cs typeface="Trebuchet MS"/>
              <a:sym typeface="Trebuchet MS"/>
            </a:endParaRPr>
          </a:p>
          <a:p>
            <a:pPr indent="-355600" lvl="0" marL="457200" rtl="0" algn="just">
              <a:lnSpc>
                <a:spcPct val="95000"/>
              </a:lnSpc>
              <a:spcBef>
                <a:spcPts val="0"/>
              </a:spcBef>
              <a:spcAft>
                <a:spcPts val="0"/>
              </a:spcAft>
              <a:buSzPts val="2000"/>
              <a:buFont typeface="Trebuchet MS"/>
              <a:buChar char="●"/>
            </a:pPr>
            <a:r>
              <a:rPr lang="en-US" sz="2000">
                <a:solidFill>
                  <a:schemeClr val="accent6"/>
                </a:solidFill>
                <a:latin typeface="Trebuchet MS"/>
                <a:ea typeface="Trebuchet MS"/>
                <a:cs typeface="Trebuchet MS"/>
                <a:sym typeface="Trebuchet MS"/>
              </a:rPr>
              <a:t>Hapax dislegomena :</a:t>
            </a:r>
            <a:r>
              <a:rPr lang="en-US" sz="2000">
                <a:latin typeface="Trebuchet MS"/>
                <a:ea typeface="Trebuchet MS"/>
                <a:cs typeface="Trebuchet MS"/>
                <a:sym typeface="Trebuchet MS"/>
              </a:rPr>
              <a:t> word types that occur twice in a text.</a:t>
            </a:r>
            <a:endParaRPr sz="3000">
              <a:latin typeface="Trebuchet MS"/>
              <a:ea typeface="Trebuchet MS"/>
              <a:cs typeface="Trebuchet MS"/>
              <a:sym typeface="Trebuchet MS"/>
            </a:endParaRPr>
          </a:p>
          <a:p>
            <a:pPr indent="0" lvl="0" marL="457200" rtl="0" algn="just">
              <a:lnSpc>
                <a:spcPct val="95000"/>
              </a:lnSpc>
              <a:spcBef>
                <a:spcPts val="600"/>
              </a:spcBef>
              <a:spcAft>
                <a:spcPts val="0"/>
              </a:spcAft>
              <a:buClr>
                <a:schemeClr val="dk1"/>
              </a:buClr>
              <a:buSzPts val="1100"/>
              <a:buFont typeface="Arial"/>
              <a:buNone/>
            </a:pPr>
            <a:r>
              <a:t/>
            </a:r>
            <a:endParaRPr sz="2000">
              <a:latin typeface="Trebuchet MS"/>
              <a:ea typeface="Trebuchet MS"/>
              <a:cs typeface="Trebuchet MS"/>
              <a:sym typeface="Trebuchet MS"/>
            </a:endParaRPr>
          </a:p>
          <a:p>
            <a:pPr indent="-355600" lvl="0" marL="457200" rtl="0" algn="just">
              <a:lnSpc>
                <a:spcPct val="95000"/>
              </a:lnSpc>
              <a:spcBef>
                <a:spcPts val="600"/>
              </a:spcBef>
              <a:spcAft>
                <a:spcPts val="600"/>
              </a:spcAft>
              <a:buSzPts val="2000"/>
              <a:buFont typeface="Trebuchet MS"/>
              <a:buChar char="●"/>
            </a:pPr>
            <a:r>
              <a:rPr lang="en-US" sz="2000">
                <a:latin typeface="Trebuchet MS"/>
                <a:ea typeface="Trebuchet MS"/>
                <a:cs typeface="Trebuchet MS"/>
                <a:sym typeface="Trebuchet MS"/>
              </a:rPr>
              <a:t>The other two measures used were MTLD (Measure of Textual Lexical Diversity) and MATTR (Moving Average TTR), based on TTR (Type-Token Ratio)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Project Demonstration</a:t>
            </a:r>
            <a:endParaRPr b="1" sz="4000"/>
          </a:p>
        </p:txBody>
      </p:sp>
      <p:sp>
        <p:nvSpPr>
          <p:cNvPr id="190" name="Google Shape;190;p9"/>
          <p:cNvSpPr txBox="1"/>
          <p:nvPr>
            <p:ph idx="1" type="body"/>
          </p:nvPr>
        </p:nvSpPr>
        <p:spPr>
          <a:xfrm>
            <a:off x="247200" y="1295400"/>
            <a:ext cx="10515600" cy="4881600"/>
          </a:xfrm>
          <a:prstGeom prst="rect">
            <a:avLst/>
          </a:prstGeom>
          <a:noFill/>
          <a:ln>
            <a:noFill/>
          </a:ln>
        </p:spPr>
        <p:txBody>
          <a:bodyPr anchorCtr="0" anchor="t" bIns="45700" lIns="91425" spcFirstLastPara="1" rIns="91425" wrap="square" tIns="45700">
            <a:normAutofit/>
          </a:bodyPr>
          <a:lstStyle/>
          <a:p>
            <a:pPr indent="-457200" lvl="2" marL="1371600" rtl="0" algn="l">
              <a:lnSpc>
                <a:spcPct val="115000"/>
              </a:lnSpc>
              <a:spcBef>
                <a:spcPts val="0"/>
              </a:spcBef>
              <a:spcAft>
                <a:spcPts val="0"/>
              </a:spcAft>
              <a:buNone/>
            </a:pPr>
            <a:r>
              <a:t/>
            </a:r>
            <a:endParaRPr sz="2300">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US" sz="2300">
                <a:latin typeface="Source Code Pro"/>
                <a:ea typeface="Source Code Pro"/>
                <a:cs typeface="Source Code Pro"/>
                <a:sym typeface="Source Code Pro"/>
              </a:rPr>
              <a:t>   </a:t>
            </a:r>
            <a:r>
              <a:rPr lang="en-US" sz="3000"/>
              <a:t>    View the code and output here:</a:t>
            </a:r>
            <a:endParaRPr sz="3000"/>
          </a:p>
          <a:p>
            <a:pPr indent="0" lvl="0" marL="914400" rtl="0" algn="l">
              <a:lnSpc>
                <a:spcPct val="115000"/>
              </a:lnSpc>
              <a:spcBef>
                <a:spcPts val="0"/>
              </a:spcBef>
              <a:spcAft>
                <a:spcPts val="0"/>
              </a:spcAft>
              <a:buNone/>
            </a:pPr>
            <a:r>
              <a:rPr lang="en-US" sz="3000" u="sng">
                <a:solidFill>
                  <a:schemeClr val="accent1"/>
                </a:solidFill>
                <a:hlinkClick r:id="rId3">
                  <a:extLst>
                    <a:ext uri="{A12FA001-AC4F-418D-AE19-62706E023703}">
                      <ahyp:hlinkClr val="tx"/>
                    </a:ext>
                  </a:extLst>
                </a:hlinkClick>
              </a:rPr>
              <a:t>https://colab.research.google.com/drive/1toFTQeEJT0qLQoRYt-aqERLtskboVxgr?usp=sharing</a:t>
            </a:r>
            <a:endParaRPr sz="3000">
              <a:solidFill>
                <a:schemeClr val="accent1"/>
              </a:solidFill>
            </a:endParaRPr>
          </a:p>
          <a:p>
            <a:pPr indent="0" lvl="0" marL="0" rtl="0" algn="l">
              <a:lnSpc>
                <a:spcPct val="90000"/>
              </a:lnSpc>
              <a:spcBef>
                <a:spcPts val="0"/>
              </a:spcBef>
              <a:spcAft>
                <a:spcPts val="0"/>
              </a:spcAft>
              <a:buNone/>
            </a:pPr>
            <a:r>
              <a:t/>
            </a:r>
            <a:endParaRPr sz="3000">
              <a:solidFill>
                <a:srgbClr val="0033CC"/>
              </a:solidFill>
            </a:endParaRPr>
          </a:p>
          <a:p>
            <a:pPr indent="0" lvl="0" marL="914400" rtl="0" algn="l">
              <a:lnSpc>
                <a:spcPct val="90000"/>
              </a:lnSpc>
              <a:spcBef>
                <a:spcPts val="1000"/>
              </a:spcBef>
              <a:spcAft>
                <a:spcPts val="0"/>
              </a:spcAft>
              <a:buNone/>
            </a:pPr>
            <a:r>
              <a:rPr lang="en-US" sz="3000"/>
              <a:t>Paper  link:    </a:t>
            </a:r>
            <a:r>
              <a:rPr lang="en-US" sz="3000" u="sng">
                <a:solidFill>
                  <a:schemeClr val="hlink"/>
                </a:solidFill>
                <a:hlinkClick r:id="rId4"/>
              </a:rPr>
              <a:t>https://docs.google.com/document/d/1T0SjlgDOL04pFXBCRgxa8OgoZXsQtdhI/edit?usp=sharing&amp;ouid=114818958946720489669&amp;rtpof=true&amp;sd=true</a:t>
            </a:r>
            <a:endParaRPr sz="3000" u="sng">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a4df87b401_2_3"/>
          <p:cNvSpPr txBox="1"/>
          <p:nvPr>
            <p:ph type="title"/>
          </p:nvPr>
        </p:nvSpPr>
        <p:spPr>
          <a:xfrm>
            <a:off x="950800" y="440667"/>
            <a:ext cx="102903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HOW ABOUT SOME PERCENTAGES?</a:t>
            </a:r>
            <a:endParaRPr/>
          </a:p>
        </p:txBody>
      </p:sp>
      <p:grpSp>
        <p:nvGrpSpPr>
          <p:cNvPr id="196" name="Google Shape;196;g1a4df87b401_2_3"/>
          <p:cNvGrpSpPr/>
          <p:nvPr/>
        </p:nvGrpSpPr>
        <p:grpSpPr>
          <a:xfrm>
            <a:off x="1166659" y="1520895"/>
            <a:ext cx="1889708" cy="1877951"/>
            <a:chOff x="721355" y="1615568"/>
            <a:chExt cx="1724029" cy="1713302"/>
          </a:xfrm>
        </p:grpSpPr>
        <p:sp>
          <p:nvSpPr>
            <p:cNvPr id="197" name="Google Shape;197;g1a4df87b401_2_3"/>
            <p:cNvSpPr/>
            <p:nvPr/>
          </p:nvSpPr>
          <p:spPr>
            <a:xfrm>
              <a:off x="721355" y="1615568"/>
              <a:ext cx="1724029" cy="1713302"/>
            </a:xfrm>
            <a:custGeom>
              <a:rect b="b" l="l" r="r" t="t"/>
              <a:pathLst>
                <a:path extrusionOk="0" h="3661" w="3684">
                  <a:moveTo>
                    <a:pt x="1853" y="0"/>
                  </a:moveTo>
                  <a:cubicBezTo>
                    <a:pt x="841" y="0"/>
                    <a:pt x="1" y="818"/>
                    <a:pt x="1" y="1830"/>
                  </a:cubicBezTo>
                  <a:cubicBezTo>
                    <a:pt x="1" y="2843"/>
                    <a:pt x="841" y="3661"/>
                    <a:pt x="1853" y="3661"/>
                  </a:cubicBezTo>
                  <a:cubicBezTo>
                    <a:pt x="2843" y="3661"/>
                    <a:pt x="3683" y="2843"/>
                    <a:pt x="3683" y="1830"/>
                  </a:cubicBezTo>
                  <a:cubicBezTo>
                    <a:pt x="3683" y="818"/>
                    <a:pt x="2843" y="0"/>
                    <a:pt x="1853"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98" name="Google Shape;198;g1a4df87b401_2_3"/>
            <p:cNvGrpSpPr/>
            <p:nvPr/>
          </p:nvGrpSpPr>
          <p:grpSpPr>
            <a:xfrm>
              <a:off x="828299" y="1717149"/>
              <a:ext cx="1510141" cy="1510141"/>
              <a:chOff x="882925" y="1716025"/>
              <a:chExt cx="1572900" cy="1572900"/>
            </a:xfrm>
          </p:grpSpPr>
          <p:sp>
            <p:nvSpPr>
              <p:cNvPr id="199" name="Google Shape;199;g1a4df87b401_2_3"/>
              <p:cNvSpPr/>
              <p:nvPr/>
            </p:nvSpPr>
            <p:spPr>
              <a:xfrm>
                <a:off x="883825" y="1716925"/>
                <a:ext cx="1572000" cy="1572000"/>
              </a:xfrm>
              <a:prstGeom prst="ellips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g1a4df87b401_2_3"/>
              <p:cNvSpPr/>
              <p:nvPr/>
            </p:nvSpPr>
            <p:spPr>
              <a:xfrm>
                <a:off x="882925" y="1716025"/>
                <a:ext cx="1572900" cy="1572900"/>
              </a:xfrm>
              <a:prstGeom prst="pie">
                <a:avLst>
                  <a:gd fmla="val 16218093" name="adj1"/>
                  <a:gd fmla="val 18821798" name="adj2"/>
                </a:avLst>
              </a:prstGeom>
              <a:solidFill>
                <a:srgbClr val="F5CBB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g1a4df87b401_2_3"/>
              <p:cNvSpPr/>
              <p:nvPr/>
            </p:nvSpPr>
            <p:spPr>
              <a:xfrm>
                <a:off x="1057309" y="1890409"/>
                <a:ext cx="1224900" cy="1224900"/>
              </a:xfrm>
              <a:prstGeom prst="ellipse">
                <a:avLst/>
              </a:prstGeom>
              <a:solidFill>
                <a:schemeClr val="l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3700">
                    <a:solidFill>
                      <a:srgbClr val="0B4745"/>
                    </a:solidFill>
                    <a:latin typeface="Pangolin"/>
                    <a:ea typeface="Pangolin"/>
                    <a:cs typeface="Pangolin"/>
                    <a:sym typeface="Pangolin"/>
                  </a:rPr>
                  <a:t>A</a:t>
                </a:r>
                <a:endParaRPr b="1" sz="3700">
                  <a:solidFill>
                    <a:srgbClr val="0B4745"/>
                  </a:solidFill>
                  <a:latin typeface="Pangolin"/>
                  <a:ea typeface="Pangolin"/>
                  <a:cs typeface="Pangolin"/>
                  <a:sym typeface="Pangolin"/>
                </a:endParaRPr>
              </a:p>
            </p:txBody>
          </p:sp>
        </p:grpSp>
      </p:grpSp>
      <p:grpSp>
        <p:nvGrpSpPr>
          <p:cNvPr id="202" name="Google Shape;202;g1a4df87b401_2_3"/>
          <p:cNvGrpSpPr/>
          <p:nvPr/>
        </p:nvGrpSpPr>
        <p:grpSpPr>
          <a:xfrm>
            <a:off x="3801400" y="1520895"/>
            <a:ext cx="1889708" cy="1877951"/>
            <a:chOff x="2713530" y="1615568"/>
            <a:chExt cx="1724029" cy="1713302"/>
          </a:xfrm>
        </p:grpSpPr>
        <p:sp>
          <p:nvSpPr>
            <p:cNvPr id="203" name="Google Shape;203;g1a4df87b401_2_3"/>
            <p:cNvSpPr/>
            <p:nvPr/>
          </p:nvSpPr>
          <p:spPr>
            <a:xfrm>
              <a:off x="2713530" y="1615568"/>
              <a:ext cx="1724029" cy="1713302"/>
            </a:xfrm>
            <a:custGeom>
              <a:rect b="b" l="l" r="r" t="t"/>
              <a:pathLst>
                <a:path extrusionOk="0" h="3661" w="3684">
                  <a:moveTo>
                    <a:pt x="1853" y="0"/>
                  </a:moveTo>
                  <a:cubicBezTo>
                    <a:pt x="841" y="0"/>
                    <a:pt x="1" y="818"/>
                    <a:pt x="1" y="1830"/>
                  </a:cubicBezTo>
                  <a:cubicBezTo>
                    <a:pt x="1" y="2843"/>
                    <a:pt x="841" y="3661"/>
                    <a:pt x="1853" y="3661"/>
                  </a:cubicBezTo>
                  <a:cubicBezTo>
                    <a:pt x="2843" y="3661"/>
                    <a:pt x="3683" y="2843"/>
                    <a:pt x="3683" y="1830"/>
                  </a:cubicBezTo>
                  <a:cubicBezTo>
                    <a:pt x="3683" y="818"/>
                    <a:pt x="2843" y="0"/>
                    <a:pt x="1853"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04" name="Google Shape;204;g1a4df87b401_2_3"/>
            <p:cNvGrpSpPr/>
            <p:nvPr/>
          </p:nvGrpSpPr>
          <p:grpSpPr>
            <a:xfrm>
              <a:off x="2820461" y="1717149"/>
              <a:ext cx="1510141" cy="1510141"/>
              <a:chOff x="882925" y="1716025"/>
              <a:chExt cx="1572900" cy="1572900"/>
            </a:xfrm>
          </p:grpSpPr>
          <p:sp>
            <p:nvSpPr>
              <p:cNvPr id="205" name="Google Shape;205;g1a4df87b401_2_3"/>
              <p:cNvSpPr/>
              <p:nvPr/>
            </p:nvSpPr>
            <p:spPr>
              <a:xfrm>
                <a:off x="883825" y="1716925"/>
                <a:ext cx="1572000" cy="1572000"/>
              </a:xfrm>
              <a:prstGeom prst="ellips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g1a4df87b401_2_3"/>
              <p:cNvSpPr/>
              <p:nvPr/>
            </p:nvSpPr>
            <p:spPr>
              <a:xfrm>
                <a:off x="882925" y="1716025"/>
                <a:ext cx="1572900" cy="1572900"/>
              </a:xfrm>
              <a:prstGeom prst="pie">
                <a:avLst>
                  <a:gd fmla="val 16218093" name="adj1"/>
                  <a:gd fmla="val 20674014" name="adj2"/>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g1a4df87b401_2_3"/>
              <p:cNvSpPr/>
              <p:nvPr/>
            </p:nvSpPr>
            <p:spPr>
              <a:xfrm>
                <a:off x="1057309" y="1890409"/>
                <a:ext cx="1224900" cy="1224900"/>
              </a:xfrm>
              <a:prstGeom prst="ellipse">
                <a:avLst/>
              </a:prstGeom>
              <a:solidFill>
                <a:schemeClr val="lt1"/>
              </a:solidFill>
              <a:ln>
                <a:noFill/>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US" sz="3700">
                    <a:solidFill>
                      <a:srgbClr val="0B4745"/>
                    </a:solidFill>
                    <a:latin typeface="Pangolin"/>
                    <a:ea typeface="Pangolin"/>
                    <a:cs typeface="Pangolin"/>
                    <a:sym typeface="Pangolin"/>
                  </a:rPr>
                  <a:t>B</a:t>
                </a:r>
                <a:endParaRPr b="1" sz="3700">
                  <a:latin typeface="Pangolin"/>
                  <a:ea typeface="Pangolin"/>
                  <a:cs typeface="Pangolin"/>
                  <a:sym typeface="Pangolin"/>
                </a:endParaRPr>
              </a:p>
            </p:txBody>
          </p:sp>
        </p:grpSp>
      </p:grpSp>
      <p:grpSp>
        <p:nvGrpSpPr>
          <p:cNvPr id="208" name="Google Shape;208;g1a4df87b401_2_3"/>
          <p:cNvGrpSpPr/>
          <p:nvPr/>
        </p:nvGrpSpPr>
        <p:grpSpPr>
          <a:xfrm>
            <a:off x="6479120" y="1520895"/>
            <a:ext cx="1889708" cy="1877951"/>
            <a:chOff x="4705705" y="1615568"/>
            <a:chExt cx="1724029" cy="1713302"/>
          </a:xfrm>
        </p:grpSpPr>
        <p:sp>
          <p:nvSpPr>
            <p:cNvPr id="209" name="Google Shape;209;g1a4df87b401_2_3"/>
            <p:cNvSpPr/>
            <p:nvPr/>
          </p:nvSpPr>
          <p:spPr>
            <a:xfrm>
              <a:off x="4705705" y="1615568"/>
              <a:ext cx="1724029" cy="1713302"/>
            </a:xfrm>
            <a:custGeom>
              <a:rect b="b" l="l" r="r" t="t"/>
              <a:pathLst>
                <a:path extrusionOk="0" h="3661" w="3684">
                  <a:moveTo>
                    <a:pt x="1853" y="0"/>
                  </a:moveTo>
                  <a:cubicBezTo>
                    <a:pt x="841" y="0"/>
                    <a:pt x="1" y="818"/>
                    <a:pt x="1" y="1830"/>
                  </a:cubicBezTo>
                  <a:cubicBezTo>
                    <a:pt x="1" y="2843"/>
                    <a:pt x="841" y="3661"/>
                    <a:pt x="1853" y="3661"/>
                  </a:cubicBezTo>
                  <a:cubicBezTo>
                    <a:pt x="2843" y="3661"/>
                    <a:pt x="3683" y="2843"/>
                    <a:pt x="3683" y="1830"/>
                  </a:cubicBezTo>
                  <a:cubicBezTo>
                    <a:pt x="3683" y="818"/>
                    <a:pt x="2843" y="0"/>
                    <a:pt x="1853"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10" name="Google Shape;210;g1a4df87b401_2_3"/>
            <p:cNvGrpSpPr/>
            <p:nvPr/>
          </p:nvGrpSpPr>
          <p:grpSpPr>
            <a:xfrm>
              <a:off x="4812649" y="1717149"/>
              <a:ext cx="1510141" cy="1510141"/>
              <a:chOff x="882925" y="1716025"/>
              <a:chExt cx="1572900" cy="1572900"/>
            </a:xfrm>
          </p:grpSpPr>
          <p:sp>
            <p:nvSpPr>
              <p:cNvPr id="211" name="Google Shape;211;g1a4df87b401_2_3"/>
              <p:cNvSpPr/>
              <p:nvPr/>
            </p:nvSpPr>
            <p:spPr>
              <a:xfrm>
                <a:off x="883825" y="1716925"/>
                <a:ext cx="1572000" cy="1572000"/>
              </a:xfrm>
              <a:prstGeom prst="ellips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g1a4df87b401_2_3"/>
              <p:cNvSpPr/>
              <p:nvPr/>
            </p:nvSpPr>
            <p:spPr>
              <a:xfrm>
                <a:off x="882925" y="1716025"/>
                <a:ext cx="1572900" cy="1572900"/>
              </a:xfrm>
              <a:prstGeom prst="pie">
                <a:avLst>
                  <a:gd fmla="val 16218093" name="adj1"/>
                  <a:gd fmla="val 1384205" name="adj2"/>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g1a4df87b401_2_3"/>
              <p:cNvSpPr/>
              <p:nvPr/>
            </p:nvSpPr>
            <p:spPr>
              <a:xfrm>
                <a:off x="1057309" y="1890409"/>
                <a:ext cx="1224900" cy="1224900"/>
              </a:xfrm>
              <a:prstGeom prst="ellipse">
                <a:avLst/>
              </a:prstGeom>
              <a:solidFill>
                <a:schemeClr val="lt1"/>
              </a:solidFill>
              <a:ln>
                <a:noFill/>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US" sz="3700">
                    <a:solidFill>
                      <a:srgbClr val="0B4745"/>
                    </a:solidFill>
                    <a:latin typeface="Pangolin"/>
                    <a:ea typeface="Pangolin"/>
                    <a:cs typeface="Pangolin"/>
                    <a:sym typeface="Pangolin"/>
                  </a:rPr>
                  <a:t>C</a:t>
                </a:r>
                <a:endParaRPr b="1" sz="3700">
                  <a:latin typeface="Pangolin"/>
                  <a:ea typeface="Pangolin"/>
                  <a:cs typeface="Pangolin"/>
                  <a:sym typeface="Pangolin"/>
                </a:endParaRPr>
              </a:p>
            </p:txBody>
          </p:sp>
        </p:grpSp>
      </p:grpSp>
      <p:sp>
        <p:nvSpPr>
          <p:cNvPr id="214" name="Google Shape;214;g1a4df87b401_2_3"/>
          <p:cNvSpPr/>
          <p:nvPr/>
        </p:nvSpPr>
        <p:spPr>
          <a:xfrm>
            <a:off x="2249826" y="1520900"/>
            <a:ext cx="763549" cy="763549"/>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rgbClr val="F5CBBC"/>
          </a:solidFill>
          <a:ln>
            <a:noFill/>
          </a:ln>
        </p:spPr>
        <p:txBody>
          <a:bodyPr anchorCtr="0" anchor="ctr" bIns="121900" lIns="0" spcFirstLastPara="1" rIns="0" wrap="square" tIns="121900">
            <a:noAutofit/>
          </a:bodyPr>
          <a:lstStyle/>
          <a:p>
            <a:pPr indent="0" lvl="0" marL="0" rtl="0" algn="ctr">
              <a:spcBef>
                <a:spcPts val="0"/>
              </a:spcBef>
              <a:spcAft>
                <a:spcPts val="0"/>
              </a:spcAft>
              <a:buNone/>
            </a:pPr>
            <a:r>
              <a:rPr b="1" lang="en-US" sz="1900">
                <a:solidFill>
                  <a:schemeClr val="lt1"/>
                </a:solidFill>
                <a:latin typeface="Pangolin"/>
                <a:ea typeface="Pangolin"/>
                <a:cs typeface="Pangolin"/>
                <a:sym typeface="Pangolin"/>
              </a:rPr>
              <a:t>15.7</a:t>
            </a:r>
            <a:r>
              <a:rPr b="1" lang="en-US" sz="1900">
                <a:solidFill>
                  <a:schemeClr val="lt1"/>
                </a:solidFill>
                <a:latin typeface="Pangolin"/>
                <a:ea typeface="Pangolin"/>
                <a:cs typeface="Pangolin"/>
                <a:sym typeface="Pangolin"/>
              </a:rPr>
              <a:t>%</a:t>
            </a:r>
            <a:endParaRPr b="1" sz="1900">
              <a:solidFill>
                <a:schemeClr val="lt1"/>
              </a:solidFill>
              <a:latin typeface="Pangolin"/>
              <a:ea typeface="Pangolin"/>
              <a:cs typeface="Pangolin"/>
              <a:sym typeface="Pangolin"/>
            </a:endParaRPr>
          </a:p>
        </p:txBody>
      </p:sp>
      <p:sp>
        <p:nvSpPr>
          <p:cNvPr id="215" name="Google Shape;215;g1a4df87b401_2_3"/>
          <p:cNvSpPr/>
          <p:nvPr/>
        </p:nvSpPr>
        <p:spPr>
          <a:xfrm>
            <a:off x="5062359" y="1659659"/>
            <a:ext cx="763549" cy="763549"/>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dk2"/>
          </a:solidFill>
          <a:ln>
            <a:noFill/>
          </a:ln>
        </p:spPr>
        <p:txBody>
          <a:bodyPr anchorCtr="0" anchor="ctr" bIns="121900" lIns="0" spcFirstLastPara="1" rIns="0" wrap="square" tIns="121900">
            <a:noAutofit/>
          </a:bodyPr>
          <a:lstStyle/>
          <a:p>
            <a:pPr indent="0" lvl="0" marL="0" rtl="0" algn="ctr">
              <a:spcBef>
                <a:spcPts val="0"/>
              </a:spcBef>
              <a:spcAft>
                <a:spcPts val="0"/>
              </a:spcAft>
              <a:buNone/>
            </a:pPr>
            <a:r>
              <a:rPr b="1" lang="en-US" sz="1900">
                <a:solidFill>
                  <a:schemeClr val="lt1"/>
                </a:solidFill>
                <a:latin typeface="Pangolin"/>
                <a:ea typeface="Pangolin"/>
                <a:cs typeface="Pangolin"/>
                <a:sym typeface="Pangolin"/>
              </a:rPr>
              <a:t>3</a:t>
            </a:r>
            <a:r>
              <a:rPr b="1" lang="en-US" sz="1900">
                <a:solidFill>
                  <a:schemeClr val="lt1"/>
                </a:solidFill>
                <a:latin typeface="Pangolin"/>
                <a:ea typeface="Pangolin"/>
                <a:cs typeface="Pangolin"/>
                <a:sym typeface="Pangolin"/>
              </a:rPr>
              <a:t>5%</a:t>
            </a:r>
            <a:endParaRPr b="1" sz="1900">
              <a:solidFill>
                <a:schemeClr val="lt1"/>
              </a:solidFill>
              <a:latin typeface="Pangolin"/>
              <a:ea typeface="Pangolin"/>
              <a:cs typeface="Pangolin"/>
              <a:sym typeface="Pangolin"/>
            </a:endParaRPr>
          </a:p>
        </p:txBody>
      </p:sp>
      <p:sp>
        <p:nvSpPr>
          <p:cNvPr id="216" name="Google Shape;216;g1a4df87b401_2_3"/>
          <p:cNvSpPr/>
          <p:nvPr/>
        </p:nvSpPr>
        <p:spPr>
          <a:xfrm>
            <a:off x="7605268" y="2387388"/>
            <a:ext cx="763549" cy="763549"/>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2"/>
          </a:solidFill>
          <a:ln>
            <a:noFill/>
          </a:ln>
        </p:spPr>
        <p:txBody>
          <a:bodyPr anchorCtr="0" anchor="ctr" bIns="121900" lIns="0" spcFirstLastPara="1" rIns="0" wrap="square" tIns="121900">
            <a:noAutofit/>
          </a:bodyPr>
          <a:lstStyle/>
          <a:p>
            <a:pPr indent="0" lvl="0" marL="0" rtl="0" algn="ctr">
              <a:spcBef>
                <a:spcPts val="0"/>
              </a:spcBef>
              <a:spcAft>
                <a:spcPts val="0"/>
              </a:spcAft>
              <a:buNone/>
            </a:pPr>
            <a:r>
              <a:rPr b="1" lang="en-US" sz="1900">
                <a:solidFill>
                  <a:schemeClr val="lt1"/>
                </a:solidFill>
                <a:latin typeface="Pangolin"/>
                <a:ea typeface="Pangolin"/>
                <a:cs typeface="Pangolin"/>
                <a:sym typeface="Pangolin"/>
              </a:rPr>
              <a:t>4</a:t>
            </a:r>
            <a:r>
              <a:rPr b="1" lang="en-US" sz="1900">
                <a:solidFill>
                  <a:schemeClr val="lt1"/>
                </a:solidFill>
                <a:latin typeface="Pangolin"/>
                <a:ea typeface="Pangolin"/>
                <a:cs typeface="Pangolin"/>
                <a:sym typeface="Pangolin"/>
              </a:rPr>
              <a:t>8</a:t>
            </a:r>
            <a:r>
              <a:rPr b="1" lang="en-US" sz="1900">
                <a:solidFill>
                  <a:schemeClr val="lt1"/>
                </a:solidFill>
                <a:latin typeface="Pangolin"/>
                <a:ea typeface="Pangolin"/>
                <a:cs typeface="Pangolin"/>
                <a:sym typeface="Pangolin"/>
              </a:rPr>
              <a:t>%</a:t>
            </a:r>
            <a:endParaRPr b="1" sz="1900">
              <a:solidFill>
                <a:schemeClr val="lt1"/>
              </a:solidFill>
              <a:latin typeface="Pangolin"/>
              <a:ea typeface="Pangolin"/>
              <a:cs typeface="Pangolin"/>
              <a:sym typeface="Pangolin"/>
            </a:endParaRPr>
          </a:p>
        </p:txBody>
      </p:sp>
      <p:sp>
        <p:nvSpPr>
          <p:cNvPr id="217" name="Google Shape;217;g1a4df87b401_2_3"/>
          <p:cNvSpPr txBox="1"/>
          <p:nvPr>
            <p:ph idx="4294967295" type="subTitle"/>
          </p:nvPr>
        </p:nvSpPr>
        <p:spPr>
          <a:xfrm>
            <a:off x="874767" y="3655900"/>
            <a:ext cx="2473500" cy="4632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b="1" lang="en-US" sz="2400">
                <a:latin typeface="Pangolin"/>
                <a:ea typeface="Pangolin"/>
                <a:cs typeface="Pangolin"/>
                <a:sym typeface="Pangolin"/>
              </a:rPr>
              <a:t>MTLD</a:t>
            </a:r>
            <a:endParaRPr b="1" sz="2400">
              <a:latin typeface="Pangolin"/>
              <a:ea typeface="Pangolin"/>
              <a:cs typeface="Pangolin"/>
              <a:sym typeface="Pangolin"/>
            </a:endParaRPr>
          </a:p>
        </p:txBody>
      </p:sp>
      <p:sp>
        <p:nvSpPr>
          <p:cNvPr id="218" name="Google Shape;218;g1a4df87b401_2_3"/>
          <p:cNvSpPr txBox="1"/>
          <p:nvPr>
            <p:ph idx="4294967295" type="subTitle"/>
          </p:nvPr>
        </p:nvSpPr>
        <p:spPr>
          <a:xfrm>
            <a:off x="950800" y="4283500"/>
            <a:ext cx="1991100" cy="957900"/>
          </a:xfrm>
          <a:prstGeom prst="rect">
            <a:avLst/>
          </a:prstGeom>
        </p:spPr>
        <p:txBody>
          <a:bodyPr anchorCtr="0" anchor="t" bIns="45700" lIns="91425" spcFirstLastPara="1" rIns="91425" wrap="square" tIns="45700">
            <a:normAutofit lnSpcReduction="10000"/>
          </a:bodyPr>
          <a:lstStyle/>
          <a:p>
            <a:pPr indent="0" lvl="0" marL="0" rtl="0" algn="ctr">
              <a:spcBef>
                <a:spcPts val="1000"/>
              </a:spcBef>
              <a:spcAft>
                <a:spcPts val="0"/>
              </a:spcAft>
              <a:buNone/>
            </a:pPr>
            <a:r>
              <a:rPr lang="en-US"/>
              <a:t>AD: 29.04</a:t>
            </a:r>
            <a:endParaRPr/>
          </a:p>
          <a:p>
            <a:pPr indent="0" lvl="0" marL="0" rtl="0" algn="ctr">
              <a:spcBef>
                <a:spcPts val="1000"/>
              </a:spcBef>
              <a:spcAft>
                <a:spcPts val="0"/>
              </a:spcAft>
              <a:buNone/>
            </a:pPr>
            <a:r>
              <a:rPr lang="en-US"/>
              <a:t>C: 34</a:t>
            </a:r>
            <a:endParaRPr/>
          </a:p>
        </p:txBody>
      </p:sp>
      <p:grpSp>
        <p:nvGrpSpPr>
          <p:cNvPr id="219" name="Google Shape;219;g1a4df87b401_2_3"/>
          <p:cNvGrpSpPr/>
          <p:nvPr/>
        </p:nvGrpSpPr>
        <p:grpSpPr>
          <a:xfrm>
            <a:off x="9135343" y="1520895"/>
            <a:ext cx="1889708" cy="1877951"/>
            <a:chOff x="6697880" y="1615568"/>
            <a:chExt cx="1724029" cy="1713302"/>
          </a:xfrm>
        </p:grpSpPr>
        <p:sp>
          <p:nvSpPr>
            <p:cNvPr id="220" name="Google Shape;220;g1a4df87b401_2_3"/>
            <p:cNvSpPr/>
            <p:nvPr/>
          </p:nvSpPr>
          <p:spPr>
            <a:xfrm>
              <a:off x="6697880" y="1615568"/>
              <a:ext cx="1724029" cy="1713302"/>
            </a:xfrm>
            <a:custGeom>
              <a:rect b="b" l="l" r="r" t="t"/>
              <a:pathLst>
                <a:path extrusionOk="0" h="3661" w="3684">
                  <a:moveTo>
                    <a:pt x="1853" y="0"/>
                  </a:moveTo>
                  <a:cubicBezTo>
                    <a:pt x="841" y="0"/>
                    <a:pt x="1" y="818"/>
                    <a:pt x="1" y="1830"/>
                  </a:cubicBezTo>
                  <a:cubicBezTo>
                    <a:pt x="1" y="2843"/>
                    <a:pt x="841" y="3661"/>
                    <a:pt x="1853" y="3661"/>
                  </a:cubicBezTo>
                  <a:cubicBezTo>
                    <a:pt x="2843" y="3661"/>
                    <a:pt x="3683" y="2843"/>
                    <a:pt x="3683" y="1830"/>
                  </a:cubicBezTo>
                  <a:cubicBezTo>
                    <a:pt x="3683" y="818"/>
                    <a:pt x="2843" y="0"/>
                    <a:pt x="1853"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21" name="Google Shape;221;g1a4df87b401_2_3"/>
            <p:cNvGrpSpPr/>
            <p:nvPr/>
          </p:nvGrpSpPr>
          <p:grpSpPr>
            <a:xfrm>
              <a:off x="6804824" y="1717149"/>
              <a:ext cx="1510141" cy="1510141"/>
              <a:chOff x="882925" y="1716025"/>
              <a:chExt cx="1572900" cy="1572900"/>
            </a:xfrm>
          </p:grpSpPr>
          <p:sp>
            <p:nvSpPr>
              <p:cNvPr id="222" name="Google Shape;222;g1a4df87b401_2_3"/>
              <p:cNvSpPr/>
              <p:nvPr/>
            </p:nvSpPr>
            <p:spPr>
              <a:xfrm>
                <a:off x="883825" y="1716925"/>
                <a:ext cx="1572000" cy="1572000"/>
              </a:xfrm>
              <a:prstGeom prst="ellips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3" name="Google Shape;223;g1a4df87b401_2_3"/>
              <p:cNvSpPr/>
              <p:nvPr/>
            </p:nvSpPr>
            <p:spPr>
              <a:xfrm>
                <a:off x="882925" y="1716025"/>
                <a:ext cx="1572900" cy="1572900"/>
              </a:xfrm>
              <a:prstGeom prst="pie">
                <a:avLst>
                  <a:gd fmla="val 16218093" name="adj1"/>
                  <a:gd fmla="val 20598496" name="adj2"/>
                </a:avLst>
              </a:prstGeom>
              <a:solidFill>
                <a:srgbClr val="B4A7D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4" name="Google Shape;224;g1a4df87b401_2_3"/>
              <p:cNvSpPr/>
              <p:nvPr/>
            </p:nvSpPr>
            <p:spPr>
              <a:xfrm>
                <a:off x="1057309" y="1890409"/>
                <a:ext cx="1224900" cy="1224900"/>
              </a:xfrm>
              <a:prstGeom prst="ellipse">
                <a:avLst/>
              </a:prstGeom>
              <a:solidFill>
                <a:schemeClr val="lt1"/>
              </a:solidFill>
              <a:ln>
                <a:noFill/>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US" sz="3700">
                    <a:solidFill>
                      <a:srgbClr val="0B4745"/>
                    </a:solidFill>
                    <a:latin typeface="Pangolin"/>
                    <a:ea typeface="Pangolin"/>
                    <a:cs typeface="Pangolin"/>
                    <a:sym typeface="Pangolin"/>
                  </a:rPr>
                  <a:t>D</a:t>
                </a:r>
                <a:endParaRPr b="1" sz="3700">
                  <a:latin typeface="Pangolin"/>
                  <a:ea typeface="Pangolin"/>
                  <a:cs typeface="Pangolin"/>
                  <a:sym typeface="Pangolin"/>
                </a:endParaRPr>
              </a:p>
            </p:txBody>
          </p:sp>
        </p:grpSp>
      </p:grpSp>
      <p:sp>
        <p:nvSpPr>
          <p:cNvPr id="225" name="Google Shape;225;g1a4df87b401_2_3"/>
          <p:cNvSpPr txBox="1"/>
          <p:nvPr>
            <p:ph idx="4294967295" type="subTitle"/>
          </p:nvPr>
        </p:nvSpPr>
        <p:spPr>
          <a:xfrm>
            <a:off x="3529708" y="3671071"/>
            <a:ext cx="2473500" cy="4632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b="1" lang="en-US" sz="2400">
                <a:latin typeface="Pangolin"/>
                <a:ea typeface="Pangolin"/>
                <a:cs typeface="Pangolin"/>
                <a:sym typeface="Pangolin"/>
              </a:rPr>
              <a:t>P-N ratio</a:t>
            </a:r>
            <a:endParaRPr b="1" sz="2400">
              <a:latin typeface="Pangolin"/>
              <a:ea typeface="Pangolin"/>
              <a:cs typeface="Pangolin"/>
              <a:sym typeface="Pangolin"/>
            </a:endParaRPr>
          </a:p>
        </p:txBody>
      </p:sp>
      <p:sp>
        <p:nvSpPr>
          <p:cNvPr id="226" name="Google Shape;226;g1a4df87b401_2_3"/>
          <p:cNvSpPr txBox="1"/>
          <p:nvPr>
            <p:ph idx="4294967295" type="subTitle"/>
          </p:nvPr>
        </p:nvSpPr>
        <p:spPr>
          <a:xfrm>
            <a:off x="3155108" y="4334158"/>
            <a:ext cx="2940900" cy="1286700"/>
          </a:xfrm>
          <a:prstGeom prst="rect">
            <a:avLst/>
          </a:prstGeom>
        </p:spPr>
        <p:txBody>
          <a:bodyPr anchorCtr="0" anchor="t" bIns="45700" lIns="91425" spcFirstLastPara="1" rIns="91425" wrap="square" tIns="45700">
            <a:normAutofit lnSpcReduction="20000"/>
          </a:bodyPr>
          <a:lstStyle/>
          <a:p>
            <a:pPr indent="0" lvl="0" marL="0" rtl="0" algn="ctr">
              <a:spcBef>
                <a:spcPts val="1000"/>
              </a:spcBef>
              <a:spcAft>
                <a:spcPts val="0"/>
              </a:spcAft>
              <a:buNone/>
            </a:pPr>
            <a:r>
              <a:rPr lang="en-US"/>
              <a:t>AD: 0.69</a:t>
            </a:r>
            <a:endParaRPr/>
          </a:p>
          <a:p>
            <a:pPr indent="0" lvl="0" marL="0" rtl="0" algn="ctr">
              <a:spcBef>
                <a:spcPts val="1000"/>
              </a:spcBef>
              <a:spcAft>
                <a:spcPts val="0"/>
              </a:spcAft>
              <a:buNone/>
            </a:pPr>
            <a:r>
              <a:rPr lang="en-US"/>
              <a:t>C: 0.51</a:t>
            </a:r>
            <a:endParaRPr/>
          </a:p>
          <a:p>
            <a:pPr indent="0" lvl="0" marL="0" rtl="0" algn="ctr">
              <a:spcBef>
                <a:spcPts val="1000"/>
              </a:spcBef>
              <a:spcAft>
                <a:spcPts val="0"/>
              </a:spcAft>
              <a:buNone/>
            </a:pPr>
            <a:r>
              <a:t/>
            </a:r>
            <a:endParaRPr/>
          </a:p>
        </p:txBody>
      </p:sp>
      <p:sp>
        <p:nvSpPr>
          <p:cNvPr id="227" name="Google Shape;227;g1a4df87b401_2_3"/>
          <p:cNvSpPr txBox="1"/>
          <p:nvPr>
            <p:ph idx="4294967295" type="subTitle"/>
          </p:nvPr>
        </p:nvSpPr>
        <p:spPr>
          <a:xfrm>
            <a:off x="6184633" y="3572467"/>
            <a:ext cx="2473500" cy="463200"/>
          </a:xfrm>
          <a:prstGeom prst="rect">
            <a:avLst/>
          </a:prstGeom>
        </p:spPr>
        <p:txBody>
          <a:bodyPr anchorCtr="0" anchor="t" bIns="45700" lIns="91425" spcFirstLastPara="1" rIns="91425" wrap="square" tIns="45700">
            <a:normAutofit fontScale="92500"/>
          </a:bodyPr>
          <a:lstStyle/>
          <a:p>
            <a:pPr indent="0" lvl="0" marL="0" rtl="0" algn="ctr">
              <a:spcBef>
                <a:spcPts val="1000"/>
              </a:spcBef>
              <a:spcAft>
                <a:spcPts val="0"/>
              </a:spcAft>
              <a:buNone/>
            </a:pPr>
            <a:r>
              <a:rPr b="1" lang="en-US" sz="2400">
                <a:latin typeface="Pangolin"/>
                <a:ea typeface="Pangolin"/>
                <a:cs typeface="Pangolin"/>
                <a:sym typeface="Pangolin"/>
              </a:rPr>
              <a:t>Adverb frequency</a:t>
            </a:r>
            <a:endParaRPr b="1" sz="2400">
              <a:latin typeface="Pangolin"/>
              <a:ea typeface="Pangolin"/>
              <a:cs typeface="Pangolin"/>
              <a:sym typeface="Pangolin"/>
            </a:endParaRPr>
          </a:p>
        </p:txBody>
      </p:sp>
      <p:sp>
        <p:nvSpPr>
          <p:cNvPr id="228" name="Google Shape;228;g1a4df87b401_2_3"/>
          <p:cNvSpPr txBox="1"/>
          <p:nvPr>
            <p:ph idx="4294967295" type="subTitle"/>
          </p:nvPr>
        </p:nvSpPr>
        <p:spPr>
          <a:xfrm>
            <a:off x="8843625" y="3519225"/>
            <a:ext cx="2613600" cy="615000"/>
          </a:xfrm>
          <a:prstGeom prst="rect">
            <a:avLst/>
          </a:prstGeom>
        </p:spPr>
        <p:txBody>
          <a:bodyPr anchorCtr="0" anchor="t" bIns="45700" lIns="91425" spcFirstLastPara="1" rIns="91425" wrap="square" tIns="45700">
            <a:normAutofit lnSpcReduction="20000"/>
          </a:bodyPr>
          <a:lstStyle/>
          <a:p>
            <a:pPr indent="0" lvl="0" marL="0" rtl="0" algn="ctr">
              <a:spcBef>
                <a:spcPts val="1000"/>
              </a:spcBef>
              <a:spcAft>
                <a:spcPts val="0"/>
              </a:spcAft>
              <a:buNone/>
            </a:pPr>
            <a:r>
              <a:rPr b="1" lang="en-US" sz="2400">
                <a:latin typeface="Pangolin"/>
                <a:ea typeface="Pangolin"/>
                <a:cs typeface="Pangolin"/>
                <a:sym typeface="Pangolin"/>
              </a:rPr>
              <a:t>Incomplete sentences</a:t>
            </a:r>
            <a:endParaRPr b="1" sz="2400">
              <a:latin typeface="Pangolin"/>
              <a:ea typeface="Pangolin"/>
              <a:cs typeface="Pangolin"/>
              <a:sym typeface="Pangolin"/>
            </a:endParaRPr>
          </a:p>
        </p:txBody>
      </p:sp>
      <p:sp>
        <p:nvSpPr>
          <p:cNvPr id="229" name="Google Shape;229;g1a4df87b401_2_3"/>
          <p:cNvSpPr txBox="1"/>
          <p:nvPr>
            <p:ph idx="4294967295" type="subTitle"/>
          </p:nvPr>
        </p:nvSpPr>
        <p:spPr>
          <a:xfrm>
            <a:off x="5691108" y="4334158"/>
            <a:ext cx="2940900" cy="1286700"/>
          </a:xfrm>
          <a:prstGeom prst="rect">
            <a:avLst/>
          </a:prstGeom>
        </p:spPr>
        <p:txBody>
          <a:bodyPr anchorCtr="0" anchor="t" bIns="45700" lIns="91425" spcFirstLastPara="1" rIns="91425" wrap="square" tIns="45700">
            <a:normAutofit lnSpcReduction="20000"/>
          </a:bodyPr>
          <a:lstStyle/>
          <a:p>
            <a:pPr indent="0" lvl="0" marL="0" rtl="0" algn="ctr">
              <a:spcBef>
                <a:spcPts val="1000"/>
              </a:spcBef>
              <a:spcAft>
                <a:spcPts val="0"/>
              </a:spcAft>
              <a:buNone/>
            </a:pPr>
            <a:r>
              <a:rPr lang="en-US"/>
              <a:t>AD: 48.95</a:t>
            </a:r>
            <a:endParaRPr/>
          </a:p>
          <a:p>
            <a:pPr indent="0" lvl="0" marL="0" rtl="0" algn="ctr">
              <a:spcBef>
                <a:spcPts val="1000"/>
              </a:spcBef>
              <a:spcAft>
                <a:spcPts val="0"/>
              </a:spcAft>
              <a:buNone/>
            </a:pPr>
            <a:r>
              <a:rPr lang="en-US"/>
              <a:t>C: 60</a:t>
            </a:r>
            <a:endParaRPr/>
          </a:p>
          <a:p>
            <a:pPr indent="0" lvl="0" marL="0" rtl="0" algn="ctr">
              <a:spcBef>
                <a:spcPts val="1000"/>
              </a:spcBef>
              <a:spcAft>
                <a:spcPts val="0"/>
              </a:spcAft>
              <a:buNone/>
            </a:pPr>
            <a:r>
              <a:t/>
            </a:r>
            <a:endParaRPr/>
          </a:p>
        </p:txBody>
      </p:sp>
      <p:sp>
        <p:nvSpPr>
          <p:cNvPr id="230" name="Google Shape;230;g1a4df87b401_2_3"/>
          <p:cNvSpPr txBox="1"/>
          <p:nvPr>
            <p:ph idx="4294967295" type="subTitle"/>
          </p:nvPr>
        </p:nvSpPr>
        <p:spPr>
          <a:xfrm>
            <a:off x="8609933" y="4254608"/>
            <a:ext cx="2940900" cy="1286700"/>
          </a:xfrm>
          <a:prstGeom prst="rect">
            <a:avLst/>
          </a:prstGeom>
        </p:spPr>
        <p:txBody>
          <a:bodyPr anchorCtr="0" anchor="t" bIns="45700" lIns="91425" spcFirstLastPara="1" rIns="91425" wrap="square" tIns="45700">
            <a:normAutofit lnSpcReduction="20000"/>
          </a:bodyPr>
          <a:lstStyle/>
          <a:p>
            <a:pPr indent="0" lvl="0" marL="0" rtl="0" algn="ctr">
              <a:spcBef>
                <a:spcPts val="1000"/>
              </a:spcBef>
              <a:spcAft>
                <a:spcPts val="0"/>
              </a:spcAft>
              <a:buNone/>
            </a:pPr>
            <a:r>
              <a:rPr lang="en-US"/>
              <a:t>AD: 8.16</a:t>
            </a:r>
            <a:endParaRPr/>
          </a:p>
          <a:p>
            <a:pPr indent="0" lvl="0" marL="0" rtl="0" algn="ctr">
              <a:spcBef>
                <a:spcPts val="1000"/>
              </a:spcBef>
              <a:spcAft>
                <a:spcPts val="0"/>
              </a:spcAft>
              <a:buNone/>
            </a:pPr>
            <a:r>
              <a:rPr lang="en-US"/>
              <a:t>C: 9.7</a:t>
            </a:r>
            <a:r>
              <a:rPr lang="en-US"/>
              <a:t>7</a:t>
            </a:r>
            <a:endParaRPr/>
          </a:p>
          <a:p>
            <a:pPr indent="0" lvl="0" marL="0" rtl="0" algn="ctr">
              <a:spcBef>
                <a:spcPts val="1000"/>
              </a:spcBef>
              <a:spcAft>
                <a:spcPts val="0"/>
              </a:spcAft>
              <a:buNone/>
            </a:pPr>
            <a:r>
              <a:t/>
            </a:r>
            <a:endParaRPr/>
          </a:p>
        </p:txBody>
      </p:sp>
      <p:sp>
        <p:nvSpPr>
          <p:cNvPr id="231" name="Google Shape;231;g1a4df87b401_2_3"/>
          <p:cNvSpPr/>
          <p:nvPr/>
        </p:nvSpPr>
        <p:spPr>
          <a:xfrm>
            <a:off x="10261493" y="1520900"/>
            <a:ext cx="763549" cy="763549"/>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rgbClr val="B4A7D6"/>
          </a:solidFill>
          <a:ln>
            <a:noFill/>
          </a:ln>
        </p:spPr>
        <p:txBody>
          <a:bodyPr anchorCtr="0" anchor="ctr" bIns="121900" lIns="0" spcFirstLastPara="1" rIns="0" wrap="square" tIns="121900">
            <a:noAutofit/>
          </a:bodyPr>
          <a:lstStyle/>
          <a:p>
            <a:pPr indent="0" lvl="0" marL="0" rtl="0" algn="ctr">
              <a:spcBef>
                <a:spcPts val="0"/>
              </a:spcBef>
              <a:spcAft>
                <a:spcPts val="0"/>
              </a:spcAft>
              <a:buNone/>
            </a:pPr>
            <a:r>
              <a:rPr b="1" lang="en-US" sz="1900">
                <a:solidFill>
                  <a:schemeClr val="lt1"/>
                </a:solidFill>
                <a:latin typeface="Pangolin"/>
                <a:ea typeface="Pangolin"/>
                <a:cs typeface="Pangolin"/>
                <a:sym typeface="Pangolin"/>
              </a:rPr>
              <a:t>10</a:t>
            </a:r>
            <a:r>
              <a:rPr b="1" lang="en-US" sz="1900">
                <a:solidFill>
                  <a:schemeClr val="lt1"/>
                </a:solidFill>
                <a:latin typeface="Pangolin"/>
                <a:ea typeface="Pangolin"/>
                <a:cs typeface="Pangolin"/>
                <a:sym typeface="Pangolin"/>
              </a:rPr>
              <a:t>%</a:t>
            </a:r>
            <a:endParaRPr b="1" sz="1900">
              <a:solidFill>
                <a:schemeClr val="lt1"/>
              </a:solidFill>
              <a:latin typeface="Pangolin"/>
              <a:ea typeface="Pangolin"/>
              <a:cs typeface="Pangolin"/>
              <a:sym typeface="Pango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1000"/>
                                        <p:tgtEl>
                                          <p:spTgt spid="214"/>
                                        </p:tgtEl>
                                        <p:attrNameLst>
                                          <p:attrName>ppt_w</p:attrName>
                                        </p:attrNameLst>
                                      </p:cBhvr>
                                      <p:tavLst>
                                        <p:tav fmla="" tm="0">
                                          <p:val>
                                            <p:strVal val="0"/>
                                          </p:val>
                                        </p:tav>
                                        <p:tav fmla="" tm="100000">
                                          <p:val>
                                            <p:strVal val="#ppt_w"/>
                                          </p:val>
                                        </p:tav>
                                      </p:tavLst>
                                    </p:anim>
                                    <p:anim calcmode="lin" valueType="num">
                                      <p:cBhvr additive="base">
                                        <p:cTn dur="1000"/>
                                        <p:tgtEl>
                                          <p:spTgt spid="21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1000"/>
                                        <p:tgtEl>
                                          <p:spTgt spid="215"/>
                                        </p:tgtEl>
                                        <p:attrNameLst>
                                          <p:attrName>ppt_w</p:attrName>
                                        </p:attrNameLst>
                                      </p:cBhvr>
                                      <p:tavLst>
                                        <p:tav fmla="" tm="0">
                                          <p:val>
                                            <p:strVal val="0"/>
                                          </p:val>
                                        </p:tav>
                                        <p:tav fmla="" tm="100000">
                                          <p:val>
                                            <p:strVal val="#ppt_w"/>
                                          </p:val>
                                        </p:tav>
                                      </p:tavLst>
                                    </p:anim>
                                    <p:anim calcmode="lin" valueType="num">
                                      <p:cBhvr additive="base">
                                        <p:cTn dur="1000"/>
                                        <p:tgtEl>
                                          <p:spTgt spid="21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1000"/>
                                        <p:tgtEl>
                                          <p:spTgt spid="216"/>
                                        </p:tgtEl>
                                        <p:attrNameLst>
                                          <p:attrName>ppt_w</p:attrName>
                                        </p:attrNameLst>
                                      </p:cBhvr>
                                      <p:tavLst>
                                        <p:tav fmla="" tm="0">
                                          <p:val>
                                            <p:strVal val="0"/>
                                          </p:val>
                                        </p:tav>
                                        <p:tav fmla="" tm="100000">
                                          <p:val>
                                            <p:strVal val="#ppt_w"/>
                                          </p:val>
                                        </p:tav>
                                      </p:tavLst>
                                    </p:anim>
                                    <p:anim calcmode="lin" valueType="num">
                                      <p:cBhvr additive="base">
                                        <p:cTn dur="1000"/>
                                        <p:tgtEl>
                                          <p:spTgt spid="21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1000"/>
                                        <p:tgtEl>
                                          <p:spTgt spid="231"/>
                                        </p:tgtEl>
                                        <p:attrNameLst>
                                          <p:attrName>ppt_w</p:attrName>
                                        </p:attrNameLst>
                                      </p:cBhvr>
                                      <p:tavLst>
                                        <p:tav fmla="" tm="0">
                                          <p:val>
                                            <p:strVal val="0"/>
                                          </p:val>
                                        </p:tav>
                                        <p:tav fmla="" tm="100000">
                                          <p:val>
                                            <p:strVal val="#ppt_w"/>
                                          </p:val>
                                        </p:tav>
                                      </p:tavLst>
                                    </p:anim>
                                    <p:anim calcmode="lin" valueType="num">
                                      <p:cBhvr additive="base">
                                        <p:cTn dur="1000"/>
                                        <p:tgtEl>
                                          <p:spTgt spid="23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ae6ba7b579_6_2"/>
          <p:cNvSpPr txBox="1"/>
          <p:nvPr>
            <p:ph type="title"/>
          </p:nvPr>
        </p:nvSpPr>
        <p:spPr>
          <a:xfrm>
            <a:off x="950800" y="440667"/>
            <a:ext cx="102903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HOW ABOUT SOME PERCENTAGES?</a:t>
            </a:r>
            <a:endParaRPr/>
          </a:p>
        </p:txBody>
      </p:sp>
      <p:grpSp>
        <p:nvGrpSpPr>
          <p:cNvPr id="237" name="Google Shape;237;g1ae6ba7b579_6_2"/>
          <p:cNvGrpSpPr/>
          <p:nvPr/>
        </p:nvGrpSpPr>
        <p:grpSpPr>
          <a:xfrm>
            <a:off x="1166659" y="1520895"/>
            <a:ext cx="1889708" cy="1877951"/>
            <a:chOff x="721355" y="1615568"/>
            <a:chExt cx="1724029" cy="1713302"/>
          </a:xfrm>
        </p:grpSpPr>
        <p:sp>
          <p:nvSpPr>
            <p:cNvPr id="238" name="Google Shape;238;g1ae6ba7b579_6_2"/>
            <p:cNvSpPr/>
            <p:nvPr/>
          </p:nvSpPr>
          <p:spPr>
            <a:xfrm>
              <a:off x="721355" y="1615568"/>
              <a:ext cx="1724029" cy="1713302"/>
            </a:xfrm>
            <a:custGeom>
              <a:rect b="b" l="l" r="r" t="t"/>
              <a:pathLst>
                <a:path extrusionOk="0" h="3661" w="3684">
                  <a:moveTo>
                    <a:pt x="1853" y="0"/>
                  </a:moveTo>
                  <a:cubicBezTo>
                    <a:pt x="841" y="0"/>
                    <a:pt x="1" y="818"/>
                    <a:pt x="1" y="1830"/>
                  </a:cubicBezTo>
                  <a:cubicBezTo>
                    <a:pt x="1" y="2843"/>
                    <a:pt x="841" y="3661"/>
                    <a:pt x="1853" y="3661"/>
                  </a:cubicBezTo>
                  <a:cubicBezTo>
                    <a:pt x="2843" y="3661"/>
                    <a:pt x="3683" y="2843"/>
                    <a:pt x="3683" y="1830"/>
                  </a:cubicBezTo>
                  <a:cubicBezTo>
                    <a:pt x="3683" y="818"/>
                    <a:pt x="2843" y="0"/>
                    <a:pt x="1853"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39" name="Google Shape;239;g1ae6ba7b579_6_2"/>
            <p:cNvGrpSpPr/>
            <p:nvPr/>
          </p:nvGrpSpPr>
          <p:grpSpPr>
            <a:xfrm>
              <a:off x="828299" y="1717149"/>
              <a:ext cx="1510141" cy="1510141"/>
              <a:chOff x="882925" y="1716025"/>
              <a:chExt cx="1572900" cy="1572900"/>
            </a:xfrm>
          </p:grpSpPr>
          <p:sp>
            <p:nvSpPr>
              <p:cNvPr id="240" name="Google Shape;240;g1ae6ba7b579_6_2"/>
              <p:cNvSpPr/>
              <p:nvPr/>
            </p:nvSpPr>
            <p:spPr>
              <a:xfrm>
                <a:off x="883825" y="1716925"/>
                <a:ext cx="1572000" cy="1572000"/>
              </a:xfrm>
              <a:prstGeom prst="ellips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g1ae6ba7b579_6_2"/>
              <p:cNvSpPr/>
              <p:nvPr/>
            </p:nvSpPr>
            <p:spPr>
              <a:xfrm>
                <a:off x="882925" y="1716025"/>
                <a:ext cx="1572900" cy="1572900"/>
              </a:xfrm>
              <a:prstGeom prst="pie">
                <a:avLst>
                  <a:gd fmla="val 16218093" name="adj1"/>
                  <a:gd fmla="val 16130354" name="adj2"/>
                </a:avLst>
              </a:prstGeom>
              <a:solidFill>
                <a:srgbClr val="F5CBB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g1ae6ba7b579_6_2"/>
              <p:cNvSpPr/>
              <p:nvPr/>
            </p:nvSpPr>
            <p:spPr>
              <a:xfrm>
                <a:off x="1057309" y="1890409"/>
                <a:ext cx="1224900" cy="1224900"/>
              </a:xfrm>
              <a:prstGeom prst="ellipse">
                <a:avLst/>
              </a:prstGeom>
              <a:solidFill>
                <a:schemeClr val="l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3700">
                    <a:solidFill>
                      <a:srgbClr val="0B4745"/>
                    </a:solidFill>
                    <a:latin typeface="Pangolin"/>
                    <a:ea typeface="Pangolin"/>
                    <a:cs typeface="Pangolin"/>
                    <a:sym typeface="Pangolin"/>
                  </a:rPr>
                  <a:t>A</a:t>
                </a:r>
                <a:endParaRPr b="1" sz="3700">
                  <a:solidFill>
                    <a:srgbClr val="0B4745"/>
                  </a:solidFill>
                  <a:latin typeface="Pangolin"/>
                  <a:ea typeface="Pangolin"/>
                  <a:cs typeface="Pangolin"/>
                  <a:sym typeface="Pangolin"/>
                </a:endParaRPr>
              </a:p>
            </p:txBody>
          </p:sp>
        </p:grpSp>
      </p:grpSp>
      <p:grpSp>
        <p:nvGrpSpPr>
          <p:cNvPr id="243" name="Google Shape;243;g1ae6ba7b579_6_2"/>
          <p:cNvGrpSpPr/>
          <p:nvPr/>
        </p:nvGrpSpPr>
        <p:grpSpPr>
          <a:xfrm>
            <a:off x="3801400" y="1520895"/>
            <a:ext cx="1889708" cy="1877951"/>
            <a:chOff x="2713530" y="1615568"/>
            <a:chExt cx="1724029" cy="1713302"/>
          </a:xfrm>
        </p:grpSpPr>
        <p:sp>
          <p:nvSpPr>
            <p:cNvPr id="244" name="Google Shape;244;g1ae6ba7b579_6_2"/>
            <p:cNvSpPr/>
            <p:nvPr/>
          </p:nvSpPr>
          <p:spPr>
            <a:xfrm>
              <a:off x="2713530" y="1615568"/>
              <a:ext cx="1724029" cy="1713302"/>
            </a:xfrm>
            <a:custGeom>
              <a:rect b="b" l="l" r="r" t="t"/>
              <a:pathLst>
                <a:path extrusionOk="0" h="3661" w="3684">
                  <a:moveTo>
                    <a:pt x="1853" y="0"/>
                  </a:moveTo>
                  <a:cubicBezTo>
                    <a:pt x="841" y="0"/>
                    <a:pt x="1" y="818"/>
                    <a:pt x="1" y="1830"/>
                  </a:cubicBezTo>
                  <a:cubicBezTo>
                    <a:pt x="1" y="2843"/>
                    <a:pt x="841" y="3661"/>
                    <a:pt x="1853" y="3661"/>
                  </a:cubicBezTo>
                  <a:cubicBezTo>
                    <a:pt x="2843" y="3661"/>
                    <a:pt x="3683" y="2843"/>
                    <a:pt x="3683" y="1830"/>
                  </a:cubicBezTo>
                  <a:cubicBezTo>
                    <a:pt x="3683" y="818"/>
                    <a:pt x="2843" y="0"/>
                    <a:pt x="1853"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45" name="Google Shape;245;g1ae6ba7b579_6_2"/>
            <p:cNvGrpSpPr/>
            <p:nvPr/>
          </p:nvGrpSpPr>
          <p:grpSpPr>
            <a:xfrm>
              <a:off x="2820461" y="1717149"/>
              <a:ext cx="1510141" cy="1510141"/>
              <a:chOff x="882925" y="1716025"/>
              <a:chExt cx="1572900" cy="1572900"/>
            </a:xfrm>
          </p:grpSpPr>
          <p:sp>
            <p:nvSpPr>
              <p:cNvPr id="246" name="Google Shape;246;g1ae6ba7b579_6_2"/>
              <p:cNvSpPr/>
              <p:nvPr/>
            </p:nvSpPr>
            <p:spPr>
              <a:xfrm>
                <a:off x="883825" y="1716925"/>
                <a:ext cx="1572000" cy="1572000"/>
              </a:xfrm>
              <a:prstGeom prst="ellips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g1ae6ba7b579_6_2"/>
              <p:cNvSpPr/>
              <p:nvPr/>
            </p:nvSpPr>
            <p:spPr>
              <a:xfrm>
                <a:off x="882925" y="1716025"/>
                <a:ext cx="1572900" cy="1572900"/>
              </a:xfrm>
              <a:prstGeom prst="pie">
                <a:avLst>
                  <a:gd fmla="val 16218093" name="adj1"/>
                  <a:gd fmla="val 6580722" name="adj2"/>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g1ae6ba7b579_6_2"/>
              <p:cNvSpPr/>
              <p:nvPr/>
            </p:nvSpPr>
            <p:spPr>
              <a:xfrm>
                <a:off x="1057309" y="1890409"/>
                <a:ext cx="1224900" cy="1224900"/>
              </a:xfrm>
              <a:prstGeom prst="ellipse">
                <a:avLst/>
              </a:prstGeom>
              <a:solidFill>
                <a:schemeClr val="lt1"/>
              </a:solidFill>
              <a:ln>
                <a:noFill/>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US" sz="3700">
                    <a:solidFill>
                      <a:srgbClr val="0B4745"/>
                    </a:solidFill>
                    <a:latin typeface="Pangolin"/>
                    <a:ea typeface="Pangolin"/>
                    <a:cs typeface="Pangolin"/>
                    <a:sym typeface="Pangolin"/>
                  </a:rPr>
                  <a:t>B</a:t>
                </a:r>
                <a:endParaRPr b="1" sz="3700">
                  <a:latin typeface="Pangolin"/>
                  <a:ea typeface="Pangolin"/>
                  <a:cs typeface="Pangolin"/>
                  <a:sym typeface="Pangolin"/>
                </a:endParaRPr>
              </a:p>
            </p:txBody>
          </p:sp>
        </p:grpSp>
      </p:grpSp>
      <p:grpSp>
        <p:nvGrpSpPr>
          <p:cNvPr id="249" name="Google Shape;249;g1ae6ba7b579_6_2"/>
          <p:cNvGrpSpPr/>
          <p:nvPr/>
        </p:nvGrpSpPr>
        <p:grpSpPr>
          <a:xfrm>
            <a:off x="6479120" y="1520895"/>
            <a:ext cx="1889708" cy="1877951"/>
            <a:chOff x="4705705" y="1615568"/>
            <a:chExt cx="1724029" cy="1713302"/>
          </a:xfrm>
        </p:grpSpPr>
        <p:sp>
          <p:nvSpPr>
            <p:cNvPr id="250" name="Google Shape;250;g1ae6ba7b579_6_2"/>
            <p:cNvSpPr/>
            <p:nvPr/>
          </p:nvSpPr>
          <p:spPr>
            <a:xfrm>
              <a:off x="4705705" y="1615568"/>
              <a:ext cx="1724029" cy="1713302"/>
            </a:xfrm>
            <a:custGeom>
              <a:rect b="b" l="l" r="r" t="t"/>
              <a:pathLst>
                <a:path extrusionOk="0" h="3661" w="3684">
                  <a:moveTo>
                    <a:pt x="1853" y="0"/>
                  </a:moveTo>
                  <a:cubicBezTo>
                    <a:pt x="841" y="0"/>
                    <a:pt x="1" y="818"/>
                    <a:pt x="1" y="1830"/>
                  </a:cubicBezTo>
                  <a:cubicBezTo>
                    <a:pt x="1" y="2843"/>
                    <a:pt x="841" y="3661"/>
                    <a:pt x="1853" y="3661"/>
                  </a:cubicBezTo>
                  <a:cubicBezTo>
                    <a:pt x="2843" y="3661"/>
                    <a:pt x="3683" y="2843"/>
                    <a:pt x="3683" y="1830"/>
                  </a:cubicBezTo>
                  <a:cubicBezTo>
                    <a:pt x="3683" y="818"/>
                    <a:pt x="2843" y="0"/>
                    <a:pt x="1853"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1" name="Google Shape;251;g1ae6ba7b579_6_2"/>
            <p:cNvGrpSpPr/>
            <p:nvPr/>
          </p:nvGrpSpPr>
          <p:grpSpPr>
            <a:xfrm>
              <a:off x="4812649" y="1717149"/>
              <a:ext cx="1510141" cy="1510141"/>
              <a:chOff x="882925" y="1716025"/>
              <a:chExt cx="1572900" cy="1572900"/>
            </a:xfrm>
          </p:grpSpPr>
          <p:sp>
            <p:nvSpPr>
              <p:cNvPr id="252" name="Google Shape;252;g1ae6ba7b579_6_2"/>
              <p:cNvSpPr/>
              <p:nvPr/>
            </p:nvSpPr>
            <p:spPr>
              <a:xfrm>
                <a:off x="883825" y="1716925"/>
                <a:ext cx="1572000" cy="1572000"/>
              </a:xfrm>
              <a:prstGeom prst="ellips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g1ae6ba7b579_6_2"/>
              <p:cNvSpPr/>
              <p:nvPr/>
            </p:nvSpPr>
            <p:spPr>
              <a:xfrm>
                <a:off x="882925" y="1716025"/>
                <a:ext cx="1572900" cy="1572900"/>
              </a:xfrm>
              <a:prstGeom prst="pie">
                <a:avLst>
                  <a:gd fmla="val 16218093" name="adj1"/>
                  <a:gd fmla="val 15692563" name="adj2"/>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4" name="Google Shape;254;g1ae6ba7b579_6_2"/>
              <p:cNvSpPr/>
              <p:nvPr/>
            </p:nvSpPr>
            <p:spPr>
              <a:xfrm>
                <a:off x="1057309" y="1890409"/>
                <a:ext cx="1224900" cy="1224900"/>
              </a:xfrm>
              <a:prstGeom prst="ellipse">
                <a:avLst/>
              </a:prstGeom>
              <a:solidFill>
                <a:schemeClr val="lt1"/>
              </a:solidFill>
              <a:ln>
                <a:noFill/>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US" sz="3700">
                    <a:solidFill>
                      <a:srgbClr val="0B4745"/>
                    </a:solidFill>
                    <a:latin typeface="Pangolin"/>
                    <a:ea typeface="Pangolin"/>
                    <a:cs typeface="Pangolin"/>
                    <a:sym typeface="Pangolin"/>
                  </a:rPr>
                  <a:t>C</a:t>
                </a:r>
                <a:endParaRPr b="1" sz="3700">
                  <a:latin typeface="Pangolin"/>
                  <a:ea typeface="Pangolin"/>
                  <a:cs typeface="Pangolin"/>
                  <a:sym typeface="Pangolin"/>
                </a:endParaRPr>
              </a:p>
            </p:txBody>
          </p:sp>
        </p:grpSp>
      </p:grpSp>
      <p:sp>
        <p:nvSpPr>
          <p:cNvPr id="255" name="Google Shape;255;g1ae6ba7b579_6_2"/>
          <p:cNvSpPr/>
          <p:nvPr/>
        </p:nvSpPr>
        <p:spPr>
          <a:xfrm>
            <a:off x="1532801" y="1416250"/>
            <a:ext cx="763549" cy="763549"/>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rgbClr val="F5CBBC"/>
          </a:solidFill>
          <a:ln>
            <a:noFill/>
          </a:ln>
        </p:spPr>
        <p:txBody>
          <a:bodyPr anchorCtr="0" anchor="ctr" bIns="121900" lIns="0" spcFirstLastPara="1" rIns="0" wrap="square" tIns="121900">
            <a:noAutofit/>
          </a:bodyPr>
          <a:lstStyle/>
          <a:p>
            <a:pPr indent="0" lvl="0" marL="0" rtl="0" algn="ctr">
              <a:spcBef>
                <a:spcPts val="0"/>
              </a:spcBef>
              <a:spcAft>
                <a:spcPts val="0"/>
              </a:spcAft>
              <a:buNone/>
            </a:pPr>
            <a:r>
              <a:rPr b="1" lang="en-US" sz="1900">
                <a:solidFill>
                  <a:schemeClr val="lt1"/>
                </a:solidFill>
                <a:latin typeface="Pangolin"/>
                <a:ea typeface="Pangolin"/>
                <a:cs typeface="Pangolin"/>
                <a:sym typeface="Pangolin"/>
              </a:rPr>
              <a:t>15</a:t>
            </a:r>
            <a:r>
              <a:rPr b="1" lang="en-US" sz="1900">
                <a:solidFill>
                  <a:schemeClr val="lt1"/>
                </a:solidFill>
                <a:latin typeface="Pangolin"/>
                <a:ea typeface="Pangolin"/>
                <a:cs typeface="Pangolin"/>
                <a:sym typeface="Pangolin"/>
              </a:rPr>
              <a:t>0%</a:t>
            </a:r>
            <a:endParaRPr b="1" sz="1900">
              <a:solidFill>
                <a:schemeClr val="lt1"/>
              </a:solidFill>
              <a:latin typeface="Pangolin"/>
              <a:ea typeface="Pangolin"/>
              <a:cs typeface="Pangolin"/>
              <a:sym typeface="Pangolin"/>
            </a:endParaRPr>
          </a:p>
        </p:txBody>
      </p:sp>
      <p:grpSp>
        <p:nvGrpSpPr>
          <p:cNvPr id="256" name="Google Shape;256;g1ae6ba7b579_6_2"/>
          <p:cNvGrpSpPr/>
          <p:nvPr/>
        </p:nvGrpSpPr>
        <p:grpSpPr>
          <a:xfrm>
            <a:off x="9135343" y="1520895"/>
            <a:ext cx="1889708" cy="1877951"/>
            <a:chOff x="6697880" y="1615568"/>
            <a:chExt cx="1724029" cy="1713302"/>
          </a:xfrm>
        </p:grpSpPr>
        <p:sp>
          <p:nvSpPr>
            <p:cNvPr id="257" name="Google Shape;257;g1ae6ba7b579_6_2"/>
            <p:cNvSpPr/>
            <p:nvPr/>
          </p:nvSpPr>
          <p:spPr>
            <a:xfrm>
              <a:off x="6697880" y="1615568"/>
              <a:ext cx="1724029" cy="1713302"/>
            </a:xfrm>
            <a:custGeom>
              <a:rect b="b" l="l" r="r" t="t"/>
              <a:pathLst>
                <a:path extrusionOk="0" h="3661" w="3684">
                  <a:moveTo>
                    <a:pt x="1853" y="0"/>
                  </a:moveTo>
                  <a:cubicBezTo>
                    <a:pt x="841" y="0"/>
                    <a:pt x="1" y="818"/>
                    <a:pt x="1" y="1830"/>
                  </a:cubicBezTo>
                  <a:cubicBezTo>
                    <a:pt x="1" y="2843"/>
                    <a:pt x="841" y="3661"/>
                    <a:pt x="1853" y="3661"/>
                  </a:cubicBezTo>
                  <a:cubicBezTo>
                    <a:pt x="2843" y="3661"/>
                    <a:pt x="3683" y="2843"/>
                    <a:pt x="3683" y="1830"/>
                  </a:cubicBezTo>
                  <a:cubicBezTo>
                    <a:pt x="3683" y="818"/>
                    <a:pt x="2843" y="0"/>
                    <a:pt x="1853" y="0"/>
                  </a:cubicBezTo>
                  <a:close/>
                </a:path>
              </a:pathLst>
            </a:cu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8" name="Google Shape;258;g1ae6ba7b579_6_2"/>
            <p:cNvGrpSpPr/>
            <p:nvPr/>
          </p:nvGrpSpPr>
          <p:grpSpPr>
            <a:xfrm>
              <a:off x="6804824" y="1717149"/>
              <a:ext cx="1510141" cy="1510141"/>
              <a:chOff x="882925" y="1716025"/>
              <a:chExt cx="1572900" cy="1572900"/>
            </a:xfrm>
          </p:grpSpPr>
          <p:sp>
            <p:nvSpPr>
              <p:cNvPr id="259" name="Google Shape;259;g1ae6ba7b579_6_2"/>
              <p:cNvSpPr/>
              <p:nvPr/>
            </p:nvSpPr>
            <p:spPr>
              <a:xfrm>
                <a:off x="883825" y="1716925"/>
                <a:ext cx="1572000" cy="1572000"/>
              </a:xfrm>
              <a:prstGeom prst="ellips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 name="Google Shape;260;g1ae6ba7b579_6_2"/>
              <p:cNvSpPr/>
              <p:nvPr/>
            </p:nvSpPr>
            <p:spPr>
              <a:xfrm>
                <a:off x="882925" y="1716025"/>
                <a:ext cx="1572900" cy="1572900"/>
              </a:xfrm>
              <a:prstGeom prst="pie">
                <a:avLst>
                  <a:gd fmla="val 16218093" name="adj1"/>
                  <a:gd fmla="val 15943779" name="adj2"/>
                </a:avLst>
              </a:prstGeom>
              <a:solidFill>
                <a:srgbClr val="B4A7D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g1ae6ba7b579_6_2"/>
              <p:cNvSpPr/>
              <p:nvPr/>
            </p:nvSpPr>
            <p:spPr>
              <a:xfrm>
                <a:off x="1057309" y="1890409"/>
                <a:ext cx="1224900" cy="1224900"/>
              </a:xfrm>
              <a:prstGeom prst="ellipse">
                <a:avLst/>
              </a:prstGeom>
              <a:solidFill>
                <a:schemeClr val="lt1"/>
              </a:solidFill>
              <a:ln>
                <a:noFill/>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US" sz="3700">
                    <a:solidFill>
                      <a:srgbClr val="0B4745"/>
                    </a:solidFill>
                    <a:latin typeface="Pangolin"/>
                    <a:ea typeface="Pangolin"/>
                    <a:cs typeface="Pangolin"/>
                    <a:sym typeface="Pangolin"/>
                  </a:rPr>
                  <a:t>D</a:t>
                </a:r>
                <a:endParaRPr b="1" sz="3700">
                  <a:latin typeface="Pangolin"/>
                  <a:ea typeface="Pangolin"/>
                  <a:cs typeface="Pangolin"/>
                  <a:sym typeface="Pangolin"/>
                </a:endParaRPr>
              </a:p>
            </p:txBody>
          </p:sp>
        </p:grpSp>
      </p:grpSp>
      <p:sp>
        <p:nvSpPr>
          <p:cNvPr id="262" name="Google Shape;262;g1ae6ba7b579_6_2"/>
          <p:cNvSpPr/>
          <p:nvPr/>
        </p:nvSpPr>
        <p:spPr>
          <a:xfrm>
            <a:off x="3959209" y="2707659"/>
            <a:ext cx="763549" cy="763549"/>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dk2"/>
          </a:solidFill>
          <a:ln>
            <a:noFill/>
          </a:ln>
        </p:spPr>
        <p:txBody>
          <a:bodyPr anchorCtr="0" anchor="ctr" bIns="121900" lIns="0" spcFirstLastPara="1" rIns="0" wrap="square" tIns="121900">
            <a:noAutofit/>
          </a:bodyPr>
          <a:lstStyle/>
          <a:p>
            <a:pPr indent="0" lvl="0" marL="0" rtl="0" algn="ctr">
              <a:spcBef>
                <a:spcPts val="0"/>
              </a:spcBef>
              <a:spcAft>
                <a:spcPts val="0"/>
              </a:spcAft>
              <a:buNone/>
            </a:pPr>
            <a:r>
              <a:rPr b="1" lang="en-US" sz="1900">
                <a:solidFill>
                  <a:schemeClr val="lt1"/>
                </a:solidFill>
                <a:latin typeface="Pangolin"/>
                <a:ea typeface="Pangolin"/>
                <a:cs typeface="Pangolin"/>
                <a:sym typeface="Pangolin"/>
              </a:rPr>
              <a:t>61.5</a:t>
            </a:r>
            <a:r>
              <a:rPr b="1" lang="en-US" sz="1900">
                <a:solidFill>
                  <a:schemeClr val="lt1"/>
                </a:solidFill>
                <a:latin typeface="Pangolin"/>
                <a:ea typeface="Pangolin"/>
                <a:cs typeface="Pangolin"/>
                <a:sym typeface="Pangolin"/>
              </a:rPr>
              <a:t>%</a:t>
            </a:r>
            <a:endParaRPr b="1" sz="1900">
              <a:solidFill>
                <a:schemeClr val="lt1"/>
              </a:solidFill>
              <a:latin typeface="Pangolin"/>
              <a:ea typeface="Pangolin"/>
              <a:cs typeface="Pangolin"/>
              <a:sym typeface="Pangolin"/>
            </a:endParaRPr>
          </a:p>
        </p:txBody>
      </p:sp>
      <p:sp>
        <p:nvSpPr>
          <p:cNvPr id="263" name="Google Shape;263;g1ae6ba7b579_6_2"/>
          <p:cNvSpPr/>
          <p:nvPr/>
        </p:nvSpPr>
        <p:spPr>
          <a:xfrm>
            <a:off x="7031443" y="1416250"/>
            <a:ext cx="763549" cy="763549"/>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2"/>
          </a:solidFill>
          <a:ln>
            <a:noFill/>
          </a:ln>
        </p:spPr>
        <p:txBody>
          <a:bodyPr anchorCtr="0" anchor="ctr" bIns="121900" lIns="0" spcFirstLastPara="1" rIns="0" wrap="square" tIns="121900">
            <a:noAutofit/>
          </a:bodyPr>
          <a:lstStyle/>
          <a:p>
            <a:pPr indent="0" lvl="0" marL="0" rtl="0" algn="ctr">
              <a:spcBef>
                <a:spcPts val="0"/>
              </a:spcBef>
              <a:spcAft>
                <a:spcPts val="0"/>
              </a:spcAft>
              <a:buNone/>
            </a:pPr>
            <a:r>
              <a:rPr b="1" lang="en-US" sz="1900">
                <a:solidFill>
                  <a:schemeClr val="lt1"/>
                </a:solidFill>
                <a:latin typeface="Pangolin"/>
                <a:ea typeface="Pangolin"/>
                <a:cs typeface="Pangolin"/>
                <a:sym typeface="Pangolin"/>
              </a:rPr>
              <a:t>126%</a:t>
            </a:r>
            <a:endParaRPr b="1" sz="1900">
              <a:solidFill>
                <a:schemeClr val="lt1"/>
              </a:solidFill>
              <a:latin typeface="Pangolin"/>
              <a:ea typeface="Pangolin"/>
              <a:cs typeface="Pangolin"/>
              <a:sym typeface="Pangolin"/>
            </a:endParaRPr>
          </a:p>
        </p:txBody>
      </p:sp>
      <p:sp>
        <p:nvSpPr>
          <p:cNvPr id="264" name="Google Shape;264;g1ae6ba7b579_6_2"/>
          <p:cNvSpPr/>
          <p:nvPr/>
        </p:nvSpPr>
        <p:spPr>
          <a:xfrm>
            <a:off x="9698609" y="1327300"/>
            <a:ext cx="763549" cy="763549"/>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rgbClr val="B4A7D6"/>
          </a:solidFill>
          <a:ln>
            <a:noFill/>
          </a:ln>
        </p:spPr>
        <p:txBody>
          <a:bodyPr anchorCtr="0" anchor="ctr" bIns="121900" lIns="0" spcFirstLastPara="1" rIns="0" wrap="square" tIns="121900">
            <a:noAutofit/>
          </a:bodyPr>
          <a:lstStyle/>
          <a:p>
            <a:pPr indent="0" lvl="0" marL="0" rtl="0" algn="ctr">
              <a:spcBef>
                <a:spcPts val="0"/>
              </a:spcBef>
              <a:spcAft>
                <a:spcPts val="0"/>
              </a:spcAft>
              <a:buNone/>
            </a:pPr>
            <a:r>
              <a:rPr b="1" lang="en-US" sz="1900">
                <a:solidFill>
                  <a:schemeClr val="lt1"/>
                </a:solidFill>
                <a:latin typeface="Pangolin"/>
                <a:ea typeface="Pangolin"/>
                <a:cs typeface="Pangolin"/>
                <a:sym typeface="Pangolin"/>
              </a:rPr>
              <a:t>196</a:t>
            </a:r>
            <a:r>
              <a:rPr b="1" lang="en-US" sz="1900">
                <a:solidFill>
                  <a:schemeClr val="lt1"/>
                </a:solidFill>
                <a:latin typeface="Pangolin"/>
                <a:ea typeface="Pangolin"/>
                <a:cs typeface="Pangolin"/>
                <a:sym typeface="Pangolin"/>
              </a:rPr>
              <a:t>%</a:t>
            </a:r>
            <a:endParaRPr b="1" sz="1900">
              <a:solidFill>
                <a:schemeClr val="lt1"/>
              </a:solidFill>
              <a:latin typeface="Pangolin"/>
              <a:ea typeface="Pangolin"/>
              <a:cs typeface="Pangolin"/>
              <a:sym typeface="Pangolin"/>
            </a:endParaRPr>
          </a:p>
        </p:txBody>
      </p:sp>
      <p:sp>
        <p:nvSpPr>
          <p:cNvPr id="265" name="Google Shape;265;g1ae6ba7b579_6_2"/>
          <p:cNvSpPr txBox="1"/>
          <p:nvPr>
            <p:ph idx="4294967295" type="subTitle"/>
          </p:nvPr>
        </p:nvSpPr>
        <p:spPr>
          <a:xfrm>
            <a:off x="874767" y="3655900"/>
            <a:ext cx="2473500" cy="4632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b="1" lang="en-US" sz="2400">
                <a:latin typeface="Pangolin"/>
                <a:ea typeface="Pangolin"/>
                <a:cs typeface="Pangolin"/>
                <a:sym typeface="Pangolin"/>
              </a:rPr>
              <a:t>Repetition</a:t>
            </a:r>
            <a:endParaRPr b="1" sz="2400">
              <a:latin typeface="Pangolin"/>
              <a:ea typeface="Pangolin"/>
              <a:cs typeface="Pangolin"/>
              <a:sym typeface="Pangolin"/>
            </a:endParaRPr>
          </a:p>
        </p:txBody>
      </p:sp>
      <p:sp>
        <p:nvSpPr>
          <p:cNvPr id="266" name="Google Shape;266;g1ae6ba7b579_6_2"/>
          <p:cNvSpPr txBox="1"/>
          <p:nvPr>
            <p:ph idx="4294967295" type="subTitle"/>
          </p:nvPr>
        </p:nvSpPr>
        <p:spPr>
          <a:xfrm>
            <a:off x="950800" y="4283500"/>
            <a:ext cx="1991100" cy="957900"/>
          </a:xfrm>
          <a:prstGeom prst="rect">
            <a:avLst/>
          </a:prstGeom>
        </p:spPr>
        <p:txBody>
          <a:bodyPr anchorCtr="0" anchor="t" bIns="45700" lIns="91425" spcFirstLastPara="1" rIns="91425" wrap="square" tIns="45700">
            <a:normAutofit lnSpcReduction="10000"/>
          </a:bodyPr>
          <a:lstStyle/>
          <a:p>
            <a:pPr indent="0" lvl="0" marL="0" rtl="0" algn="ctr">
              <a:spcBef>
                <a:spcPts val="1000"/>
              </a:spcBef>
              <a:spcAft>
                <a:spcPts val="0"/>
              </a:spcAft>
              <a:buNone/>
            </a:pPr>
            <a:r>
              <a:rPr lang="en-US"/>
              <a:t>AD: 1.78</a:t>
            </a:r>
            <a:endParaRPr/>
          </a:p>
          <a:p>
            <a:pPr indent="0" lvl="0" marL="0" rtl="0" algn="ctr">
              <a:spcBef>
                <a:spcPts val="1000"/>
              </a:spcBef>
              <a:spcAft>
                <a:spcPts val="0"/>
              </a:spcAft>
              <a:buNone/>
            </a:pPr>
            <a:r>
              <a:rPr lang="en-US"/>
              <a:t>C: 0.711</a:t>
            </a:r>
            <a:endParaRPr/>
          </a:p>
        </p:txBody>
      </p:sp>
      <p:sp>
        <p:nvSpPr>
          <p:cNvPr id="267" name="Google Shape;267;g1ae6ba7b579_6_2"/>
          <p:cNvSpPr txBox="1"/>
          <p:nvPr>
            <p:ph idx="4294967295" type="subTitle"/>
          </p:nvPr>
        </p:nvSpPr>
        <p:spPr>
          <a:xfrm>
            <a:off x="3529708" y="3671071"/>
            <a:ext cx="2473500" cy="4632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b="1" lang="en-US" sz="2400">
                <a:latin typeface="Pangolin"/>
                <a:ea typeface="Pangolin"/>
                <a:cs typeface="Pangolin"/>
                <a:sym typeface="Pangolin"/>
              </a:rPr>
              <a:t>Retraction</a:t>
            </a:r>
            <a:endParaRPr b="1" sz="2400">
              <a:latin typeface="Pangolin"/>
              <a:ea typeface="Pangolin"/>
              <a:cs typeface="Pangolin"/>
              <a:sym typeface="Pangolin"/>
            </a:endParaRPr>
          </a:p>
        </p:txBody>
      </p:sp>
      <p:sp>
        <p:nvSpPr>
          <p:cNvPr id="268" name="Google Shape;268;g1ae6ba7b579_6_2"/>
          <p:cNvSpPr txBox="1"/>
          <p:nvPr>
            <p:ph idx="4294967295" type="subTitle"/>
          </p:nvPr>
        </p:nvSpPr>
        <p:spPr>
          <a:xfrm>
            <a:off x="3155108" y="4334158"/>
            <a:ext cx="2940900" cy="1286700"/>
          </a:xfrm>
          <a:prstGeom prst="rect">
            <a:avLst/>
          </a:prstGeom>
        </p:spPr>
        <p:txBody>
          <a:bodyPr anchorCtr="0" anchor="t" bIns="45700" lIns="91425" spcFirstLastPara="1" rIns="91425" wrap="square" tIns="45700">
            <a:normAutofit lnSpcReduction="20000"/>
          </a:bodyPr>
          <a:lstStyle/>
          <a:p>
            <a:pPr indent="0" lvl="0" marL="0" rtl="0" algn="ctr">
              <a:spcBef>
                <a:spcPts val="1000"/>
              </a:spcBef>
              <a:spcAft>
                <a:spcPts val="0"/>
              </a:spcAft>
              <a:buClr>
                <a:schemeClr val="dk1"/>
              </a:buClr>
              <a:buSzPts val="1100"/>
              <a:buFont typeface="Arial"/>
              <a:buNone/>
            </a:pPr>
            <a:r>
              <a:rPr lang="en-US"/>
              <a:t>AD: 2.10</a:t>
            </a:r>
            <a:endParaRPr/>
          </a:p>
          <a:p>
            <a:pPr indent="0" lvl="0" marL="0" rtl="0" algn="ctr">
              <a:spcBef>
                <a:spcPts val="1000"/>
              </a:spcBef>
              <a:spcAft>
                <a:spcPts val="0"/>
              </a:spcAft>
              <a:buClr>
                <a:schemeClr val="dk1"/>
              </a:buClr>
              <a:buSzPts val="1100"/>
              <a:buFont typeface="Arial"/>
              <a:buNone/>
            </a:pPr>
            <a:r>
              <a:rPr lang="en-US"/>
              <a:t>C: 1.30</a:t>
            </a:r>
            <a:endParaRPr/>
          </a:p>
          <a:p>
            <a:pPr indent="0" lvl="0" marL="0" rtl="0" algn="ctr">
              <a:spcBef>
                <a:spcPts val="1000"/>
              </a:spcBef>
              <a:spcAft>
                <a:spcPts val="0"/>
              </a:spcAft>
              <a:buNone/>
            </a:pPr>
            <a:r>
              <a:t/>
            </a:r>
            <a:endParaRPr/>
          </a:p>
        </p:txBody>
      </p:sp>
      <p:sp>
        <p:nvSpPr>
          <p:cNvPr id="269" name="Google Shape;269;g1ae6ba7b579_6_2"/>
          <p:cNvSpPr txBox="1"/>
          <p:nvPr>
            <p:ph idx="4294967295" type="subTitle"/>
          </p:nvPr>
        </p:nvSpPr>
        <p:spPr>
          <a:xfrm>
            <a:off x="6184633" y="3572467"/>
            <a:ext cx="2473500" cy="4632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b="1" lang="en-US" sz="2400">
                <a:latin typeface="Pangolin"/>
                <a:ea typeface="Pangolin"/>
                <a:cs typeface="Pangolin"/>
                <a:sym typeface="Pangolin"/>
              </a:rPr>
              <a:t>Disfluency</a:t>
            </a:r>
            <a:endParaRPr b="1" sz="2400">
              <a:latin typeface="Pangolin"/>
              <a:ea typeface="Pangolin"/>
              <a:cs typeface="Pangolin"/>
              <a:sym typeface="Pangolin"/>
            </a:endParaRPr>
          </a:p>
        </p:txBody>
      </p:sp>
      <p:sp>
        <p:nvSpPr>
          <p:cNvPr id="270" name="Google Shape;270;g1ae6ba7b579_6_2"/>
          <p:cNvSpPr txBox="1"/>
          <p:nvPr>
            <p:ph idx="4294967295" type="subTitle"/>
          </p:nvPr>
        </p:nvSpPr>
        <p:spPr>
          <a:xfrm>
            <a:off x="8843625" y="3519225"/>
            <a:ext cx="2613600" cy="615000"/>
          </a:xfrm>
          <a:prstGeom prst="rect">
            <a:avLst/>
          </a:prstGeom>
        </p:spPr>
        <p:txBody>
          <a:bodyPr anchorCtr="0" anchor="t" bIns="45700" lIns="91425" spcFirstLastPara="1" rIns="91425" wrap="square" tIns="45700">
            <a:normAutofit lnSpcReduction="20000"/>
          </a:bodyPr>
          <a:lstStyle/>
          <a:p>
            <a:pPr indent="0" lvl="0" marL="0" rtl="0" algn="ctr">
              <a:spcBef>
                <a:spcPts val="1000"/>
              </a:spcBef>
              <a:spcAft>
                <a:spcPts val="0"/>
              </a:spcAft>
              <a:buNone/>
            </a:pPr>
            <a:r>
              <a:rPr b="1" lang="en-US" sz="2400">
                <a:latin typeface="Pangolin"/>
                <a:ea typeface="Pangolin"/>
                <a:cs typeface="Pangolin"/>
                <a:sym typeface="Pangolin"/>
              </a:rPr>
              <a:t>Incomplete sentences</a:t>
            </a:r>
            <a:endParaRPr b="1" sz="2400">
              <a:latin typeface="Pangolin"/>
              <a:ea typeface="Pangolin"/>
              <a:cs typeface="Pangolin"/>
              <a:sym typeface="Pangolin"/>
            </a:endParaRPr>
          </a:p>
        </p:txBody>
      </p:sp>
      <p:sp>
        <p:nvSpPr>
          <p:cNvPr id="271" name="Google Shape;271;g1ae6ba7b579_6_2"/>
          <p:cNvSpPr txBox="1"/>
          <p:nvPr>
            <p:ph idx="4294967295" type="subTitle"/>
          </p:nvPr>
        </p:nvSpPr>
        <p:spPr>
          <a:xfrm>
            <a:off x="5691108" y="4334158"/>
            <a:ext cx="2940900" cy="1286700"/>
          </a:xfrm>
          <a:prstGeom prst="rect">
            <a:avLst/>
          </a:prstGeom>
        </p:spPr>
        <p:txBody>
          <a:bodyPr anchorCtr="0" anchor="t" bIns="45700" lIns="91425" spcFirstLastPara="1" rIns="91425" wrap="square" tIns="45700">
            <a:normAutofit lnSpcReduction="20000"/>
          </a:bodyPr>
          <a:lstStyle/>
          <a:p>
            <a:pPr indent="0" lvl="0" marL="0" rtl="0" algn="ctr">
              <a:spcBef>
                <a:spcPts val="1000"/>
              </a:spcBef>
              <a:spcAft>
                <a:spcPts val="0"/>
              </a:spcAft>
              <a:buNone/>
            </a:pPr>
            <a:r>
              <a:rPr lang="en-US"/>
              <a:t>AD: 1.65</a:t>
            </a:r>
            <a:endParaRPr/>
          </a:p>
          <a:p>
            <a:pPr indent="0" lvl="0" marL="0" rtl="0" algn="ctr">
              <a:spcBef>
                <a:spcPts val="1000"/>
              </a:spcBef>
              <a:spcAft>
                <a:spcPts val="0"/>
              </a:spcAft>
              <a:buNone/>
            </a:pPr>
            <a:r>
              <a:rPr lang="en-US"/>
              <a:t>C: 0.73</a:t>
            </a:r>
            <a:endParaRPr/>
          </a:p>
          <a:p>
            <a:pPr indent="0" lvl="0" marL="0" rtl="0" algn="ctr">
              <a:spcBef>
                <a:spcPts val="1000"/>
              </a:spcBef>
              <a:spcAft>
                <a:spcPts val="0"/>
              </a:spcAft>
              <a:buNone/>
            </a:pPr>
            <a:r>
              <a:t/>
            </a:r>
            <a:endParaRPr/>
          </a:p>
        </p:txBody>
      </p:sp>
      <p:sp>
        <p:nvSpPr>
          <p:cNvPr id="272" name="Google Shape;272;g1ae6ba7b579_6_2"/>
          <p:cNvSpPr txBox="1"/>
          <p:nvPr>
            <p:ph idx="4294967295" type="subTitle"/>
          </p:nvPr>
        </p:nvSpPr>
        <p:spPr>
          <a:xfrm>
            <a:off x="8609933" y="4254608"/>
            <a:ext cx="2940900" cy="1286700"/>
          </a:xfrm>
          <a:prstGeom prst="rect">
            <a:avLst/>
          </a:prstGeom>
        </p:spPr>
        <p:txBody>
          <a:bodyPr anchorCtr="0" anchor="t" bIns="45700" lIns="91425" spcFirstLastPara="1" rIns="91425" wrap="square" tIns="45700">
            <a:normAutofit lnSpcReduction="20000"/>
          </a:bodyPr>
          <a:lstStyle/>
          <a:p>
            <a:pPr indent="0" lvl="0" marL="0" rtl="0" algn="ctr">
              <a:spcBef>
                <a:spcPts val="1000"/>
              </a:spcBef>
              <a:spcAft>
                <a:spcPts val="0"/>
              </a:spcAft>
              <a:buNone/>
            </a:pPr>
            <a:r>
              <a:rPr lang="en-US"/>
              <a:t>AD: 0.51</a:t>
            </a:r>
            <a:endParaRPr/>
          </a:p>
          <a:p>
            <a:pPr indent="0" lvl="0" marL="0" rtl="0" algn="ctr">
              <a:spcBef>
                <a:spcPts val="1000"/>
              </a:spcBef>
              <a:spcAft>
                <a:spcPts val="0"/>
              </a:spcAft>
              <a:buNone/>
            </a:pPr>
            <a:r>
              <a:rPr lang="en-US"/>
              <a:t>C: 0.17</a:t>
            </a:r>
            <a:endParaRPr/>
          </a:p>
          <a:p>
            <a:pPr indent="0" lvl="0" marL="0" rtl="0" algn="ctr">
              <a:spcBef>
                <a:spcPts val="10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1000"/>
                                        <p:tgtEl>
                                          <p:spTgt spid="255"/>
                                        </p:tgtEl>
                                        <p:attrNameLst>
                                          <p:attrName>ppt_w</p:attrName>
                                        </p:attrNameLst>
                                      </p:cBhvr>
                                      <p:tavLst>
                                        <p:tav fmla="" tm="0">
                                          <p:val>
                                            <p:strVal val="0"/>
                                          </p:val>
                                        </p:tav>
                                        <p:tav fmla="" tm="100000">
                                          <p:val>
                                            <p:strVal val="#ppt_w"/>
                                          </p:val>
                                        </p:tav>
                                      </p:tavLst>
                                    </p:anim>
                                    <p:anim calcmode="lin" valueType="num">
                                      <p:cBhvr additive="base">
                                        <p:cTn dur="1000"/>
                                        <p:tgtEl>
                                          <p:spTgt spid="25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1000"/>
                                        <p:tgtEl>
                                          <p:spTgt spid="262"/>
                                        </p:tgtEl>
                                        <p:attrNameLst>
                                          <p:attrName>ppt_w</p:attrName>
                                        </p:attrNameLst>
                                      </p:cBhvr>
                                      <p:tavLst>
                                        <p:tav fmla="" tm="0">
                                          <p:val>
                                            <p:strVal val="0"/>
                                          </p:val>
                                        </p:tav>
                                        <p:tav fmla="" tm="100000">
                                          <p:val>
                                            <p:strVal val="#ppt_w"/>
                                          </p:val>
                                        </p:tav>
                                      </p:tavLst>
                                    </p:anim>
                                    <p:anim calcmode="lin" valueType="num">
                                      <p:cBhvr additive="base">
                                        <p:cTn dur="1000"/>
                                        <p:tgtEl>
                                          <p:spTgt spid="26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3"/>
                                        </p:tgtEl>
                                        <p:attrNameLst>
                                          <p:attrName>style.visibility</p:attrName>
                                        </p:attrNameLst>
                                      </p:cBhvr>
                                      <p:to>
                                        <p:strVal val="visible"/>
                                      </p:to>
                                    </p:set>
                                    <p:anim calcmode="lin" valueType="num">
                                      <p:cBhvr additive="base">
                                        <p:cTn dur="1000"/>
                                        <p:tgtEl>
                                          <p:spTgt spid="263"/>
                                        </p:tgtEl>
                                        <p:attrNameLst>
                                          <p:attrName>ppt_w</p:attrName>
                                        </p:attrNameLst>
                                      </p:cBhvr>
                                      <p:tavLst>
                                        <p:tav fmla="" tm="0">
                                          <p:val>
                                            <p:strVal val="0"/>
                                          </p:val>
                                        </p:tav>
                                        <p:tav fmla="" tm="100000">
                                          <p:val>
                                            <p:strVal val="#ppt_w"/>
                                          </p:val>
                                        </p:tav>
                                      </p:tavLst>
                                    </p:anim>
                                    <p:anim calcmode="lin" valueType="num">
                                      <p:cBhvr additive="base">
                                        <p:cTn dur="1000"/>
                                        <p:tgtEl>
                                          <p:spTgt spid="26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1000"/>
                                        <p:tgtEl>
                                          <p:spTgt spid="264"/>
                                        </p:tgtEl>
                                        <p:attrNameLst>
                                          <p:attrName>ppt_w</p:attrName>
                                        </p:attrNameLst>
                                      </p:cBhvr>
                                      <p:tavLst>
                                        <p:tav fmla="" tm="0">
                                          <p:val>
                                            <p:strVal val="0"/>
                                          </p:val>
                                        </p:tav>
                                        <p:tav fmla="" tm="100000">
                                          <p:val>
                                            <p:strVal val="#ppt_w"/>
                                          </p:val>
                                        </p:tav>
                                      </p:tavLst>
                                    </p:anim>
                                    <p:anim calcmode="lin" valueType="num">
                                      <p:cBhvr additive="base">
                                        <p:cTn dur="1000"/>
                                        <p:tgtEl>
                                          <p:spTgt spid="26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ae57dd27eb_0_1213"/>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Results and Discussion</a:t>
            </a:r>
            <a:endParaRPr/>
          </a:p>
        </p:txBody>
      </p:sp>
      <p:sp>
        <p:nvSpPr>
          <p:cNvPr id="278" name="Google Shape;278;g1ae57dd27eb_0_1213"/>
          <p:cNvSpPr txBox="1"/>
          <p:nvPr/>
        </p:nvSpPr>
        <p:spPr>
          <a:xfrm>
            <a:off x="687625" y="1066350"/>
            <a:ext cx="5616000" cy="5248800"/>
          </a:xfrm>
          <a:prstGeom prst="rect">
            <a:avLst/>
          </a:prstGeom>
          <a:noFill/>
          <a:ln>
            <a:noFill/>
          </a:ln>
        </p:spPr>
        <p:txBody>
          <a:bodyPr anchorCtr="0" anchor="t" bIns="91425" lIns="91425" spcFirstLastPara="1" rIns="91425" wrap="square" tIns="91425">
            <a:spAutoFit/>
          </a:bodyPr>
          <a:lstStyle/>
          <a:p>
            <a:pPr indent="-355600" lvl="0" marL="457200" rtl="0" algn="just">
              <a:lnSpc>
                <a:spcPct val="95000"/>
              </a:lnSpc>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AD patients have a degraded linguistic sense of speech, </a:t>
            </a:r>
            <a:r>
              <a:rPr lang="en-US" sz="2000">
                <a:solidFill>
                  <a:srgbClr val="FF0000"/>
                </a:solidFill>
                <a:latin typeface="Trebuchet MS"/>
                <a:ea typeface="Trebuchet MS"/>
                <a:cs typeface="Trebuchet MS"/>
                <a:sym typeface="Trebuchet MS"/>
              </a:rPr>
              <a:t>higher use of adverbs and pronouns</a:t>
            </a:r>
            <a:r>
              <a:rPr lang="en-US" sz="2000">
                <a:solidFill>
                  <a:schemeClr val="dk1"/>
                </a:solidFill>
                <a:latin typeface="Trebuchet MS"/>
                <a:ea typeface="Trebuchet MS"/>
                <a:cs typeface="Trebuchet MS"/>
                <a:sym typeface="Trebuchet MS"/>
              </a:rPr>
              <a:t>, less use of nouns and we have also identified that </a:t>
            </a:r>
            <a:r>
              <a:rPr lang="en-US" sz="2000">
                <a:solidFill>
                  <a:srgbClr val="FF0000"/>
                </a:solidFill>
                <a:latin typeface="Trebuchet MS"/>
                <a:ea typeface="Trebuchet MS"/>
                <a:cs typeface="Trebuchet MS"/>
                <a:sym typeface="Trebuchet MS"/>
              </a:rPr>
              <a:t>verbs are not that frequent</a:t>
            </a:r>
            <a:r>
              <a:rPr lang="en-US" sz="2000">
                <a:solidFill>
                  <a:schemeClr val="dk1"/>
                </a:solidFill>
                <a:latin typeface="Trebuchet MS"/>
                <a:ea typeface="Trebuchet MS"/>
                <a:cs typeface="Trebuchet MS"/>
                <a:sym typeface="Trebuchet MS"/>
              </a:rPr>
              <a:t> in AD patients.</a:t>
            </a:r>
            <a:endParaRPr sz="2000">
              <a:solidFill>
                <a:schemeClr val="dk1"/>
              </a:solidFill>
              <a:latin typeface="Trebuchet MS"/>
              <a:ea typeface="Trebuchet MS"/>
              <a:cs typeface="Trebuchet MS"/>
              <a:sym typeface="Trebuchet MS"/>
            </a:endParaRPr>
          </a:p>
          <a:p>
            <a:pPr indent="0" lvl="0" marL="457200" rtl="0" algn="just">
              <a:lnSpc>
                <a:spcPct val="95000"/>
              </a:lnSpc>
              <a:spcBef>
                <a:spcPts val="600"/>
              </a:spcBef>
              <a:spcAft>
                <a:spcPts val="0"/>
              </a:spcAft>
              <a:buNone/>
            </a:pPr>
            <a:r>
              <a:t/>
            </a:r>
            <a:endParaRPr sz="2000">
              <a:solidFill>
                <a:schemeClr val="dk1"/>
              </a:solidFill>
              <a:latin typeface="Trebuchet MS"/>
              <a:ea typeface="Trebuchet MS"/>
              <a:cs typeface="Trebuchet MS"/>
              <a:sym typeface="Trebuchet MS"/>
            </a:endParaRPr>
          </a:p>
          <a:p>
            <a:pPr indent="-355600" lvl="0" marL="457200" rtl="0" algn="just">
              <a:lnSpc>
                <a:spcPct val="95000"/>
              </a:lnSpc>
              <a:spcBef>
                <a:spcPts val="600"/>
              </a:spcBef>
              <a:spcAft>
                <a:spcPts val="0"/>
              </a:spcAft>
              <a:buClr>
                <a:schemeClr val="dk1"/>
              </a:buClr>
              <a:buSzPts val="2000"/>
              <a:buFont typeface="Trebuchet MS"/>
              <a:buChar char="●"/>
            </a:pPr>
            <a:r>
              <a:rPr lang="en-US" sz="2000">
                <a:solidFill>
                  <a:srgbClr val="FF0000"/>
                </a:solidFill>
                <a:latin typeface="Trebuchet MS"/>
                <a:ea typeface="Trebuchet MS"/>
                <a:cs typeface="Trebuchet MS"/>
                <a:sym typeface="Trebuchet MS"/>
              </a:rPr>
              <a:t>MATTR and MTLD for AD patients was less than normal patients</a:t>
            </a:r>
            <a:r>
              <a:rPr lang="en-US" sz="2000">
                <a:solidFill>
                  <a:schemeClr val="dk1"/>
                </a:solidFill>
                <a:latin typeface="Trebuchet MS"/>
                <a:ea typeface="Trebuchet MS"/>
                <a:cs typeface="Trebuchet MS"/>
                <a:sym typeface="Trebuchet MS"/>
              </a:rPr>
              <a:t> which is an indication of </a:t>
            </a:r>
            <a:r>
              <a:rPr lang="en-US" sz="2000">
                <a:solidFill>
                  <a:srgbClr val="FF0000"/>
                </a:solidFill>
                <a:latin typeface="Trebuchet MS"/>
                <a:ea typeface="Trebuchet MS"/>
                <a:cs typeface="Trebuchet MS"/>
                <a:sym typeface="Trebuchet MS"/>
              </a:rPr>
              <a:t>reduced lexical diversity</a:t>
            </a:r>
            <a:r>
              <a:rPr lang="en-US" sz="2000">
                <a:solidFill>
                  <a:schemeClr val="dk1"/>
                </a:solidFill>
                <a:latin typeface="Trebuchet MS"/>
                <a:ea typeface="Trebuchet MS"/>
                <a:cs typeface="Trebuchet MS"/>
                <a:sym typeface="Trebuchet MS"/>
              </a:rPr>
              <a:t> in the speech of AD patients.</a:t>
            </a:r>
            <a:endParaRPr sz="2000">
              <a:solidFill>
                <a:schemeClr val="dk1"/>
              </a:solidFill>
              <a:latin typeface="Trebuchet MS"/>
              <a:ea typeface="Trebuchet MS"/>
              <a:cs typeface="Trebuchet MS"/>
              <a:sym typeface="Trebuchet MS"/>
            </a:endParaRPr>
          </a:p>
          <a:p>
            <a:pPr indent="0" lvl="0" marL="457200" rtl="0" algn="just">
              <a:lnSpc>
                <a:spcPct val="95000"/>
              </a:lnSpc>
              <a:spcBef>
                <a:spcPts val="600"/>
              </a:spcBef>
              <a:spcAft>
                <a:spcPts val="0"/>
              </a:spcAft>
              <a:buNone/>
            </a:pPr>
            <a:r>
              <a:t/>
            </a:r>
            <a:endParaRPr sz="2000">
              <a:solidFill>
                <a:schemeClr val="dk1"/>
              </a:solidFill>
              <a:latin typeface="Trebuchet MS"/>
              <a:ea typeface="Trebuchet MS"/>
              <a:cs typeface="Trebuchet MS"/>
              <a:sym typeface="Trebuchet MS"/>
            </a:endParaRPr>
          </a:p>
          <a:p>
            <a:pPr indent="-355600" lvl="0" marL="457200" rtl="0" algn="just">
              <a:lnSpc>
                <a:spcPct val="95000"/>
              </a:lnSpc>
              <a:spcBef>
                <a:spcPts val="60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Number of occurrences of </a:t>
            </a:r>
            <a:r>
              <a:rPr lang="en-US" sz="2000">
                <a:solidFill>
                  <a:srgbClr val="FF0000"/>
                </a:solidFill>
                <a:latin typeface="Trebuchet MS"/>
                <a:ea typeface="Trebuchet MS"/>
                <a:cs typeface="Trebuchet MS"/>
                <a:sym typeface="Trebuchet MS"/>
              </a:rPr>
              <a:t>repetition, retraction, disfluency and incomplete sentence</a:t>
            </a:r>
            <a:r>
              <a:rPr lang="en-US" sz="2000">
                <a:solidFill>
                  <a:schemeClr val="dk1"/>
                </a:solidFill>
                <a:latin typeface="Trebuchet MS"/>
                <a:ea typeface="Trebuchet MS"/>
                <a:cs typeface="Trebuchet MS"/>
                <a:sym typeface="Trebuchet MS"/>
              </a:rPr>
              <a:t> was significantly higher among the 7 parameters calculated.</a:t>
            </a:r>
            <a:endParaRPr sz="2000">
              <a:solidFill>
                <a:schemeClr val="dk1"/>
              </a:solidFill>
              <a:latin typeface="Trebuchet MS"/>
              <a:ea typeface="Trebuchet MS"/>
              <a:cs typeface="Trebuchet MS"/>
              <a:sym typeface="Trebuchet MS"/>
            </a:endParaRPr>
          </a:p>
          <a:p>
            <a:pPr indent="0" lvl="0" marL="457200" rtl="0" algn="just">
              <a:lnSpc>
                <a:spcPct val="95000"/>
              </a:lnSpc>
              <a:spcBef>
                <a:spcPts val="600"/>
              </a:spcBef>
              <a:spcAft>
                <a:spcPts val="600"/>
              </a:spcAft>
              <a:buNone/>
            </a:pPr>
            <a:r>
              <a:t/>
            </a:r>
            <a:endParaRPr sz="2000">
              <a:solidFill>
                <a:schemeClr val="dk1"/>
              </a:solidFill>
              <a:latin typeface="Trebuchet MS"/>
              <a:ea typeface="Trebuchet MS"/>
              <a:cs typeface="Trebuchet MS"/>
              <a:sym typeface="Trebuchet MS"/>
            </a:endParaRPr>
          </a:p>
        </p:txBody>
      </p:sp>
      <p:pic>
        <p:nvPicPr>
          <p:cNvPr id="279" name="Google Shape;279;g1ae57dd27eb_0_1213"/>
          <p:cNvPicPr preferRelativeResize="0"/>
          <p:nvPr/>
        </p:nvPicPr>
        <p:blipFill>
          <a:blip r:embed="rId3">
            <a:alphaModFix/>
          </a:blip>
          <a:stretch>
            <a:fillRect/>
          </a:stretch>
        </p:blipFill>
        <p:spPr>
          <a:xfrm>
            <a:off x="6303625" y="1213075"/>
            <a:ext cx="5246101" cy="1603300"/>
          </a:xfrm>
          <a:prstGeom prst="rect">
            <a:avLst/>
          </a:prstGeom>
          <a:noFill/>
          <a:ln>
            <a:noFill/>
          </a:ln>
        </p:spPr>
      </p:pic>
      <p:pic>
        <p:nvPicPr>
          <p:cNvPr id="280" name="Google Shape;280;g1ae57dd27eb_0_1213"/>
          <p:cNvPicPr preferRelativeResize="0"/>
          <p:nvPr/>
        </p:nvPicPr>
        <p:blipFill>
          <a:blip r:embed="rId4">
            <a:alphaModFix/>
          </a:blip>
          <a:stretch>
            <a:fillRect/>
          </a:stretch>
        </p:blipFill>
        <p:spPr>
          <a:xfrm>
            <a:off x="7341790" y="3137875"/>
            <a:ext cx="2726260" cy="311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ae6ba7b579_2_0"/>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Image Pre-processing</a:t>
            </a:r>
            <a:endParaRPr/>
          </a:p>
        </p:txBody>
      </p:sp>
      <p:sp>
        <p:nvSpPr>
          <p:cNvPr id="286" name="Google Shape;286;g1ae6ba7b579_2_0"/>
          <p:cNvSpPr txBox="1"/>
          <p:nvPr/>
        </p:nvSpPr>
        <p:spPr>
          <a:xfrm>
            <a:off x="747550" y="1404825"/>
            <a:ext cx="9856200" cy="4720800"/>
          </a:xfrm>
          <a:prstGeom prst="rect">
            <a:avLst/>
          </a:prstGeom>
          <a:noFill/>
          <a:ln>
            <a:noFill/>
          </a:ln>
        </p:spPr>
        <p:txBody>
          <a:bodyPr anchorCtr="0" anchor="t" bIns="91425" lIns="91425" spcFirstLastPara="1" rIns="91425" wrap="square" tIns="91425">
            <a:spAutoFit/>
          </a:bodyPr>
          <a:lstStyle/>
          <a:p>
            <a:pPr indent="-368300" lvl="0" marL="457200" rtl="0" algn="just">
              <a:lnSpc>
                <a:spcPct val="95000"/>
              </a:lnSpc>
              <a:spcBef>
                <a:spcPts val="0"/>
              </a:spcBef>
              <a:spcAft>
                <a:spcPts val="0"/>
              </a:spcAft>
              <a:buClr>
                <a:schemeClr val="dk1"/>
              </a:buClr>
              <a:buSzPts val="2200"/>
              <a:buFont typeface="Trebuchet MS"/>
              <a:buChar char="●"/>
            </a:pPr>
            <a:r>
              <a:rPr lang="en-US" sz="2200">
                <a:solidFill>
                  <a:schemeClr val="dk1"/>
                </a:solidFill>
                <a:latin typeface="Trebuchet MS"/>
                <a:ea typeface="Trebuchet MS"/>
                <a:cs typeface="Trebuchet MS"/>
                <a:sym typeface="Trebuchet MS"/>
              </a:rPr>
              <a:t>176 MRI-PET image pairs extracted for each subject.</a:t>
            </a:r>
            <a:endParaRPr sz="2200">
              <a:solidFill>
                <a:schemeClr val="dk1"/>
              </a:solidFill>
              <a:latin typeface="Trebuchet MS"/>
              <a:ea typeface="Trebuchet MS"/>
              <a:cs typeface="Trebuchet MS"/>
              <a:sym typeface="Trebuchet MS"/>
            </a:endParaRPr>
          </a:p>
          <a:p>
            <a:pPr indent="-368300" lvl="0" marL="457200" rtl="0" algn="just">
              <a:lnSpc>
                <a:spcPct val="95000"/>
              </a:lnSpc>
              <a:spcBef>
                <a:spcPts val="600"/>
              </a:spcBef>
              <a:spcAft>
                <a:spcPts val="0"/>
              </a:spcAft>
              <a:buClr>
                <a:schemeClr val="dk1"/>
              </a:buClr>
              <a:buSzPts val="2200"/>
              <a:buFont typeface="Trebuchet MS"/>
              <a:buChar char="●"/>
            </a:pPr>
            <a:r>
              <a:rPr lang="en-US" sz="2200">
                <a:solidFill>
                  <a:schemeClr val="dk1"/>
                </a:solidFill>
                <a:latin typeface="Trebuchet MS"/>
                <a:ea typeface="Trebuchet MS"/>
                <a:cs typeface="Trebuchet MS"/>
                <a:sym typeface="Trebuchet MS"/>
              </a:rPr>
              <a:t>Pre-processing for MRI:</a:t>
            </a:r>
            <a:endParaRPr sz="2200">
              <a:solidFill>
                <a:schemeClr val="dk1"/>
              </a:solidFill>
              <a:latin typeface="Trebuchet MS"/>
              <a:ea typeface="Trebuchet MS"/>
              <a:cs typeface="Trebuchet MS"/>
              <a:sym typeface="Trebuchet MS"/>
            </a:endParaRPr>
          </a:p>
          <a:p>
            <a:pPr indent="0" lvl="0" marL="457200" rtl="0" algn="just">
              <a:lnSpc>
                <a:spcPct val="150000"/>
              </a:lnSpc>
              <a:spcBef>
                <a:spcPts val="600"/>
              </a:spcBef>
              <a:spcAft>
                <a:spcPts val="0"/>
              </a:spcAft>
              <a:buNone/>
            </a:pPr>
            <a:r>
              <a:rPr lang="en-US" sz="2200">
                <a:solidFill>
                  <a:srgbClr val="0033CC"/>
                </a:solidFill>
                <a:latin typeface="Trebuchet MS"/>
                <a:ea typeface="Trebuchet MS"/>
                <a:cs typeface="Trebuchet MS"/>
                <a:sym typeface="Trebuchet MS"/>
              </a:rPr>
              <a:t> MT1, Gradwarp,N3m- corrects image distortion, non uniformity, image intensity</a:t>
            </a:r>
            <a:endParaRPr sz="2200">
              <a:solidFill>
                <a:schemeClr val="dk1"/>
              </a:solidFill>
              <a:latin typeface="Trebuchet MS"/>
              <a:ea typeface="Trebuchet MS"/>
              <a:cs typeface="Trebuchet MS"/>
              <a:sym typeface="Trebuchet MS"/>
            </a:endParaRPr>
          </a:p>
          <a:p>
            <a:pPr indent="-368300" lvl="0" marL="457200" rtl="0" algn="just">
              <a:lnSpc>
                <a:spcPct val="95000"/>
              </a:lnSpc>
              <a:spcBef>
                <a:spcPts val="0"/>
              </a:spcBef>
              <a:spcAft>
                <a:spcPts val="0"/>
              </a:spcAft>
              <a:buClr>
                <a:schemeClr val="dk1"/>
              </a:buClr>
              <a:buSzPts val="2200"/>
              <a:buFont typeface="Trebuchet MS"/>
              <a:buChar char="●"/>
            </a:pPr>
            <a:r>
              <a:rPr lang="en-US" sz="2200">
                <a:latin typeface="Trebuchet MS"/>
                <a:ea typeface="Trebuchet MS"/>
                <a:cs typeface="Trebuchet MS"/>
                <a:sym typeface="Trebuchet MS"/>
              </a:rPr>
              <a:t>Pre-processing for PET:</a:t>
            </a:r>
            <a:endParaRPr sz="2200">
              <a:latin typeface="Trebuchet MS"/>
              <a:ea typeface="Trebuchet MS"/>
              <a:cs typeface="Trebuchet MS"/>
              <a:sym typeface="Trebuchet MS"/>
            </a:endParaRPr>
          </a:p>
          <a:p>
            <a:pPr indent="0" lvl="0" marL="0" rtl="0" algn="just">
              <a:lnSpc>
                <a:spcPct val="150000"/>
              </a:lnSpc>
              <a:spcBef>
                <a:spcPts val="600"/>
              </a:spcBef>
              <a:spcAft>
                <a:spcPts val="0"/>
              </a:spcAft>
              <a:buNone/>
            </a:pPr>
            <a:r>
              <a:rPr lang="en-US" sz="2200">
                <a:solidFill>
                  <a:srgbClr val="0033CC"/>
                </a:solidFill>
                <a:latin typeface="Trebuchet MS"/>
                <a:ea typeface="Trebuchet MS"/>
                <a:cs typeface="Trebuchet MS"/>
                <a:sym typeface="Trebuchet MS"/>
              </a:rPr>
              <a:t> 	   Coregistered- six frames acquired and registered</a:t>
            </a:r>
            <a:endParaRPr sz="2200">
              <a:solidFill>
                <a:srgbClr val="0033CC"/>
              </a:solidFill>
              <a:latin typeface="Trebuchet MS"/>
              <a:ea typeface="Trebuchet MS"/>
              <a:cs typeface="Trebuchet MS"/>
              <a:sym typeface="Trebuchet MS"/>
            </a:endParaRPr>
          </a:p>
          <a:p>
            <a:pPr indent="0" lvl="0" marL="457200" rtl="0" algn="just">
              <a:lnSpc>
                <a:spcPct val="150000"/>
              </a:lnSpc>
              <a:spcBef>
                <a:spcPts val="0"/>
              </a:spcBef>
              <a:spcAft>
                <a:spcPts val="0"/>
              </a:spcAft>
              <a:buNone/>
            </a:pPr>
            <a:r>
              <a:rPr lang="en-US" sz="2200">
                <a:solidFill>
                  <a:srgbClr val="0033CC"/>
                </a:solidFill>
                <a:latin typeface="Trebuchet MS"/>
                <a:ea typeface="Trebuchet MS"/>
                <a:cs typeface="Trebuchet MS"/>
                <a:sym typeface="Trebuchet MS"/>
              </a:rPr>
              <a:t>   Averaging</a:t>
            </a:r>
            <a:endParaRPr sz="2200">
              <a:solidFill>
                <a:srgbClr val="0033CC"/>
              </a:solidFill>
              <a:latin typeface="Trebuchet MS"/>
              <a:ea typeface="Trebuchet MS"/>
              <a:cs typeface="Trebuchet MS"/>
              <a:sym typeface="Trebuchet MS"/>
            </a:endParaRPr>
          </a:p>
          <a:p>
            <a:pPr indent="0" lvl="0" marL="0" rtl="0" algn="just">
              <a:lnSpc>
                <a:spcPct val="150000"/>
              </a:lnSpc>
              <a:spcBef>
                <a:spcPts val="0"/>
              </a:spcBef>
              <a:spcAft>
                <a:spcPts val="0"/>
              </a:spcAft>
              <a:buNone/>
            </a:pPr>
            <a:r>
              <a:rPr lang="en-US" sz="2200">
                <a:solidFill>
                  <a:srgbClr val="0033CC"/>
                </a:solidFill>
                <a:latin typeface="Trebuchet MS"/>
                <a:ea typeface="Trebuchet MS"/>
                <a:cs typeface="Trebuchet MS"/>
                <a:sym typeface="Trebuchet MS"/>
              </a:rPr>
              <a:t>        Standardization, Voxel Size(1.5mm)- standard 160x160x96 image grid</a:t>
            </a:r>
            <a:endParaRPr sz="2200">
              <a:solidFill>
                <a:srgbClr val="0033CC"/>
              </a:solidFill>
              <a:latin typeface="Trebuchet MS"/>
              <a:ea typeface="Trebuchet MS"/>
              <a:cs typeface="Trebuchet MS"/>
              <a:sym typeface="Trebuchet MS"/>
            </a:endParaRPr>
          </a:p>
          <a:p>
            <a:pPr indent="0" lvl="0" marL="457200" rtl="0" algn="just">
              <a:lnSpc>
                <a:spcPct val="150000"/>
              </a:lnSpc>
              <a:spcBef>
                <a:spcPts val="0"/>
              </a:spcBef>
              <a:spcAft>
                <a:spcPts val="0"/>
              </a:spcAft>
              <a:buNone/>
            </a:pPr>
            <a:r>
              <a:rPr lang="en-US" sz="2200">
                <a:solidFill>
                  <a:srgbClr val="0033CC"/>
                </a:solidFill>
                <a:latin typeface="Trebuchet MS"/>
                <a:ea typeface="Trebuchet MS"/>
                <a:cs typeface="Trebuchet MS"/>
                <a:sym typeface="Trebuchet MS"/>
              </a:rPr>
              <a:t>   Uniform Resolution (8mm)- intensity normalization</a:t>
            </a:r>
            <a:endParaRPr sz="2200">
              <a:solidFill>
                <a:srgbClr val="0033CC"/>
              </a:solidFill>
              <a:latin typeface="Trebuchet MS"/>
              <a:ea typeface="Trebuchet MS"/>
              <a:cs typeface="Trebuchet MS"/>
              <a:sym typeface="Trebuchet MS"/>
            </a:endParaRPr>
          </a:p>
          <a:p>
            <a:pPr indent="0" lvl="0" marL="457200" rtl="0" algn="just">
              <a:lnSpc>
                <a:spcPct val="95000"/>
              </a:lnSpc>
              <a:spcBef>
                <a:spcPts val="0"/>
              </a:spcBef>
              <a:spcAft>
                <a:spcPts val="600"/>
              </a:spcAft>
              <a:buNone/>
            </a:pPr>
            <a:r>
              <a:t/>
            </a:r>
            <a:endParaRPr sz="2000">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ae6ba7b579_2_7"/>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Methodology </a:t>
            </a:r>
            <a:endParaRPr b="1"/>
          </a:p>
        </p:txBody>
      </p:sp>
      <p:sp>
        <p:nvSpPr>
          <p:cNvPr id="293" name="Google Shape;293;g1ae6ba7b579_2_7"/>
          <p:cNvSpPr txBox="1"/>
          <p:nvPr>
            <p:ph idx="1" type="body"/>
          </p:nvPr>
        </p:nvSpPr>
        <p:spPr>
          <a:xfrm>
            <a:off x="838200" y="1295400"/>
            <a:ext cx="10515600" cy="4881600"/>
          </a:xfrm>
          <a:prstGeom prst="rect">
            <a:avLst/>
          </a:prstGeom>
        </p:spPr>
        <p:txBody>
          <a:bodyPr anchorCtr="0" anchor="t" bIns="45700" lIns="91425" spcFirstLastPara="1" rIns="91425" wrap="square" tIns="45700">
            <a:normAutofit lnSpcReduction="20000"/>
          </a:bodyPr>
          <a:lstStyle/>
          <a:p>
            <a:pPr indent="-342900" lvl="0" marL="457200" rtl="0" algn="l">
              <a:lnSpc>
                <a:spcPct val="150000"/>
              </a:lnSpc>
              <a:spcBef>
                <a:spcPts val="1000"/>
              </a:spcBef>
              <a:spcAft>
                <a:spcPts val="0"/>
              </a:spcAft>
              <a:buSzPts val="1800"/>
              <a:buFont typeface="Trebuchet MS"/>
              <a:buChar char="•"/>
            </a:pPr>
            <a:r>
              <a:rPr lang="en-US" sz="1800">
                <a:highlight>
                  <a:srgbClr val="FFFFFF"/>
                </a:highlight>
                <a:latin typeface="Trebuchet MS"/>
                <a:ea typeface="Trebuchet MS"/>
                <a:cs typeface="Trebuchet MS"/>
                <a:sym typeface="Trebuchet MS"/>
              </a:rPr>
              <a:t>Image fusion integrates (complementary as well as redundant) information from multimodality images to create a fused image. </a:t>
            </a:r>
            <a:endParaRPr sz="1800">
              <a:highlight>
                <a:srgbClr val="FFFFFF"/>
              </a:highlight>
              <a:latin typeface="Trebuchet MS"/>
              <a:ea typeface="Trebuchet MS"/>
              <a:cs typeface="Trebuchet MS"/>
              <a:sym typeface="Trebuchet MS"/>
            </a:endParaRPr>
          </a:p>
          <a:p>
            <a:pPr indent="-342900" lvl="0" marL="457200" rtl="0" algn="l">
              <a:lnSpc>
                <a:spcPct val="150000"/>
              </a:lnSpc>
              <a:spcBef>
                <a:spcPts val="0"/>
              </a:spcBef>
              <a:spcAft>
                <a:spcPts val="0"/>
              </a:spcAft>
              <a:buSzPts val="1800"/>
              <a:buFont typeface="Trebuchet MS"/>
              <a:buChar char="•"/>
            </a:pPr>
            <a:r>
              <a:rPr lang="en-US" sz="1800">
                <a:highlight>
                  <a:srgbClr val="FFFFFF"/>
                </a:highlight>
                <a:latin typeface="Trebuchet MS"/>
                <a:ea typeface="Trebuchet MS"/>
                <a:cs typeface="Trebuchet MS"/>
                <a:sym typeface="Trebuchet MS"/>
              </a:rPr>
              <a:t>It not only provides accurate description of the same object but also helps in required memory reduction by storing fused images instead of multiple source images.</a:t>
            </a:r>
            <a:endParaRPr sz="1800">
              <a:highlight>
                <a:srgbClr val="FFFFFF"/>
              </a:highlight>
              <a:latin typeface="Trebuchet MS"/>
              <a:ea typeface="Trebuchet MS"/>
              <a:cs typeface="Trebuchet MS"/>
              <a:sym typeface="Trebuchet MS"/>
            </a:endParaRPr>
          </a:p>
          <a:p>
            <a:pPr indent="-342900" lvl="0" marL="457200" rtl="0" algn="l">
              <a:lnSpc>
                <a:spcPct val="150000"/>
              </a:lnSpc>
              <a:spcBef>
                <a:spcPts val="0"/>
              </a:spcBef>
              <a:spcAft>
                <a:spcPts val="0"/>
              </a:spcAft>
              <a:buSzPts val="1800"/>
              <a:buFont typeface="Trebuchet MS"/>
              <a:buChar char="•"/>
            </a:pPr>
            <a:r>
              <a:rPr lang="en-US" sz="1800">
                <a:highlight>
                  <a:srgbClr val="FFFFFF"/>
                </a:highlight>
                <a:latin typeface="Trebuchet MS"/>
                <a:ea typeface="Trebuchet MS"/>
                <a:cs typeface="Trebuchet MS"/>
                <a:sym typeface="Trebuchet MS"/>
              </a:rPr>
              <a:t>Performed image fusion of MRI and PET images to extract an area of the brain we can analyze using CNN models.</a:t>
            </a:r>
            <a:endParaRPr sz="1800">
              <a:highlight>
                <a:srgbClr val="FFFFFF"/>
              </a:highlight>
              <a:latin typeface="Trebuchet MS"/>
              <a:ea typeface="Trebuchet MS"/>
              <a:cs typeface="Trebuchet MS"/>
              <a:sym typeface="Trebuchet MS"/>
            </a:endParaRPr>
          </a:p>
          <a:p>
            <a:pPr indent="-342900" lvl="0" marL="457200" rtl="0" algn="l">
              <a:lnSpc>
                <a:spcPct val="150000"/>
              </a:lnSpc>
              <a:spcBef>
                <a:spcPts val="0"/>
              </a:spcBef>
              <a:spcAft>
                <a:spcPts val="0"/>
              </a:spcAft>
              <a:buSzPts val="1800"/>
              <a:buFont typeface="Trebuchet MS"/>
              <a:buChar char="•"/>
            </a:pPr>
            <a:r>
              <a:rPr lang="en-US" sz="1800">
                <a:highlight>
                  <a:srgbClr val="FFFFFF"/>
                </a:highlight>
                <a:latin typeface="Trebuchet MS"/>
                <a:ea typeface="Trebuchet MS"/>
                <a:cs typeface="Trebuchet MS"/>
                <a:sym typeface="Trebuchet MS"/>
              </a:rPr>
              <a:t>Considering transfer learning to use the pre-trained VGG-19 architecture, fine-tuning it to customize it in order for the softmax function to recognize three classes- mild AD,AD, no AD.</a:t>
            </a:r>
            <a:endParaRPr sz="1800">
              <a:highlight>
                <a:srgbClr val="FFFFFF"/>
              </a:highlight>
              <a:latin typeface="Trebuchet MS"/>
              <a:ea typeface="Trebuchet MS"/>
              <a:cs typeface="Trebuchet MS"/>
              <a:sym typeface="Trebuchet MS"/>
            </a:endParaRPr>
          </a:p>
          <a:p>
            <a:pPr indent="-342900" lvl="0" marL="457200" rtl="0" algn="l">
              <a:lnSpc>
                <a:spcPct val="150000"/>
              </a:lnSpc>
              <a:spcBef>
                <a:spcPts val="0"/>
              </a:spcBef>
              <a:spcAft>
                <a:spcPts val="0"/>
              </a:spcAft>
              <a:buSzPts val="1800"/>
              <a:buFont typeface="Trebuchet MS"/>
              <a:buChar char="•"/>
            </a:pPr>
            <a:r>
              <a:rPr lang="en-US" sz="1800">
                <a:highlight>
                  <a:srgbClr val="FFFFFF"/>
                </a:highlight>
                <a:latin typeface="Trebuchet MS"/>
                <a:ea typeface="Trebuchet MS"/>
                <a:cs typeface="Trebuchet MS"/>
                <a:sym typeface="Trebuchet MS"/>
              </a:rPr>
              <a:t>Several approaches of image fusion have been explored and the one with the best performance will be selected.</a:t>
            </a:r>
            <a:endParaRPr sz="1800">
              <a:highlight>
                <a:srgbClr val="FFFFFF"/>
              </a:highlight>
              <a:latin typeface="Trebuchet MS"/>
              <a:ea typeface="Trebuchet MS"/>
              <a:cs typeface="Trebuchet MS"/>
              <a:sym typeface="Trebuchet MS"/>
            </a:endParaRPr>
          </a:p>
          <a:p>
            <a:pPr indent="-342900" lvl="0" marL="457200" rtl="0" algn="l">
              <a:lnSpc>
                <a:spcPct val="150000"/>
              </a:lnSpc>
              <a:spcBef>
                <a:spcPts val="0"/>
              </a:spcBef>
              <a:spcAft>
                <a:spcPts val="0"/>
              </a:spcAft>
              <a:buSzPts val="1800"/>
              <a:buFont typeface="Trebuchet MS"/>
              <a:buChar char="•"/>
            </a:pPr>
            <a:r>
              <a:rPr lang="en-US" sz="1800">
                <a:highlight>
                  <a:srgbClr val="FFFFFF"/>
                </a:highlight>
                <a:latin typeface="Trebuchet MS"/>
                <a:ea typeface="Trebuchet MS"/>
                <a:cs typeface="Trebuchet MS"/>
                <a:sym typeface="Trebuchet MS"/>
              </a:rPr>
              <a:t>To refine what area of the brain should be analyzed for our purpose, our next step is to consult a known radiologist.</a:t>
            </a:r>
            <a:endParaRPr sz="1800">
              <a:highlight>
                <a:srgbClr val="FFFFFF"/>
              </a:highlight>
              <a:latin typeface="Trebuchet MS"/>
              <a:ea typeface="Trebuchet MS"/>
              <a:cs typeface="Trebuchet MS"/>
              <a:sym typeface="Trebuchet MS"/>
            </a:endParaRPr>
          </a:p>
          <a:p>
            <a:pPr indent="0" lvl="0" marL="0" rtl="0" algn="l">
              <a:spcBef>
                <a:spcPts val="1000"/>
              </a:spcBef>
              <a:spcAft>
                <a:spcPts val="0"/>
              </a:spcAft>
              <a:buNone/>
            </a:pPr>
            <a:r>
              <a:t/>
            </a:r>
            <a:endParaRPr sz="20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
          <p:cNvSpPr txBox="1"/>
          <p:nvPr/>
        </p:nvSpPr>
        <p:spPr>
          <a:xfrm>
            <a:off x="1638300" y="2514600"/>
            <a:ext cx="8915400" cy="4572000"/>
          </a:xfrm>
          <a:prstGeom prst="rect">
            <a:avLst/>
          </a:prstGeom>
          <a:noFill/>
          <a:ln>
            <a:noFill/>
          </a:ln>
        </p:spPr>
        <p:txBody>
          <a:bodyPr anchorCtr="0" anchor="t" bIns="45700" lIns="91425" spcFirstLastPara="1" rIns="91425" wrap="square" tIns="45700">
            <a:noAutofit/>
          </a:bodyPr>
          <a:lstStyle/>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p:txBody>
      </p:sp>
      <p:sp>
        <p:nvSpPr>
          <p:cNvPr id="86" name="Google Shape;86;p2"/>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Outline</a:t>
            </a:r>
            <a:endParaRPr b="1"/>
          </a:p>
        </p:txBody>
      </p:sp>
      <p:sp>
        <p:nvSpPr>
          <p:cNvPr id="87" name="Google Shape;87;p2"/>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Autofit/>
          </a:bodyPr>
          <a:lstStyle/>
          <a:p>
            <a:pPr indent="-342900" lvl="0" marL="685791" rtl="0" algn="just">
              <a:lnSpc>
                <a:spcPct val="90000"/>
              </a:lnSpc>
              <a:spcBef>
                <a:spcPts val="0"/>
              </a:spcBef>
              <a:spcAft>
                <a:spcPts val="0"/>
              </a:spcAft>
              <a:buClr>
                <a:schemeClr val="dk1"/>
              </a:buClr>
              <a:buSzPts val="3000"/>
              <a:buFont typeface="Noto Sans Symbols"/>
              <a:buChar char="▪"/>
            </a:pPr>
            <a:r>
              <a:rPr lang="en-US" sz="3000"/>
              <a:t>Abstract</a:t>
            </a:r>
            <a:endParaRPr/>
          </a:p>
          <a:p>
            <a:pPr indent="-342900" lvl="0" marL="685791" rtl="0" algn="just">
              <a:lnSpc>
                <a:spcPct val="90000"/>
              </a:lnSpc>
              <a:spcBef>
                <a:spcPts val="0"/>
              </a:spcBef>
              <a:spcAft>
                <a:spcPts val="0"/>
              </a:spcAft>
              <a:buClr>
                <a:schemeClr val="dk1"/>
              </a:buClr>
              <a:buSzPts val="3000"/>
              <a:buFont typeface="Noto Sans Symbols"/>
              <a:buChar char="▪"/>
            </a:pPr>
            <a:r>
              <a:rPr lang="en-US" sz="3000"/>
              <a:t>Team Roles and Responsibilities.</a:t>
            </a:r>
            <a:endParaRPr sz="3000"/>
          </a:p>
          <a:p>
            <a:pPr indent="-342900" lvl="0" marL="685791" rtl="0" algn="just">
              <a:lnSpc>
                <a:spcPct val="90000"/>
              </a:lnSpc>
              <a:spcBef>
                <a:spcPts val="0"/>
              </a:spcBef>
              <a:spcAft>
                <a:spcPts val="0"/>
              </a:spcAft>
              <a:buClr>
                <a:schemeClr val="dk1"/>
              </a:buClr>
              <a:buSzPts val="3000"/>
              <a:buFont typeface="Noto Sans Symbols"/>
              <a:buChar char="▪"/>
            </a:pPr>
            <a:r>
              <a:rPr lang="en-US" sz="3000"/>
              <a:t>Summary of Requirements and Design (Capstone Phase - 1)</a:t>
            </a:r>
            <a:endParaRPr/>
          </a:p>
          <a:p>
            <a:pPr indent="-342900" lvl="0" marL="685791" rtl="0" algn="just">
              <a:lnSpc>
                <a:spcPct val="90000"/>
              </a:lnSpc>
              <a:spcBef>
                <a:spcPts val="0"/>
              </a:spcBef>
              <a:spcAft>
                <a:spcPts val="0"/>
              </a:spcAft>
              <a:buClr>
                <a:schemeClr val="dk1"/>
              </a:buClr>
              <a:buSzPts val="3000"/>
              <a:buFont typeface="Noto Sans Symbols"/>
              <a:buChar char="▪"/>
            </a:pPr>
            <a:r>
              <a:rPr lang="en-US" sz="3000"/>
              <a:t>Summary of Methodology / Approach (Capstone Phase - 1)</a:t>
            </a:r>
            <a:endParaRPr/>
          </a:p>
          <a:p>
            <a:pPr indent="-342900" lvl="0" marL="685791" rtl="0" algn="just">
              <a:lnSpc>
                <a:spcPct val="90000"/>
              </a:lnSpc>
              <a:spcBef>
                <a:spcPts val="0"/>
              </a:spcBef>
              <a:spcAft>
                <a:spcPts val="0"/>
              </a:spcAft>
              <a:buClr>
                <a:schemeClr val="dk1"/>
              </a:buClr>
              <a:buSzPts val="3000"/>
              <a:buFont typeface="Noto Sans Symbols"/>
              <a:buChar char="▪"/>
            </a:pPr>
            <a:r>
              <a:rPr lang="en-US" sz="3000"/>
              <a:t>Design Description</a:t>
            </a:r>
            <a:endParaRPr/>
          </a:p>
          <a:p>
            <a:pPr indent="-342900" lvl="0" marL="685791" rtl="0" algn="just">
              <a:lnSpc>
                <a:spcPct val="90000"/>
              </a:lnSpc>
              <a:spcBef>
                <a:spcPts val="0"/>
              </a:spcBef>
              <a:spcAft>
                <a:spcPts val="0"/>
              </a:spcAft>
              <a:buClr>
                <a:schemeClr val="dk1"/>
              </a:buClr>
              <a:buSzPts val="3000"/>
              <a:buFont typeface="Noto Sans Symbols"/>
              <a:buChar char="▪"/>
            </a:pPr>
            <a:r>
              <a:rPr lang="en-US" sz="3000"/>
              <a:t>Modules and Implementation Details</a:t>
            </a:r>
            <a:endParaRPr/>
          </a:p>
          <a:p>
            <a:pPr indent="-342900" lvl="0" marL="685791" rtl="0" algn="just">
              <a:lnSpc>
                <a:spcPct val="90000"/>
              </a:lnSpc>
              <a:spcBef>
                <a:spcPts val="0"/>
              </a:spcBef>
              <a:spcAft>
                <a:spcPts val="0"/>
              </a:spcAft>
              <a:buClr>
                <a:schemeClr val="dk1"/>
              </a:buClr>
              <a:buSzPts val="3000"/>
              <a:buFont typeface="Noto Sans Symbols"/>
              <a:buChar char="▪"/>
            </a:pPr>
            <a:r>
              <a:rPr lang="en-US" sz="3000"/>
              <a:t>Project Demonstration and Walkthrough</a:t>
            </a:r>
            <a:endParaRPr/>
          </a:p>
          <a:p>
            <a:pPr indent="-342900" lvl="0" marL="685791" rtl="0" algn="just">
              <a:lnSpc>
                <a:spcPct val="90000"/>
              </a:lnSpc>
              <a:spcBef>
                <a:spcPts val="0"/>
              </a:spcBef>
              <a:spcAft>
                <a:spcPts val="0"/>
              </a:spcAft>
              <a:buClr>
                <a:schemeClr val="dk1"/>
              </a:buClr>
              <a:buSzPts val="3000"/>
              <a:buFont typeface="Noto Sans Symbols"/>
              <a:buChar char="▪"/>
            </a:pPr>
            <a:r>
              <a:rPr lang="en-US" sz="3000"/>
              <a:t>Results and Discussion</a:t>
            </a:r>
            <a:endParaRPr/>
          </a:p>
          <a:p>
            <a:pPr indent="-342900" lvl="0" marL="685791" rtl="0" algn="just">
              <a:lnSpc>
                <a:spcPct val="90000"/>
              </a:lnSpc>
              <a:spcBef>
                <a:spcPts val="0"/>
              </a:spcBef>
              <a:spcAft>
                <a:spcPts val="0"/>
              </a:spcAft>
              <a:buClr>
                <a:schemeClr val="dk1"/>
              </a:buClr>
              <a:buSzPts val="3000"/>
              <a:buFont typeface="Noto Sans Symbols"/>
              <a:buChar char="▪"/>
            </a:pPr>
            <a:r>
              <a:rPr lang="en-US" sz="3000"/>
              <a:t>Lessons Learnt</a:t>
            </a:r>
            <a:endParaRPr/>
          </a:p>
          <a:p>
            <a:pPr indent="-342900" lvl="0" marL="685791" rtl="0" algn="just">
              <a:lnSpc>
                <a:spcPct val="90000"/>
              </a:lnSpc>
              <a:spcBef>
                <a:spcPts val="0"/>
              </a:spcBef>
              <a:spcAft>
                <a:spcPts val="0"/>
              </a:spcAft>
              <a:buClr>
                <a:schemeClr val="dk1"/>
              </a:buClr>
              <a:buSzPts val="3000"/>
              <a:buFont typeface="Noto Sans Symbols"/>
              <a:buChar char="▪"/>
            </a:pPr>
            <a:r>
              <a:rPr lang="en-US" sz="3000"/>
              <a:t>Conclusion and Future Work</a:t>
            </a:r>
            <a:endParaRPr/>
          </a:p>
          <a:p>
            <a:pPr indent="-342900" lvl="0" marL="685791" rtl="0" algn="just">
              <a:lnSpc>
                <a:spcPct val="90000"/>
              </a:lnSpc>
              <a:spcBef>
                <a:spcPts val="0"/>
              </a:spcBef>
              <a:spcAft>
                <a:spcPts val="0"/>
              </a:spcAft>
              <a:buClr>
                <a:schemeClr val="dk1"/>
              </a:buClr>
              <a:buSzPts val="3000"/>
              <a:buFont typeface="Noto Sans Symbols"/>
              <a:buChar char="▪"/>
            </a:pPr>
            <a:r>
              <a:rPr lang="en-US" sz="3000"/>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1ae6ba7b579_2_14"/>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Image Fusion approaches</a:t>
            </a:r>
            <a:endParaRPr b="1"/>
          </a:p>
        </p:txBody>
      </p:sp>
      <p:sp>
        <p:nvSpPr>
          <p:cNvPr id="300" name="Google Shape;300;g1ae6ba7b579_2_14"/>
          <p:cNvSpPr txBox="1"/>
          <p:nvPr>
            <p:ph idx="1" type="body"/>
          </p:nvPr>
        </p:nvSpPr>
        <p:spPr>
          <a:xfrm>
            <a:off x="838200" y="1295400"/>
            <a:ext cx="6941400" cy="4881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2000">
              <a:latin typeface="Trebuchet MS"/>
              <a:ea typeface="Trebuchet MS"/>
              <a:cs typeface="Trebuchet MS"/>
              <a:sym typeface="Trebuchet MS"/>
            </a:endParaRPr>
          </a:p>
          <a:p>
            <a:pPr indent="-355600" lvl="0" marL="457200" rtl="0" algn="l">
              <a:spcBef>
                <a:spcPts val="1000"/>
              </a:spcBef>
              <a:spcAft>
                <a:spcPts val="0"/>
              </a:spcAft>
              <a:buSzPts val="2000"/>
              <a:buFont typeface="Trebuchet MS"/>
              <a:buAutoNum type="arabicPeriod"/>
            </a:pPr>
            <a:r>
              <a:rPr lang="en-US" sz="2000">
                <a:latin typeface="Trebuchet MS"/>
                <a:ea typeface="Trebuchet MS"/>
                <a:cs typeface="Trebuchet MS"/>
                <a:sym typeface="Trebuchet MS"/>
              </a:rPr>
              <a:t>Discrete wavelet transform- </a:t>
            </a:r>
            <a:r>
              <a:rPr lang="en-US" sz="2000">
                <a:highlight>
                  <a:srgbClr val="FFFFFF"/>
                </a:highlight>
                <a:latin typeface="Trebuchet MS"/>
                <a:ea typeface="Trebuchet MS"/>
                <a:cs typeface="Trebuchet MS"/>
                <a:sym typeface="Trebuchet MS"/>
              </a:rPr>
              <a:t> based on sub-band which yields fast computation for transformation. </a:t>
            </a:r>
            <a:endParaRPr sz="2000">
              <a:highlight>
                <a:srgbClr val="FFFFFF"/>
              </a:highlight>
              <a:latin typeface="Trebuchet MS"/>
              <a:ea typeface="Trebuchet MS"/>
              <a:cs typeface="Trebuchet MS"/>
              <a:sym typeface="Trebuchet MS"/>
            </a:endParaRPr>
          </a:p>
          <a:p>
            <a:pPr indent="0" lvl="0" marL="457200" rtl="0" algn="l">
              <a:spcBef>
                <a:spcPts val="1000"/>
              </a:spcBef>
              <a:spcAft>
                <a:spcPts val="0"/>
              </a:spcAft>
              <a:buNone/>
            </a:pPr>
            <a:r>
              <a:rPr lang="en-US" sz="1600">
                <a:solidFill>
                  <a:srgbClr val="FF0000"/>
                </a:solidFill>
                <a:highlight>
                  <a:srgbClr val="FFFFFF"/>
                </a:highlight>
                <a:latin typeface="Trebuchet MS"/>
                <a:ea typeface="Trebuchet MS"/>
                <a:cs typeface="Trebuchet MS"/>
                <a:sym typeface="Trebuchet MS"/>
              </a:rPr>
              <a:t>Captures limited directional information and hence are not suitable for sharp image transitions</a:t>
            </a:r>
            <a:endParaRPr sz="1600">
              <a:solidFill>
                <a:srgbClr val="FF0000"/>
              </a:solidFill>
              <a:highlight>
                <a:srgbClr val="FFFFFF"/>
              </a:highlight>
              <a:latin typeface="Trebuchet MS"/>
              <a:ea typeface="Trebuchet MS"/>
              <a:cs typeface="Trebuchet MS"/>
              <a:sym typeface="Trebuchet MS"/>
            </a:endParaRPr>
          </a:p>
          <a:p>
            <a:pPr indent="-355600" lvl="0" marL="457200" rtl="0" algn="l">
              <a:spcBef>
                <a:spcPts val="1000"/>
              </a:spcBef>
              <a:spcAft>
                <a:spcPts val="0"/>
              </a:spcAft>
              <a:buSzPts val="2000"/>
              <a:buFont typeface="Trebuchet MS"/>
              <a:buAutoNum type="arabicPeriod"/>
            </a:pPr>
            <a:r>
              <a:rPr lang="en-US" sz="2000">
                <a:highlight>
                  <a:srgbClr val="FFFFFF"/>
                </a:highlight>
                <a:latin typeface="Trebuchet MS"/>
                <a:ea typeface="Trebuchet MS"/>
                <a:cs typeface="Trebuchet MS"/>
                <a:sym typeface="Trebuchet MS"/>
              </a:rPr>
              <a:t>Contourlet transform- different and flexible directions to detect the intrinsic geometrical structures</a:t>
            </a:r>
            <a:endParaRPr sz="2000">
              <a:highlight>
                <a:srgbClr val="FFFFFF"/>
              </a:highlight>
              <a:latin typeface="Trebuchet MS"/>
              <a:ea typeface="Trebuchet MS"/>
              <a:cs typeface="Trebuchet MS"/>
              <a:sym typeface="Trebuchet MS"/>
            </a:endParaRPr>
          </a:p>
          <a:p>
            <a:pPr indent="0" lvl="0" marL="457200" rtl="0" algn="l">
              <a:spcBef>
                <a:spcPts val="1000"/>
              </a:spcBef>
              <a:spcAft>
                <a:spcPts val="0"/>
              </a:spcAft>
              <a:buNone/>
            </a:pPr>
            <a:r>
              <a:rPr lang="en-US" sz="1600">
                <a:solidFill>
                  <a:srgbClr val="FF0000"/>
                </a:solidFill>
                <a:highlight>
                  <a:srgbClr val="FFFFFF"/>
                </a:highlight>
                <a:latin typeface="Trebuchet MS"/>
                <a:ea typeface="Trebuchet MS"/>
                <a:cs typeface="Trebuchet MS"/>
                <a:sym typeface="Trebuchet MS"/>
              </a:rPr>
              <a:t>Does not provide a multiresolution representation of geometry</a:t>
            </a:r>
            <a:endParaRPr sz="1600">
              <a:solidFill>
                <a:srgbClr val="FF0000"/>
              </a:solidFill>
              <a:highlight>
                <a:srgbClr val="FFFFFF"/>
              </a:highlight>
              <a:latin typeface="Trebuchet MS"/>
              <a:ea typeface="Trebuchet MS"/>
              <a:cs typeface="Trebuchet MS"/>
              <a:sym typeface="Trebuchet MS"/>
            </a:endParaRPr>
          </a:p>
          <a:p>
            <a:pPr indent="-355600" lvl="0" marL="457200" rtl="0" algn="l">
              <a:spcBef>
                <a:spcPts val="1000"/>
              </a:spcBef>
              <a:spcAft>
                <a:spcPts val="0"/>
              </a:spcAft>
              <a:buSzPts val="2000"/>
              <a:buFont typeface="Trebuchet MS"/>
              <a:buAutoNum type="arabicPeriod"/>
            </a:pPr>
            <a:r>
              <a:rPr lang="en-US" sz="2000">
                <a:highlight>
                  <a:srgbClr val="FFFFFF"/>
                </a:highlight>
                <a:latin typeface="Trebuchet MS"/>
                <a:ea typeface="Trebuchet MS"/>
                <a:cs typeface="Trebuchet MS"/>
                <a:sym typeface="Trebuchet MS"/>
              </a:rPr>
              <a:t>Combination of  1 and 2</a:t>
            </a:r>
            <a:endParaRPr sz="2000">
              <a:highlight>
                <a:srgbClr val="FFFFFF"/>
              </a:highlight>
              <a:latin typeface="Trebuchet MS"/>
              <a:ea typeface="Trebuchet MS"/>
              <a:cs typeface="Trebuchet MS"/>
              <a:sym typeface="Trebuchet MS"/>
            </a:endParaRPr>
          </a:p>
          <a:p>
            <a:pPr indent="0" lvl="0" marL="457200" rtl="0" algn="l">
              <a:spcBef>
                <a:spcPts val="1000"/>
              </a:spcBef>
              <a:spcAft>
                <a:spcPts val="0"/>
              </a:spcAft>
              <a:buNone/>
            </a:pPr>
            <a:r>
              <a:rPr lang="en-US" sz="2000">
                <a:highlight>
                  <a:srgbClr val="FFFFFF"/>
                </a:highlight>
                <a:latin typeface="Trebuchet MS"/>
                <a:ea typeface="Trebuchet MS"/>
                <a:cs typeface="Trebuchet MS"/>
                <a:sym typeface="Trebuchet MS"/>
              </a:rPr>
              <a:t>These multiresolution schemes involve downsampling at every level which might lead to variance. This can be rectified by using a trous wavelet</a:t>
            </a:r>
            <a:endParaRPr sz="2000">
              <a:highlight>
                <a:srgbClr val="FFFFFF"/>
              </a:highlight>
              <a:latin typeface="Trebuchet MS"/>
              <a:ea typeface="Trebuchet MS"/>
              <a:cs typeface="Trebuchet MS"/>
              <a:sym typeface="Trebuchet MS"/>
            </a:endParaRPr>
          </a:p>
        </p:txBody>
      </p:sp>
      <p:pic>
        <p:nvPicPr>
          <p:cNvPr id="301" name="Google Shape;301;g1ae6ba7b579_2_14"/>
          <p:cNvPicPr preferRelativeResize="0"/>
          <p:nvPr/>
        </p:nvPicPr>
        <p:blipFill>
          <a:blip r:embed="rId3">
            <a:alphaModFix/>
          </a:blip>
          <a:stretch>
            <a:fillRect/>
          </a:stretch>
        </p:blipFill>
        <p:spPr>
          <a:xfrm>
            <a:off x="7932000" y="1821426"/>
            <a:ext cx="4107601" cy="22570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ae6ba7b579_2_26"/>
          <p:cNvSpPr txBox="1"/>
          <p:nvPr>
            <p:ph type="title"/>
          </p:nvPr>
        </p:nvSpPr>
        <p:spPr>
          <a:xfrm>
            <a:off x="838200" y="1"/>
            <a:ext cx="10515600" cy="838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Using local features and fuzzy logic</a:t>
            </a:r>
            <a:endParaRPr b="1"/>
          </a:p>
        </p:txBody>
      </p:sp>
      <p:sp>
        <p:nvSpPr>
          <p:cNvPr id="308" name="Google Shape;308;g1ae6ba7b579_2_26"/>
          <p:cNvSpPr txBox="1"/>
          <p:nvPr>
            <p:ph idx="1" type="body"/>
          </p:nvPr>
        </p:nvSpPr>
        <p:spPr>
          <a:xfrm>
            <a:off x="838200" y="1295400"/>
            <a:ext cx="5257800" cy="44598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None/>
            </a:pPr>
            <a:r>
              <a:t/>
            </a:r>
            <a:endParaRPr sz="2000">
              <a:latin typeface="Trebuchet MS"/>
              <a:ea typeface="Trebuchet MS"/>
              <a:cs typeface="Trebuchet MS"/>
              <a:sym typeface="Trebuchet MS"/>
            </a:endParaRPr>
          </a:p>
          <a:p>
            <a:pPr indent="-339328" lvl="0" marL="457200" rtl="0" algn="l">
              <a:lnSpc>
                <a:spcPct val="150000"/>
              </a:lnSpc>
              <a:spcBef>
                <a:spcPts val="1000"/>
              </a:spcBef>
              <a:spcAft>
                <a:spcPts val="0"/>
              </a:spcAft>
              <a:buSzPct val="100000"/>
              <a:buFont typeface="Trebuchet MS"/>
              <a:buChar char="•"/>
            </a:pPr>
            <a:r>
              <a:rPr lang="en-US" sz="2250">
                <a:latin typeface="Trebuchet MS"/>
                <a:ea typeface="Trebuchet MS"/>
                <a:cs typeface="Trebuchet MS"/>
                <a:sym typeface="Trebuchet MS"/>
              </a:rPr>
              <a:t>This method extracts maximally combines the useful information in MRI and PET images by using </a:t>
            </a:r>
            <a:r>
              <a:rPr b="1" i="1" lang="en-US" sz="2250">
                <a:solidFill>
                  <a:srgbClr val="4A86E8"/>
                </a:solidFill>
                <a:highlight>
                  <a:srgbClr val="FFFFFF"/>
                </a:highlight>
                <a:latin typeface="Trebuchet MS"/>
                <a:ea typeface="Trebuchet MS"/>
                <a:cs typeface="Trebuchet MS"/>
                <a:sym typeface="Trebuchet MS"/>
              </a:rPr>
              <a:t>à-trous</a:t>
            </a:r>
            <a:r>
              <a:rPr lang="en-US" sz="2250">
                <a:latin typeface="Trebuchet MS"/>
                <a:ea typeface="Trebuchet MS"/>
                <a:cs typeface="Trebuchet MS"/>
                <a:sym typeface="Trebuchet MS"/>
              </a:rPr>
              <a:t> wavelet, which introduces shift invariance, avoiding the previously discussed downsampling.</a:t>
            </a:r>
            <a:endParaRPr sz="2250">
              <a:latin typeface="Trebuchet MS"/>
              <a:ea typeface="Trebuchet MS"/>
              <a:cs typeface="Trebuchet MS"/>
              <a:sym typeface="Trebuchet MS"/>
            </a:endParaRPr>
          </a:p>
          <a:p>
            <a:pPr indent="-339328" lvl="0" marL="457200" rtl="0" algn="l">
              <a:lnSpc>
                <a:spcPct val="150000"/>
              </a:lnSpc>
              <a:spcBef>
                <a:spcPts val="0"/>
              </a:spcBef>
              <a:spcAft>
                <a:spcPts val="0"/>
              </a:spcAft>
              <a:buSzPct val="100000"/>
              <a:buFont typeface="Trebuchet MS"/>
              <a:buChar char="•"/>
            </a:pPr>
            <a:r>
              <a:rPr lang="en-US" sz="2250">
                <a:highlight>
                  <a:srgbClr val="FFFFFF"/>
                </a:highlight>
                <a:latin typeface="Trebuchet MS"/>
                <a:ea typeface="Trebuchet MS"/>
                <a:cs typeface="Trebuchet MS"/>
                <a:sym typeface="Trebuchet MS"/>
              </a:rPr>
              <a:t>The proposed scheme first decomposes the MRI and PET images into low and high frequencies using </a:t>
            </a:r>
            <a:r>
              <a:rPr i="1" lang="en-US" sz="2250">
                <a:highlight>
                  <a:srgbClr val="FFFFFF"/>
                </a:highlight>
                <a:latin typeface="Trebuchet MS"/>
                <a:ea typeface="Trebuchet MS"/>
                <a:cs typeface="Trebuchet MS"/>
                <a:sym typeface="Trebuchet MS"/>
              </a:rPr>
              <a:t>à</a:t>
            </a:r>
            <a:r>
              <a:rPr lang="en-US" sz="2250">
                <a:highlight>
                  <a:srgbClr val="FFFFFF"/>
                </a:highlight>
                <a:latin typeface="Trebuchet MS"/>
                <a:ea typeface="Trebuchet MS"/>
                <a:cs typeface="Trebuchet MS"/>
                <a:sym typeface="Trebuchet MS"/>
              </a:rPr>
              <a:t>-trous wavelet.</a:t>
            </a:r>
            <a:endParaRPr sz="2250">
              <a:highlight>
                <a:srgbClr val="FFFFFF"/>
              </a:highlight>
              <a:latin typeface="Trebuchet MS"/>
              <a:ea typeface="Trebuchet MS"/>
              <a:cs typeface="Trebuchet MS"/>
              <a:sym typeface="Trebuchet MS"/>
            </a:endParaRPr>
          </a:p>
          <a:p>
            <a:pPr indent="-339328" lvl="0" marL="457200" rtl="0" algn="l">
              <a:lnSpc>
                <a:spcPct val="150000"/>
              </a:lnSpc>
              <a:spcBef>
                <a:spcPts val="0"/>
              </a:spcBef>
              <a:spcAft>
                <a:spcPts val="0"/>
              </a:spcAft>
              <a:buSzPct val="100000"/>
              <a:buFont typeface="Trebuchet MS"/>
              <a:buChar char="•"/>
            </a:pPr>
            <a:r>
              <a:rPr lang="en-US" sz="2250">
                <a:highlight>
                  <a:srgbClr val="FFFFFF"/>
                </a:highlight>
                <a:latin typeface="Trebuchet MS"/>
                <a:ea typeface="Trebuchet MS"/>
                <a:cs typeface="Trebuchet MS"/>
                <a:sym typeface="Trebuchet MS"/>
              </a:rPr>
              <a:t> High and low frequencies are then fused separately according to defined criterion.</a:t>
            </a:r>
            <a:endParaRPr sz="2250">
              <a:highlight>
                <a:srgbClr val="FFFFFF"/>
              </a:highlight>
              <a:latin typeface="Trebuchet MS"/>
              <a:ea typeface="Trebuchet MS"/>
              <a:cs typeface="Trebuchet MS"/>
              <a:sym typeface="Trebuchet MS"/>
            </a:endParaRPr>
          </a:p>
          <a:p>
            <a:pPr indent="-339328" lvl="0" marL="457200" rtl="0" algn="l">
              <a:lnSpc>
                <a:spcPct val="150000"/>
              </a:lnSpc>
              <a:spcBef>
                <a:spcPts val="0"/>
              </a:spcBef>
              <a:spcAft>
                <a:spcPts val="0"/>
              </a:spcAft>
              <a:buSzPct val="100000"/>
              <a:buFont typeface="Trebuchet MS"/>
              <a:buChar char="•"/>
            </a:pPr>
            <a:r>
              <a:rPr lang="en-US" sz="2250">
                <a:highlight>
                  <a:srgbClr val="FFFFFF"/>
                </a:highlight>
                <a:latin typeface="Trebuchet MS"/>
                <a:ea typeface="Trebuchet MS"/>
                <a:cs typeface="Trebuchet MS"/>
                <a:sym typeface="Trebuchet MS"/>
              </a:rPr>
              <a:t>Performs much better than the other well known transforms as shown in fig.</a:t>
            </a:r>
            <a:endParaRPr sz="2250">
              <a:highlight>
                <a:srgbClr val="FFFFFF"/>
              </a:highlight>
              <a:latin typeface="Trebuchet MS"/>
              <a:ea typeface="Trebuchet MS"/>
              <a:cs typeface="Trebuchet MS"/>
              <a:sym typeface="Trebuchet MS"/>
            </a:endParaRPr>
          </a:p>
        </p:txBody>
      </p:sp>
      <p:pic>
        <p:nvPicPr>
          <p:cNvPr id="309" name="Google Shape;309;g1ae6ba7b579_2_26"/>
          <p:cNvPicPr preferRelativeResize="0"/>
          <p:nvPr/>
        </p:nvPicPr>
        <p:blipFill>
          <a:blip r:embed="rId3">
            <a:alphaModFix/>
          </a:blip>
          <a:stretch>
            <a:fillRect/>
          </a:stretch>
        </p:blipFill>
        <p:spPr>
          <a:xfrm>
            <a:off x="6330025" y="1601225"/>
            <a:ext cx="5800225" cy="34261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3"/>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Schedule</a:t>
            </a:r>
            <a:endParaRPr b="1"/>
          </a:p>
        </p:txBody>
      </p:sp>
      <p:grpSp>
        <p:nvGrpSpPr>
          <p:cNvPr id="315" name="Google Shape;315;p13"/>
          <p:cNvGrpSpPr/>
          <p:nvPr/>
        </p:nvGrpSpPr>
        <p:grpSpPr>
          <a:xfrm>
            <a:off x="838200" y="1295400"/>
            <a:ext cx="10591854" cy="4823421"/>
            <a:chOff x="0" y="0"/>
            <a:chExt cx="10591854" cy="4823421"/>
          </a:xfrm>
        </p:grpSpPr>
        <p:cxnSp>
          <p:nvCxnSpPr>
            <p:cNvPr id="316" name="Google Shape;316;p13"/>
            <p:cNvCxnSpPr/>
            <p:nvPr/>
          </p:nvCxnSpPr>
          <p:spPr>
            <a:xfrm>
              <a:off x="0" y="0"/>
              <a:ext cx="105156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317" name="Google Shape;317;p13"/>
            <p:cNvSpPr/>
            <p:nvPr/>
          </p:nvSpPr>
          <p:spPr>
            <a:xfrm>
              <a:off x="0" y="0"/>
              <a:ext cx="2316600" cy="244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txBox="1"/>
            <p:nvPr/>
          </p:nvSpPr>
          <p:spPr>
            <a:xfrm>
              <a:off x="0" y="0"/>
              <a:ext cx="10515600" cy="4823400"/>
            </a:xfrm>
            <a:prstGeom prst="rect">
              <a:avLst/>
            </a:prstGeom>
            <a:noFill/>
            <a:ln>
              <a:noFill/>
            </a:ln>
          </p:spPr>
          <p:txBody>
            <a:bodyPr anchorCtr="0" anchor="t" bIns="106675" lIns="106675" spcFirstLastPara="1" rIns="106675" wrap="square" tIns="106675">
              <a:noAutofit/>
            </a:bodyPr>
            <a:lstStyle/>
            <a:p>
              <a:pPr indent="0" lvl="0" marL="0" marR="0" rtl="0" algn="l">
                <a:lnSpc>
                  <a:spcPct val="90000"/>
                </a:lnSpc>
                <a:spcBef>
                  <a:spcPts val="0"/>
                </a:spcBef>
                <a:spcAft>
                  <a:spcPts val="0"/>
                </a:spcAft>
                <a:buNone/>
              </a:pPr>
              <a:r>
                <a:rPr lang="en-US" sz="2800">
                  <a:solidFill>
                    <a:schemeClr val="dk1"/>
                  </a:solidFill>
                  <a:latin typeface="Calibri"/>
                  <a:ea typeface="Calibri"/>
                  <a:cs typeface="Calibri"/>
                  <a:sym typeface="Calibri"/>
                </a:rPr>
                <a:t>Plan met for capstone schedule 2:</a:t>
              </a:r>
              <a:endParaRPr sz="28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0" lvl="0" marL="457200" marR="0" rtl="0" algn="l">
                <a:lnSpc>
                  <a:spcPct val="90000"/>
                </a:lnSpc>
                <a:spcBef>
                  <a:spcPts val="0"/>
                </a:spcBef>
                <a:spcAft>
                  <a:spcPts val="0"/>
                </a:spcAft>
                <a:buNone/>
              </a:pPr>
              <a:r>
                <a:rPr lang="en-US" sz="28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  Completed speech phase</a:t>
              </a:r>
              <a:endParaRPr sz="2600">
                <a:solidFill>
                  <a:schemeClr val="dk1"/>
                </a:solidFill>
                <a:latin typeface="Calibri"/>
                <a:ea typeface="Calibri"/>
                <a:cs typeface="Calibri"/>
                <a:sym typeface="Calibri"/>
              </a:endParaRPr>
            </a:p>
            <a:p>
              <a:pPr indent="0" lvl="0" marL="457200" marR="0" rtl="0" algn="l">
                <a:lnSpc>
                  <a:spcPct val="90000"/>
                </a:lnSpc>
                <a:spcBef>
                  <a:spcPts val="0"/>
                </a:spcBef>
                <a:spcAft>
                  <a:spcPts val="0"/>
                </a:spcAft>
                <a:buNone/>
              </a:pPr>
              <a:r>
                <a:rPr lang="en-US" sz="2600">
                  <a:solidFill>
                    <a:schemeClr val="dk1"/>
                  </a:solidFill>
                  <a:latin typeface="Calibri"/>
                  <a:ea typeface="Calibri"/>
                  <a:cs typeface="Calibri"/>
                  <a:sym typeface="Calibri"/>
                </a:rPr>
                <a:t> ✔  Implemented 4 significant lexical diversity measures</a:t>
              </a:r>
              <a:endParaRPr sz="2600">
                <a:solidFill>
                  <a:schemeClr val="dk1"/>
                </a:solidFill>
                <a:latin typeface="Calibri"/>
                <a:ea typeface="Calibri"/>
                <a:cs typeface="Calibri"/>
                <a:sym typeface="Calibri"/>
              </a:endParaRPr>
            </a:p>
            <a:p>
              <a:pPr indent="0" lvl="0" marL="457200" marR="0" rtl="0" algn="l">
                <a:lnSpc>
                  <a:spcPct val="90000"/>
                </a:lnSpc>
                <a:spcBef>
                  <a:spcPts val="0"/>
                </a:spcBef>
                <a:spcAft>
                  <a:spcPts val="0"/>
                </a:spcAft>
                <a:buNone/>
              </a:pPr>
              <a:r>
                <a:rPr lang="en-US" sz="2600">
                  <a:solidFill>
                    <a:schemeClr val="dk1"/>
                  </a:solidFill>
                  <a:latin typeface="Calibri"/>
                  <a:ea typeface="Calibri"/>
                  <a:cs typeface="Calibri"/>
                  <a:sym typeface="Calibri"/>
                </a:rPr>
                <a:t> ✔  Exceptional results of linguistic measures that differentiated AD and  control group</a:t>
              </a:r>
              <a:endParaRPr sz="2600">
                <a:solidFill>
                  <a:schemeClr val="dk1"/>
                </a:solidFill>
                <a:latin typeface="Calibri"/>
                <a:ea typeface="Calibri"/>
                <a:cs typeface="Calibri"/>
                <a:sym typeface="Calibri"/>
              </a:endParaRPr>
            </a:p>
            <a:p>
              <a:pPr indent="0" lvl="0" marL="457200" marR="0" rtl="0" algn="l">
                <a:lnSpc>
                  <a:spcPct val="90000"/>
                </a:lnSpc>
                <a:spcBef>
                  <a:spcPts val="0"/>
                </a:spcBef>
                <a:spcAft>
                  <a:spcPts val="0"/>
                </a:spcAft>
                <a:buNone/>
              </a:pPr>
              <a:r>
                <a:rPr lang="en-US" sz="2600">
                  <a:solidFill>
                    <a:schemeClr val="dk1"/>
                  </a:solidFill>
                  <a:latin typeface="Calibri"/>
                  <a:ea typeface="Calibri"/>
                  <a:cs typeface="Calibri"/>
                  <a:sym typeface="Calibri"/>
                </a:rPr>
                <a:t>✔   Completed IEEE research paper in October</a:t>
              </a:r>
              <a:endParaRPr sz="2600">
                <a:solidFill>
                  <a:schemeClr val="dk1"/>
                </a:solidFill>
                <a:latin typeface="Calibri"/>
                <a:ea typeface="Calibri"/>
                <a:cs typeface="Calibri"/>
                <a:sym typeface="Calibri"/>
              </a:endParaRPr>
            </a:p>
            <a:p>
              <a:pPr indent="0" lvl="0" marL="457200" marR="0" rtl="0" algn="l">
                <a:lnSpc>
                  <a:spcPct val="90000"/>
                </a:lnSpc>
                <a:spcBef>
                  <a:spcPts val="0"/>
                </a:spcBef>
                <a:spcAft>
                  <a:spcPts val="0"/>
                </a:spcAft>
                <a:buNone/>
              </a:pPr>
              <a:r>
                <a:rPr lang="en-US" sz="2600">
                  <a:solidFill>
                    <a:schemeClr val="dk1"/>
                  </a:solidFill>
                  <a:latin typeface="Calibri"/>
                  <a:ea typeface="Calibri"/>
                  <a:cs typeface="Calibri"/>
                  <a:sym typeface="Calibri"/>
                </a:rPr>
                <a:t>✔   Sub</a:t>
              </a:r>
              <a:r>
                <a:rPr lang="en-US" sz="2600">
                  <a:solidFill>
                    <a:schemeClr val="dk1"/>
                  </a:solidFill>
                  <a:latin typeface="Calibri"/>
                  <a:ea typeface="Calibri"/>
                  <a:cs typeface="Calibri"/>
                  <a:sym typeface="Calibri"/>
                </a:rPr>
                <a:t>mitted to international AI conference in Portugal awaiting result</a:t>
              </a:r>
              <a:endParaRPr sz="26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rPr lang="en-US" sz="2600">
                  <a:solidFill>
                    <a:schemeClr val="dk1"/>
                  </a:solidFill>
                  <a:latin typeface="Calibri"/>
                  <a:ea typeface="Calibri"/>
                  <a:cs typeface="Calibri"/>
                  <a:sym typeface="Calibri"/>
                </a:rPr>
                <a:t>✔   Obtained MRI-PET image pairs from ADNI</a:t>
              </a:r>
              <a:endParaRPr sz="2600">
                <a:solidFill>
                  <a:schemeClr val="dk1"/>
                </a:solidFill>
                <a:latin typeface="Calibri"/>
                <a:ea typeface="Calibri"/>
                <a:cs typeface="Calibri"/>
                <a:sym typeface="Calibri"/>
              </a:endParaRPr>
            </a:p>
            <a:p>
              <a:pPr indent="0" lvl="0" marL="457200" rtl="0" algn="l">
                <a:lnSpc>
                  <a:spcPct val="90000"/>
                </a:lnSpc>
                <a:spcBef>
                  <a:spcPts val="0"/>
                </a:spcBef>
                <a:spcAft>
                  <a:spcPts val="0"/>
                </a:spcAft>
                <a:buClr>
                  <a:schemeClr val="dk1"/>
                </a:buClr>
                <a:buFont typeface="Arial"/>
                <a:buNone/>
              </a:pPr>
              <a:r>
                <a:rPr lang="en-US" sz="2600">
                  <a:solidFill>
                    <a:schemeClr val="dk1"/>
                  </a:solidFill>
                  <a:latin typeface="Calibri"/>
                  <a:ea typeface="Calibri"/>
                  <a:cs typeface="Calibri"/>
                  <a:sym typeface="Calibri"/>
                </a:rPr>
                <a:t>✔   Implemented comparison of image fusion and wavelet transform on images </a:t>
              </a:r>
              <a:endParaRPr sz="2600">
                <a:solidFill>
                  <a:schemeClr val="dk1"/>
                </a:solidFill>
                <a:latin typeface="Calibri"/>
                <a:ea typeface="Calibri"/>
                <a:cs typeface="Calibri"/>
                <a:sym typeface="Calibri"/>
              </a:endParaRPr>
            </a:p>
          </p:txBody>
        </p:sp>
        <p:sp>
          <p:nvSpPr>
            <p:cNvPr id="319" name="Google Shape;319;p13"/>
            <p:cNvSpPr/>
            <p:nvPr/>
          </p:nvSpPr>
          <p:spPr>
            <a:xfrm>
              <a:off x="2260854" y="2497510"/>
              <a:ext cx="8254800" cy="11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txBox="1"/>
            <p:nvPr/>
          </p:nvSpPr>
          <p:spPr>
            <a:xfrm>
              <a:off x="2337054" y="2497510"/>
              <a:ext cx="8254800" cy="1134600"/>
            </a:xfrm>
            <a:prstGeom prst="rect">
              <a:avLst/>
            </a:prstGeom>
            <a:noFill/>
            <a:ln>
              <a:noFill/>
            </a:ln>
          </p:spPr>
          <p:txBody>
            <a:bodyPr anchorCtr="0" anchor="t" bIns="106675" lIns="106675" spcFirstLastPara="1" rIns="106675" wrap="square" tIns="106675">
              <a:noAutofit/>
            </a:bodyPr>
            <a:lstStyle/>
            <a:p>
              <a:pPr indent="0" lvl="0" marL="0" marR="0" rtl="0" algn="l">
                <a:lnSpc>
                  <a:spcPct val="90000"/>
                </a:lnSpc>
                <a:spcBef>
                  <a:spcPts val="0"/>
                </a:spcBef>
                <a:spcAft>
                  <a:spcPts val="0"/>
                </a:spcAft>
                <a:buNone/>
              </a:pPr>
              <a:r>
                <a:t/>
              </a:r>
              <a:endParaRPr/>
            </a:p>
          </p:txBody>
        </p:sp>
        <p:cxnSp>
          <p:nvCxnSpPr>
            <p:cNvPr id="321" name="Google Shape;321;p13"/>
            <p:cNvCxnSpPr/>
            <p:nvPr/>
          </p:nvCxnSpPr>
          <p:spPr>
            <a:xfrm>
              <a:off x="2103120" y="3632092"/>
              <a:ext cx="8412600" cy="0"/>
            </a:xfrm>
            <a:prstGeom prst="straightConnector1">
              <a:avLst/>
            </a:prstGeom>
            <a:solidFill>
              <a:schemeClr val="accent2"/>
            </a:solidFill>
            <a:ln cap="flat" cmpd="sng" w="12700">
              <a:solidFill>
                <a:srgbClr val="F5CBBC"/>
              </a:solidFill>
              <a:prstDash val="solid"/>
              <a:miter lim="800000"/>
              <a:headEnd len="sm" w="sm" type="none"/>
              <a:tailEnd len="sm" w="sm" type="none"/>
            </a:ln>
          </p:spPr>
        </p:cxnSp>
        <p:sp>
          <p:nvSpPr>
            <p:cNvPr id="322" name="Google Shape;322;p13"/>
            <p:cNvSpPr/>
            <p:nvPr/>
          </p:nvSpPr>
          <p:spPr>
            <a:xfrm>
              <a:off x="2260854" y="3688821"/>
              <a:ext cx="8254800" cy="11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p13"/>
            <p:cNvCxnSpPr/>
            <p:nvPr/>
          </p:nvCxnSpPr>
          <p:spPr>
            <a:xfrm>
              <a:off x="2103120" y="4823403"/>
              <a:ext cx="8412600" cy="0"/>
            </a:xfrm>
            <a:prstGeom prst="straightConnector1">
              <a:avLst/>
            </a:prstGeom>
            <a:solidFill>
              <a:schemeClr val="accent2"/>
            </a:solidFill>
            <a:ln cap="flat" cmpd="sng" w="12700">
              <a:solidFill>
                <a:srgbClr val="F5CBBC"/>
              </a:solidFill>
              <a:prstDash val="solid"/>
              <a:miter lim="800000"/>
              <a:headEnd len="sm" w="sm" type="none"/>
              <a:tailEnd len="sm" w="sm" type="non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4"/>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Documentation</a:t>
            </a:r>
            <a:endParaRPr/>
          </a:p>
        </p:txBody>
      </p:sp>
      <p:sp>
        <p:nvSpPr>
          <p:cNvPr id="329" name="Google Shape;329;p14"/>
          <p:cNvSpPr txBox="1"/>
          <p:nvPr>
            <p:ph idx="1" type="body"/>
          </p:nvPr>
        </p:nvSpPr>
        <p:spPr>
          <a:xfrm>
            <a:off x="425475" y="838200"/>
            <a:ext cx="11638500" cy="6132600"/>
          </a:xfrm>
          <a:prstGeom prst="rect">
            <a:avLst/>
          </a:prstGeom>
          <a:noFill/>
          <a:ln>
            <a:noFill/>
          </a:ln>
        </p:spPr>
        <p:txBody>
          <a:bodyPr anchorCtr="0" anchor="t" bIns="45700" lIns="91425" spcFirstLastPara="1" rIns="91425" wrap="square" tIns="45700">
            <a:normAutofit fontScale="62500"/>
          </a:bodyPr>
          <a:lstStyle/>
          <a:p>
            <a:pPr indent="0" lvl="0" marL="228600" rtl="0" algn="l">
              <a:lnSpc>
                <a:spcPct val="90000"/>
              </a:lnSpc>
              <a:spcBef>
                <a:spcPts val="1000"/>
              </a:spcBef>
              <a:spcAft>
                <a:spcPts val="0"/>
              </a:spcAft>
              <a:buNone/>
            </a:pPr>
            <a:r>
              <a:t/>
            </a:r>
            <a:endParaRPr/>
          </a:p>
          <a:p>
            <a:pPr indent="-172280" lvl="0" marL="228600" rtl="0" algn="l">
              <a:lnSpc>
                <a:spcPct val="90000"/>
              </a:lnSpc>
              <a:spcBef>
                <a:spcPts val="1000"/>
              </a:spcBef>
              <a:spcAft>
                <a:spcPts val="0"/>
              </a:spcAft>
              <a:buClr>
                <a:schemeClr val="dk1"/>
              </a:buClr>
              <a:buSzPct val="100000"/>
              <a:buFont typeface="Noto Sans Symbols"/>
              <a:buChar char="▪"/>
            </a:pPr>
            <a:r>
              <a:rPr lang="en-US" sz="3060"/>
              <a:t>IEEE Format of Paper  - </a:t>
            </a:r>
            <a:r>
              <a:rPr lang="en-US" sz="3060">
                <a:solidFill>
                  <a:schemeClr val="accent6"/>
                </a:solidFill>
              </a:rPr>
              <a:t>Completed in October </a:t>
            </a:r>
            <a:endParaRPr sz="3060">
              <a:solidFill>
                <a:schemeClr val="accent6"/>
              </a:solidFill>
            </a:endParaRPr>
          </a:p>
          <a:p>
            <a:pPr indent="-172280" lvl="0" marL="228600" rtl="0" algn="l">
              <a:lnSpc>
                <a:spcPct val="90000"/>
              </a:lnSpc>
              <a:spcBef>
                <a:spcPts val="1000"/>
              </a:spcBef>
              <a:spcAft>
                <a:spcPts val="0"/>
              </a:spcAft>
              <a:buClr>
                <a:schemeClr val="dk1"/>
              </a:buClr>
              <a:buSzPct val="100000"/>
              <a:buFont typeface="Noto Sans Symbols"/>
              <a:buChar char="▪"/>
            </a:pPr>
            <a:r>
              <a:rPr lang="en-US" sz="3060"/>
              <a:t>Submitted to</a:t>
            </a:r>
            <a:r>
              <a:rPr b="1" lang="en-US" sz="3060"/>
              <a:t> </a:t>
            </a:r>
            <a:r>
              <a:rPr lang="en-US" sz="3060">
                <a:solidFill>
                  <a:srgbClr val="222222"/>
                </a:solidFill>
                <a:highlight>
                  <a:srgbClr val="FFFFFF"/>
                </a:highlight>
              </a:rPr>
              <a:t>2023 </a:t>
            </a:r>
            <a:r>
              <a:rPr b="1" lang="en-US" sz="3060">
                <a:solidFill>
                  <a:srgbClr val="222222"/>
                </a:solidFill>
                <a:highlight>
                  <a:srgbClr val="FFFFFF"/>
                </a:highlight>
              </a:rPr>
              <a:t>15th</a:t>
            </a:r>
            <a:r>
              <a:rPr b="1" lang="en-US" sz="3060">
                <a:solidFill>
                  <a:srgbClr val="222222"/>
                </a:solidFill>
                <a:highlight>
                  <a:srgbClr val="FFFFFF"/>
                </a:highlight>
              </a:rPr>
              <a:t> International Conference on Agents and Artificial Intelligence (ICAART), Portugal</a:t>
            </a:r>
            <a:r>
              <a:rPr lang="en-US" sz="3060">
                <a:solidFill>
                  <a:srgbClr val="222222"/>
                </a:solidFill>
                <a:highlight>
                  <a:srgbClr val="FFFFFF"/>
                </a:highlight>
              </a:rPr>
              <a:t> - </a:t>
            </a:r>
            <a:r>
              <a:rPr lang="en-US" sz="3060">
                <a:solidFill>
                  <a:schemeClr val="accent6"/>
                </a:solidFill>
                <a:highlight>
                  <a:srgbClr val="FFFFFF"/>
                </a:highlight>
              </a:rPr>
              <a:t>Under review</a:t>
            </a:r>
            <a:endParaRPr sz="3060">
              <a:solidFill>
                <a:schemeClr val="accent6"/>
              </a:solidFill>
              <a:highlight>
                <a:srgbClr val="FFFFFF"/>
              </a:highlight>
            </a:endParaRPr>
          </a:p>
          <a:p>
            <a:pPr indent="0" lvl="0" marL="228600" rtl="0" algn="l">
              <a:lnSpc>
                <a:spcPct val="90000"/>
              </a:lnSpc>
              <a:spcBef>
                <a:spcPts val="1000"/>
              </a:spcBef>
              <a:spcAft>
                <a:spcPts val="0"/>
              </a:spcAft>
              <a:buNone/>
            </a:pPr>
            <a:r>
              <a:rPr lang="en-US" sz="3060">
                <a:highlight>
                  <a:srgbClr val="FFFFFF"/>
                </a:highlight>
              </a:rPr>
              <a:t>Other conferences under consideration:</a:t>
            </a:r>
            <a:endParaRPr sz="3060">
              <a:highlight>
                <a:srgbClr val="FFFFFF"/>
              </a:highlight>
            </a:endParaRPr>
          </a:p>
          <a:p>
            <a:pPr indent="-197680" lvl="1" marL="685800" rtl="0" algn="l">
              <a:lnSpc>
                <a:spcPct val="115000"/>
              </a:lnSpc>
              <a:spcBef>
                <a:spcPts val="1200"/>
              </a:spcBef>
              <a:spcAft>
                <a:spcPts val="0"/>
              </a:spcAft>
              <a:buClr>
                <a:srgbClr val="222222"/>
              </a:buClr>
              <a:buSzPct val="100000"/>
              <a:buFont typeface="Calibri"/>
              <a:buChar char="•"/>
            </a:pPr>
            <a:r>
              <a:rPr lang="en-US" sz="3060">
                <a:solidFill>
                  <a:srgbClr val="222222"/>
                </a:solidFill>
              </a:rPr>
              <a:t>IEEE Conference on Artificial Intelligence (IEEE CAI) 7-8 June 2023 | Santa Clara, CA </a:t>
            </a:r>
            <a:r>
              <a:rPr lang="en-US" sz="3060" u="sng">
                <a:solidFill>
                  <a:srgbClr val="DCA10D"/>
                </a:solidFill>
                <a:hlinkClick r:id="rId3">
                  <a:extLst>
                    <a:ext uri="{A12FA001-AC4F-418D-AE19-62706E023703}">
                      <ahyp:hlinkClr val="tx"/>
                    </a:ext>
                  </a:extLst>
                </a:hlinkClick>
              </a:rPr>
              <a:t>https://cai.ieee.org/2023/</a:t>
            </a:r>
            <a:endParaRPr sz="3060" u="sng">
              <a:solidFill>
                <a:srgbClr val="DCA10D"/>
              </a:solidFill>
            </a:endParaRPr>
          </a:p>
          <a:p>
            <a:pPr indent="-197680" lvl="1" marL="685800" rtl="0" algn="l">
              <a:lnSpc>
                <a:spcPct val="115000"/>
              </a:lnSpc>
              <a:spcBef>
                <a:spcPts val="0"/>
              </a:spcBef>
              <a:spcAft>
                <a:spcPts val="0"/>
              </a:spcAft>
              <a:buClr>
                <a:srgbClr val="222222"/>
              </a:buClr>
              <a:buSzPct val="100000"/>
              <a:buFont typeface="Calibri"/>
              <a:buChar char="•"/>
            </a:pPr>
            <a:r>
              <a:rPr lang="en-US" sz="3060">
                <a:solidFill>
                  <a:srgbClr val="222222"/>
                </a:solidFill>
              </a:rPr>
              <a:t>IEEE COINS 2023 (Berlin, July 2023) </a:t>
            </a:r>
            <a:r>
              <a:rPr lang="en-US" sz="3060" u="sng">
                <a:solidFill>
                  <a:srgbClr val="DCA10D"/>
                </a:solidFill>
                <a:hlinkClick r:id="rId4">
                  <a:extLst>
                    <a:ext uri="{A12FA001-AC4F-418D-AE19-62706E023703}">
                      <ahyp:hlinkClr val="tx"/>
                    </a:ext>
                  </a:extLst>
                </a:hlinkClick>
              </a:rPr>
              <a:t>http://coinsconf.com</a:t>
            </a:r>
            <a:endParaRPr sz="3060" u="sng">
              <a:solidFill>
                <a:srgbClr val="DCA10D"/>
              </a:solidFill>
            </a:endParaRPr>
          </a:p>
          <a:p>
            <a:pPr indent="-197680" lvl="1" marL="685800" rtl="0" algn="l">
              <a:lnSpc>
                <a:spcPct val="115000"/>
              </a:lnSpc>
              <a:spcBef>
                <a:spcPts val="0"/>
              </a:spcBef>
              <a:spcAft>
                <a:spcPts val="0"/>
              </a:spcAft>
              <a:buClr>
                <a:srgbClr val="222222"/>
              </a:buClr>
              <a:buSzPct val="100000"/>
              <a:buFont typeface="Calibri"/>
              <a:buChar char="•"/>
            </a:pPr>
            <a:r>
              <a:rPr lang="en-US" sz="3060">
                <a:solidFill>
                  <a:srgbClr val="222222"/>
                </a:solidFill>
              </a:rPr>
              <a:t>2023 11th IEEE Humanitarian Technology Conference (2023 IEEE HTC) </a:t>
            </a:r>
            <a:r>
              <a:rPr lang="en-US" sz="3060" u="sng">
                <a:solidFill>
                  <a:srgbClr val="DCA10D"/>
                </a:solidFill>
                <a:hlinkClick r:id="rId5">
                  <a:extLst>
                    <a:ext uri="{A12FA001-AC4F-418D-AE19-62706E023703}">
                      <ahyp:hlinkClr val="tx"/>
                    </a:ext>
                  </a:extLst>
                </a:hlinkClick>
              </a:rPr>
              <a:t>https://www.r10htc2023.org/home</a:t>
            </a:r>
            <a:endParaRPr sz="3060" u="sng">
              <a:solidFill>
                <a:srgbClr val="DCA10D"/>
              </a:solidFill>
            </a:endParaRPr>
          </a:p>
          <a:p>
            <a:pPr indent="-197680" lvl="1" marL="685800" rtl="0" algn="l">
              <a:lnSpc>
                <a:spcPct val="115000"/>
              </a:lnSpc>
              <a:spcBef>
                <a:spcPts val="0"/>
              </a:spcBef>
              <a:spcAft>
                <a:spcPts val="0"/>
              </a:spcAft>
              <a:buClr>
                <a:srgbClr val="222222"/>
              </a:buClr>
              <a:buSzPct val="100000"/>
              <a:buFont typeface="Calibri"/>
              <a:buChar char="•"/>
            </a:pPr>
            <a:r>
              <a:rPr lang="en-US" sz="3060">
                <a:solidFill>
                  <a:srgbClr val="222222"/>
                </a:solidFill>
              </a:rPr>
              <a:t>2023 International Conference on Artificial Intelligence in Information and Communication (ICAIIC) - </a:t>
            </a:r>
            <a:r>
              <a:rPr lang="en-US" sz="3060" u="sng">
                <a:solidFill>
                  <a:srgbClr val="DCA10D"/>
                </a:solidFill>
                <a:hlinkClick r:id="rId6">
                  <a:extLst>
                    <a:ext uri="{A12FA001-AC4F-418D-AE19-62706E023703}">
                      <ahyp:hlinkClr val="tx"/>
                    </a:ext>
                  </a:extLst>
                </a:hlinkClick>
              </a:rPr>
              <a:t>http://icaiic.org</a:t>
            </a:r>
            <a:endParaRPr sz="3060" u="sng">
              <a:solidFill>
                <a:srgbClr val="DCA10D"/>
              </a:solidFill>
            </a:endParaRPr>
          </a:p>
          <a:p>
            <a:pPr indent="-197680" lvl="1" marL="685800" rtl="0" algn="l">
              <a:lnSpc>
                <a:spcPct val="115000"/>
              </a:lnSpc>
              <a:spcBef>
                <a:spcPts val="0"/>
              </a:spcBef>
              <a:spcAft>
                <a:spcPts val="0"/>
              </a:spcAft>
              <a:buClr>
                <a:srgbClr val="222222"/>
              </a:buClr>
              <a:buSzPct val="100000"/>
              <a:buFont typeface="Calibri"/>
              <a:buChar char="•"/>
            </a:pPr>
            <a:r>
              <a:rPr lang="en-US" sz="3060">
                <a:solidFill>
                  <a:srgbClr val="222222"/>
                </a:solidFill>
              </a:rPr>
              <a:t>2023 3rd International conference on Artificial Intelligence and Signal Processing (AISP) </a:t>
            </a:r>
            <a:r>
              <a:rPr lang="en-US" sz="3060" u="sng">
                <a:solidFill>
                  <a:srgbClr val="DCA10D"/>
                </a:solidFill>
                <a:hlinkClick r:id="rId7">
                  <a:extLst>
                    <a:ext uri="{A12FA001-AC4F-418D-AE19-62706E023703}">
                      <ahyp:hlinkClr val="tx"/>
                    </a:ext>
                  </a:extLst>
                </a:hlinkClick>
              </a:rPr>
              <a:t>http://www.aisp.in/</a:t>
            </a:r>
            <a:endParaRPr sz="3060" u="sng">
              <a:solidFill>
                <a:srgbClr val="DCA10D"/>
              </a:solidFill>
            </a:endParaRPr>
          </a:p>
          <a:p>
            <a:pPr indent="-197680" lvl="1" marL="685800" rtl="0" algn="l">
              <a:lnSpc>
                <a:spcPct val="115000"/>
              </a:lnSpc>
              <a:spcBef>
                <a:spcPts val="0"/>
              </a:spcBef>
              <a:spcAft>
                <a:spcPts val="0"/>
              </a:spcAft>
              <a:buClr>
                <a:srgbClr val="222222"/>
              </a:buClr>
              <a:buSzPct val="100000"/>
              <a:buFont typeface="Calibri"/>
              <a:buChar char="•"/>
            </a:pPr>
            <a:r>
              <a:rPr lang="en-US" sz="3060">
                <a:solidFill>
                  <a:srgbClr val="222222"/>
                </a:solidFill>
              </a:rPr>
              <a:t>2023 18th Conference on Computer Science and Intelligence Systems (FedCSIS) - </a:t>
            </a:r>
            <a:r>
              <a:rPr lang="en-US" sz="3060" u="sng">
                <a:solidFill>
                  <a:srgbClr val="DCA10D"/>
                </a:solidFill>
                <a:hlinkClick r:id="rId8">
                  <a:extLst>
                    <a:ext uri="{A12FA001-AC4F-418D-AE19-62706E023703}">
                      <ahyp:hlinkClr val="tx"/>
                    </a:ext>
                  </a:extLst>
                </a:hlinkClick>
              </a:rPr>
              <a:t>http://www.fedcsis.org</a:t>
            </a:r>
            <a:endParaRPr sz="3060" u="sng">
              <a:solidFill>
                <a:srgbClr val="DCA10D"/>
              </a:solidFill>
            </a:endParaRPr>
          </a:p>
          <a:p>
            <a:pPr indent="-197680" lvl="1" marL="685800" rtl="0" algn="l">
              <a:lnSpc>
                <a:spcPct val="115000"/>
              </a:lnSpc>
              <a:spcBef>
                <a:spcPts val="0"/>
              </a:spcBef>
              <a:spcAft>
                <a:spcPts val="0"/>
              </a:spcAft>
              <a:buClr>
                <a:srgbClr val="222222"/>
              </a:buClr>
              <a:buSzPct val="100000"/>
              <a:buFont typeface="Calibri"/>
              <a:buChar char="•"/>
            </a:pPr>
            <a:r>
              <a:rPr lang="en-US" sz="3060">
                <a:solidFill>
                  <a:srgbClr val="222222"/>
                </a:solidFill>
              </a:rPr>
              <a:t>2023 IEEE Conference on Computational Intelligence in Bioinformatics and Computational Biology (CIBCB) </a:t>
            </a:r>
            <a:endParaRPr sz="3060"/>
          </a:p>
          <a:p>
            <a:pPr indent="-172280" lvl="0" marL="228600" rtl="0" algn="l">
              <a:lnSpc>
                <a:spcPct val="90000"/>
              </a:lnSpc>
              <a:spcBef>
                <a:spcPts val="1000"/>
              </a:spcBef>
              <a:spcAft>
                <a:spcPts val="0"/>
              </a:spcAft>
              <a:buClr>
                <a:schemeClr val="dk1"/>
              </a:buClr>
              <a:buSzPct val="100000"/>
              <a:buFont typeface="Noto Sans Symbols"/>
              <a:buChar char="▪"/>
            </a:pPr>
            <a:r>
              <a:rPr lang="en-US" sz="3060"/>
              <a:t>A3 size Poster</a:t>
            </a:r>
            <a:endParaRPr sz="3060"/>
          </a:p>
          <a:p>
            <a:pPr indent="0" lvl="0" marL="228600" rtl="0" algn="l">
              <a:lnSpc>
                <a:spcPct val="90000"/>
              </a:lnSpc>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ae57dd27eb_0_1227"/>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Conclusion and Future work</a:t>
            </a:r>
            <a:endParaRPr/>
          </a:p>
        </p:txBody>
      </p:sp>
      <p:sp>
        <p:nvSpPr>
          <p:cNvPr id="335" name="Google Shape;335;g1ae57dd27eb_0_1227"/>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355600" lvl="0" marL="914400" rtl="0" algn="just">
              <a:lnSpc>
                <a:spcPct val="100000"/>
              </a:lnSpc>
              <a:spcBef>
                <a:spcPts val="0"/>
              </a:spcBef>
              <a:spcAft>
                <a:spcPts val="0"/>
              </a:spcAft>
              <a:buClr>
                <a:srgbClr val="24292F"/>
              </a:buClr>
              <a:buSzPts val="2000"/>
              <a:buFont typeface="Trebuchet MS"/>
              <a:buChar char="●"/>
            </a:pPr>
            <a:r>
              <a:rPr lang="en-US" sz="2000">
                <a:latin typeface="Trebuchet MS"/>
                <a:ea typeface="Trebuchet MS"/>
                <a:cs typeface="Trebuchet MS"/>
                <a:sym typeface="Trebuchet MS"/>
              </a:rPr>
              <a:t>There is some potential to include the demographic information from the transcripts and analyze the differences in the onset and changes in cognitive impairments between male and female. </a:t>
            </a:r>
            <a:endParaRPr sz="2000">
              <a:latin typeface="Trebuchet MS"/>
              <a:ea typeface="Trebuchet MS"/>
              <a:cs typeface="Trebuchet MS"/>
              <a:sym typeface="Trebuchet MS"/>
            </a:endParaRPr>
          </a:p>
          <a:p>
            <a:pPr indent="0" lvl="0" marL="914400" rtl="0" algn="just">
              <a:lnSpc>
                <a:spcPct val="100000"/>
              </a:lnSpc>
              <a:spcBef>
                <a:spcPts val="0"/>
              </a:spcBef>
              <a:spcAft>
                <a:spcPts val="0"/>
              </a:spcAft>
              <a:buClr>
                <a:schemeClr val="dk1"/>
              </a:buClr>
              <a:buSzPts val="1100"/>
              <a:buFont typeface="Arial"/>
              <a:buNone/>
            </a:pPr>
            <a:r>
              <a:t/>
            </a:r>
            <a:endParaRPr sz="2000">
              <a:latin typeface="Trebuchet MS"/>
              <a:ea typeface="Trebuchet MS"/>
              <a:cs typeface="Trebuchet MS"/>
              <a:sym typeface="Trebuchet MS"/>
            </a:endParaRPr>
          </a:p>
          <a:p>
            <a:pPr indent="-355600" lvl="0" marL="914400" rtl="0" algn="just">
              <a:lnSpc>
                <a:spcPct val="100000"/>
              </a:lnSpc>
              <a:spcBef>
                <a:spcPts val="0"/>
              </a:spcBef>
              <a:spcAft>
                <a:spcPts val="0"/>
              </a:spcAft>
              <a:buClr>
                <a:srgbClr val="24292F"/>
              </a:buClr>
              <a:buSzPts val="2000"/>
              <a:buFont typeface="Trebuchet MS"/>
              <a:buChar char="●"/>
            </a:pPr>
            <a:r>
              <a:rPr lang="en-US" sz="2000">
                <a:latin typeface="Trebuchet MS"/>
                <a:ea typeface="Trebuchet MS"/>
                <a:cs typeface="Trebuchet MS"/>
                <a:sym typeface="Trebuchet MS"/>
              </a:rPr>
              <a:t>In future in order to make it more complete, we want to implement Conditional Random Fields (CRF) to predict the relation between consecutive POS tags and analyze useful inferences obtained, if any. </a:t>
            </a:r>
            <a:endParaRPr sz="2000">
              <a:latin typeface="Trebuchet MS"/>
              <a:ea typeface="Trebuchet MS"/>
              <a:cs typeface="Trebuchet MS"/>
              <a:sym typeface="Trebuchet MS"/>
            </a:endParaRPr>
          </a:p>
          <a:p>
            <a:pPr indent="0" lvl="0" marL="914400" rtl="0" algn="just">
              <a:lnSpc>
                <a:spcPct val="100000"/>
              </a:lnSpc>
              <a:spcBef>
                <a:spcPts val="0"/>
              </a:spcBef>
              <a:spcAft>
                <a:spcPts val="0"/>
              </a:spcAft>
              <a:buClr>
                <a:schemeClr val="dk1"/>
              </a:buClr>
              <a:buSzPts val="1100"/>
              <a:buFont typeface="Arial"/>
              <a:buNone/>
            </a:pPr>
            <a:r>
              <a:t/>
            </a:r>
            <a:endParaRPr sz="2000">
              <a:latin typeface="Trebuchet MS"/>
              <a:ea typeface="Trebuchet MS"/>
              <a:cs typeface="Trebuchet MS"/>
              <a:sym typeface="Trebuchet MS"/>
            </a:endParaRPr>
          </a:p>
          <a:p>
            <a:pPr indent="-355600" lvl="0" marL="914400" rtl="0" algn="just">
              <a:lnSpc>
                <a:spcPct val="100000"/>
              </a:lnSpc>
              <a:spcBef>
                <a:spcPts val="0"/>
              </a:spcBef>
              <a:spcAft>
                <a:spcPts val="0"/>
              </a:spcAft>
              <a:buClr>
                <a:srgbClr val="24292F"/>
              </a:buClr>
              <a:buSzPts val="2000"/>
              <a:buFont typeface="Trebuchet MS"/>
              <a:buChar char="●"/>
            </a:pPr>
            <a:r>
              <a:rPr lang="en-US" sz="2000">
                <a:latin typeface="Trebuchet MS"/>
                <a:ea typeface="Trebuchet MS"/>
                <a:cs typeface="Trebuchet MS"/>
                <a:sym typeface="Trebuchet MS"/>
              </a:rPr>
              <a:t>Another addition would be to train models like t-SNE and hybrid CNN-LSTM on the prepared dataset. </a:t>
            </a:r>
            <a:endParaRPr sz="2000">
              <a:latin typeface="Trebuchet MS"/>
              <a:ea typeface="Trebuchet MS"/>
              <a:cs typeface="Trebuchet MS"/>
              <a:sym typeface="Trebuchet MS"/>
            </a:endParaRPr>
          </a:p>
          <a:p>
            <a:pPr indent="0" lvl="0" marL="914400" rtl="0" algn="just">
              <a:lnSpc>
                <a:spcPct val="100000"/>
              </a:lnSpc>
              <a:spcBef>
                <a:spcPts val="0"/>
              </a:spcBef>
              <a:spcAft>
                <a:spcPts val="0"/>
              </a:spcAft>
              <a:buClr>
                <a:schemeClr val="dk1"/>
              </a:buClr>
              <a:buSzPts val="1100"/>
              <a:buFont typeface="Arial"/>
              <a:buNone/>
            </a:pPr>
            <a:r>
              <a:t/>
            </a:r>
            <a:endParaRPr sz="2000">
              <a:latin typeface="Trebuchet MS"/>
              <a:ea typeface="Trebuchet MS"/>
              <a:cs typeface="Trebuchet MS"/>
              <a:sym typeface="Trebuchet MS"/>
            </a:endParaRPr>
          </a:p>
          <a:p>
            <a:pPr indent="-355600" lvl="0" marL="914400" rtl="0" algn="just">
              <a:lnSpc>
                <a:spcPct val="100000"/>
              </a:lnSpc>
              <a:spcBef>
                <a:spcPts val="0"/>
              </a:spcBef>
              <a:spcAft>
                <a:spcPts val="0"/>
              </a:spcAft>
              <a:buSzPts val="2000"/>
              <a:buFont typeface="Trebuchet MS"/>
              <a:buChar char="●"/>
            </a:pPr>
            <a:r>
              <a:rPr lang="en-US" sz="2000">
                <a:latin typeface="Trebuchet MS"/>
                <a:ea typeface="Trebuchet MS"/>
                <a:cs typeface="Trebuchet MS"/>
                <a:sym typeface="Trebuchet MS"/>
              </a:rPr>
              <a:t>Implementing image fusion models for 176 pairs of MRI and PET image data points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1ae57dd27eb_0_1232"/>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References</a:t>
            </a:r>
            <a:endParaRPr/>
          </a:p>
        </p:txBody>
      </p:sp>
      <p:sp>
        <p:nvSpPr>
          <p:cNvPr id="341" name="Google Shape;341;g1ae57dd27eb_0_1232"/>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150000"/>
              </a:lnSpc>
              <a:spcBef>
                <a:spcPts val="0"/>
              </a:spcBef>
              <a:spcAft>
                <a:spcPts val="0"/>
              </a:spcAft>
              <a:buClr>
                <a:schemeClr val="dk1"/>
              </a:buClr>
              <a:buSzPts val="1100"/>
              <a:buFont typeface="Arial"/>
              <a:buNone/>
            </a:pPr>
            <a:r>
              <a:rPr lang="en-US" sz="1500">
                <a:solidFill>
                  <a:srgbClr val="00000A"/>
                </a:solidFill>
                <a:highlight>
                  <a:schemeClr val="lt1"/>
                </a:highlight>
                <a:latin typeface="Source Code Pro"/>
                <a:ea typeface="Source Code Pro"/>
                <a:cs typeface="Source Code Pro"/>
                <a:sym typeface="Source Code Pro"/>
              </a:rPr>
              <a:t>[1] del Castillo, M.Dolores &amp; Serrano, J. Ignacio &amp; Oliva, Jesús. (2015). Computational cognitive modelling of inflectional verb morphology in Spanish-speakers for the characterization and diagnosis of Alzheimer's Disease. 61-70. 10.3115/v1/W15-1208. </a:t>
            </a:r>
            <a:endParaRPr sz="1500">
              <a:solidFill>
                <a:srgbClr val="00000A"/>
              </a:solidFill>
              <a:highlight>
                <a:schemeClr val="lt1"/>
              </a:highlight>
              <a:latin typeface="Source Code Pro"/>
              <a:ea typeface="Source Code Pro"/>
              <a:cs typeface="Source Code Pro"/>
              <a:sym typeface="Source Code Pro"/>
            </a:endParaRPr>
          </a:p>
          <a:p>
            <a:pPr indent="0" lvl="0" marL="0" rtl="0" algn="just">
              <a:lnSpc>
                <a:spcPct val="150000"/>
              </a:lnSpc>
              <a:spcBef>
                <a:spcPts val="0"/>
              </a:spcBef>
              <a:spcAft>
                <a:spcPts val="0"/>
              </a:spcAft>
              <a:buClr>
                <a:schemeClr val="dk1"/>
              </a:buClr>
              <a:buSzPts val="1100"/>
              <a:buFont typeface="Arial"/>
              <a:buNone/>
            </a:pPr>
            <a:r>
              <a:rPr lang="en-US" sz="1500">
                <a:solidFill>
                  <a:srgbClr val="00000A"/>
                </a:solidFill>
                <a:highlight>
                  <a:schemeClr val="lt1"/>
                </a:highlight>
                <a:latin typeface="Source Code Pro"/>
                <a:ea typeface="Source Code Pro"/>
                <a:cs typeface="Source Code Pro"/>
                <a:sym typeface="Source Code Pro"/>
              </a:rPr>
              <a:t>[2]  Chen L, Dodge HH, Asgari M. Topic-Based Measures of Conversation for Detecting Mild Cognitive Impairment. Proc Conf Assoc Comput Linguist Meet. 2020 Jul;2020:63-67. PMID: 33642674; PMCID: PMC7909094.</a:t>
            </a:r>
            <a:endParaRPr sz="1500">
              <a:solidFill>
                <a:srgbClr val="00000A"/>
              </a:solidFill>
              <a:latin typeface="Source Code Pro"/>
              <a:ea typeface="Source Code Pro"/>
              <a:cs typeface="Source Code Pro"/>
              <a:sym typeface="Source Code Pro"/>
            </a:endParaRPr>
          </a:p>
          <a:p>
            <a:pPr indent="0" lvl="0" marL="0" rtl="0" algn="just">
              <a:lnSpc>
                <a:spcPct val="150000"/>
              </a:lnSpc>
              <a:spcBef>
                <a:spcPts val="480"/>
              </a:spcBef>
              <a:spcAft>
                <a:spcPts val="0"/>
              </a:spcAft>
              <a:buClr>
                <a:schemeClr val="dk1"/>
              </a:buClr>
              <a:buSzPts val="1100"/>
              <a:buFont typeface="Arial"/>
              <a:buNone/>
            </a:pPr>
            <a:r>
              <a:rPr lang="en-US" sz="1500">
                <a:solidFill>
                  <a:srgbClr val="00000A"/>
                </a:solidFill>
                <a:latin typeface="Source Code Pro"/>
                <a:ea typeface="Source Code Pro"/>
                <a:cs typeface="Source Code Pro"/>
                <a:sym typeface="Source Code Pro"/>
              </a:rPr>
              <a:t>[3]	J. Islan and Y. Zhang, “A Novel Deep Learning based Multi-Class Classification Method for Alzheimer’s Disease Detection using Brain MRI Data”, (2017) 213-222. 10.1007/978-3-319-70772-3_20.</a:t>
            </a:r>
            <a:endParaRPr sz="1500">
              <a:solidFill>
                <a:srgbClr val="00000A"/>
              </a:solidFill>
              <a:latin typeface="Source Code Pro"/>
              <a:ea typeface="Source Code Pro"/>
              <a:cs typeface="Source Code Pro"/>
              <a:sym typeface="Source Code Pro"/>
            </a:endParaRPr>
          </a:p>
          <a:p>
            <a:pPr indent="0" lvl="0" marL="0" rtl="0" algn="just">
              <a:lnSpc>
                <a:spcPct val="150000"/>
              </a:lnSpc>
              <a:spcBef>
                <a:spcPts val="480"/>
              </a:spcBef>
              <a:spcAft>
                <a:spcPts val="0"/>
              </a:spcAft>
              <a:buClr>
                <a:schemeClr val="dk1"/>
              </a:buClr>
              <a:buSzPts val="1100"/>
              <a:buFont typeface="Arial"/>
              <a:buNone/>
            </a:pPr>
            <a:r>
              <a:rPr lang="en-US" sz="1500">
                <a:solidFill>
                  <a:srgbClr val="00000A"/>
                </a:solidFill>
                <a:latin typeface="Source Code Pro"/>
                <a:ea typeface="Source Code Pro"/>
                <a:cs typeface="Source Code Pro"/>
                <a:sym typeface="Source Code Pro"/>
              </a:rPr>
              <a:t>[4] 	Yamada Y., Shinkawa K., Kobayashi M., (2021), “Tablet-Based automatic assessment for early detection of Alzheimer’s disease using speech responses to daily life questions”, Front. Digit. Health 3:653904. doi: 10.3389/fdgth.2021.653904</a:t>
            </a:r>
            <a:endParaRPr sz="1500">
              <a:solidFill>
                <a:srgbClr val="00000A"/>
              </a:solidFill>
              <a:latin typeface="Source Code Pro"/>
              <a:ea typeface="Source Code Pro"/>
              <a:cs typeface="Source Code Pro"/>
              <a:sym typeface="Source Code Pro"/>
            </a:endParaRPr>
          </a:p>
          <a:p>
            <a:pPr indent="0" lvl="0" marL="0" rtl="0" algn="just">
              <a:lnSpc>
                <a:spcPct val="150000"/>
              </a:lnSpc>
              <a:spcBef>
                <a:spcPts val="480"/>
              </a:spcBef>
              <a:spcAft>
                <a:spcPts val="0"/>
              </a:spcAft>
              <a:buClr>
                <a:schemeClr val="dk1"/>
              </a:buClr>
              <a:buSzPts val="1100"/>
              <a:buFont typeface="Arial"/>
              <a:buNone/>
            </a:pPr>
            <a:r>
              <a:rPr lang="en-US" sz="1500">
                <a:solidFill>
                  <a:srgbClr val="00000A"/>
                </a:solidFill>
                <a:latin typeface="Source Code Pro"/>
                <a:ea typeface="Source Code Pro"/>
                <a:cs typeface="Source Code Pro"/>
                <a:sym typeface="Source Code Pro"/>
              </a:rPr>
              <a:t>[5]	Vigo, I., Coelho, L., Reis, S., “Speech and language based classification of Alzheimer’s disease: a systematic review.” Bioengineering 2022, 9, 27. </a:t>
            </a:r>
            <a:r>
              <a:rPr lang="en-US" sz="1500">
                <a:solidFill>
                  <a:srgbClr val="00000A"/>
                </a:solidFill>
                <a:uFill>
                  <a:noFill/>
                </a:uFill>
                <a:latin typeface="Source Code Pro"/>
                <a:ea typeface="Source Code Pro"/>
                <a:cs typeface="Source Code Pro"/>
                <a:sym typeface="Source Code Pro"/>
                <a:hlinkClick r:id="rId3">
                  <a:extLst>
                    <a:ext uri="{A12FA001-AC4F-418D-AE19-62706E023703}">
                      <ahyp:hlinkClr val="tx"/>
                    </a:ext>
                  </a:extLst>
                </a:hlinkClick>
              </a:rPr>
              <a:t>https://doi.org/10.3390/bioengineering9010027</a:t>
            </a:r>
            <a:endParaRPr sz="2000">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9"/>
          <p:cNvSpPr/>
          <p:nvPr/>
        </p:nvSpPr>
        <p:spPr>
          <a:xfrm>
            <a:off x="3865501" y="2971800"/>
            <a:ext cx="3164392"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48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ae57dd27eb_0_1164"/>
          <p:cNvSpPr txBox="1"/>
          <p:nvPr/>
        </p:nvSpPr>
        <p:spPr>
          <a:xfrm>
            <a:off x="1638300" y="2514600"/>
            <a:ext cx="8915400" cy="4572000"/>
          </a:xfrm>
          <a:prstGeom prst="rect">
            <a:avLst/>
          </a:prstGeom>
          <a:noFill/>
          <a:ln>
            <a:noFill/>
          </a:ln>
        </p:spPr>
        <p:txBody>
          <a:bodyPr anchorCtr="0" anchor="t" bIns="45700" lIns="91425" spcFirstLastPara="1" rIns="91425" wrap="square" tIns="45700">
            <a:noAutofit/>
          </a:bodyPr>
          <a:lstStyle/>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p:txBody>
      </p:sp>
      <p:sp>
        <p:nvSpPr>
          <p:cNvPr id="94" name="Google Shape;94;g1ae57dd27eb_0_1164"/>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latin typeface="Trebuchet MS"/>
                <a:ea typeface="Trebuchet MS"/>
                <a:cs typeface="Trebuchet MS"/>
                <a:sym typeface="Trebuchet MS"/>
              </a:rPr>
              <a:t>Abstract and Scope</a:t>
            </a:r>
            <a:endParaRPr b="1">
              <a:latin typeface="Trebuchet MS"/>
              <a:ea typeface="Trebuchet MS"/>
              <a:cs typeface="Trebuchet MS"/>
              <a:sym typeface="Trebuchet MS"/>
            </a:endParaRPr>
          </a:p>
        </p:txBody>
      </p:sp>
      <p:sp>
        <p:nvSpPr>
          <p:cNvPr id="95" name="Google Shape;95;g1ae57dd27eb_0_1164"/>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Autofit/>
          </a:bodyPr>
          <a:lstStyle/>
          <a:p>
            <a:pPr indent="-355600" lvl="0" marL="457200" rtl="0" algn="just">
              <a:lnSpc>
                <a:spcPct val="150000"/>
              </a:lnSpc>
              <a:spcBef>
                <a:spcPts val="0"/>
              </a:spcBef>
              <a:spcAft>
                <a:spcPts val="0"/>
              </a:spcAft>
              <a:buSzPts val="2000"/>
              <a:buFont typeface="Noto Sans"/>
              <a:buChar char="▪"/>
            </a:pPr>
            <a:r>
              <a:rPr lang="en-US" sz="2000">
                <a:highlight>
                  <a:schemeClr val="lt1"/>
                </a:highlight>
                <a:latin typeface="Trebuchet MS"/>
                <a:ea typeface="Trebuchet MS"/>
                <a:cs typeface="Trebuchet MS"/>
                <a:sym typeface="Trebuchet MS"/>
              </a:rPr>
              <a:t>Alzheimer's disease is a </a:t>
            </a:r>
            <a:r>
              <a:rPr b="1" lang="en-US" sz="2000">
                <a:highlight>
                  <a:schemeClr val="lt1"/>
                </a:highlight>
                <a:latin typeface="Trebuchet MS"/>
                <a:ea typeface="Trebuchet MS"/>
                <a:cs typeface="Trebuchet MS"/>
                <a:sym typeface="Trebuchet MS"/>
              </a:rPr>
              <a:t>progressive neurologic disorder</a:t>
            </a:r>
            <a:r>
              <a:rPr lang="en-US" sz="2000">
                <a:highlight>
                  <a:schemeClr val="lt1"/>
                </a:highlight>
                <a:latin typeface="Trebuchet MS"/>
                <a:ea typeface="Trebuchet MS"/>
                <a:cs typeface="Trebuchet MS"/>
                <a:sym typeface="Trebuchet MS"/>
              </a:rPr>
              <a:t> </a:t>
            </a:r>
            <a:endParaRPr sz="2000">
              <a:highlight>
                <a:schemeClr val="lt1"/>
              </a:highlight>
              <a:latin typeface="Trebuchet MS"/>
              <a:ea typeface="Trebuchet MS"/>
              <a:cs typeface="Trebuchet MS"/>
              <a:sym typeface="Trebuchet MS"/>
            </a:endParaRPr>
          </a:p>
          <a:p>
            <a:pPr indent="-355600" lvl="1" marL="914400" rtl="0" algn="just">
              <a:lnSpc>
                <a:spcPct val="150000"/>
              </a:lnSpc>
              <a:spcBef>
                <a:spcPts val="0"/>
              </a:spcBef>
              <a:spcAft>
                <a:spcPts val="0"/>
              </a:spcAft>
              <a:buSzPts val="2000"/>
              <a:buFont typeface="Noto Sans"/>
              <a:buChar char="○"/>
            </a:pPr>
            <a:r>
              <a:rPr b="1" lang="en-US" sz="2000">
                <a:highlight>
                  <a:schemeClr val="lt1"/>
                </a:highlight>
                <a:latin typeface="Trebuchet MS"/>
                <a:ea typeface="Trebuchet MS"/>
                <a:cs typeface="Trebuchet MS"/>
                <a:sym typeface="Trebuchet MS"/>
              </a:rPr>
              <a:t>causes the brain to shrink </a:t>
            </a:r>
            <a:r>
              <a:rPr lang="en-US" sz="2000">
                <a:highlight>
                  <a:schemeClr val="lt1"/>
                </a:highlight>
                <a:latin typeface="Trebuchet MS"/>
                <a:ea typeface="Trebuchet MS"/>
                <a:cs typeface="Trebuchet MS"/>
                <a:sym typeface="Trebuchet MS"/>
              </a:rPr>
              <a:t>(atrophy) </a:t>
            </a:r>
            <a:endParaRPr sz="2000">
              <a:highlight>
                <a:schemeClr val="lt1"/>
              </a:highlight>
              <a:latin typeface="Trebuchet MS"/>
              <a:ea typeface="Trebuchet MS"/>
              <a:cs typeface="Trebuchet MS"/>
              <a:sym typeface="Trebuchet MS"/>
            </a:endParaRPr>
          </a:p>
          <a:p>
            <a:pPr indent="-355600" lvl="1" marL="914400" rtl="0" algn="just">
              <a:lnSpc>
                <a:spcPct val="150000"/>
              </a:lnSpc>
              <a:spcBef>
                <a:spcPts val="0"/>
              </a:spcBef>
              <a:spcAft>
                <a:spcPts val="0"/>
              </a:spcAft>
              <a:buSzPts val="2000"/>
              <a:buFont typeface="Noto Sans"/>
              <a:buChar char="○"/>
            </a:pPr>
            <a:r>
              <a:rPr b="1" lang="en-US" sz="2000">
                <a:highlight>
                  <a:schemeClr val="lt1"/>
                </a:highlight>
                <a:latin typeface="Trebuchet MS"/>
                <a:ea typeface="Trebuchet MS"/>
                <a:cs typeface="Trebuchet MS"/>
                <a:sym typeface="Trebuchet MS"/>
              </a:rPr>
              <a:t>continuous decline in thinking, behavioural and social skills</a:t>
            </a:r>
            <a:r>
              <a:rPr lang="en-US" sz="2000">
                <a:highlight>
                  <a:schemeClr val="lt1"/>
                </a:highlight>
                <a:latin typeface="Trebuchet MS"/>
                <a:ea typeface="Trebuchet MS"/>
                <a:cs typeface="Trebuchet MS"/>
                <a:sym typeface="Trebuchet MS"/>
              </a:rPr>
              <a:t>.</a:t>
            </a:r>
            <a:endParaRPr sz="2000">
              <a:highlight>
                <a:schemeClr val="lt1"/>
              </a:highlight>
              <a:latin typeface="Trebuchet MS"/>
              <a:ea typeface="Trebuchet MS"/>
              <a:cs typeface="Trebuchet MS"/>
              <a:sym typeface="Trebuchet MS"/>
            </a:endParaRPr>
          </a:p>
          <a:p>
            <a:pPr indent="-355600" lvl="0" marL="457200" rtl="0" algn="just">
              <a:lnSpc>
                <a:spcPct val="150000"/>
              </a:lnSpc>
              <a:spcBef>
                <a:spcPts val="0"/>
              </a:spcBef>
              <a:spcAft>
                <a:spcPts val="0"/>
              </a:spcAft>
              <a:buSzPts val="2000"/>
              <a:buFont typeface="Trebuchet MS"/>
              <a:buChar char="▪"/>
            </a:pPr>
            <a:r>
              <a:rPr lang="en-US" sz="2000">
                <a:latin typeface="Trebuchet MS"/>
                <a:ea typeface="Trebuchet MS"/>
                <a:cs typeface="Trebuchet MS"/>
                <a:sym typeface="Trebuchet MS"/>
              </a:rPr>
              <a:t>The scope enables </a:t>
            </a:r>
            <a:endParaRPr sz="2000">
              <a:latin typeface="Trebuchet MS"/>
              <a:ea typeface="Trebuchet MS"/>
              <a:cs typeface="Trebuchet MS"/>
              <a:sym typeface="Trebuchet MS"/>
            </a:endParaRPr>
          </a:p>
          <a:p>
            <a:pPr indent="-355600" lvl="1" marL="914400" rtl="0" algn="just">
              <a:lnSpc>
                <a:spcPct val="150000"/>
              </a:lnSpc>
              <a:spcBef>
                <a:spcPts val="0"/>
              </a:spcBef>
              <a:spcAft>
                <a:spcPts val="0"/>
              </a:spcAft>
              <a:buSzPts val="2000"/>
              <a:buFont typeface="Trebuchet MS"/>
              <a:buChar char="○"/>
            </a:pPr>
            <a:r>
              <a:rPr lang="en-US" sz="2000">
                <a:latin typeface="Trebuchet MS"/>
                <a:ea typeface="Trebuchet MS"/>
                <a:cs typeface="Trebuchet MS"/>
                <a:sym typeface="Trebuchet MS"/>
              </a:rPr>
              <a:t>early detection to </a:t>
            </a:r>
            <a:r>
              <a:rPr b="1" lang="en-US" sz="2000">
                <a:latin typeface="Trebuchet MS"/>
                <a:ea typeface="Trebuchet MS"/>
                <a:cs typeface="Trebuchet MS"/>
                <a:sym typeface="Trebuchet MS"/>
              </a:rPr>
              <a:t>avoid progressive reduction in effectiveness of treatment </a:t>
            </a:r>
            <a:endParaRPr b="1" sz="2000">
              <a:latin typeface="Trebuchet MS"/>
              <a:ea typeface="Trebuchet MS"/>
              <a:cs typeface="Trebuchet MS"/>
              <a:sym typeface="Trebuchet MS"/>
            </a:endParaRPr>
          </a:p>
          <a:p>
            <a:pPr indent="-355600" lvl="1" marL="914400" rtl="0" algn="just">
              <a:lnSpc>
                <a:spcPct val="150000"/>
              </a:lnSpc>
              <a:spcBef>
                <a:spcPts val="0"/>
              </a:spcBef>
              <a:spcAft>
                <a:spcPts val="0"/>
              </a:spcAft>
              <a:buSzPts val="2000"/>
              <a:buFont typeface="Trebuchet MS"/>
              <a:buChar char="○"/>
            </a:pPr>
            <a:r>
              <a:rPr b="1" lang="en-US" sz="2000">
                <a:latin typeface="Trebuchet MS"/>
                <a:ea typeface="Trebuchet MS"/>
                <a:cs typeface="Trebuchet MS"/>
                <a:sym typeface="Trebuchet MS"/>
              </a:rPr>
              <a:t>differentiate AD with  Frontotemporal Dementia(FTD)</a:t>
            </a:r>
            <a:r>
              <a:rPr lang="en-US" sz="2000">
                <a:latin typeface="Trebuchet MS"/>
                <a:ea typeface="Trebuchet MS"/>
                <a:cs typeface="Trebuchet MS"/>
                <a:sym typeface="Trebuchet MS"/>
              </a:rPr>
              <a:t> which can </a:t>
            </a:r>
            <a:r>
              <a:rPr b="1" lang="en-US" sz="2000">
                <a:latin typeface="Trebuchet MS"/>
                <a:ea typeface="Trebuchet MS"/>
                <a:cs typeface="Trebuchet MS"/>
                <a:sym typeface="Trebuchet MS"/>
              </a:rPr>
              <a:t>harm the patient if mistreated for another.</a:t>
            </a:r>
            <a:endParaRPr b="1" sz="2000">
              <a:latin typeface="Trebuchet MS"/>
              <a:ea typeface="Trebuchet MS"/>
              <a:cs typeface="Trebuchet MS"/>
              <a:sym typeface="Trebuchet MS"/>
            </a:endParaRPr>
          </a:p>
          <a:p>
            <a:pPr indent="-355600" lvl="0" marL="457200" rtl="0" algn="just">
              <a:lnSpc>
                <a:spcPct val="150000"/>
              </a:lnSpc>
              <a:spcBef>
                <a:spcPts val="0"/>
              </a:spcBef>
              <a:spcAft>
                <a:spcPts val="0"/>
              </a:spcAft>
              <a:buSzPts val="2000"/>
              <a:buFont typeface="Trebuchet MS"/>
              <a:buChar char="▪"/>
            </a:pPr>
            <a:r>
              <a:rPr lang="en-US" sz="2000">
                <a:highlight>
                  <a:schemeClr val="lt1"/>
                </a:highlight>
                <a:latin typeface="Trebuchet MS"/>
                <a:ea typeface="Trebuchet MS"/>
                <a:cs typeface="Trebuchet MS"/>
                <a:sym typeface="Trebuchet MS"/>
              </a:rPr>
              <a:t>The aim is to </a:t>
            </a:r>
            <a:r>
              <a:rPr b="1" lang="en-US" sz="2000">
                <a:highlight>
                  <a:schemeClr val="lt1"/>
                </a:highlight>
                <a:latin typeface="Trebuchet MS"/>
                <a:ea typeface="Trebuchet MS"/>
                <a:cs typeface="Trebuchet MS"/>
                <a:sym typeface="Trebuchet MS"/>
              </a:rPr>
              <a:t>maximise the true positive rate of detecting Alzheimer’s severity</a:t>
            </a:r>
            <a:r>
              <a:rPr lang="en-US" sz="2000">
                <a:highlight>
                  <a:schemeClr val="lt1"/>
                </a:highlight>
                <a:latin typeface="Trebuchet MS"/>
                <a:ea typeface="Trebuchet MS"/>
                <a:cs typeface="Trebuchet MS"/>
                <a:sym typeface="Trebuchet MS"/>
              </a:rPr>
              <a:t> through </a:t>
            </a:r>
            <a:r>
              <a:rPr b="1" lang="en-US" sz="2000">
                <a:highlight>
                  <a:schemeClr val="lt1"/>
                </a:highlight>
                <a:latin typeface="Trebuchet MS"/>
                <a:ea typeface="Trebuchet MS"/>
                <a:cs typeface="Trebuchet MS"/>
                <a:sym typeface="Trebuchet MS"/>
              </a:rPr>
              <a:t>linguistic features using speech and medical scans</a:t>
            </a:r>
            <a:r>
              <a:rPr lang="en-US" sz="2000">
                <a:highlight>
                  <a:schemeClr val="lt1"/>
                </a:highlight>
                <a:latin typeface="Trebuchet MS"/>
                <a:ea typeface="Trebuchet MS"/>
                <a:cs typeface="Trebuchet MS"/>
                <a:sym typeface="Trebuchet MS"/>
              </a:rPr>
              <a:t> of MRI and PET</a:t>
            </a:r>
            <a:endParaRPr sz="2000">
              <a:highlight>
                <a:schemeClr val="lt1"/>
              </a:highlight>
              <a:latin typeface="Trebuchet MS"/>
              <a:ea typeface="Trebuchet MS"/>
              <a:cs typeface="Trebuchet MS"/>
              <a:sym typeface="Trebuchet MS"/>
            </a:endParaRPr>
          </a:p>
          <a:p>
            <a:pPr indent="-355600" lvl="0" marL="457200" rtl="0" algn="just">
              <a:lnSpc>
                <a:spcPct val="150000"/>
              </a:lnSpc>
              <a:spcBef>
                <a:spcPts val="0"/>
              </a:spcBef>
              <a:spcAft>
                <a:spcPts val="0"/>
              </a:spcAft>
              <a:buClr>
                <a:srgbClr val="0033CC"/>
              </a:buClr>
              <a:buSzPts val="2000"/>
              <a:buFont typeface="Trebuchet MS"/>
              <a:buChar char="▪"/>
            </a:pPr>
            <a:r>
              <a:rPr lang="en-US" sz="2000">
                <a:latin typeface="Trebuchet MS"/>
                <a:ea typeface="Trebuchet MS"/>
                <a:cs typeface="Trebuchet MS"/>
                <a:sym typeface="Trebuchet MS"/>
              </a:rPr>
              <a:t>Speech is non-invasive, effective and cheap. </a:t>
            </a:r>
            <a:endParaRPr sz="2000"/>
          </a:p>
          <a:p>
            <a:pPr indent="0" lvl="0" marL="457200" rtl="0" algn="just">
              <a:lnSpc>
                <a:spcPct val="150000"/>
              </a:lnSpc>
              <a:spcBef>
                <a:spcPts val="0"/>
              </a:spcBef>
              <a:spcAft>
                <a:spcPts val="0"/>
              </a:spcAft>
              <a:buNone/>
            </a:pPr>
            <a:r>
              <a:t/>
            </a:r>
            <a:endParaRPr sz="2000">
              <a:highlight>
                <a:schemeClr val="lt1"/>
              </a:highlight>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ae57dd27eb_0_1171"/>
          <p:cNvSpPr txBox="1"/>
          <p:nvPr/>
        </p:nvSpPr>
        <p:spPr>
          <a:xfrm>
            <a:off x="1638300" y="2514600"/>
            <a:ext cx="8915400" cy="4572000"/>
          </a:xfrm>
          <a:prstGeom prst="rect">
            <a:avLst/>
          </a:prstGeom>
          <a:noFill/>
          <a:ln>
            <a:noFill/>
          </a:ln>
        </p:spPr>
        <p:txBody>
          <a:bodyPr anchorCtr="0" anchor="t" bIns="45700" lIns="91425" spcFirstLastPara="1" rIns="91425" wrap="square" tIns="45700">
            <a:noAutofit/>
          </a:bodyPr>
          <a:lstStyle/>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p:txBody>
      </p:sp>
      <p:sp>
        <p:nvSpPr>
          <p:cNvPr id="102" name="Google Shape;102;g1ae57dd27eb_0_1171"/>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latin typeface="Trebuchet MS"/>
                <a:ea typeface="Trebuchet MS"/>
                <a:cs typeface="Trebuchet MS"/>
                <a:sym typeface="Trebuchet MS"/>
              </a:rPr>
              <a:t>Functional Requirements</a:t>
            </a:r>
            <a:endParaRPr b="1">
              <a:latin typeface="Trebuchet MS"/>
              <a:ea typeface="Trebuchet MS"/>
              <a:cs typeface="Trebuchet MS"/>
              <a:sym typeface="Trebuchet MS"/>
            </a:endParaRPr>
          </a:p>
        </p:txBody>
      </p:sp>
      <p:sp>
        <p:nvSpPr>
          <p:cNvPr id="103" name="Google Shape;103;g1ae57dd27eb_0_1171"/>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480"/>
              </a:spcBef>
              <a:spcAft>
                <a:spcPts val="0"/>
              </a:spcAft>
              <a:buSzPts val="2000"/>
              <a:buFont typeface="Trebuchet MS"/>
              <a:buChar char="●"/>
            </a:pPr>
            <a:r>
              <a:rPr lang="en-US" sz="2000">
                <a:latin typeface="Trebuchet MS"/>
                <a:ea typeface="Trebuchet MS"/>
                <a:cs typeface="Trebuchet MS"/>
                <a:sym typeface="Trebuchet MS"/>
              </a:rPr>
              <a:t>Processing inputs: the required input would be transcripts of speech and MRI/PET scan of the patient</a:t>
            </a:r>
            <a:endParaRPr sz="2000">
              <a:latin typeface="Trebuchet MS"/>
              <a:ea typeface="Trebuchet MS"/>
              <a:cs typeface="Trebuchet MS"/>
              <a:sym typeface="Trebuchet MS"/>
            </a:endParaRPr>
          </a:p>
          <a:p>
            <a:pPr indent="0" lvl="0" marL="457200" rtl="0" algn="just">
              <a:lnSpc>
                <a:spcPct val="100000"/>
              </a:lnSpc>
              <a:spcBef>
                <a:spcPts val="480"/>
              </a:spcBef>
              <a:spcAft>
                <a:spcPts val="0"/>
              </a:spcAft>
              <a:buClr>
                <a:schemeClr val="dk1"/>
              </a:buClr>
              <a:buSzPts val="1100"/>
              <a:buFont typeface="Arial"/>
              <a:buNone/>
            </a:pPr>
            <a:r>
              <a:t/>
            </a:r>
            <a:endParaRPr sz="2000">
              <a:latin typeface="Trebuchet MS"/>
              <a:ea typeface="Trebuchet MS"/>
              <a:cs typeface="Trebuchet MS"/>
              <a:sym typeface="Trebuchet MS"/>
            </a:endParaRPr>
          </a:p>
          <a:p>
            <a:pPr indent="-355600" lvl="0" marL="457200" rtl="0" algn="just">
              <a:lnSpc>
                <a:spcPct val="100000"/>
              </a:lnSpc>
              <a:spcBef>
                <a:spcPts val="480"/>
              </a:spcBef>
              <a:spcAft>
                <a:spcPts val="0"/>
              </a:spcAft>
              <a:buSzPts val="2000"/>
              <a:buFont typeface="Calibri"/>
              <a:buChar char="●"/>
            </a:pPr>
            <a:r>
              <a:rPr lang="en-US" sz="2000">
                <a:latin typeface="Trebuchet MS"/>
                <a:ea typeface="Trebuchet MS"/>
                <a:cs typeface="Trebuchet MS"/>
                <a:sym typeface="Trebuchet MS"/>
              </a:rPr>
              <a:t>Acquiring maximum number of true positives and minimum false negatives</a:t>
            </a:r>
            <a:endParaRPr b="1" sz="2000">
              <a:latin typeface="Trebuchet MS"/>
              <a:ea typeface="Trebuchet MS"/>
              <a:cs typeface="Trebuchet MS"/>
              <a:sym typeface="Trebuchet MS"/>
            </a:endParaRPr>
          </a:p>
          <a:p>
            <a:pPr indent="0" lvl="0" marL="457200" rtl="0" algn="just">
              <a:lnSpc>
                <a:spcPct val="100000"/>
              </a:lnSpc>
              <a:spcBef>
                <a:spcPts val="480"/>
              </a:spcBef>
              <a:spcAft>
                <a:spcPts val="0"/>
              </a:spcAft>
              <a:buClr>
                <a:schemeClr val="dk1"/>
              </a:buClr>
              <a:buSzPts val="1100"/>
              <a:buFont typeface="Arial"/>
              <a:buNone/>
            </a:pPr>
            <a:r>
              <a:t/>
            </a:r>
            <a:endParaRPr b="1" sz="2000">
              <a:latin typeface="Trebuchet MS"/>
              <a:ea typeface="Trebuchet MS"/>
              <a:cs typeface="Trebuchet MS"/>
              <a:sym typeface="Trebuchet MS"/>
            </a:endParaRPr>
          </a:p>
          <a:p>
            <a:pPr indent="-355600" lvl="0" marL="457200" rtl="0" algn="just">
              <a:lnSpc>
                <a:spcPct val="100000"/>
              </a:lnSpc>
              <a:spcBef>
                <a:spcPts val="480"/>
              </a:spcBef>
              <a:spcAft>
                <a:spcPts val="0"/>
              </a:spcAft>
              <a:buSzPts val="2000"/>
              <a:buFont typeface="Trebuchet MS"/>
              <a:buChar char="●"/>
            </a:pPr>
            <a:r>
              <a:rPr lang="en-US" sz="2000">
                <a:latin typeface="Trebuchet MS"/>
                <a:ea typeface="Trebuchet MS"/>
                <a:cs typeface="Trebuchet MS"/>
                <a:sym typeface="Trebuchet MS"/>
              </a:rPr>
              <a:t>Being able to process both speech and images with weighted accuracy</a:t>
            </a:r>
            <a:endParaRPr sz="2000">
              <a:latin typeface="Trebuchet MS"/>
              <a:ea typeface="Trebuchet MS"/>
              <a:cs typeface="Trebuchet MS"/>
              <a:sym typeface="Trebuchet MS"/>
            </a:endParaRPr>
          </a:p>
          <a:p>
            <a:pPr indent="0" lvl="0" marL="457200" rtl="0" algn="just">
              <a:lnSpc>
                <a:spcPct val="100000"/>
              </a:lnSpc>
              <a:spcBef>
                <a:spcPts val="480"/>
              </a:spcBef>
              <a:spcAft>
                <a:spcPts val="0"/>
              </a:spcAft>
              <a:buClr>
                <a:schemeClr val="dk1"/>
              </a:buClr>
              <a:buSzPts val="1100"/>
              <a:buFont typeface="Arial"/>
              <a:buNone/>
            </a:pPr>
            <a:r>
              <a:t/>
            </a:r>
            <a:endParaRPr b="1" sz="2000">
              <a:latin typeface="Trebuchet MS"/>
              <a:ea typeface="Trebuchet MS"/>
              <a:cs typeface="Trebuchet MS"/>
              <a:sym typeface="Trebuchet MS"/>
            </a:endParaRPr>
          </a:p>
          <a:p>
            <a:pPr indent="-355600" lvl="0" marL="457200" rtl="0" algn="just">
              <a:lnSpc>
                <a:spcPct val="100000"/>
              </a:lnSpc>
              <a:spcBef>
                <a:spcPts val="480"/>
              </a:spcBef>
              <a:spcAft>
                <a:spcPts val="0"/>
              </a:spcAft>
              <a:buSzPts val="2000"/>
              <a:buFont typeface="Trebuchet MS"/>
              <a:buChar char="●"/>
            </a:pPr>
            <a:r>
              <a:rPr lang="en-US" sz="2000">
                <a:latin typeface="Trebuchet MS"/>
                <a:ea typeface="Trebuchet MS"/>
                <a:cs typeface="Trebuchet MS"/>
                <a:sym typeface="Trebuchet MS"/>
              </a:rPr>
              <a:t>Robust prediction with reliable output on unseen data, no overfitting </a:t>
            </a:r>
            <a:endParaRPr sz="2000">
              <a:latin typeface="Trebuchet MS"/>
              <a:ea typeface="Trebuchet MS"/>
              <a:cs typeface="Trebuchet MS"/>
              <a:sym typeface="Trebuchet MS"/>
            </a:endParaRPr>
          </a:p>
          <a:p>
            <a:pPr indent="0" lvl="0" marL="0" rtl="0" algn="just">
              <a:lnSpc>
                <a:spcPct val="100000"/>
              </a:lnSpc>
              <a:spcBef>
                <a:spcPts val="480"/>
              </a:spcBef>
              <a:spcAft>
                <a:spcPts val="0"/>
              </a:spcAft>
              <a:buNone/>
            </a:pPr>
            <a:r>
              <a:t/>
            </a:r>
            <a:endParaRPr sz="2000">
              <a:latin typeface="Trebuchet MS"/>
              <a:ea typeface="Trebuchet MS"/>
              <a:cs typeface="Trebuchet MS"/>
              <a:sym typeface="Trebuchet MS"/>
            </a:endParaRPr>
          </a:p>
          <a:p>
            <a:pPr indent="0" lvl="0" marL="0" rtl="0" algn="just">
              <a:lnSpc>
                <a:spcPct val="100000"/>
              </a:lnSpc>
              <a:spcBef>
                <a:spcPts val="480"/>
              </a:spcBef>
              <a:spcAft>
                <a:spcPts val="0"/>
              </a:spcAft>
              <a:buNone/>
            </a:pPr>
            <a:r>
              <a:t/>
            </a:r>
            <a:endParaRPr sz="2000">
              <a:latin typeface="Trebuchet MS"/>
              <a:ea typeface="Trebuchet MS"/>
              <a:cs typeface="Trebuchet MS"/>
              <a:sym typeface="Trebuchet MS"/>
            </a:endParaRPr>
          </a:p>
          <a:p>
            <a:pPr indent="0" lvl="0" marL="0" rtl="0" algn="just">
              <a:lnSpc>
                <a:spcPct val="100000"/>
              </a:lnSpc>
              <a:spcBef>
                <a:spcPts val="480"/>
              </a:spcBef>
              <a:spcAft>
                <a:spcPts val="0"/>
              </a:spcAft>
              <a:buNone/>
            </a:pPr>
            <a:r>
              <a:t/>
            </a:r>
            <a:endParaRPr sz="20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ae57dd27eb_0_1178"/>
          <p:cNvSpPr txBox="1"/>
          <p:nvPr/>
        </p:nvSpPr>
        <p:spPr>
          <a:xfrm>
            <a:off x="1638300" y="2514600"/>
            <a:ext cx="8915400" cy="4572000"/>
          </a:xfrm>
          <a:prstGeom prst="rect">
            <a:avLst/>
          </a:prstGeom>
          <a:noFill/>
          <a:ln>
            <a:noFill/>
          </a:ln>
        </p:spPr>
        <p:txBody>
          <a:bodyPr anchorCtr="0" anchor="t" bIns="45700" lIns="91425" spcFirstLastPara="1" rIns="91425" wrap="square" tIns="45700">
            <a:noAutofit/>
          </a:bodyPr>
          <a:lstStyle/>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p:txBody>
      </p:sp>
      <p:sp>
        <p:nvSpPr>
          <p:cNvPr id="110" name="Google Shape;110;g1ae57dd27eb_0_1178"/>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latin typeface="Trebuchet MS"/>
                <a:ea typeface="Trebuchet MS"/>
                <a:cs typeface="Trebuchet MS"/>
                <a:sym typeface="Trebuchet MS"/>
              </a:rPr>
              <a:t>Non-</a:t>
            </a:r>
            <a:r>
              <a:rPr b="1" lang="en-US" sz="4000">
                <a:latin typeface="Trebuchet MS"/>
                <a:ea typeface="Trebuchet MS"/>
                <a:cs typeface="Trebuchet MS"/>
                <a:sym typeface="Trebuchet MS"/>
              </a:rPr>
              <a:t>Functional Requirements</a:t>
            </a:r>
            <a:endParaRPr b="1">
              <a:latin typeface="Trebuchet MS"/>
              <a:ea typeface="Trebuchet MS"/>
              <a:cs typeface="Trebuchet MS"/>
              <a:sym typeface="Trebuchet MS"/>
            </a:endParaRPr>
          </a:p>
        </p:txBody>
      </p:sp>
      <p:sp>
        <p:nvSpPr>
          <p:cNvPr id="111" name="Google Shape;111;g1ae57dd27eb_0_1178"/>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480"/>
              </a:spcBef>
              <a:spcAft>
                <a:spcPts val="0"/>
              </a:spcAft>
              <a:buSzPts val="2000"/>
              <a:buFont typeface="Calibri"/>
              <a:buChar char="●"/>
            </a:pPr>
            <a:r>
              <a:rPr lang="en-US" sz="2000"/>
              <a:t>Safety and privacy of the patients’ data</a:t>
            </a:r>
            <a:endParaRPr sz="2000"/>
          </a:p>
          <a:p>
            <a:pPr indent="0" lvl="0" marL="457200" rtl="0" algn="just">
              <a:lnSpc>
                <a:spcPct val="100000"/>
              </a:lnSpc>
              <a:spcBef>
                <a:spcPts val="480"/>
              </a:spcBef>
              <a:spcAft>
                <a:spcPts val="0"/>
              </a:spcAft>
              <a:buClr>
                <a:schemeClr val="dk1"/>
              </a:buClr>
              <a:buSzPts val="1100"/>
              <a:buFont typeface="Arial"/>
              <a:buNone/>
            </a:pPr>
            <a:r>
              <a:t/>
            </a:r>
            <a:endParaRPr b="1" sz="2000"/>
          </a:p>
          <a:p>
            <a:pPr indent="-355600" lvl="0" marL="457200" rtl="0" algn="just">
              <a:lnSpc>
                <a:spcPct val="100000"/>
              </a:lnSpc>
              <a:spcBef>
                <a:spcPts val="480"/>
              </a:spcBef>
              <a:spcAft>
                <a:spcPts val="0"/>
              </a:spcAft>
              <a:buSzPts val="2000"/>
              <a:buFont typeface="Calibri"/>
              <a:buChar char="●"/>
            </a:pPr>
            <a:r>
              <a:rPr lang="en-US" sz="2000"/>
              <a:t>Training time complexity and output on unseen data must be feasible enough to be deployed. </a:t>
            </a:r>
            <a:endParaRPr sz="2000"/>
          </a:p>
          <a:p>
            <a:pPr indent="0" lvl="0" marL="457200" rtl="0" algn="just">
              <a:lnSpc>
                <a:spcPct val="100000"/>
              </a:lnSpc>
              <a:spcBef>
                <a:spcPts val="480"/>
              </a:spcBef>
              <a:spcAft>
                <a:spcPts val="0"/>
              </a:spcAft>
              <a:buClr>
                <a:schemeClr val="dk1"/>
              </a:buClr>
              <a:buSzPts val="1100"/>
              <a:buFont typeface="Arial"/>
              <a:buNone/>
            </a:pPr>
            <a:r>
              <a:t/>
            </a:r>
            <a:endParaRPr b="1" sz="2000"/>
          </a:p>
          <a:p>
            <a:pPr indent="-355600" lvl="0" marL="457200" rtl="0" algn="just">
              <a:lnSpc>
                <a:spcPct val="100000"/>
              </a:lnSpc>
              <a:spcBef>
                <a:spcPts val="480"/>
              </a:spcBef>
              <a:spcAft>
                <a:spcPts val="0"/>
              </a:spcAft>
              <a:buSzPts val="2000"/>
              <a:buFont typeface="Calibri"/>
              <a:buChar char="●"/>
            </a:pPr>
            <a:r>
              <a:rPr lang="en-US" sz="2000"/>
              <a:t>Scalability for different types and quantities of data </a:t>
            </a:r>
            <a:endParaRPr sz="2000"/>
          </a:p>
          <a:p>
            <a:pPr indent="0" lvl="0" marL="457200" rtl="0" algn="just">
              <a:lnSpc>
                <a:spcPct val="100000"/>
              </a:lnSpc>
              <a:spcBef>
                <a:spcPts val="480"/>
              </a:spcBef>
              <a:spcAft>
                <a:spcPts val="0"/>
              </a:spcAft>
              <a:buClr>
                <a:schemeClr val="dk1"/>
              </a:buClr>
              <a:buSzPts val="1100"/>
              <a:buFont typeface="Arial"/>
              <a:buNone/>
            </a:pPr>
            <a:r>
              <a:t/>
            </a:r>
            <a:endParaRPr sz="2000"/>
          </a:p>
          <a:p>
            <a:pPr indent="-355600" lvl="0" marL="457200" rtl="0" algn="just">
              <a:lnSpc>
                <a:spcPct val="100000"/>
              </a:lnSpc>
              <a:spcBef>
                <a:spcPts val="480"/>
              </a:spcBef>
              <a:spcAft>
                <a:spcPts val="0"/>
              </a:spcAft>
              <a:buSzPts val="2000"/>
              <a:buFont typeface="Calibri"/>
              <a:buChar char="●"/>
            </a:pPr>
            <a:r>
              <a:rPr lang="en-US" sz="2000"/>
              <a:t>User interface must be clean, have self-explainable features and interpretability must be considerable. </a:t>
            </a:r>
            <a:endParaRPr sz="2000"/>
          </a:p>
          <a:p>
            <a:pPr indent="0" lvl="0" marL="457200" rtl="0" algn="just">
              <a:lnSpc>
                <a:spcPct val="100000"/>
              </a:lnSpc>
              <a:spcBef>
                <a:spcPts val="480"/>
              </a:spcBef>
              <a:spcAft>
                <a:spcPts val="0"/>
              </a:spcAft>
              <a:buClr>
                <a:schemeClr val="dk1"/>
              </a:buClr>
              <a:buSzPts val="1100"/>
              <a:buFont typeface="Arial"/>
              <a:buNone/>
            </a:pPr>
            <a:r>
              <a:t/>
            </a:r>
            <a:endParaRPr sz="2000"/>
          </a:p>
          <a:p>
            <a:pPr indent="-355600" lvl="0" marL="457200" rtl="0" algn="just">
              <a:lnSpc>
                <a:spcPct val="100000"/>
              </a:lnSpc>
              <a:spcBef>
                <a:spcPts val="480"/>
              </a:spcBef>
              <a:spcAft>
                <a:spcPts val="0"/>
              </a:spcAft>
              <a:buSzPts val="2000"/>
              <a:buFont typeface="Calibri"/>
              <a:buChar char="●"/>
            </a:pPr>
            <a:r>
              <a:rPr lang="en-US" sz="2000"/>
              <a:t>System must not break or fail under unexpected conditions and gracefully degrade</a:t>
            </a:r>
            <a:endParaRPr sz="2000"/>
          </a:p>
          <a:p>
            <a:pPr indent="0" lvl="0" marL="0" rtl="0" algn="just">
              <a:lnSpc>
                <a:spcPct val="100000"/>
              </a:lnSpc>
              <a:spcBef>
                <a:spcPts val="480"/>
              </a:spcBef>
              <a:spcAft>
                <a:spcPts val="0"/>
              </a:spcAft>
              <a:buNone/>
            </a:pPr>
            <a:r>
              <a:t/>
            </a:r>
            <a:endParaRPr sz="20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ae57dd27eb_0_377"/>
          <p:cNvSpPr txBox="1"/>
          <p:nvPr>
            <p:ph type="title"/>
          </p:nvPr>
        </p:nvSpPr>
        <p:spPr>
          <a:xfrm>
            <a:off x="0" y="0"/>
            <a:ext cx="11353800" cy="87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66FF"/>
              </a:buClr>
              <a:buSzPts val="4000"/>
              <a:buFont typeface="Calibri"/>
              <a:buNone/>
            </a:pPr>
            <a:r>
              <a:rPr b="1" lang="en-US" sz="3600">
                <a:solidFill>
                  <a:srgbClr val="0066FF"/>
                </a:solidFill>
                <a:latin typeface="Trebuchet MS"/>
                <a:ea typeface="Trebuchet MS"/>
                <a:cs typeface="Trebuchet MS"/>
                <a:sym typeface="Trebuchet MS"/>
              </a:rPr>
              <a:t>Design Constraints, Assumptions &amp; Dependencies</a:t>
            </a:r>
            <a:endParaRPr sz="3600">
              <a:solidFill>
                <a:srgbClr val="0066FF"/>
              </a:solidFill>
              <a:latin typeface="Trebuchet MS"/>
              <a:ea typeface="Trebuchet MS"/>
              <a:cs typeface="Trebuchet MS"/>
              <a:sym typeface="Trebuchet MS"/>
            </a:endParaRPr>
          </a:p>
        </p:txBody>
      </p:sp>
      <p:sp>
        <p:nvSpPr>
          <p:cNvPr id="118" name="Google Shape;118;g1ae57dd27eb_0_377"/>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119" name="Google Shape;119;g1ae57dd27eb_0_377"/>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0" lvl="0" marL="228600" rtl="0" algn="just">
              <a:lnSpc>
                <a:spcPct val="100000"/>
              </a:lnSpc>
              <a:spcBef>
                <a:spcPts val="480"/>
              </a:spcBef>
              <a:spcAft>
                <a:spcPts val="0"/>
              </a:spcAft>
              <a:buNone/>
            </a:pPr>
            <a:r>
              <a:t/>
            </a:r>
            <a:endParaRPr sz="2000">
              <a:latin typeface="Trebuchet MS"/>
              <a:ea typeface="Trebuchet MS"/>
              <a:cs typeface="Trebuchet MS"/>
              <a:sym typeface="Trebuchet MS"/>
            </a:endParaRPr>
          </a:p>
          <a:p>
            <a:pPr indent="0" lvl="0" marL="0" rtl="0" algn="just">
              <a:lnSpc>
                <a:spcPct val="100000"/>
              </a:lnSpc>
              <a:spcBef>
                <a:spcPts val="480"/>
              </a:spcBef>
              <a:spcAft>
                <a:spcPts val="0"/>
              </a:spcAft>
              <a:buNone/>
            </a:pPr>
            <a:r>
              <a:t/>
            </a:r>
            <a:endParaRPr sz="2000">
              <a:latin typeface="Trebuchet MS"/>
              <a:ea typeface="Trebuchet MS"/>
              <a:cs typeface="Trebuchet MS"/>
              <a:sym typeface="Trebuchet MS"/>
            </a:endParaRPr>
          </a:p>
          <a:p>
            <a:pPr indent="-177800" lvl="0" marL="228600" rtl="0" algn="just">
              <a:lnSpc>
                <a:spcPct val="100000"/>
              </a:lnSpc>
              <a:spcBef>
                <a:spcPts val="480"/>
              </a:spcBef>
              <a:spcAft>
                <a:spcPts val="0"/>
              </a:spcAft>
              <a:buSzPts val="2000"/>
              <a:buFont typeface="Trebuchet MS"/>
              <a:buChar char="•"/>
            </a:pPr>
            <a:r>
              <a:rPr lang="en-US" sz="2000">
                <a:latin typeface="Trebuchet MS"/>
                <a:ea typeface="Trebuchet MS"/>
                <a:cs typeface="Trebuchet MS"/>
                <a:sym typeface="Trebuchet MS"/>
              </a:rPr>
              <a:t>Available dataset for speech, MRI, PET scans comes from ADNI and Dementiabank on request</a:t>
            </a:r>
            <a:endParaRPr sz="2000">
              <a:latin typeface="Trebuchet MS"/>
              <a:ea typeface="Trebuchet MS"/>
              <a:cs typeface="Trebuchet MS"/>
              <a:sym typeface="Trebuchet MS"/>
            </a:endParaRPr>
          </a:p>
          <a:p>
            <a:pPr indent="0" lvl="0" marL="228600" rtl="0" algn="just">
              <a:lnSpc>
                <a:spcPct val="100000"/>
              </a:lnSpc>
              <a:spcBef>
                <a:spcPts val="480"/>
              </a:spcBef>
              <a:spcAft>
                <a:spcPts val="0"/>
              </a:spcAft>
              <a:buNone/>
            </a:pPr>
            <a:r>
              <a:t/>
            </a:r>
            <a:endParaRPr sz="2000">
              <a:latin typeface="Trebuchet MS"/>
              <a:ea typeface="Trebuchet MS"/>
              <a:cs typeface="Trebuchet MS"/>
              <a:sym typeface="Trebuchet MS"/>
            </a:endParaRPr>
          </a:p>
          <a:p>
            <a:pPr indent="-177800" lvl="0" marL="228600" rtl="0" algn="just">
              <a:lnSpc>
                <a:spcPct val="100000"/>
              </a:lnSpc>
              <a:spcBef>
                <a:spcPts val="480"/>
              </a:spcBef>
              <a:spcAft>
                <a:spcPts val="0"/>
              </a:spcAft>
              <a:buSzPts val="2000"/>
              <a:buFont typeface="Trebuchet MS"/>
              <a:buChar char="•"/>
            </a:pPr>
            <a:r>
              <a:rPr lang="en-US" sz="2000">
                <a:latin typeface="Trebuchet MS"/>
                <a:ea typeface="Trebuchet MS"/>
                <a:cs typeface="Trebuchet MS"/>
                <a:sym typeface="Trebuchet MS"/>
              </a:rPr>
              <a:t>MRI and PET is a </a:t>
            </a:r>
            <a:r>
              <a:rPr lang="en-US" sz="2000">
                <a:latin typeface="Trebuchet MS"/>
                <a:ea typeface="Trebuchet MS"/>
                <a:cs typeface="Trebuchet MS"/>
                <a:sym typeface="Trebuchet MS"/>
              </a:rPr>
              <a:t>considerable baseline for differentiating AD and FTD</a:t>
            </a:r>
            <a:endParaRPr sz="2000">
              <a:latin typeface="Trebuchet MS"/>
              <a:ea typeface="Trebuchet MS"/>
              <a:cs typeface="Trebuchet MS"/>
              <a:sym typeface="Trebuchet MS"/>
            </a:endParaRPr>
          </a:p>
          <a:p>
            <a:pPr indent="0" lvl="0" marL="228600" rtl="0" algn="just">
              <a:lnSpc>
                <a:spcPct val="100000"/>
              </a:lnSpc>
              <a:spcBef>
                <a:spcPts val="480"/>
              </a:spcBef>
              <a:spcAft>
                <a:spcPts val="0"/>
              </a:spcAft>
              <a:buNone/>
            </a:pPr>
            <a:r>
              <a:t/>
            </a:r>
            <a:endParaRPr sz="2000">
              <a:latin typeface="Trebuchet MS"/>
              <a:ea typeface="Trebuchet MS"/>
              <a:cs typeface="Trebuchet MS"/>
              <a:sym typeface="Trebuchet MS"/>
            </a:endParaRPr>
          </a:p>
          <a:p>
            <a:pPr indent="-177800" lvl="0" marL="228600" rtl="0" algn="just">
              <a:lnSpc>
                <a:spcPct val="100000"/>
              </a:lnSpc>
              <a:spcBef>
                <a:spcPts val="480"/>
              </a:spcBef>
              <a:spcAft>
                <a:spcPts val="0"/>
              </a:spcAft>
              <a:buSzPts val="2000"/>
              <a:buFont typeface="Trebuchet MS"/>
              <a:buChar char="•"/>
            </a:pPr>
            <a:r>
              <a:rPr lang="en-US" sz="2000">
                <a:latin typeface="Trebuchet MS"/>
                <a:ea typeface="Trebuchet MS"/>
                <a:cs typeface="Trebuchet MS"/>
                <a:sym typeface="Trebuchet MS"/>
              </a:rPr>
              <a:t>Multimodal approaches have used random forest classifiers, decision trees and stacked denoising encoders. </a:t>
            </a:r>
            <a:endParaRPr sz="2000">
              <a:latin typeface="Trebuchet MS"/>
              <a:ea typeface="Trebuchet MS"/>
              <a:cs typeface="Trebuchet MS"/>
              <a:sym typeface="Trebuchet MS"/>
            </a:endParaRPr>
          </a:p>
          <a:p>
            <a:pPr indent="0" lvl="0" marL="228600" rtl="0" algn="just">
              <a:lnSpc>
                <a:spcPct val="100000"/>
              </a:lnSpc>
              <a:spcBef>
                <a:spcPts val="480"/>
              </a:spcBef>
              <a:spcAft>
                <a:spcPts val="0"/>
              </a:spcAft>
              <a:buNone/>
            </a:pPr>
            <a:r>
              <a:t/>
            </a:r>
            <a:endParaRPr sz="2000">
              <a:latin typeface="Trebuchet MS"/>
              <a:ea typeface="Trebuchet MS"/>
              <a:cs typeface="Trebuchet MS"/>
              <a:sym typeface="Trebuchet MS"/>
            </a:endParaRPr>
          </a:p>
          <a:p>
            <a:pPr indent="-177800" lvl="0" marL="228600" rtl="0" algn="just">
              <a:lnSpc>
                <a:spcPct val="100000"/>
              </a:lnSpc>
              <a:spcBef>
                <a:spcPts val="480"/>
              </a:spcBef>
              <a:spcAft>
                <a:spcPts val="0"/>
              </a:spcAft>
              <a:buSzPts val="2000"/>
              <a:buFont typeface="Trebuchet MS"/>
              <a:buChar char="•"/>
            </a:pPr>
            <a:r>
              <a:rPr lang="en-US" sz="2000">
                <a:latin typeface="Trebuchet MS"/>
                <a:ea typeface="Trebuchet MS"/>
                <a:cs typeface="Trebuchet MS"/>
                <a:sym typeface="Trebuchet MS"/>
              </a:rPr>
              <a:t>Reliable professional and medical opinion to go beyond mechanical validations.</a:t>
            </a:r>
            <a:endParaRPr sz="2000"/>
          </a:p>
          <a:p>
            <a:pPr indent="-50800" lvl="0" marL="228600" rtl="0" algn="l">
              <a:lnSpc>
                <a:spcPct val="90000"/>
              </a:lnSpc>
              <a:spcBef>
                <a:spcPts val="1000"/>
              </a:spcBef>
              <a:spcAft>
                <a:spcPts val="0"/>
              </a:spcAft>
              <a:buClr>
                <a:schemeClr val="dk1"/>
              </a:buClr>
              <a:buSzPts val="2800"/>
              <a:buNone/>
            </a:pPr>
            <a:r>
              <a:t/>
            </a:r>
            <a:endParaRPr/>
          </a:p>
        </p:txBody>
      </p:sp>
      <p:sp>
        <p:nvSpPr>
          <p:cNvPr id="120" name="Google Shape;120;g1ae57dd27eb_0_37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ae57dd27eb_0_450"/>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Proposed Methodology / Approach</a:t>
            </a:r>
            <a:endParaRPr/>
          </a:p>
        </p:txBody>
      </p:sp>
      <p:sp>
        <p:nvSpPr>
          <p:cNvPr id="127" name="Google Shape;127;g1ae57dd27eb_0_450"/>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128" name="Google Shape;128;g1ae57dd27eb_0_450"/>
          <p:cNvSpPr txBox="1"/>
          <p:nvPr>
            <p:ph idx="1" type="body"/>
          </p:nvPr>
        </p:nvSpPr>
        <p:spPr>
          <a:xfrm>
            <a:off x="142025" y="1339850"/>
            <a:ext cx="8353800" cy="4881600"/>
          </a:xfrm>
          <a:prstGeom prst="rect">
            <a:avLst/>
          </a:prstGeom>
          <a:noFill/>
          <a:ln>
            <a:noFill/>
          </a:ln>
        </p:spPr>
        <p:txBody>
          <a:bodyPr anchorCtr="0" anchor="t" bIns="45700" lIns="91425" spcFirstLastPara="1" rIns="91425" wrap="square" tIns="45700">
            <a:normAutofit/>
          </a:bodyPr>
          <a:lstStyle/>
          <a:p>
            <a:pPr indent="-158750" lvl="0" marL="228600" rtl="0" algn="just">
              <a:lnSpc>
                <a:spcPct val="100000"/>
              </a:lnSpc>
              <a:spcBef>
                <a:spcPts val="480"/>
              </a:spcBef>
              <a:spcAft>
                <a:spcPts val="0"/>
              </a:spcAft>
              <a:buClr>
                <a:srgbClr val="212121"/>
              </a:buClr>
              <a:buSzPts val="1700"/>
              <a:buFont typeface="Trebuchet MS"/>
              <a:buChar char="•"/>
            </a:pPr>
            <a:r>
              <a:rPr lang="en-US" sz="1700">
                <a:solidFill>
                  <a:srgbClr val="212121"/>
                </a:solidFill>
                <a:latin typeface="Trebuchet MS"/>
                <a:ea typeface="Trebuchet MS"/>
                <a:cs typeface="Trebuchet MS"/>
                <a:sym typeface="Trebuchet MS"/>
              </a:rPr>
              <a:t>Our proposed system would aim to maximise true positives of AD using speech modality as well as using a multimodal approach utilizing the modalities of MRI and PET scan data, which has previously not been used before.</a:t>
            </a:r>
            <a:endParaRPr sz="1700">
              <a:solidFill>
                <a:srgbClr val="212121"/>
              </a:solidFill>
              <a:latin typeface="Trebuchet MS"/>
              <a:ea typeface="Trebuchet MS"/>
              <a:cs typeface="Trebuchet MS"/>
              <a:sym typeface="Trebuchet MS"/>
            </a:endParaRPr>
          </a:p>
          <a:p>
            <a:pPr indent="0" lvl="0" marL="457200" rtl="0" algn="just">
              <a:lnSpc>
                <a:spcPct val="100000"/>
              </a:lnSpc>
              <a:spcBef>
                <a:spcPts val="480"/>
              </a:spcBef>
              <a:spcAft>
                <a:spcPts val="0"/>
              </a:spcAft>
              <a:buNone/>
            </a:pPr>
            <a:r>
              <a:t/>
            </a:r>
            <a:endParaRPr sz="1700">
              <a:solidFill>
                <a:srgbClr val="212121"/>
              </a:solidFill>
              <a:latin typeface="Trebuchet MS"/>
              <a:ea typeface="Trebuchet MS"/>
              <a:cs typeface="Trebuchet MS"/>
              <a:sym typeface="Trebuchet MS"/>
            </a:endParaRPr>
          </a:p>
          <a:p>
            <a:pPr indent="-158750" lvl="0" marL="228600" rtl="0" algn="just">
              <a:lnSpc>
                <a:spcPct val="100000"/>
              </a:lnSpc>
              <a:spcBef>
                <a:spcPts val="480"/>
              </a:spcBef>
              <a:spcAft>
                <a:spcPts val="0"/>
              </a:spcAft>
              <a:buClr>
                <a:srgbClr val="212121"/>
              </a:buClr>
              <a:buSzPts val="1700"/>
              <a:buFont typeface="Trebuchet MS"/>
              <a:buChar char="•"/>
            </a:pPr>
            <a:r>
              <a:rPr lang="en-US" sz="1700">
                <a:solidFill>
                  <a:srgbClr val="212121"/>
                </a:solidFill>
                <a:latin typeface="Trebuchet MS"/>
                <a:ea typeface="Trebuchet MS"/>
                <a:cs typeface="Trebuchet MS"/>
                <a:sym typeface="Trebuchet MS"/>
              </a:rPr>
              <a:t>Existing research talks about degraded linguistic abilities and hippocampus region</a:t>
            </a:r>
            <a:endParaRPr sz="1700">
              <a:solidFill>
                <a:srgbClr val="212121"/>
              </a:solidFill>
              <a:latin typeface="Trebuchet MS"/>
              <a:ea typeface="Trebuchet MS"/>
              <a:cs typeface="Trebuchet MS"/>
              <a:sym typeface="Trebuchet MS"/>
            </a:endParaRPr>
          </a:p>
          <a:p>
            <a:pPr indent="0" lvl="0" marL="228600" rtl="0" algn="just">
              <a:lnSpc>
                <a:spcPct val="100000"/>
              </a:lnSpc>
              <a:spcBef>
                <a:spcPts val="480"/>
              </a:spcBef>
              <a:spcAft>
                <a:spcPts val="0"/>
              </a:spcAft>
              <a:buNone/>
            </a:pPr>
            <a:r>
              <a:rPr lang="en-US" sz="1700">
                <a:solidFill>
                  <a:srgbClr val="212121"/>
                </a:solidFill>
                <a:latin typeface="Trebuchet MS"/>
                <a:ea typeface="Trebuchet MS"/>
                <a:cs typeface="Trebuchet MS"/>
                <a:sym typeface="Trebuchet MS"/>
              </a:rPr>
              <a:t> </a:t>
            </a:r>
            <a:endParaRPr sz="1700">
              <a:solidFill>
                <a:srgbClr val="212121"/>
              </a:solidFill>
              <a:latin typeface="Trebuchet MS"/>
              <a:ea typeface="Trebuchet MS"/>
              <a:cs typeface="Trebuchet MS"/>
              <a:sym typeface="Trebuchet MS"/>
            </a:endParaRPr>
          </a:p>
          <a:p>
            <a:pPr indent="-158750" lvl="0" marL="228600" rtl="0" algn="just">
              <a:lnSpc>
                <a:spcPct val="100000"/>
              </a:lnSpc>
              <a:spcBef>
                <a:spcPts val="480"/>
              </a:spcBef>
              <a:spcAft>
                <a:spcPts val="0"/>
              </a:spcAft>
              <a:buClr>
                <a:srgbClr val="212121"/>
              </a:buClr>
              <a:buSzPts val="1700"/>
              <a:buFont typeface="Trebuchet MS"/>
              <a:buChar char="•"/>
            </a:pPr>
            <a:r>
              <a:rPr lang="en-US" sz="1700">
                <a:solidFill>
                  <a:srgbClr val="212121"/>
                </a:solidFill>
                <a:latin typeface="Trebuchet MS"/>
                <a:ea typeface="Trebuchet MS"/>
                <a:cs typeface="Trebuchet MS"/>
                <a:sym typeface="Trebuchet MS"/>
              </a:rPr>
              <a:t>Validating the inferences of current research by computing measures for linguistic features using POS and utterances </a:t>
            </a:r>
            <a:endParaRPr sz="1700">
              <a:solidFill>
                <a:srgbClr val="212121"/>
              </a:solidFill>
              <a:latin typeface="Trebuchet MS"/>
              <a:ea typeface="Trebuchet MS"/>
              <a:cs typeface="Trebuchet MS"/>
              <a:sym typeface="Trebuchet MS"/>
            </a:endParaRPr>
          </a:p>
          <a:p>
            <a:pPr indent="0" lvl="0" marL="0" rtl="0" algn="just">
              <a:lnSpc>
                <a:spcPct val="100000"/>
              </a:lnSpc>
              <a:spcBef>
                <a:spcPts val="480"/>
              </a:spcBef>
              <a:spcAft>
                <a:spcPts val="0"/>
              </a:spcAft>
              <a:buNone/>
            </a:pPr>
            <a:r>
              <a:t/>
            </a:r>
            <a:endParaRPr sz="1700">
              <a:solidFill>
                <a:srgbClr val="212121"/>
              </a:solidFill>
              <a:latin typeface="Trebuchet MS"/>
              <a:ea typeface="Trebuchet MS"/>
              <a:cs typeface="Trebuchet MS"/>
              <a:sym typeface="Trebuchet MS"/>
            </a:endParaRPr>
          </a:p>
          <a:p>
            <a:pPr indent="0" lvl="0" marL="457200" rtl="0" algn="just">
              <a:lnSpc>
                <a:spcPct val="100000"/>
              </a:lnSpc>
              <a:spcBef>
                <a:spcPts val="480"/>
              </a:spcBef>
              <a:spcAft>
                <a:spcPts val="0"/>
              </a:spcAft>
              <a:buNone/>
            </a:pPr>
            <a:r>
              <a:t/>
            </a:r>
            <a:endParaRPr sz="1700">
              <a:latin typeface="Trebuchet MS"/>
              <a:ea typeface="Trebuchet MS"/>
              <a:cs typeface="Trebuchet MS"/>
              <a:sym typeface="Trebuchet MS"/>
            </a:endParaRPr>
          </a:p>
          <a:p>
            <a:pPr indent="-158750" lvl="0" marL="228600" rtl="0" algn="just">
              <a:lnSpc>
                <a:spcPct val="100000"/>
              </a:lnSpc>
              <a:spcBef>
                <a:spcPts val="480"/>
              </a:spcBef>
              <a:spcAft>
                <a:spcPts val="0"/>
              </a:spcAft>
              <a:buSzPts val="1700"/>
              <a:buFont typeface="Trebuchet MS"/>
              <a:buChar char="•"/>
            </a:pPr>
            <a:r>
              <a:rPr lang="en-US" sz="1700">
                <a:latin typeface="Trebuchet MS"/>
                <a:ea typeface="Trebuchet MS"/>
                <a:cs typeface="Trebuchet MS"/>
                <a:sym typeface="Trebuchet MS"/>
              </a:rPr>
              <a:t>To use image fusion and using wavelets between PET &amp;  MRI image. </a:t>
            </a:r>
            <a:endParaRPr sz="1700">
              <a:latin typeface="Trebuchet MS"/>
              <a:ea typeface="Trebuchet MS"/>
              <a:cs typeface="Trebuchet MS"/>
              <a:sym typeface="Trebuchet MS"/>
            </a:endParaRPr>
          </a:p>
          <a:p>
            <a:pPr indent="0" lvl="0" marL="228600" rtl="0" algn="just">
              <a:lnSpc>
                <a:spcPct val="100000"/>
              </a:lnSpc>
              <a:spcBef>
                <a:spcPts val="480"/>
              </a:spcBef>
              <a:spcAft>
                <a:spcPts val="0"/>
              </a:spcAft>
              <a:buNone/>
            </a:pPr>
            <a:r>
              <a:t/>
            </a:r>
            <a:endParaRPr sz="1700">
              <a:latin typeface="Trebuchet MS"/>
              <a:ea typeface="Trebuchet MS"/>
              <a:cs typeface="Trebuchet MS"/>
              <a:sym typeface="Trebuchet MS"/>
            </a:endParaRPr>
          </a:p>
          <a:p>
            <a:pPr indent="-50800" lvl="0" marL="228600" rtl="0" algn="l">
              <a:lnSpc>
                <a:spcPct val="90000"/>
              </a:lnSpc>
              <a:spcBef>
                <a:spcPts val="1000"/>
              </a:spcBef>
              <a:spcAft>
                <a:spcPts val="0"/>
              </a:spcAft>
              <a:buClr>
                <a:schemeClr val="dk1"/>
              </a:buClr>
              <a:buSzPts val="2800"/>
              <a:buNone/>
            </a:pPr>
            <a:r>
              <a:t/>
            </a:r>
            <a:endParaRPr/>
          </a:p>
        </p:txBody>
      </p:sp>
      <p:sp>
        <p:nvSpPr>
          <p:cNvPr id="129" name="Google Shape;129;g1ae57dd27eb_0_45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sz="2400">
              <a:solidFill>
                <a:schemeClr val="dk1"/>
              </a:solidFill>
              <a:latin typeface="Arial"/>
              <a:ea typeface="Arial"/>
              <a:cs typeface="Arial"/>
              <a:sym typeface="Arial"/>
            </a:endParaRPr>
          </a:p>
        </p:txBody>
      </p:sp>
      <p:pic>
        <p:nvPicPr>
          <p:cNvPr id="130" name="Google Shape;130;g1ae57dd27eb_0_450"/>
          <p:cNvPicPr preferRelativeResize="0"/>
          <p:nvPr/>
        </p:nvPicPr>
        <p:blipFill>
          <a:blip r:embed="rId3">
            <a:alphaModFix/>
          </a:blip>
          <a:stretch>
            <a:fillRect/>
          </a:stretch>
        </p:blipFill>
        <p:spPr>
          <a:xfrm>
            <a:off x="8753950" y="1985700"/>
            <a:ext cx="3248625" cy="3659850"/>
          </a:xfrm>
          <a:prstGeom prst="rect">
            <a:avLst/>
          </a:prstGeom>
          <a:noFill/>
          <a:ln>
            <a:noFill/>
          </a:ln>
        </p:spPr>
      </p:pic>
      <p:cxnSp>
        <p:nvCxnSpPr>
          <p:cNvPr id="131" name="Google Shape;131;g1ae57dd27eb_0_450"/>
          <p:cNvCxnSpPr/>
          <p:nvPr/>
        </p:nvCxnSpPr>
        <p:spPr>
          <a:xfrm>
            <a:off x="9178800" y="2594775"/>
            <a:ext cx="1489200" cy="0"/>
          </a:xfrm>
          <a:prstGeom prst="straightConnector1">
            <a:avLst/>
          </a:prstGeom>
          <a:noFill/>
          <a:ln cap="flat" cmpd="sng" w="38100">
            <a:solidFill>
              <a:srgbClr val="FF0000"/>
            </a:solidFill>
            <a:prstDash val="solid"/>
            <a:round/>
            <a:headEnd len="med" w="med" type="none"/>
            <a:tailEnd len="med" w="med" type="none"/>
          </a:ln>
        </p:spPr>
      </p:cxnSp>
      <p:cxnSp>
        <p:nvCxnSpPr>
          <p:cNvPr id="132" name="Google Shape;132;g1ae57dd27eb_0_450"/>
          <p:cNvCxnSpPr/>
          <p:nvPr/>
        </p:nvCxnSpPr>
        <p:spPr>
          <a:xfrm>
            <a:off x="9178800" y="4213350"/>
            <a:ext cx="1489200" cy="0"/>
          </a:xfrm>
          <a:prstGeom prst="straightConnector1">
            <a:avLst/>
          </a:prstGeom>
          <a:noFill/>
          <a:ln cap="flat" cmpd="sng" w="38100">
            <a:solidFill>
              <a:srgbClr val="FF0000"/>
            </a:solidFill>
            <a:prstDash val="solid"/>
            <a:round/>
            <a:headEnd len="med" w="med" type="none"/>
            <a:tailEnd len="med" w="med" type="none"/>
          </a:ln>
        </p:spPr>
      </p:cxnSp>
      <p:cxnSp>
        <p:nvCxnSpPr>
          <p:cNvPr id="133" name="Google Shape;133;g1ae57dd27eb_0_450"/>
          <p:cNvCxnSpPr/>
          <p:nvPr/>
        </p:nvCxnSpPr>
        <p:spPr>
          <a:xfrm flipH="1" rot="10800000">
            <a:off x="9262950" y="5389375"/>
            <a:ext cx="2230800" cy="291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ae57dd27eb_0_1185"/>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Architecture</a:t>
            </a:r>
            <a:endParaRPr/>
          </a:p>
        </p:txBody>
      </p:sp>
      <p:sp>
        <p:nvSpPr>
          <p:cNvPr id="140" name="Google Shape;140;g1ae57dd27eb_0_1185"/>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pic>
        <p:nvPicPr>
          <p:cNvPr id="141" name="Google Shape;141;g1ae57dd27eb_0_1185"/>
          <p:cNvPicPr preferRelativeResize="0"/>
          <p:nvPr/>
        </p:nvPicPr>
        <p:blipFill>
          <a:blip r:embed="rId3">
            <a:alphaModFix/>
          </a:blip>
          <a:stretch>
            <a:fillRect/>
          </a:stretch>
        </p:blipFill>
        <p:spPr>
          <a:xfrm>
            <a:off x="2890513" y="1181875"/>
            <a:ext cx="5695675" cy="5124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ae57dd27eb_0_524"/>
          <p:cNvSpPr txBox="1"/>
          <p:nvPr>
            <p:ph type="title"/>
          </p:nvPr>
        </p:nvSpPr>
        <p:spPr>
          <a:xfrm>
            <a:off x="838200" y="1"/>
            <a:ext cx="105156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6FF"/>
              </a:buClr>
              <a:buSzPts val="4000"/>
              <a:buFont typeface="Calibri"/>
              <a:buNone/>
            </a:pPr>
            <a:r>
              <a:rPr b="1" lang="en-US" sz="4000"/>
              <a:t>Design Description </a:t>
            </a:r>
            <a:endParaRPr/>
          </a:p>
        </p:txBody>
      </p:sp>
      <p:sp>
        <p:nvSpPr>
          <p:cNvPr id="148" name="Google Shape;148;g1ae57dd27eb_0_524"/>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99" lvl="0" marL="6857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149" name="Google Shape;149;g1ae57dd27eb_0_524"/>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1000"/>
              </a:spcBef>
              <a:spcAft>
                <a:spcPts val="0"/>
              </a:spcAft>
              <a:buClr>
                <a:schemeClr val="dk1"/>
              </a:buClr>
              <a:buSzPts val="2800"/>
              <a:buNone/>
            </a:pPr>
            <a:r>
              <a:rPr lang="en-US"/>
              <a:t>Class Diagram</a:t>
            </a:r>
            <a:endParaRPr/>
          </a:p>
        </p:txBody>
      </p:sp>
      <p:sp>
        <p:nvSpPr>
          <p:cNvPr id="150" name="Google Shape;150;g1ae57dd27eb_0_52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sz="2400">
              <a:solidFill>
                <a:schemeClr val="dk1"/>
              </a:solidFill>
              <a:latin typeface="Arial"/>
              <a:ea typeface="Arial"/>
              <a:cs typeface="Arial"/>
              <a:sym typeface="Arial"/>
            </a:endParaRPr>
          </a:p>
        </p:txBody>
      </p:sp>
      <p:pic>
        <p:nvPicPr>
          <p:cNvPr id="151" name="Google Shape;151;g1ae57dd27eb_0_524"/>
          <p:cNvPicPr preferRelativeResize="0"/>
          <p:nvPr/>
        </p:nvPicPr>
        <p:blipFill rotWithShape="1">
          <a:blip r:embed="rId3">
            <a:alphaModFix/>
          </a:blip>
          <a:srcRect b="5311" l="0" r="3260" t="0"/>
          <a:stretch/>
        </p:blipFill>
        <p:spPr>
          <a:xfrm>
            <a:off x="3180043" y="1390650"/>
            <a:ext cx="8666357" cy="488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