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34423c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34423c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34423c3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34423c3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4423c3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34423c3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34423c3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34423c3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3d1b241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3d1b241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3cefb7d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3cefb7d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3cefb7d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3cefb7d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3cefb7dd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3cefb7dd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cefb7dd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cefb7d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cefb7d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cefb7d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3cefb7dd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3cefb7dd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3cefb7dd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3cefb7dd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3cefb7dd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3cefb7dd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1633" y="13450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Stress Detection using Emotion Recognition and ML</a:t>
            </a:r>
            <a:endParaRPr/>
          </a:p>
        </p:txBody>
      </p:sp>
      <p:sp>
        <p:nvSpPr>
          <p:cNvPr id="55" name="Google Shape;55;p13"/>
          <p:cNvSpPr txBox="1"/>
          <p:nvPr>
            <p:ph idx="1" type="subTitle"/>
          </p:nvPr>
        </p:nvSpPr>
        <p:spPr>
          <a:xfrm>
            <a:off x="311700" y="366117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a:t>Team 17</a:t>
            </a:r>
            <a:endParaRPr b="1"/>
          </a:p>
          <a:p>
            <a:pPr indent="0" lvl="0" marL="0" rtl="0" algn="ctr">
              <a:spcBef>
                <a:spcPts val="0"/>
              </a:spcBef>
              <a:spcAft>
                <a:spcPts val="0"/>
              </a:spcAft>
              <a:buNone/>
            </a:pPr>
            <a:r>
              <a:rPr lang="en"/>
              <a:t>Swasthi P Rao</a:t>
            </a:r>
            <a:endParaRPr/>
          </a:p>
          <a:p>
            <a:pPr indent="0" lvl="0" marL="0" rtl="0" algn="ctr">
              <a:spcBef>
                <a:spcPts val="0"/>
              </a:spcBef>
              <a:spcAft>
                <a:spcPts val="0"/>
              </a:spcAft>
              <a:buNone/>
            </a:pPr>
            <a:r>
              <a:rPr lang="en"/>
              <a:t>TN Kaumudi</a:t>
            </a:r>
            <a:endParaRPr/>
          </a:p>
          <a:p>
            <a:pPr indent="0" lvl="0" marL="0" rtl="0" algn="ctr">
              <a:spcBef>
                <a:spcPts val="0"/>
              </a:spcBef>
              <a:spcAft>
                <a:spcPts val="0"/>
              </a:spcAft>
              <a:buNone/>
            </a:pPr>
            <a:r>
              <a:rPr lang="en"/>
              <a:t>Sagar Arya</a:t>
            </a:r>
            <a:endParaRPr/>
          </a:p>
        </p:txBody>
      </p:sp>
      <p:pic>
        <p:nvPicPr>
          <p:cNvPr descr="pes logo.png" id="56" name="Google Shape;56;p13"/>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377600"/>
            <a:ext cx="8520600" cy="43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Trebuchet MS"/>
                <a:ea typeface="Trebuchet MS"/>
                <a:cs typeface="Trebuchet MS"/>
                <a:sym typeface="Trebuchet MS"/>
              </a:rPr>
              <a:t>Paper 2: </a:t>
            </a:r>
            <a:r>
              <a:rPr lang="en" sz="1600">
                <a:latin typeface="Trebuchet MS"/>
                <a:ea typeface="Trebuchet MS"/>
                <a:cs typeface="Trebuchet MS"/>
                <a:sym typeface="Trebuchet MS"/>
              </a:rPr>
              <a:t>Emotion and Stress Recognition Related Sensors and Machine Learning Technologies</a:t>
            </a:r>
            <a:endParaRPr sz="1600">
              <a:latin typeface="Trebuchet MS"/>
              <a:ea typeface="Trebuchet MS"/>
              <a:cs typeface="Trebuchet MS"/>
              <a:sym typeface="Trebuchet MS"/>
            </a:endParaRPr>
          </a:p>
          <a:p>
            <a:pPr indent="0" lvl="0" marL="0" rtl="0" algn="just">
              <a:lnSpc>
                <a:spcPct val="100000"/>
              </a:lnSpc>
              <a:spcBef>
                <a:spcPts val="1200"/>
              </a:spcBef>
              <a:spcAft>
                <a:spcPts val="0"/>
              </a:spcAft>
              <a:buNone/>
            </a:pPr>
            <a:r>
              <a:rPr b="1" lang="en" sz="1600">
                <a:solidFill>
                  <a:schemeClr val="dk1"/>
                </a:solidFill>
                <a:latin typeface="Trebuchet MS"/>
                <a:ea typeface="Trebuchet MS"/>
                <a:cs typeface="Trebuchet MS"/>
                <a:sym typeface="Trebuchet MS"/>
              </a:rPr>
              <a:t>Year of Publication:</a:t>
            </a:r>
            <a:r>
              <a:rPr lang="en" sz="1600">
                <a:solidFill>
                  <a:schemeClr val="dk1"/>
                </a:solidFill>
                <a:latin typeface="Trebuchet MS"/>
                <a:ea typeface="Trebuchet MS"/>
                <a:cs typeface="Trebuchet MS"/>
                <a:sym typeface="Trebuchet MS"/>
              </a:rPr>
              <a:t> 2021</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None/>
            </a:pPr>
            <a:r>
              <a:rPr b="1" lang="en" sz="1600">
                <a:solidFill>
                  <a:schemeClr val="dk1"/>
                </a:solidFill>
                <a:latin typeface="Trebuchet MS"/>
                <a:ea typeface="Trebuchet MS"/>
                <a:cs typeface="Trebuchet MS"/>
                <a:sym typeface="Trebuchet MS"/>
              </a:rPr>
              <a:t>Authors: </a:t>
            </a:r>
            <a:r>
              <a:rPr lang="en" sz="1600">
                <a:solidFill>
                  <a:schemeClr val="dk1"/>
                </a:solidFill>
                <a:latin typeface="Trebuchet MS"/>
                <a:ea typeface="Trebuchet MS"/>
                <a:cs typeface="Trebuchet MS"/>
                <a:sym typeface="Trebuchet MS"/>
              </a:rPr>
              <a:t>Kyandoghere Kyamakya , Fadi Al-Machot , Ahmad Haj Mosa , Hamid Bouchachia , Jean Chamberlain Chedjou and Antoine Bagula</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800">
                <a:solidFill>
                  <a:srgbClr val="FF0000"/>
                </a:solidFill>
              </a:rPr>
              <a:t>Methodology- Highlights</a:t>
            </a:r>
            <a:endParaRPr sz="1600">
              <a:solidFill>
                <a:schemeClr val="dk1"/>
              </a:solidFill>
              <a:latin typeface="Trebuchet MS"/>
              <a:ea typeface="Trebuchet MS"/>
              <a:cs typeface="Trebuchet MS"/>
              <a:sym typeface="Trebuchet MS"/>
            </a:endParaRPr>
          </a:p>
          <a:p>
            <a:pPr indent="-330200" lvl="0" marL="457200" rtl="0" algn="just">
              <a:lnSpc>
                <a:spcPct val="100000"/>
              </a:lnSpc>
              <a:spcBef>
                <a:spcPts val="48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Intelligent sociotechnical systems range from driver-assistance systems, to medical-patient monitoring systems, to emotion-aware intelligent systems, to complex collaborative robotics systems.</a:t>
            </a:r>
            <a:endParaRPr sz="1600">
              <a:solidFill>
                <a:schemeClr val="dk1"/>
              </a:solidFill>
              <a:latin typeface="Trebuchet MS"/>
              <a:ea typeface="Trebuchet MS"/>
              <a:cs typeface="Trebuchet MS"/>
              <a:sym typeface="Trebuchet MS"/>
            </a:endParaRPr>
          </a:p>
          <a:p>
            <a:pPr indent="-330200" lvl="0" marL="457200" rtl="0" algn="just">
              <a:lnSpc>
                <a:spcPct val="10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They are built around (i) intrusive technologies such as EEG, ECG etc and(ii) nonintrusive technologies that use piezo-vibration sensors, facial images etc</a:t>
            </a:r>
            <a:endParaRPr sz="16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sz="1600">
              <a:latin typeface="Trebuchet MS"/>
              <a:ea typeface="Trebuchet MS"/>
              <a:cs typeface="Trebuchet MS"/>
              <a:sym typeface="Trebuchet MS"/>
            </a:endParaRPr>
          </a:p>
        </p:txBody>
      </p:sp>
      <p:pic>
        <p:nvPicPr>
          <p:cNvPr id="121" name="Google Shape;121;p22"/>
          <p:cNvPicPr preferRelativeResize="0"/>
          <p:nvPr/>
        </p:nvPicPr>
        <p:blipFill>
          <a:blip r:embed="rId3">
            <a:alphaModFix/>
          </a:blip>
          <a:stretch>
            <a:fillRect/>
          </a:stretch>
        </p:blipFill>
        <p:spPr>
          <a:xfrm>
            <a:off x="5725200" y="720525"/>
            <a:ext cx="2163525" cy="105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06150" y="295225"/>
            <a:ext cx="8362800" cy="451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There are a number of issues relating to the design and development of such systems, as they rely on emotion and stress classification from physiological signals.</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The Special Issue includes 25 impactful papers that present scientific concepts, frameworks, architectures and ideas on sensing technologies and machine-learning techniques.</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 These papers are grouped into four categories/groups: 1. Stress level recognition 2. Wearable body sensors 3. Dermatological sensors 4. Facial expression recognition.</a:t>
            </a:r>
            <a:endParaRPr sz="1600">
              <a:latin typeface="Trebuchet MS"/>
              <a:ea typeface="Trebuchet MS"/>
              <a:cs typeface="Trebuchet MS"/>
              <a:sym typeface="Trebuchet MS"/>
            </a:endParaRPr>
          </a:p>
          <a:p>
            <a:pPr indent="0" lvl="0" marL="457200" rtl="0" algn="l">
              <a:spcBef>
                <a:spcPts val="1200"/>
              </a:spcBef>
              <a:spcAft>
                <a:spcPts val="0"/>
              </a:spcAft>
              <a:buNone/>
            </a:pPr>
            <a:r>
              <a:t/>
            </a:r>
            <a:endParaRPr sz="1600">
              <a:latin typeface="Trebuchet MS"/>
              <a:ea typeface="Trebuchet MS"/>
              <a:cs typeface="Trebuchet MS"/>
              <a:sym typeface="Trebuchet MS"/>
            </a:endParaRPr>
          </a:p>
          <a:p>
            <a:pPr indent="-406400" lvl="0" marL="457200" rtl="0" algn="l">
              <a:lnSpc>
                <a:spcPct val="100000"/>
              </a:lnSpc>
              <a:spcBef>
                <a:spcPts val="1200"/>
              </a:spcBef>
              <a:spcAft>
                <a:spcPts val="0"/>
              </a:spcAft>
              <a:buClr>
                <a:srgbClr val="FF0000"/>
              </a:buClr>
              <a:buSzPts val="2800"/>
              <a:buFont typeface="Calibri"/>
              <a:buChar char="●"/>
            </a:pPr>
            <a:r>
              <a:rPr lang="en" sz="2800">
                <a:solidFill>
                  <a:srgbClr val="FF0000"/>
                </a:solidFill>
                <a:latin typeface="Calibri"/>
                <a:ea typeface="Calibri"/>
                <a:cs typeface="Calibri"/>
                <a:sym typeface="Calibri"/>
              </a:rPr>
              <a:t>Approach and Techniques Employed</a:t>
            </a:r>
            <a:endParaRPr sz="2800">
              <a:solidFill>
                <a:srgbClr val="FF0000"/>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Trebuchet MS"/>
                <a:ea typeface="Trebuchet MS"/>
                <a:cs typeface="Trebuchet MS"/>
                <a:sym typeface="Trebuchet MS"/>
              </a:rPr>
              <a:t>     1. Stress Detection:</a:t>
            </a:r>
            <a:endParaRPr sz="1600">
              <a:solidFill>
                <a:schemeClr val="dk1"/>
              </a:solidFill>
              <a:latin typeface="Trebuchet MS"/>
              <a:ea typeface="Trebuchet MS"/>
              <a:cs typeface="Trebuchet MS"/>
              <a:sym typeface="Trebuchet MS"/>
            </a:endParaRPr>
          </a:p>
          <a:p>
            <a:pPr indent="-330200" lvl="0" marL="457200" rtl="0" algn="l">
              <a:lnSpc>
                <a:spcPct val="10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The system used by the authors pre-processes noisy physiological signals, extracts features and applies machine-learning techniques to classify the levels of stress.</a:t>
            </a:r>
            <a:endParaRPr sz="1600">
              <a:solidFill>
                <a:schemeClr val="dk1"/>
              </a:solidFill>
              <a:latin typeface="Trebuchet MS"/>
              <a:ea typeface="Trebuchet MS"/>
              <a:cs typeface="Trebuchet MS"/>
              <a:sym typeface="Trebuchet MS"/>
            </a:endParaRPr>
          </a:p>
        </p:txBody>
      </p:sp>
      <p:pic>
        <p:nvPicPr>
          <p:cNvPr id="127" name="Google Shape;127;p23"/>
          <p:cNvPicPr preferRelativeResize="0"/>
          <p:nvPr/>
        </p:nvPicPr>
        <p:blipFill>
          <a:blip r:embed="rId3">
            <a:alphaModFix/>
          </a:blip>
          <a:stretch>
            <a:fillRect/>
          </a:stretch>
        </p:blipFill>
        <p:spPr>
          <a:xfrm>
            <a:off x="6990675" y="2459525"/>
            <a:ext cx="1351850" cy="135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214325"/>
            <a:ext cx="8520600" cy="46026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Clr>
                <a:schemeClr val="dk1"/>
              </a:buClr>
              <a:buSzPts val="1600"/>
              <a:buFont typeface="Trebuchet MS"/>
              <a:buChar char="●"/>
            </a:pPr>
            <a:r>
              <a:rPr lang="en" sz="1600">
                <a:latin typeface="Trebuchet MS"/>
                <a:ea typeface="Trebuchet MS"/>
                <a:cs typeface="Trebuchet MS"/>
                <a:sym typeface="Trebuchet MS"/>
              </a:rPr>
              <a:t>The paper used the stress detection dataset AffectiveROAD, which contained data gathered using Empatica E4 sensor and also continuous target variables. The two classification models used for stress detection were Random Forest and Bagged tree based ensemble.</a:t>
            </a:r>
            <a:endParaRPr sz="1600">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1600">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1600">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1600">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1600">
              <a:latin typeface="Trebuchet MS"/>
              <a:ea typeface="Trebuchet MS"/>
              <a:cs typeface="Trebuchet MS"/>
              <a:sym typeface="Trebuchet MS"/>
            </a:endParaRPr>
          </a:p>
          <a:p>
            <a:pPr indent="0" lvl="0" marL="457200" rtl="0" algn="l">
              <a:spcBef>
                <a:spcPts val="0"/>
              </a:spcBef>
              <a:spcAft>
                <a:spcPts val="0"/>
              </a:spcAft>
              <a:buNone/>
            </a:pPr>
            <a:r>
              <a:rPr b="1" lang="en" sz="1600">
                <a:latin typeface="Trebuchet MS"/>
                <a:ea typeface="Trebuchet MS"/>
                <a:cs typeface="Trebuchet MS"/>
                <a:sym typeface="Trebuchet MS"/>
              </a:rPr>
              <a:t>2. Facial Expression Recognition:</a:t>
            </a:r>
            <a:endParaRPr sz="1600">
              <a:latin typeface="Trebuchet MS"/>
              <a:ea typeface="Trebuchet MS"/>
              <a:cs typeface="Trebuchet MS"/>
              <a:sym typeface="Trebuchet MS"/>
            </a:endParaRPr>
          </a:p>
          <a:p>
            <a:pPr indent="-330200" lvl="0" marL="457200" rtl="0" algn="l">
              <a:spcBef>
                <a:spcPts val="1200"/>
              </a:spcBef>
              <a:spcAft>
                <a:spcPts val="0"/>
              </a:spcAft>
              <a:buSzPts val="1600"/>
              <a:buFont typeface="Trebuchet MS"/>
              <a:buChar char="●"/>
            </a:pPr>
            <a:r>
              <a:rPr lang="en" sz="1600">
                <a:latin typeface="Trebuchet MS"/>
                <a:ea typeface="Trebuchet MS"/>
                <a:cs typeface="Trebuchet MS"/>
                <a:sym typeface="Trebuchet MS"/>
              </a:rPr>
              <a:t>The analysis of pain-related facial expressions was done by a method that combined both spatial and temporal aspects of facial expressions through a weighted aggregation of attention based neural networks’ outputs that use sequences of Motion History Images (MHIs) and Optical Flow Images (OFIs).</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 The dataset used for human-computer (HCI) setting consists of an experimental mobile and interactive scenario design .The work consisted of six experimental sequences inducing Interest, Overload, Normal, Easy, Underload and Frustration.</a:t>
            </a:r>
            <a:endParaRPr sz="1600">
              <a:latin typeface="Trebuchet MS"/>
              <a:ea typeface="Trebuchet MS"/>
              <a:cs typeface="Trebuchet MS"/>
              <a:sym typeface="Trebuchet MS"/>
            </a:endParaRPr>
          </a:p>
          <a:p>
            <a:pPr indent="0" lvl="0" marL="0" rtl="0" algn="l">
              <a:spcBef>
                <a:spcPts val="1200"/>
              </a:spcBef>
              <a:spcAft>
                <a:spcPts val="1200"/>
              </a:spcAft>
              <a:buNone/>
            </a:pPr>
            <a:r>
              <a:rPr lang="en" sz="1600">
                <a:latin typeface="Trebuchet MS"/>
                <a:ea typeface="Trebuchet MS"/>
                <a:cs typeface="Trebuchet MS"/>
                <a:sym typeface="Trebuchet MS"/>
              </a:rPr>
              <a:t> </a:t>
            </a:r>
            <a:endParaRPr sz="1600">
              <a:latin typeface="Trebuchet MS"/>
              <a:ea typeface="Trebuchet MS"/>
              <a:cs typeface="Trebuchet MS"/>
              <a:sym typeface="Trebuchet MS"/>
            </a:endParaRPr>
          </a:p>
        </p:txBody>
      </p:sp>
      <p:pic>
        <p:nvPicPr>
          <p:cNvPr id="133" name="Google Shape;133;p24"/>
          <p:cNvPicPr preferRelativeResize="0"/>
          <p:nvPr/>
        </p:nvPicPr>
        <p:blipFill rotWithShape="1">
          <a:blip r:embed="rId3">
            <a:alphaModFix/>
          </a:blip>
          <a:srcRect b="0" l="13081" r="0" t="0"/>
          <a:stretch/>
        </p:blipFill>
        <p:spPr>
          <a:xfrm>
            <a:off x="3571875" y="1081750"/>
            <a:ext cx="2847276" cy="938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224525"/>
            <a:ext cx="8520600" cy="434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In Facial-landmark the first stage was to obtain local pixel-level accuracy for local-context information. The second stage was to with integrate obtained information with knowledge of spatial relationships between each key point in a whole image for global-context information.</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A comparison of machine-learning algorithms applied to the recognition of emotion intensities was proposed.</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 The work compared several algorithms that include (i) Gabor filters, a Histogram of Oriented Gradients (HOG),and Local Binary Pattern (LBP) for feature extraction and (ii) Support Vector Machine (SVM), Random Forest (RF),and Nearest Neighbour Algorithm (KNN) for classification.</a:t>
            </a:r>
            <a:endParaRPr sz="1600">
              <a:latin typeface="Trebuchet MS"/>
              <a:ea typeface="Trebuchet MS"/>
              <a:cs typeface="Trebuchet MS"/>
              <a:sym typeface="Trebuchet MS"/>
            </a:endParaRPr>
          </a:p>
          <a:p>
            <a:pPr indent="0" lvl="0" marL="0" rtl="0" algn="l">
              <a:spcBef>
                <a:spcPts val="1200"/>
              </a:spcBef>
              <a:spcAft>
                <a:spcPts val="0"/>
              </a:spcAft>
              <a:buNone/>
            </a:pPr>
            <a:r>
              <a:t/>
            </a:r>
            <a:endParaRPr sz="1600">
              <a:latin typeface="Trebuchet MS"/>
              <a:ea typeface="Trebuchet MS"/>
              <a:cs typeface="Trebuchet MS"/>
              <a:sym typeface="Trebuchet MS"/>
            </a:endParaRPr>
          </a:p>
          <a:p>
            <a:pPr indent="0" lvl="0" marL="457200" rtl="0" algn="l">
              <a:spcBef>
                <a:spcPts val="1200"/>
              </a:spcBef>
              <a:spcAft>
                <a:spcPts val="1200"/>
              </a:spcAft>
              <a:buNone/>
            </a:pPr>
            <a:r>
              <a:t/>
            </a:r>
            <a:endParaRPr sz="1600">
              <a:latin typeface="Trebuchet MS"/>
              <a:ea typeface="Trebuchet MS"/>
              <a:cs typeface="Trebuchet MS"/>
              <a:sym typeface="Trebuchet MS"/>
            </a:endParaRPr>
          </a:p>
        </p:txBody>
      </p:sp>
      <p:pic>
        <p:nvPicPr>
          <p:cNvPr id="139" name="Google Shape;139;p25"/>
          <p:cNvPicPr preferRelativeResize="0"/>
          <p:nvPr/>
        </p:nvPicPr>
        <p:blipFill>
          <a:blip r:embed="rId3">
            <a:alphaModFix/>
          </a:blip>
          <a:stretch>
            <a:fillRect/>
          </a:stretch>
        </p:blipFill>
        <p:spPr>
          <a:xfrm>
            <a:off x="5051675" y="3036925"/>
            <a:ext cx="2708500" cy="142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514900" y="148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                                       </a:t>
            </a:r>
            <a:r>
              <a:rPr lang="en">
                <a:solidFill>
                  <a:srgbClr val="FF0000"/>
                </a:solidFill>
              </a:rPr>
              <a:t>Code</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Abstract</a:t>
            </a:r>
            <a:endParaRPr>
              <a:solidFill>
                <a:srgbClr val="FF0000"/>
              </a:solidFill>
            </a:endParaRPr>
          </a:p>
        </p:txBody>
      </p:sp>
      <p:sp>
        <p:nvSpPr>
          <p:cNvPr id="62" name="Google Shape;62;p14"/>
          <p:cNvSpPr txBox="1"/>
          <p:nvPr>
            <p:ph idx="1" type="body"/>
          </p:nvPr>
        </p:nvSpPr>
        <p:spPr>
          <a:xfrm>
            <a:off x="311700" y="1152475"/>
            <a:ext cx="5239800" cy="359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Emotion recognition is the process of identifying human emotion. </a:t>
            </a:r>
            <a:endParaRPr sz="1400">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Char char="●"/>
            </a:pPr>
            <a:r>
              <a:t/>
            </a:r>
            <a:endParaRPr sz="1400">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Stress is a part of life it is an unpleasant state of emotional arousal that people experience in situations. </a:t>
            </a:r>
            <a:r>
              <a:rPr lang="en" sz="1400">
                <a:solidFill>
                  <a:schemeClr val="dk1"/>
                </a:solidFill>
                <a:highlight>
                  <a:srgbClr val="FFFFFF"/>
                </a:highlight>
                <a:latin typeface="Calibri"/>
                <a:ea typeface="Calibri"/>
                <a:cs typeface="Calibri"/>
                <a:sym typeface="Calibri"/>
              </a:rPr>
              <a:t>Essentially, </a:t>
            </a:r>
            <a:r>
              <a:rPr b="1" lang="en" sz="1400">
                <a:solidFill>
                  <a:schemeClr val="dk1"/>
                </a:solidFill>
                <a:highlight>
                  <a:srgbClr val="FFFFFF"/>
                </a:highlight>
                <a:latin typeface="Calibri"/>
                <a:ea typeface="Calibri"/>
                <a:cs typeface="Calibri"/>
                <a:sym typeface="Calibri"/>
              </a:rPr>
              <a:t>user's emotion using its facial expressions will be detected</a:t>
            </a:r>
            <a:r>
              <a:rPr lang="en" sz="1400">
                <a:solidFill>
                  <a:schemeClr val="dk1"/>
                </a:solidFill>
                <a:highlight>
                  <a:srgbClr val="FFFFFF"/>
                </a:highlight>
                <a:latin typeface="Calibri"/>
                <a:ea typeface="Calibri"/>
                <a:cs typeface="Calibri"/>
                <a:sym typeface="Calibri"/>
              </a:rPr>
              <a:t>. These expressions can be derived from the live feed via system's camera.</a:t>
            </a:r>
            <a:endParaRPr sz="1400">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We detect an individual emotion in each video frame and the decision on the stress level is made in sequential hours of the video captured. </a:t>
            </a:r>
            <a:endParaRPr sz="1400">
              <a:solidFill>
                <a:schemeClr val="dk1"/>
              </a:solidFill>
              <a:highlight>
                <a:srgbClr val="FFFFFF"/>
              </a:highlight>
              <a:latin typeface="Calibri"/>
              <a:ea typeface="Calibri"/>
              <a:cs typeface="Calibri"/>
              <a:sym typeface="Calibri"/>
            </a:endParaRPr>
          </a:p>
        </p:txBody>
      </p:sp>
      <p:pic>
        <p:nvPicPr>
          <p:cNvPr descr="pes logo.png" id="63" name="Google Shape;63;p14"/>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pic>
        <p:nvPicPr>
          <p:cNvPr id="64" name="Google Shape;64;p14"/>
          <p:cNvPicPr preferRelativeResize="0"/>
          <p:nvPr/>
        </p:nvPicPr>
        <p:blipFill>
          <a:blip r:embed="rId4">
            <a:alphaModFix/>
          </a:blip>
          <a:stretch>
            <a:fillRect/>
          </a:stretch>
        </p:blipFill>
        <p:spPr>
          <a:xfrm>
            <a:off x="5551500" y="2058538"/>
            <a:ext cx="3354725" cy="14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Scope</a:t>
            </a:r>
            <a:endParaRPr>
              <a:solidFill>
                <a:srgbClr val="FF0000"/>
              </a:solidFill>
            </a:endParaRPr>
          </a:p>
        </p:txBody>
      </p:sp>
      <p:sp>
        <p:nvSpPr>
          <p:cNvPr id="70" name="Google Shape;70;p15"/>
          <p:cNvSpPr txBox="1"/>
          <p:nvPr>
            <p:ph idx="1" type="body"/>
          </p:nvPr>
        </p:nvSpPr>
        <p:spPr>
          <a:xfrm>
            <a:off x="311700" y="1152475"/>
            <a:ext cx="5137800" cy="385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latin typeface="Calibri"/>
                <a:ea typeface="Calibri"/>
                <a:cs typeface="Calibri"/>
                <a:sym typeface="Calibri"/>
              </a:rPr>
              <a:t>Our project classifies the facial expression into 5 expressions- </a:t>
            </a:r>
            <a:r>
              <a:rPr b="1" lang="en" sz="1500">
                <a:solidFill>
                  <a:schemeClr val="dk1"/>
                </a:solidFill>
                <a:latin typeface="Calibri"/>
                <a:ea typeface="Calibri"/>
                <a:cs typeface="Calibri"/>
                <a:sym typeface="Calibri"/>
              </a:rPr>
              <a:t>sadness, anger, fear, happiness, surprise.</a:t>
            </a:r>
            <a:endParaRPr b="1"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Char char="●"/>
            </a:pPr>
            <a:r>
              <a:rPr lang="en" sz="1500">
                <a:solidFill>
                  <a:srgbClr val="030303"/>
                </a:solidFill>
                <a:highlight>
                  <a:srgbClr val="F9F9F9"/>
                </a:highlight>
                <a:latin typeface="Calibri"/>
                <a:ea typeface="Calibri"/>
                <a:cs typeface="Calibri"/>
                <a:sym typeface="Calibri"/>
              </a:rPr>
              <a:t>Estimate Face and Body poses using your Webcam and OpenCV </a:t>
            </a:r>
            <a:r>
              <a:rPr b="1" lang="en" sz="1500">
                <a:solidFill>
                  <a:schemeClr val="dk1"/>
                </a:solidFill>
                <a:latin typeface="Calibri"/>
                <a:ea typeface="Calibri"/>
                <a:cs typeface="Calibri"/>
                <a:sym typeface="Calibri"/>
              </a:rPr>
              <a:t>in real time</a:t>
            </a:r>
            <a:endParaRPr sz="1500">
              <a:solidFill>
                <a:srgbClr val="030303"/>
              </a:solidFill>
              <a:highlight>
                <a:srgbClr val="F9F9F9"/>
              </a:highlight>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rgbClr val="030303"/>
                </a:solidFill>
                <a:highlight>
                  <a:srgbClr val="F9F9F9"/>
                </a:highlight>
                <a:latin typeface="Calibri"/>
                <a:ea typeface="Calibri"/>
                <a:cs typeface="Calibri"/>
                <a:sym typeface="Calibri"/>
              </a:rPr>
              <a:t>Collect and process Joint Coordinates using Pandas</a:t>
            </a:r>
            <a:endParaRPr b="1"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Train the ML model to classify poses from facial landmarks and poses</a:t>
            </a:r>
            <a:endParaRPr sz="1500">
              <a:solidFill>
                <a:schemeClr val="dk1"/>
              </a:solidFill>
              <a:latin typeface="Calibri"/>
              <a:ea typeface="Calibri"/>
              <a:cs typeface="Calibri"/>
              <a:sym typeface="Calibri"/>
            </a:endParaRPr>
          </a:p>
          <a:p>
            <a:pPr indent="0" lvl="0" marL="457200" rtl="0" algn="l">
              <a:spcBef>
                <a:spcPts val="1200"/>
              </a:spcBef>
              <a:spcAft>
                <a:spcPts val="0"/>
              </a:spcAft>
              <a:buNone/>
            </a:pPr>
            <a:r>
              <a:rPr lang="en" sz="1500">
                <a:solidFill>
                  <a:schemeClr val="dk1"/>
                </a:solidFill>
                <a:latin typeface="Calibri"/>
                <a:ea typeface="Calibri"/>
                <a:cs typeface="Calibri"/>
                <a:sym typeface="Calibri"/>
              </a:rPr>
              <a:t>Libraries and dependencies used-</a:t>
            </a:r>
            <a:endParaRPr sz="1500">
              <a:solidFill>
                <a:schemeClr val="dk1"/>
              </a:solidFill>
              <a:latin typeface="Calibri"/>
              <a:ea typeface="Calibri"/>
              <a:cs typeface="Calibri"/>
              <a:sym typeface="Calibri"/>
            </a:endParaRPr>
          </a:p>
          <a:p>
            <a:pPr indent="-323850" lvl="0" marL="457200" rtl="0" algn="l">
              <a:spcBef>
                <a:spcPts val="1200"/>
              </a:spcBef>
              <a:spcAft>
                <a:spcPts val="0"/>
              </a:spcAft>
              <a:buClr>
                <a:schemeClr val="dk1"/>
              </a:buClr>
              <a:buSzPts val="1500"/>
              <a:buChar char="●"/>
            </a:pPr>
            <a:r>
              <a:rPr b="1" lang="en" sz="1500">
                <a:solidFill>
                  <a:schemeClr val="dk1"/>
                </a:solidFill>
                <a:latin typeface="Calibri"/>
                <a:ea typeface="Calibri"/>
                <a:cs typeface="Calibri"/>
                <a:sym typeface="Calibri"/>
              </a:rPr>
              <a:t>Mediapipe</a:t>
            </a:r>
            <a:r>
              <a:rPr lang="en" sz="1500">
                <a:solidFill>
                  <a:schemeClr val="dk1"/>
                </a:solidFill>
                <a:latin typeface="Calibri"/>
                <a:ea typeface="Calibri"/>
                <a:cs typeface="Calibri"/>
                <a:sym typeface="Calibri"/>
              </a:rPr>
              <a:t>: Provides face and pose models.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OpenCV</a:t>
            </a:r>
            <a:r>
              <a:rPr lang="en" sz="1500">
                <a:solidFill>
                  <a:schemeClr val="dk1"/>
                </a:solidFill>
                <a:latin typeface="Calibri"/>
                <a:ea typeface="Calibri"/>
                <a:cs typeface="Calibri"/>
                <a:sym typeface="Calibri"/>
              </a:rPr>
              <a:t>- used for image processing.</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Pandas</a:t>
            </a:r>
            <a:r>
              <a:rPr lang="en" sz="1500">
                <a:solidFill>
                  <a:schemeClr val="dk1"/>
                </a:solidFill>
                <a:latin typeface="Calibri"/>
                <a:ea typeface="Calibri"/>
                <a:cs typeface="Calibri"/>
                <a:sym typeface="Calibri"/>
              </a:rPr>
              <a:t>- working with tabular data as dataframes.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Scikit-Learn</a:t>
            </a:r>
            <a:r>
              <a:rPr lang="en" sz="1500">
                <a:solidFill>
                  <a:schemeClr val="dk1"/>
                </a:solidFill>
                <a:latin typeface="Calibri"/>
                <a:ea typeface="Calibri"/>
                <a:cs typeface="Calibri"/>
                <a:sym typeface="Calibri"/>
              </a:rPr>
              <a:t>:Building custom ML models.</a:t>
            </a:r>
            <a:endParaRPr sz="1500">
              <a:solidFill>
                <a:schemeClr val="dk1"/>
              </a:solidFill>
              <a:latin typeface="Calibri"/>
              <a:ea typeface="Calibri"/>
              <a:cs typeface="Calibri"/>
              <a:sym typeface="Calibri"/>
            </a:endParaRPr>
          </a:p>
        </p:txBody>
      </p:sp>
      <p:pic>
        <p:nvPicPr>
          <p:cNvPr descr="pes logo.png" id="71" name="Google Shape;71;p15"/>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pic>
        <p:nvPicPr>
          <p:cNvPr id="72" name="Google Shape;72;p15"/>
          <p:cNvPicPr preferRelativeResize="0"/>
          <p:nvPr/>
        </p:nvPicPr>
        <p:blipFill>
          <a:blip r:embed="rId4">
            <a:alphaModFix/>
          </a:blip>
          <a:stretch>
            <a:fillRect/>
          </a:stretch>
        </p:blipFill>
        <p:spPr>
          <a:xfrm>
            <a:off x="5692375" y="1821150"/>
            <a:ext cx="3174600" cy="2040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Methodology </a:t>
            </a:r>
            <a:endParaRPr>
              <a:solidFill>
                <a:srgbClr val="FF0000"/>
              </a:solidFill>
            </a:endParaRPr>
          </a:p>
        </p:txBody>
      </p:sp>
      <p:sp>
        <p:nvSpPr>
          <p:cNvPr id="78" name="Google Shape;78;p16"/>
          <p:cNvSpPr txBox="1"/>
          <p:nvPr>
            <p:ph idx="1" type="body"/>
          </p:nvPr>
        </p:nvSpPr>
        <p:spPr>
          <a:xfrm>
            <a:off x="311700" y="1152475"/>
            <a:ext cx="76755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accent2"/>
                </a:solidFill>
                <a:latin typeface="Calibri"/>
                <a:ea typeface="Calibri"/>
                <a:cs typeface="Calibri"/>
                <a:sym typeface="Calibri"/>
              </a:rPr>
              <a:t>The control flow would be in this order-</a:t>
            </a:r>
            <a:endParaRPr>
              <a:solidFill>
                <a:schemeClr val="accent2"/>
              </a:solidFill>
              <a:latin typeface="Calibri"/>
              <a:ea typeface="Calibri"/>
              <a:cs typeface="Calibri"/>
              <a:sym typeface="Calibri"/>
            </a:endParaRPr>
          </a:p>
          <a:p>
            <a:pPr indent="-325755" lvl="0" marL="457200" rtl="0" algn="l">
              <a:lnSpc>
                <a:spcPct val="115000"/>
              </a:lnSpc>
              <a:spcBef>
                <a:spcPts val="1200"/>
              </a:spcBef>
              <a:spcAft>
                <a:spcPts val="0"/>
              </a:spcAft>
              <a:buClr>
                <a:schemeClr val="accent2"/>
              </a:buClr>
              <a:buSzPct val="100000"/>
              <a:buFont typeface="Calibri"/>
              <a:buAutoNum type="arabicPeriod"/>
            </a:pPr>
            <a:r>
              <a:rPr b="1" lang="en">
                <a:solidFill>
                  <a:schemeClr val="accent2"/>
                </a:solidFill>
                <a:latin typeface="Calibri"/>
                <a:ea typeface="Calibri"/>
                <a:cs typeface="Calibri"/>
                <a:sym typeface="Calibri"/>
              </a:rPr>
              <a:t>Install and import</a:t>
            </a:r>
            <a:r>
              <a:rPr lang="en">
                <a:solidFill>
                  <a:schemeClr val="accent2"/>
                </a:solidFill>
                <a:latin typeface="Calibri"/>
                <a:ea typeface="Calibri"/>
                <a:cs typeface="Calibri"/>
                <a:sym typeface="Calibri"/>
              </a:rPr>
              <a:t> dependencies</a:t>
            </a:r>
            <a:endParaRPr>
              <a:solidFill>
                <a:schemeClr val="accent2"/>
              </a:solidFill>
              <a:latin typeface="Calibri"/>
              <a:ea typeface="Calibri"/>
              <a:cs typeface="Calibri"/>
              <a:sym typeface="Calibri"/>
            </a:endParaRPr>
          </a:p>
          <a:p>
            <a:pPr indent="-325755" lvl="0" marL="457200" rtl="0" algn="l">
              <a:lnSpc>
                <a:spcPct val="115000"/>
              </a:lnSpc>
              <a:spcBef>
                <a:spcPts val="0"/>
              </a:spcBef>
              <a:spcAft>
                <a:spcPts val="0"/>
              </a:spcAft>
              <a:buClr>
                <a:schemeClr val="accent2"/>
              </a:buClr>
              <a:buSzPct val="100000"/>
              <a:buFont typeface="Calibri"/>
              <a:buAutoNum type="arabicPeriod"/>
            </a:pPr>
            <a:r>
              <a:rPr lang="en">
                <a:solidFill>
                  <a:schemeClr val="accent2"/>
                </a:solidFill>
                <a:latin typeface="Calibri"/>
                <a:ea typeface="Calibri"/>
                <a:cs typeface="Calibri"/>
                <a:sym typeface="Calibri"/>
              </a:rPr>
              <a:t>Capture Landmarks and export to csv</a:t>
            </a:r>
            <a:endParaRPr>
              <a:solidFill>
                <a:schemeClr val="accent2"/>
              </a:solidFill>
              <a:latin typeface="Calibri"/>
              <a:ea typeface="Calibri"/>
              <a:cs typeface="Calibri"/>
              <a:sym typeface="Calibri"/>
            </a:endParaRPr>
          </a:p>
          <a:p>
            <a:pPr indent="-325755" lvl="0" marL="457200" rtl="0" algn="l">
              <a:lnSpc>
                <a:spcPct val="115000"/>
              </a:lnSpc>
              <a:spcBef>
                <a:spcPts val="0"/>
              </a:spcBef>
              <a:spcAft>
                <a:spcPts val="0"/>
              </a:spcAft>
              <a:buClr>
                <a:schemeClr val="accent2"/>
              </a:buClr>
              <a:buSzPct val="100000"/>
              <a:buAutoNum type="arabicPeriod"/>
            </a:pPr>
            <a:r>
              <a:rPr b="1" lang="en">
                <a:solidFill>
                  <a:schemeClr val="accent2"/>
                </a:solidFill>
                <a:latin typeface="Calibri"/>
                <a:ea typeface="Calibri"/>
                <a:cs typeface="Calibri"/>
                <a:sym typeface="Calibri"/>
              </a:rPr>
              <a:t>Train custom model</a:t>
            </a:r>
            <a:r>
              <a:rPr lang="en">
                <a:solidFill>
                  <a:schemeClr val="accent2"/>
                </a:solidFill>
                <a:latin typeface="Calibri"/>
                <a:ea typeface="Calibri"/>
                <a:cs typeface="Calibri"/>
                <a:sym typeface="Calibri"/>
              </a:rPr>
              <a:t> using Scikit-Learn</a:t>
            </a:r>
            <a:endParaRPr>
              <a:solidFill>
                <a:schemeClr val="accent2"/>
              </a:solidFill>
              <a:latin typeface="Calibri"/>
              <a:ea typeface="Calibri"/>
              <a:cs typeface="Calibri"/>
              <a:sym typeface="Calibri"/>
            </a:endParaRPr>
          </a:p>
          <a:p>
            <a:pPr indent="-325755" lvl="0" marL="914400" rtl="0" algn="l">
              <a:lnSpc>
                <a:spcPct val="115000"/>
              </a:lnSpc>
              <a:spcBef>
                <a:spcPts val="0"/>
              </a:spcBef>
              <a:spcAft>
                <a:spcPts val="0"/>
              </a:spcAft>
              <a:buClr>
                <a:schemeClr val="accent2"/>
              </a:buClr>
              <a:buSzPct val="100000"/>
              <a:buFont typeface="Calibri"/>
              <a:buChar char="●"/>
            </a:pPr>
            <a:r>
              <a:rPr lang="en">
                <a:solidFill>
                  <a:schemeClr val="accent2"/>
                </a:solidFill>
                <a:latin typeface="Calibri"/>
                <a:ea typeface="Calibri"/>
                <a:cs typeface="Calibri"/>
                <a:sym typeface="Calibri"/>
              </a:rPr>
              <a:t>Read in collected data and process</a:t>
            </a:r>
            <a:endParaRPr>
              <a:solidFill>
                <a:schemeClr val="accent2"/>
              </a:solidFill>
              <a:latin typeface="Calibri"/>
              <a:ea typeface="Calibri"/>
              <a:cs typeface="Calibri"/>
              <a:sym typeface="Calibri"/>
            </a:endParaRPr>
          </a:p>
          <a:p>
            <a:pPr indent="-325755" lvl="0" marL="914400" rtl="0" algn="l">
              <a:lnSpc>
                <a:spcPct val="150000"/>
              </a:lnSpc>
              <a:spcBef>
                <a:spcPts val="0"/>
              </a:spcBef>
              <a:spcAft>
                <a:spcPts val="0"/>
              </a:spcAft>
              <a:buClr>
                <a:schemeClr val="accent2"/>
              </a:buClr>
              <a:buSzPct val="100000"/>
              <a:buFont typeface="Calibri"/>
              <a:buChar char="●"/>
            </a:pPr>
            <a:r>
              <a:rPr lang="en">
                <a:solidFill>
                  <a:schemeClr val="accent2"/>
                </a:solidFill>
                <a:latin typeface="Calibri"/>
                <a:ea typeface="Calibri"/>
                <a:cs typeface="Calibri"/>
                <a:sym typeface="Calibri"/>
              </a:rPr>
              <a:t>Train machine learning classification model(here we use the </a:t>
            </a:r>
            <a:r>
              <a:rPr b="1" lang="en">
                <a:solidFill>
                  <a:schemeClr val="accent2"/>
                </a:solidFill>
                <a:latin typeface="Calibri"/>
                <a:ea typeface="Calibri"/>
                <a:cs typeface="Calibri"/>
                <a:sym typeface="Calibri"/>
              </a:rPr>
              <a:t>random forest classifier</a:t>
            </a:r>
            <a:r>
              <a:rPr lang="en">
                <a:solidFill>
                  <a:schemeClr val="accent2"/>
                </a:solidFill>
                <a:latin typeface="Calibri"/>
                <a:ea typeface="Calibri"/>
                <a:cs typeface="Calibri"/>
                <a:sym typeface="Calibri"/>
              </a:rPr>
              <a:t> due to its efficiency)</a:t>
            </a:r>
            <a:endParaRPr>
              <a:solidFill>
                <a:schemeClr val="accent2"/>
              </a:solidFill>
              <a:latin typeface="Calibri"/>
              <a:ea typeface="Calibri"/>
              <a:cs typeface="Calibri"/>
              <a:sym typeface="Calibri"/>
            </a:endParaRPr>
          </a:p>
          <a:p>
            <a:pPr indent="-325755" lvl="0" marL="914400" rtl="0" algn="l">
              <a:lnSpc>
                <a:spcPct val="115000"/>
              </a:lnSpc>
              <a:spcBef>
                <a:spcPts val="0"/>
              </a:spcBef>
              <a:spcAft>
                <a:spcPts val="0"/>
              </a:spcAft>
              <a:buClr>
                <a:schemeClr val="accent2"/>
              </a:buClr>
              <a:buSzPct val="100000"/>
              <a:buFont typeface="Calibri"/>
              <a:buChar char="●"/>
            </a:pPr>
            <a:r>
              <a:rPr lang="en">
                <a:solidFill>
                  <a:schemeClr val="accent2"/>
                </a:solidFill>
                <a:latin typeface="Calibri"/>
                <a:ea typeface="Calibri"/>
                <a:cs typeface="Calibri"/>
                <a:sym typeface="Calibri"/>
              </a:rPr>
              <a:t>Evaluate and Serialize model</a:t>
            </a:r>
            <a:endParaRPr>
              <a:solidFill>
                <a:schemeClr val="accent2"/>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accent2"/>
                </a:solidFill>
                <a:latin typeface="Calibri"/>
                <a:ea typeface="Calibri"/>
                <a:cs typeface="Calibri"/>
                <a:sym typeface="Calibri"/>
              </a:rPr>
              <a:t>4.	</a:t>
            </a:r>
            <a:r>
              <a:rPr b="1" lang="en">
                <a:solidFill>
                  <a:schemeClr val="accent2"/>
                </a:solidFill>
                <a:latin typeface="Calibri"/>
                <a:ea typeface="Calibri"/>
                <a:cs typeface="Calibri"/>
                <a:sym typeface="Calibri"/>
              </a:rPr>
              <a:t>Make Detections</a:t>
            </a:r>
            <a:r>
              <a:rPr lang="en">
                <a:solidFill>
                  <a:schemeClr val="accent2"/>
                </a:solidFill>
                <a:latin typeface="Calibri"/>
                <a:ea typeface="Calibri"/>
                <a:cs typeface="Calibri"/>
                <a:sym typeface="Calibri"/>
              </a:rPr>
              <a:t> using model</a:t>
            </a:r>
            <a:endParaRPr>
              <a:solidFill>
                <a:schemeClr val="accent2"/>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accent2"/>
                </a:solidFill>
                <a:latin typeface="Calibri"/>
                <a:ea typeface="Calibri"/>
                <a:cs typeface="Calibri"/>
                <a:sym typeface="Calibri"/>
              </a:rPr>
              <a:t>5.     Detect stress based on emotions.</a:t>
            </a:r>
            <a:endParaRPr>
              <a:solidFill>
                <a:schemeClr val="accent2"/>
              </a:solidFill>
              <a:latin typeface="Calibri"/>
              <a:ea typeface="Calibri"/>
              <a:cs typeface="Calibri"/>
              <a:sym typeface="Calibri"/>
            </a:endParaRPr>
          </a:p>
          <a:p>
            <a:pPr indent="0" lvl="0" marL="457200" rtl="0" algn="l">
              <a:spcBef>
                <a:spcPts val="1200"/>
              </a:spcBef>
              <a:spcAft>
                <a:spcPts val="1200"/>
              </a:spcAft>
              <a:buNone/>
            </a:pPr>
            <a:r>
              <a:t/>
            </a:r>
            <a:endParaRPr>
              <a:solidFill>
                <a:schemeClr val="accent2"/>
              </a:solidFill>
            </a:endParaRPr>
          </a:p>
        </p:txBody>
      </p:sp>
      <p:pic>
        <p:nvPicPr>
          <p:cNvPr descr="pes logo.png" id="79" name="Google Shape;79;p16"/>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844175" y="2155750"/>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					Literature Survey</a:t>
            </a:r>
            <a:endParaRPr>
              <a:solidFill>
                <a:srgbClr val="FF0000"/>
              </a:solidFill>
            </a:endParaRPr>
          </a:p>
        </p:txBody>
      </p:sp>
      <p:pic>
        <p:nvPicPr>
          <p:cNvPr descr="pes logo.png" id="85" name="Google Shape;85;p17"/>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Paper on stress detection using machine learning</a:t>
            </a:r>
            <a:endParaRPr>
              <a:solidFill>
                <a:srgbClr val="FF0000"/>
              </a:solidFill>
            </a:endParaRPr>
          </a:p>
        </p:txBody>
      </p:sp>
      <p:sp>
        <p:nvSpPr>
          <p:cNvPr id="91" name="Google Shape;91;p18"/>
          <p:cNvSpPr txBox="1"/>
          <p:nvPr>
            <p:ph idx="1" type="body"/>
          </p:nvPr>
        </p:nvSpPr>
        <p:spPr>
          <a:xfrm>
            <a:off x="311700" y="1152475"/>
            <a:ext cx="7675500" cy="34164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480"/>
              </a:spcBef>
              <a:spcAft>
                <a:spcPts val="0"/>
              </a:spcAft>
              <a:buNone/>
            </a:pPr>
            <a:r>
              <a:rPr b="1" lang="en" sz="1600">
                <a:solidFill>
                  <a:schemeClr val="dk1"/>
                </a:solidFill>
                <a:latin typeface="Trebuchet MS"/>
                <a:ea typeface="Trebuchet MS"/>
                <a:cs typeface="Trebuchet MS"/>
                <a:sym typeface="Trebuchet MS"/>
              </a:rPr>
              <a:t>Paper 1:</a:t>
            </a:r>
            <a:r>
              <a:rPr lang="en" sz="1600">
                <a:solidFill>
                  <a:schemeClr val="dk1"/>
                </a:solidFill>
                <a:latin typeface="Trebuchet MS"/>
                <a:ea typeface="Trebuchet MS"/>
                <a:cs typeface="Trebuchet MS"/>
                <a:sym typeface="Trebuchet MS"/>
              </a:rPr>
              <a:t> Detection of Stress Using Image Processing and Machine Learning Techniques</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 sz="1600">
                <a:solidFill>
                  <a:schemeClr val="dk1"/>
                </a:solidFill>
                <a:latin typeface="Trebuchet MS"/>
                <a:ea typeface="Trebuchet MS"/>
                <a:cs typeface="Trebuchet MS"/>
                <a:sym typeface="Trebuchet MS"/>
              </a:rPr>
              <a:t>Year of Publication:</a:t>
            </a:r>
            <a:r>
              <a:rPr lang="en" sz="1600">
                <a:solidFill>
                  <a:schemeClr val="dk1"/>
                </a:solidFill>
                <a:latin typeface="Trebuchet MS"/>
                <a:ea typeface="Trebuchet MS"/>
                <a:cs typeface="Trebuchet MS"/>
                <a:sym typeface="Trebuchet MS"/>
              </a:rPr>
              <a:t> 2017</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 sz="1600">
                <a:solidFill>
                  <a:schemeClr val="dk1"/>
                </a:solidFill>
                <a:latin typeface="Trebuchet MS"/>
                <a:ea typeface="Trebuchet MS"/>
                <a:cs typeface="Trebuchet MS"/>
                <a:sym typeface="Trebuchet MS"/>
              </a:rPr>
              <a:t>Authors: </a:t>
            </a:r>
            <a:r>
              <a:rPr lang="en" sz="1600">
                <a:solidFill>
                  <a:schemeClr val="dk1"/>
                </a:solidFill>
                <a:latin typeface="Trebuchet MS"/>
                <a:ea typeface="Trebuchet MS"/>
                <a:cs typeface="Trebuchet MS"/>
                <a:sym typeface="Trebuchet MS"/>
              </a:rPr>
              <a:t>Nisha Raichur, Nidhi Lonakadi, Priyanka Mural </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 sz="1600">
                <a:solidFill>
                  <a:schemeClr val="dk1"/>
                </a:solidFill>
                <a:latin typeface="Trebuchet MS"/>
                <a:ea typeface="Trebuchet MS"/>
                <a:cs typeface="Trebuchet MS"/>
                <a:sym typeface="Trebuchet MS"/>
              </a:rPr>
              <a:t>Library used: </a:t>
            </a:r>
            <a:r>
              <a:rPr lang="en" sz="1600">
                <a:solidFill>
                  <a:schemeClr val="dk1"/>
                </a:solidFill>
                <a:latin typeface="Trebuchet MS"/>
                <a:ea typeface="Trebuchet MS"/>
                <a:cs typeface="Trebuchet MS"/>
                <a:sym typeface="Trebuchet MS"/>
              </a:rPr>
              <a:t>Theano</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t/>
            </a:r>
            <a:endParaRPr sz="1600">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 sz="1600">
                <a:solidFill>
                  <a:schemeClr val="dk1"/>
                </a:solidFill>
                <a:latin typeface="Trebuchet MS"/>
                <a:ea typeface="Trebuchet MS"/>
                <a:cs typeface="Trebuchet MS"/>
                <a:sym typeface="Trebuchet MS"/>
              </a:rPr>
              <a:t>Information on the Library-</a:t>
            </a:r>
            <a:endParaRPr b="1" sz="16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Theano is a python framework which aims at improving both the execution time and development time of the linear regression model which is used here as a deep learning algorithm.</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Here, it builds a model to predict the results for the stress in a person with great precision.</a:t>
            </a:r>
            <a:endParaRPr>
              <a:solidFill>
                <a:schemeClr val="dk1"/>
              </a:solidFill>
              <a:latin typeface="Calibri"/>
              <a:ea typeface="Calibri"/>
              <a:cs typeface="Calibri"/>
              <a:sym typeface="Calibri"/>
            </a:endParaRPr>
          </a:p>
        </p:txBody>
      </p:sp>
      <p:pic>
        <p:nvPicPr>
          <p:cNvPr descr="pes logo.png" id="92" name="Google Shape;92;p18"/>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Methodology- Diagrammatic</a:t>
            </a:r>
            <a:endParaRPr>
              <a:solidFill>
                <a:srgbClr val="FF0000"/>
              </a:solidFill>
            </a:endParaRPr>
          </a:p>
        </p:txBody>
      </p:sp>
      <p:pic>
        <p:nvPicPr>
          <p:cNvPr descr="pes logo.png" id="98" name="Google Shape;98;p19"/>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pic>
        <p:nvPicPr>
          <p:cNvPr id="99" name="Google Shape;99;p19"/>
          <p:cNvPicPr preferRelativeResize="0"/>
          <p:nvPr/>
        </p:nvPicPr>
        <p:blipFill>
          <a:blip r:embed="rId4">
            <a:alphaModFix/>
          </a:blip>
          <a:stretch>
            <a:fillRect/>
          </a:stretch>
        </p:blipFill>
        <p:spPr>
          <a:xfrm>
            <a:off x="524175" y="1363200"/>
            <a:ext cx="8380651" cy="2571750"/>
          </a:xfrm>
          <a:prstGeom prst="rect">
            <a:avLst/>
          </a:prstGeom>
          <a:noFill/>
          <a:ln>
            <a:noFill/>
          </a:ln>
        </p:spPr>
      </p:pic>
      <p:sp>
        <p:nvSpPr>
          <p:cNvPr id="100" name="Google Shape;100;p19"/>
          <p:cNvSpPr txBox="1"/>
          <p:nvPr/>
        </p:nvSpPr>
        <p:spPr>
          <a:xfrm>
            <a:off x="1166925" y="3885950"/>
            <a:ext cx="69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9"/>
          <p:cNvSpPr txBox="1"/>
          <p:nvPr/>
        </p:nvSpPr>
        <p:spPr>
          <a:xfrm>
            <a:off x="940425" y="3934950"/>
            <a:ext cx="7386600" cy="648000"/>
          </a:xfrm>
          <a:prstGeom prst="rect">
            <a:avLst/>
          </a:prstGeom>
          <a:noFill/>
          <a:ln>
            <a:noFill/>
          </a:ln>
        </p:spPr>
        <p:txBody>
          <a:bodyPr anchorCtr="0" anchor="t" bIns="91425" lIns="91425" spcFirstLastPara="1" rIns="91425" wrap="square" tIns="91425">
            <a:spAutoFit/>
          </a:bodyPr>
          <a:lstStyle/>
          <a:p>
            <a:pPr indent="0" lvl="0" marL="0" marR="76200" rtl="0" algn="just">
              <a:lnSpc>
                <a:spcPct val="115000"/>
              </a:lnSpc>
              <a:spcBef>
                <a:spcPts val="600"/>
              </a:spcBef>
              <a:spcAft>
                <a:spcPts val="0"/>
              </a:spcAft>
              <a:buNone/>
            </a:pPr>
            <a:r>
              <a:rPr i="1" lang="en">
                <a:solidFill>
                  <a:schemeClr val="dk1"/>
                </a:solidFill>
                <a:latin typeface="Calibri"/>
                <a:ea typeface="Calibri"/>
                <a:cs typeface="Calibri"/>
                <a:sym typeface="Calibri"/>
              </a:rPr>
              <a:t>This paper aims to provide an efficient approach to measure the stress level of a person working in front of the computer. The camera is mounted to capture the near frontal view of a person.</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759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Methodolog</a:t>
            </a:r>
            <a:r>
              <a:rPr lang="en">
                <a:solidFill>
                  <a:srgbClr val="FF0000"/>
                </a:solidFill>
              </a:rPr>
              <a:t>y- Highlights </a:t>
            </a:r>
            <a:endParaRPr>
              <a:solidFill>
                <a:srgbClr val="FF0000"/>
              </a:solidFill>
            </a:endParaRPr>
          </a:p>
        </p:txBody>
      </p:sp>
      <p:sp>
        <p:nvSpPr>
          <p:cNvPr id="107" name="Google Shape;107;p20"/>
          <p:cNvSpPr txBox="1"/>
          <p:nvPr>
            <p:ph idx="1" type="body"/>
          </p:nvPr>
        </p:nvSpPr>
        <p:spPr>
          <a:xfrm>
            <a:off x="311700" y="1152475"/>
            <a:ext cx="7675500" cy="3416400"/>
          </a:xfrm>
          <a:prstGeom prst="rect">
            <a:avLst/>
          </a:prstGeom>
        </p:spPr>
        <p:txBody>
          <a:bodyPr anchorCtr="0" anchor="t" bIns="91425" lIns="91425" spcFirstLastPara="1" rIns="91425" wrap="square" tIns="91425">
            <a:normAutofit/>
          </a:bodyPr>
          <a:lstStyle/>
          <a:p>
            <a:pPr indent="0" lvl="0" marL="457200" marR="76200" rtl="0" algn="just">
              <a:spcBef>
                <a:spcPts val="600"/>
              </a:spcBef>
              <a:spcAft>
                <a:spcPts val="0"/>
              </a:spcAft>
              <a:buNone/>
            </a:pPr>
            <a:r>
              <a:t/>
            </a:r>
            <a:endParaRPr sz="1400">
              <a:solidFill>
                <a:schemeClr val="dk1"/>
              </a:solidFill>
              <a:latin typeface="Calibri"/>
              <a:ea typeface="Calibri"/>
              <a:cs typeface="Calibri"/>
              <a:sym typeface="Calibri"/>
            </a:endParaRPr>
          </a:p>
          <a:p>
            <a:pPr indent="-317500" lvl="0" marL="457200" marR="76200" rtl="0" algn="just">
              <a:spcBef>
                <a:spcPts val="6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 face acquisition and pre-processing module pre-processes the real time captured images, which includes adjusting the brightness and contrast, conversion to binary images. </a:t>
            </a:r>
            <a:endParaRPr sz="1400">
              <a:solidFill>
                <a:schemeClr val="dk1"/>
              </a:solidFill>
              <a:latin typeface="Calibri"/>
              <a:ea typeface="Calibri"/>
              <a:cs typeface="Calibri"/>
              <a:sym typeface="Calibri"/>
            </a:endParaRPr>
          </a:p>
          <a:p>
            <a:pPr indent="-317500" lvl="0" marL="457200" marR="76200" rtl="0" algn="just">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 stress detection module scans the binary image from the extreme left top to record the coordinates of the eyebrow. </a:t>
            </a:r>
            <a:endParaRPr sz="1400">
              <a:solidFill>
                <a:schemeClr val="dk1"/>
              </a:solidFill>
              <a:latin typeface="Calibri"/>
              <a:ea typeface="Calibri"/>
              <a:cs typeface="Calibri"/>
              <a:sym typeface="Calibri"/>
            </a:endParaRPr>
          </a:p>
          <a:p>
            <a:pPr indent="-317500" lvl="0" marL="457200" marR="76200" rtl="0" algn="just">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 offline displacement calculation sub-module calculates the displacement of the eyebrow using the obtained eyebrow coordinates which is subsequently followed by the variance calculation of the displacement. </a:t>
            </a:r>
            <a:endParaRPr sz="1400">
              <a:solidFill>
                <a:schemeClr val="dk1"/>
              </a:solidFill>
              <a:latin typeface="Calibri"/>
              <a:ea typeface="Calibri"/>
              <a:cs typeface="Calibri"/>
              <a:sym typeface="Calibri"/>
            </a:endParaRPr>
          </a:p>
          <a:p>
            <a:pPr indent="-317500" lvl="0" marL="457200" marR="76200" rtl="0" algn="just">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 classifier sub-module is trained offline are employed to determine the presence of emotion. The integrated decision of individual frames eventually determines the level of stress involved.</a:t>
            </a:r>
            <a:endParaRPr sz="1400">
              <a:solidFill>
                <a:schemeClr val="dk1"/>
              </a:solidFill>
              <a:latin typeface="Calibri"/>
              <a:ea typeface="Calibri"/>
              <a:cs typeface="Calibri"/>
              <a:sym typeface="Calibri"/>
            </a:endParaRPr>
          </a:p>
          <a:p>
            <a:pPr indent="-317500" lvl="0" marL="457200" marR="76200" rtl="0" algn="just">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Optimizing results using machine learning, Theano has been used in training the linear regression algorithm to predict the desired behaviour.</a:t>
            </a:r>
            <a:endParaRPr/>
          </a:p>
        </p:txBody>
      </p:sp>
      <p:pic>
        <p:nvPicPr>
          <p:cNvPr descr="pes logo.png" id="108" name="Google Shape;108;p20"/>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latin typeface="Calibri"/>
                <a:ea typeface="Calibri"/>
                <a:cs typeface="Calibri"/>
                <a:sym typeface="Calibri"/>
              </a:rPr>
              <a:t>Approach and Techniques Employed</a:t>
            </a:r>
            <a:endParaRPr>
              <a:solidFill>
                <a:srgbClr val="FF0000"/>
              </a:solidFill>
              <a:latin typeface="Calibri"/>
              <a:ea typeface="Calibri"/>
              <a:cs typeface="Calibri"/>
              <a:sym typeface="Calibri"/>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Calibri"/>
              <a:buAutoNum type="arabicParenR"/>
            </a:pPr>
            <a:r>
              <a:rPr b="1" lang="en" sz="1400">
                <a:solidFill>
                  <a:schemeClr val="dk1"/>
                </a:solidFill>
                <a:latin typeface="Calibri"/>
                <a:ea typeface="Calibri"/>
                <a:cs typeface="Calibri"/>
                <a:sym typeface="Calibri"/>
              </a:rPr>
              <a:t>Image Pre-processing</a:t>
            </a:r>
            <a:r>
              <a:rPr lang="en" sz="1400">
                <a:solidFill>
                  <a:schemeClr val="dk1"/>
                </a:solidFill>
                <a:latin typeface="Calibri"/>
                <a:ea typeface="Calibri"/>
                <a:cs typeface="Calibri"/>
                <a:sym typeface="Calibri"/>
              </a:rPr>
              <a:t>- The image frames are extracted and the pre-processing of the images for the subsequent analysis in the further modules is done.The modified image after pixel transformation is subjected to binary transformation..</a:t>
            </a:r>
            <a:endParaRPr sz="1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arenR"/>
            </a:pPr>
            <a:r>
              <a:rPr b="1" lang="en" sz="1400">
                <a:solidFill>
                  <a:schemeClr val="dk1"/>
                </a:solidFill>
                <a:latin typeface="Calibri"/>
                <a:ea typeface="Calibri"/>
                <a:cs typeface="Calibri"/>
                <a:sym typeface="Calibri"/>
              </a:rPr>
              <a:t>Eyebrow Detection</a:t>
            </a:r>
            <a:r>
              <a:rPr lang="en" sz="1400">
                <a:solidFill>
                  <a:schemeClr val="dk1"/>
                </a:solidFill>
                <a:latin typeface="Calibri"/>
                <a:ea typeface="Calibri"/>
                <a:cs typeface="Calibri"/>
                <a:sym typeface="Calibri"/>
              </a:rPr>
              <a:t>-. The image converted to binary form is used for the pixel value analysis technique, which produces the (i, j) coordinates of the eyebrow.</a:t>
            </a:r>
            <a:endParaRPr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arenR"/>
            </a:pPr>
            <a:r>
              <a:rPr b="1" lang="en" sz="1400">
                <a:solidFill>
                  <a:schemeClr val="dk1"/>
                </a:solidFill>
                <a:latin typeface="Calibri"/>
                <a:ea typeface="Calibri"/>
                <a:cs typeface="Calibri"/>
                <a:sym typeface="Calibri"/>
              </a:rPr>
              <a:t>Stress Detection</a:t>
            </a:r>
            <a:r>
              <a:rPr lang="en" sz="1400">
                <a:solidFill>
                  <a:schemeClr val="dk1"/>
                </a:solidFill>
                <a:latin typeface="Calibri"/>
                <a:ea typeface="Calibri"/>
                <a:cs typeface="Calibri"/>
                <a:sym typeface="Calibri"/>
              </a:rPr>
              <a:t>- Stress detection is based on the rigid transformations shown by the eyebrows which are used as the major facial area if interest in its subsequent process of analysis. The first sub-module offline displacement calculation, calculates the displacement of the eyebrow position using the obtained coordinates in the previous steps. The second sub-module is calculation of the variance. </a:t>
            </a:r>
            <a:endParaRPr sz="14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AutoNum type="arabicParenR"/>
            </a:pPr>
            <a:r>
              <a:rPr b="1" lang="en" sz="1400">
                <a:solidFill>
                  <a:schemeClr val="dk1"/>
                </a:solidFill>
                <a:latin typeface="Calibri"/>
                <a:ea typeface="Calibri"/>
                <a:cs typeface="Calibri"/>
                <a:sym typeface="Calibri"/>
              </a:rPr>
              <a:t>Deep Learning</a:t>
            </a:r>
            <a:r>
              <a:rPr lang="en" sz="1400">
                <a:solidFill>
                  <a:schemeClr val="dk1"/>
                </a:solidFill>
                <a:latin typeface="Calibri"/>
                <a:ea typeface="Calibri"/>
                <a:cs typeface="Calibri"/>
                <a:sym typeface="Calibri"/>
              </a:rPr>
              <a:t>-  The training dataset is prepared from the results obtained by previous modules. Theano trains the supervised linear regression algorithm and uses it to train a model prepared for prediction. Linear regression uses gradient descent which helps in optimization.</a:t>
            </a:r>
            <a:endParaRPr sz="1400">
              <a:latin typeface="Calibri"/>
              <a:ea typeface="Calibri"/>
              <a:cs typeface="Calibri"/>
              <a:sym typeface="Calibri"/>
            </a:endParaRPr>
          </a:p>
        </p:txBody>
      </p:sp>
      <p:pic>
        <p:nvPicPr>
          <p:cNvPr descr="pes logo.png" id="115" name="Google Shape;115;p21"/>
          <p:cNvPicPr preferRelativeResize="0"/>
          <p:nvPr/>
        </p:nvPicPr>
        <p:blipFill rotWithShape="1">
          <a:blip r:embed="rId3">
            <a:alphaModFix/>
          </a:blip>
          <a:srcRect b="0" l="0" r="0" t="0"/>
          <a:stretch/>
        </p:blipFill>
        <p:spPr>
          <a:xfrm>
            <a:off x="7905750" y="0"/>
            <a:ext cx="1238250" cy="123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