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19" r:id="rId4"/>
  </p:sldMasterIdLst>
  <p:notesMasterIdLst>
    <p:notesMasterId r:id="rId29"/>
  </p:notesMasterIdLst>
  <p:handoutMasterIdLst>
    <p:handoutMasterId r:id="rId30"/>
  </p:handoutMasterIdLst>
  <p:sldIdLst>
    <p:sldId id="317" r:id="rId5"/>
    <p:sldId id="339" r:id="rId6"/>
    <p:sldId id="331" r:id="rId7"/>
    <p:sldId id="340" r:id="rId8"/>
    <p:sldId id="341" r:id="rId9"/>
    <p:sldId id="325" r:id="rId10"/>
    <p:sldId id="307" r:id="rId11"/>
    <p:sldId id="318" r:id="rId12"/>
    <p:sldId id="321" r:id="rId13"/>
    <p:sldId id="328" r:id="rId14"/>
    <p:sldId id="329" r:id="rId15"/>
    <p:sldId id="263" r:id="rId16"/>
    <p:sldId id="319" r:id="rId17"/>
    <p:sldId id="332" r:id="rId18"/>
    <p:sldId id="334" r:id="rId19"/>
    <p:sldId id="336" r:id="rId20"/>
    <p:sldId id="335" r:id="rId21"/>
    <p:sldId id="338" r:id="rId22"/>
    <p:sldId id="330" r:id="rId23"/>
    <p:sldId id="349" r:id="rId24"/>
    <p:sldId id="347" r:id="rId25"/>
    <p:sldId id="348" r:id="rId26"/>
    <p:sldId id="343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85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A498-853F-81A6-440B-3446922B1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219E8-8186-74EA-949F-530D8C43B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037B-BC22-C12B-E0E0-7017AD4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58D5-9EF7-DBA2-0476-8AF3555A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7FF2-1745-F764-9CAF-5F28D781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52111"/>
      </p:ext>
    </p:extLst>
  </p:cSld>
  <p:clrMapOvr>
    <a:masterClrMapping/>
  </p:clrMapOvr>
  <p:transition spd="med">
    <p:pull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4956-3EFD-630A-3906-07250973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EB3D4-64CA-576C-30EF-C6B46AFC0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512D-3717-9805-D1CC-C9AC35AD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5BA8-6CB1-1254-AE21-DEC173AD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630C-846B-FFEF-9FC5-364EF57D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35338"/>
      </p:ext>
    </p:extLst>
  </p:cSld>
  <p:clrMapOvr>
    <a:masterClrMapping/>
  </p:clrMapOvr>
  <p:transition spd="med">
    <p:pull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C508A-5CF3-0A9E-5043-1D69EB17C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DE6CB-5462-FC1F-F215-96F72A22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ACEAC-2DEB-F676-8617-2F5E5F03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17E4-660B-C92C-7317-54956F00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D446-6CE1-CE47-3CE3-8A897E95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08488"/>
      </p:ext>
    </p:extLst>
  </p:cSld>
  <p:clrMapOvr>
    <a:masterClrMapping/>
  </p:clrMapOvr>
  <p:transition spd="med">
    <p:pull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1588695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40647676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92369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7068-67DB-6A9F-9DEF-353DFADA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DBBD-0AFA-EE04-94F3-9568630B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EDF4-6DFF-CD85-D0BC-89E5FEC4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4502-99E9-9114-8E00-20F179B3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CD89-EF76-D8A4-F7D4-B53A9717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53637"/>
      </p:ext>
    </p:extLst>
  </p:cSld>
  <p:clrMapOvr>
    <a:masterClrMapping/>
  </p:clrMapOvr>
  <p:transition spd="med">
    <p:pull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C2F7-73FB-023F-8A43-05B698EA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ED4B9-C0F9-7E08-4665-7E1D41F8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8395-BCA9-36E1-16AC-689755CF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45F8-CBF3-E0E1-908D-D627C644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62B3A-6B7D-48D7-2E9E-3D2779A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18550"/>
      </p:ext>
    </p:extLst>
  </p:cSld>
  <p:clrMapOvr>
    <a:masterClrMapping/>
  </p:clrMapOvr>
  <p:transition spd="med">
    <p:pull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E27-8D77-2181-C5FC-4880821C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C387-9C8F-7B69-3246-6F0E1AAC0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B6FB4-DF8E-BF6B-9842-F60790B6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4F2DC-F7E1-193F-B6F5-D04E71D1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DF6C-CF2B-D5EC-FBCC-B67CE4F3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DDAAF-A59E-6DFB-800B-46B044C4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99126"/>
      </p:ext>
    </p:extLst>
  </p:cSld>
  <p:clrMapOvr>
    <a:masterClrMapping/>
  </p:clrMapOvr>
  <p:transition spd="med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3120-DFFC-7F40-13DB-05339C2F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59081-ACED-18A9-B78B-8F82DAFB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3B26C-8E26-5849-76BC-3CF5E5427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6D304-774A-E164-03BC-7A5A69600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D4EE5-CA70-11D6-BE7B-1B10D82A4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94ADD-B826-661F-659F-CAB87F94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356B6-83A3-1165-B4D4-6103C983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F2C4-5858-1952-C934-A7DEBC38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83427"/>
      </p:ext>
    </p:extLst>
  </p:cSld>
  <p:clrMapOvr>
    <a:masterClrMapping/>
  </p:clrMapOvr>
  <p:transition spd="med">
    <p:pull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5D19-6CF4-BAA5-536F-BE467870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2129C-1703-FA05-61EE-B9064718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2C162-FEC5-37EE-48B8-E3E3A33D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FAB6F-E4AA-F455-1E1D-DDC8C046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26404"/>
      </p:ext>
    </p:extLst>
  </p:cSld>
  <p:clrMapOvr>
    <a:masterClrMapping/>
  </p:clrMapOvr>
  <p:transition spd="med">
    <p:pull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5D5E1-7079-5740-F2E8-0FD187D3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6C575-6336-B6C2-8F74-03F49862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DE226-0761-F328-8EDB-3CCB0323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3D7B7-EEC3-BDEE-A954-9D0E1C249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71359A-4329-F563-54D8-23DB932A1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59296F9-EABF-27D0-4DCB-127DE15E5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BCE2CD-54AE-5046-80E2-67B761D50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2028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35EF-1B39-123E-53C2-581545BD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D50-1062-55D0-270E-70387782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7A3C6-FDB2-5BA6-E0B2-CC0810EB2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DE950-D023-73EC-79F1-B12C09BB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411E8-554F-1986-3D43-1C0F198A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69C5E-0226-2AAF-B3D1-4661A6F7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89095"/>
      </p:ext>
    </p:extLst>
  </p:cSld>
  <p:clrMapOvr>
    <a:masterClrMapping/>
  </p:clrMapOvr>
  <p:transition spd="med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E45C-7A73-F258-2316-6666A23B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34B51-70FB-D5BD-1F4B-680505DED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FEBB-7AAA-49DB-B4D9-ECDB02BA2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7BA84-D901-5849-27FA-A980C35E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84E55-CF3C-A6A8-1100-14287BFE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99EE-4D87-F670-AB03-C511A607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7605"/>
      </p:ext>
    </p:extLst>
  </p:cSld>
  <p:clrMapOvr>
    <a:masterClrMapping/>
  </p:clrMapOvr>
  <p:transition spd="med">
    <p:pull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695D6-6E2C-F879-8C90-F6B824BA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DC6BC-287E-2CC1-43C9-F538977D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2EF-50EA-4D25-493C-D94725E4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149AB-7321-C388-9C88-D88A5F36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A2BD-516C-34A7-6F8C-0BB776CB2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9DC259-6D7E-0D46-242F-45BADEE70037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  <p:sldLayoutId id="2147484332" r:id="rId13"/>
    <p:sldLayoutId id="2147484333" r:id="rId14"/>
    <p:sldLayoutId id="2147483654" r:id="rId15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5452-robot-h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5" y="1061883"/>
            <a:ext cx="11294315" cy="5125547"/>
          </a:xfrm>
        </p:spPr>
        <p:txBody>
          <a:bodyPr anchor="ctr">
            <a:normAutofit/>
          </a:bodyPr>
          <a:lstStyle/>
          <a:p>
            <a:r>
              <a:rPr lang="en-IN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VoxMate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1D7F8-A526-0F26-566F-94F35E78A9E6}"/>
              </a:ext>
            </a:extLst>
          </p:cNvPr>
          <p:cNvSpPr txBox="1"/>
          <p:nvPr/>
        </p:nvSpPr>
        <p:spPr>
          <a:xfrm>
            <a:off x="344129" y="4987102"/>
            <a:ext cx="28513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Arya K Rajesh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: 17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: S3 MCA </a:t>
            </a:r>
          </a:p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5E618-6665-70A0-FBCF-8C0F5EF40032}"/>
              </a:ext>
            </a:extLst>
          </p:cNvPr>
          <p:cNvSpPr txBox="1"/>
          <p:nvPr/>
        </p:nvSpPr>
        <p:spPr>
          <a:xfrm>
            <a:off x="7830206" y="4987102"/>
            <a:ext cx="4680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Guide : Ms . Banu Sumayya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Assistant Professor,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 Computer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E941A-BAB9-24B3-9669-BE7A3653DC41}"/>
              </a:ext>
            </a:extLst>
          </p:cNvPr>
          <p:cNvSpPr txBox="1"/>
          <p:nvPr/>
        </p:nvSpPr>
        <p:spPr>
          <a:xfrm>
            <a:off x="275302" y="6383282"/>
            <a:ext cx="329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Review :  13.10.2025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72BF-C8C8-2C5D-6283-B6570978AF01}"/>
              </a:ext>
            </a:extLst>
          </p:cNvPr>
          <p:cNvSpPr txBox="1"/>
          <p:nvPr/>
        </p:nvSpPr>
        <p:spPr>
          <a:xfrm>
            <a:off x="4834785" y="3090446"/>
            <a:ext cx="31038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college chatbot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1B5768-142F-3080-C711-D0C22F8B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2554C-0CC6-F21C-0C59-8F8F0442E122}"/>
              </a:ext>
            </a:extLst>
          </p:cNvPr>
          <p:cNvSpPr txBox="1"/>
          <p:nvPr/>
        </p:nvSpPr>
        <p:spPr>
          <a:xfrm>
            <a:off x="1039090" y="1483489"/>
            <a:ext cx="8686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 / 11, Linux (Ubuntu 18.04+),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macOSProgramming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3.7 or above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Libraries/Frameworks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1. Flask (Backend framework)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2. pyttsx3 /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(Text-to-Speech)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3.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Transformers (NLP)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4. pandas,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 handling)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5.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Haystack (RAG model implementation)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6. SQLite3 (Local database)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Anaconda (optional)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VS Code,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Notebook, or any Python-compatible 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1B992-3DA0-2E2A-920A-95CACAE91D9E}"/>
              </a:ext>
            </a:extLst>
          </p:cNvPr>
          <p:cNvSpPr txBox="1"/>
          <p:nvPr/>
        </p:nvSpPr>
        <p:spPr>
          <a:xfrm>
            <a:off x="3454978" y="494906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</a:p>
        </p:txBody>
      </p:sp>
    </p:spTree>
    <p:extLst>
      <p:ext uri="{BB962C8B-B14F-4D97-AF65-F5344CB8AC3E}">
        <p14:creationId xmlns:p14="http://schemas.microsoft.com/office/powerpoint/2010/main" val="5248199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4015B0-26D7-FDF6-AB25-91065A6C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800" smtClean="0"/>
              <a:pPr/>
              <a:t>11</a:t>
            </a:fld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53D43-39BB-2753-F9CE-BAAAFE6497F8}"/>
              </a:ext>
            </a:extLst>
          </p:cNvPr>
          <p:cNvSpPr txBox="1"/>
          <p:nvPr/>
        </p:nvSpPr>
        <p:spPr>
          <a:xfrm>
            <a:off x="1028700" y="1672936"/>
            <a:ext cx="812049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 i3 / AMD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or higher (i5/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recommended)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8GB (Recommended 16 GB for faster performance)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256 GB (Recommended 512 GB SSD for faster data access)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Output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Basic speakers or headphones for voice response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 monitor, keyboard, and mouse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Optional – only required for online TTS or updates; system can work offline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1586D-744D-3D99-A88D-BC3D21942E44}"/>
              </a:ext>
            </a:extLst>
          </p:cNvPr>
          <p:cNvSpPr txBox="1"/>
          <p:nvPr/>
        </p:nvSpPr>
        <p:spPr>
          <a:xfrm>
            <a:off x="3973657" y="600566"/>
            <a:ext cx="4244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04689587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0" y="589280"/>
            <a:ext cx="6217920" cy="1432560"/>
          </a:xfrm>
        </p:spPr>
        <p:txBody>
          <a:bodyPr anchor="b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9440" y="2448560"/>
            <a:ext cx="6827520" cy="3820160"/>
          </a:xfrm>
        </p:spPr>
        <p:txBody>
          <a:bodyPr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IN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IN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(flask)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IN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 engine: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pyttsx3, 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any  Compatible TTS library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IN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excel, pdfs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IN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 or web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7EC72-B019-B52D-274C-45A29D09EAB7}"/>
              </a:ext>
            </a:extLst>
          </p:cNvPr>
          <p:cNvSpPr txBox="1"/>
          <p:nvPr/>
        </p:nvSpPr>
        <p:spPr>
          <a:xfrm>
            <a:off x="11369733" y="404614"/>
            <a:ext cx="49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FEAEC-7C9B-DC33-01BC-5A1B3FC4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654627"/>
            <a:ext cx="817687" cy="526946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03101-3A7A-1111-FF3C-8061F2E04788}"/>
              </a:ext>
            </a:extLst>
          </p:cNvPr>
          <p:cNvSpPr txBox="1"/>
          <p:nvPr/>
        </p:nvSpPr>
        <p:spPr>
          <a:xfrm>
            <a:off x="3351072" y="251156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of Proposed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81970-5891-E802-CEA6-339F2F29D10C}"/>
              </a:ext>
            </a:extLst>
          </p:cNvPr>
          <p:cNvSpPr txBox="1"/>
          <p:nvPr/>
        </p:nvSpPr>
        <p:spPr>
          <a:xfrm>
            <a:off x="300532" y="977103"/>
            <a:ext cx="7034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 (Students / Visitors)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F28FB2-B7F7-A230-AAE1-A8881929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39185"/>
            <a:ext cx="411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Text-based query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and voice response output.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800C0-F7B6-E7F3-48B7-D7AF859EBD60}"/>
              </a:ext>
            </a:extLst>
          </p:cNvPr>
          <p:cNvSpPr txBox="1"/>
          <p:nvPr/>
        </p:nvSpPr>
        <p:spPr>
          <a:xfrm>
            <a:off x="300532" y="204889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41E5AF2-6CF0-86C6-968F-35899321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43209"/>
            <a:ext cx="58318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admin login.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Upload/update data sources (PDFs, Excel, etc.).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voice settings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30C59-9DD4-676B-23D0-2CA5AF839147}"/>
              </a:ext>
            </a:extLst>
          </p:cNvPr>
          <p:cNvSpPr txBox="1"/>
          <p:nvPr/>
        </p:nvSpPr>
        <p:spPr>
          <a:xfrm>
            <a:off x="300532" y="3145398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&amp; RAG Engine Module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5C8900B-7F9A-ADCB-2F01-C5A33E506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30821"/>
            <a:ext cx="706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intent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answers using RAG (Retrieval-Augmented Generation).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394F8-F8F3-B08A-C778-F0E1C08B4DBD}"/>
              </a:ext>
            </a:extLst>
          </p:cNvPr>
          <p:cNvSpPr txBox="1"/>
          <p:nvPr/>
        </p:nvSpPr>
        <p:spPr>
          <a:xfrm>
            <a:off x="300532" y="422692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4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Module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C7F3DA6A-7541-DB39-74C9-3B25736A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50086"/>
            <a:ext cx="62280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PDFs, Excel files, Word documents,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and structure text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versioning and data freshness alerts.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2D3C2-B4E7-D1CB-7E2A-74A198121FF2}"/>
              </a:ext>
            </a:extLst>
          </p:cNvPr>
          <p:cNvSpPr txBox="1"/>
          <p:nvPr/>
        </p:nvSpPr>
        <p:spPr>
          <a:xfrm>
            <a:off x="300532" y="561191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Reporting Module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0FB72BC3-ED8C-F752-E029-A78732CA5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960513"/>
            <a:ext cx="83713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system usage, identify frequent queries, and monitor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2984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B9B75F-1EE9-3B19-4D93-1472BF66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84C11-6306-72D5-32DB-4533484A2AAC}"/>
              </a:ext>
            </a:extLst>
          </p:cNvPr>
          <p:cNvSpPr txBox="1"/>
          <p:nvPr/>
        </p:nvSpPr>
        <p:spPr>
          <a:xfrm>
            <a:off x="4116532" y="736097"/>
            <a:ext cx="4258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30E5B-49A5-6DBA-17A8-4C5404C19C5B}"/>
              </a:ext>
            </a:extLst>
          </p:cNvPr>
          <p:cNvSpPr txBox="1"/>
          <p:nvPr/>
        </p:nvSpPr>
        <p:spPr>
          <a:xfrm>
            <a:off x="1173843" y="1707954"/>
            <a:ext cx="8173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Flow Diagram, we show that flow of data in our system. In level 0 DFD, we display that base DFD in which rectangle present input and output and circle show our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28E68-2D05-B2D0-1836-800E4854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78" y="3048991"/>
            <a:ext cx="9451822" cy="23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2841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863A0-6F54-7571-AA24-1428355A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400" smtClean="0"/>
              <a:pPr/>
              <a:t>15</a:t>
            </a:fld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94B5F-F736-4BB8-2EDA-2011007E2CCC}"/>
              </a:ext>
            </a:extLst>
          </p:cNvPr>
          <p:cNvSpPr txBox="1"/>
          <p:nvPr/>
        </p:nvSpPr>
        <p:spPr>
          <a:xfrm>
            <a:off x="179246" y="4343900"/>
            <a:ext cx="4728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level 1 DFD, we show the actual input and output of the system. The input of our system is text or image, and the output is rumor identified.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DBFFA-D043-51B9-A0BE-FFB6FCB3694B}"/>
              </a:ext>
            </a:extLst>
          </p:cNvPr>
          <p:cNvSpPr txBox="1"/>
          <p:nvPr/>
        </p:nvSpPr>
        <p:spPr>
          <a:xfrm>
            <a:off x="179246" y="203306"/>
            <a:ext cx="3717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BFADF-E394-2FA2-9E7C-2C4058D7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6" y="0"/>
            <a:ext cx="11850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3840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53D18-A226-B60F-C3FE-D071BC5B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400" smtClean="0"/>
              <a:pPr/>
              <a:t>16</a:t>
            </a:fld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CFF6E-FE9E-A815-BE59-F08AE7DED308}"/>
              </a:ext>
            </a:extLst>
          </p:cNvPr>
          <p:cNvSpPr txBox="1"/>
          <p:nvPr/>
        </p:nvSpPr>
        <p:spPr>
          <a:xfrm>
            <a:off x="312151" y="241599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034B4-07E6-C4AC-1247-39B136CE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33" y="770220"/>
            <a:ext cx="6932447" cy="60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0810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8522F-03BF-7F31-2814-34384AE7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400" smtClean="0"/>
              <a:pPr/>
              <a:t>17</a:t>
            </a:fld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4E7F5-451A-565E-6040-D6B2B8790778}"/>
              </a:ext>
            </a:extLst>
          </p:cNvPr>
          <p:cNvSpPr txBox="1"/>
          <p:nvPr/>
        </p:nvSpPr>
        <p:spPr>
          <a:xfrm>
            <a:off x="101112" y="115670"/>
            <a:ext cx="3172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DCCA2-2EFD-BEF5-E284-A2B1F059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943" r="2943" b="4130"/>
          <a:stretch>
            <a:fillRect/>
          </a:stretch>
        </p:blipFill>
        <p:spPr>
          <a:xfrm>
            <a:off x="-92597" y="762001"/>
            <a:ext cx="12014521" cy="59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5326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4C07-9D47-0542-8DC2-97D77B82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4485"/>
            <a:ext cx="5598160" cy="213995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94B24B-4455-3174-8EC6-8AE47B09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9B074-17D5-5DDA-4880-03B65629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87241"/>
            <a:ext cx="11582400" cy="593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8179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D34CB-8E36-D24A-DC04-833637A9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DBD1D-7A85-0AD2-6079-A978E05279ED}"/>
              </a:ext>
            </a:extLst>
          </p:cNvPr>
          <p:cNvSpPr txBox="1"/>
          <p:nvPr/>
        </p:nvSpPr>
        <p:spPr>
          <a:xfrm>
            <a:off x="125825" y="93919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BF429-8448-E9DB-7481-152C0901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29" t="25630" r="2565" b="4161"/>
          <a:stretch>
            <a:fillRect/>
          </a:stretch>
        </p:blipFill>
        <p:spPr>
          <a:xfrm>
            <a:off x="432461" y="740250"/>
            <a:ext cx="9239433" cy="58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568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5830-5CD6-52BD-4CAD-89D994F9F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3337" y="878031"/>
            <a:ext cx="2909454" cy="72216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b="1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7E30-12C0-000A-78B8-BF77D385F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84865" y="1600200"/>
            <a:ext cx="6224154" cy="437976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voice-enabled system for college information.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Hands-free interaction through voice commands.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retrieval-augmented generation (RAG) model.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data from pdfs, excel sheets, and databases.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functionality after deployment.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Equipped with mic and speaker for user-friendly experience.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receptions, help desks, and kiosks.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administrative workload.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user experience for students, parents, and visitors.</a:t>
            </a:r>
          </a:p>
        </p:txBody>
      </p:sp>
    </p:spTree>
    <p:extLst>
      <p:ext uri="{BB962C8B-B14F-4D97-AF65-F5344CB8AC3E}">
        <p14:creationId xmlns:p14="http://schemas.microsoft.com/office/powerpoint/2010/main" val="143845095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64CC3-A63C-941D-4122-D9D9BB098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8737B-5588-C6DF-283E-2851A6395854}"/>
              </a:ext>
            </a:extLst>
          </p:cNvPr>
          <p:cNvSpPr txBox="1"/>
          <p:nvPr/>
        </p:nvSpPr>
        <p:spPr>
          <a:xfrm>
            <a:off x="2938780" y="821174"/>
            <a:ext cx="3421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6C1C5-CCB7-0D8A-D093-E8AE1F9240C2}"/>
              </a:ext>
            </a:extLst>
          </p:cNvPr>
          <p:cNvSpPr txBox="1"/>
          <p:nvPr/>
        </p:nvSpPr>
        <p:spPr>
          <a:xfrm>
            <a:off x="1526540" y="2081014"/>
            <a:ext cx="6101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Query Handling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Interaction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Accuracy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 Efficiency</a:t>
            </a:r>
          </a:p>
        </p:txBody>
      </p:sp>
    </p:spTree>
    <p:extLst>
      <p:ext uri="{BB962C8B-B14F-4D97-AF65-F5344CB8AC3E}">
        <p14:creationId xmlns:p14="http://schemas.microsoft.com/office/powerpoint/2010/main" val="205281566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AF6827-570C-2576-C353-DBAE5AD13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9537B-4AB5-C13E-DCB4-AA90E1D42AE0}"/>
              </a:ext>
            </a:extLst>
          </p:cNvPr>
          <p:cNvSpPr txBox="1"/>
          <p:nvPr/>
        </p:nvSpPr>
        <p:spPr>
          <a:xfrm>
            <a:off x="995680" y="1818640"/>
            <a:ext cx="92659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Voice-Enabled College Information Bot is not just a technical project but a visionary step toward the digital transformation of educational campuses. It reflects a deep understanding of user-centric design, technical innovation, and practical implementation. The system’s current performance and future adaptability make it a promising solution for smart campuses, capable of revolutionizing how institutions interact with students and visitors while simplifying day-to-day information management.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BD511-C837-8085-0465-9DD8CE8498CB}"/>
              </a:ext>
            </a:extLst>
          </p:cNvPr>
          <p:cNvSpPr txBox="1"/>
          <p:nvPr/>
        </p:nvSpPr>
        <p:spPr>
          <a:xfrm>
            <a:off x="4249420" y="465574"/>
            <a:ext cx="2893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958932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92D20-A12F-1021-5B59-B201B82D3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61418-A8D9-F473-FBA0-0FA64C92160C}"/>
              </a:ext>
            </a:extLst>
          </p:cNvPr>
          <p:cNvSpPr txBox="1"/>
          <p:nvPr/>
        </p:nvSpPr>
        <p:spPr>
          <a:xfrm>
            <a:off x="1800860" y="2165757"/>
            <a:ext cx="4549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into a Physical Robot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Personalization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 and Scalability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and Voice Recognition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and Smart Campus Integration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2533A-F1A4-2420-C6A2-2053948125F8}"/>
              </a:ext>
            </a:extLst>
          </p:cNvPr>
          <p:cNvSpPr txBox="1"/>
          <p:nvPr/>
        </p:nvSpPr>
        <p:spPr>
          <a:xfrm>
            <a:off x="2044700" y="902454"/>
            <a:ext cx="3502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4351612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CE308-EE45-D808-661C-04A5B4391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B8B44-BDF2-9D64-6ACC-C5DFB96B2503}"/>
              </a:ext>
            </a:extLst>
          </p:cNvPr>
          <p:cNvSpPr txBox="1"/>
          <p:nvPr/>
        </p:nvSpPr>
        <p:spPr>
          <a:xfrm>
            <a:off x="1719696" y="111473"/>
            <a:ext cx="2592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DDDA6-3882-807C-54B6-08FC13EF68C9}"/>
              </a:ext>
            </a:extLst>
          </p:cNvPr>
          <p:cNvSpPr txBox="1"/>
          <p:nvPr/>
        </p:nvSpPr>
        <p:spPr>
          <a:xfrm>
            <a:off x="176784" y="757804"/>
            <a:ext cx="1174519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Winkler, R.,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Söllner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(2018). Chatbots in education: A systematic review of the literature. Educational Technology &amp; Society, 21(4), 1-16. 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Pereira, M., &amp; Díaz, J. (2019). The role of AI-powered chatbots in education: Benefits, challenges, and future prospects. International Journal of Educational Technology in Higher Education, 16(1), 1-10. 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Ramesh, S., &amp; Rao, S. (2020). Multilingual chatbot systems in educational institutions: A case study. Journal of Educational Technology Development and Exchange, 13(2), 40-58. 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Gupta, S., Kumari, P., &amp; Sharma, V. (2021). Design and implementation of a multilingual chatbot for student support in Indian universities. International Journal of Advanced Computer Science and Applications, 12(5), 74-82. 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Bhatia, S., &amp; Ritchie, L. (2021). Code-switching and multilingual communication in Indian chatbots. Journal of Linguistic Research, 32(3), 182-196. 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P., Shah, N., &amp; Mittal, R. (2021). The role of bilingual voice assistants in enhancing student engagement in India. Journal of Educational Computing Research, 58(2), 289-311. 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Sharma, A., &amp; Choudhary, V. (2022). Voice-activated chatbots in education: Bridging the digital divide for students with disabilities. Assistive Technology Journal, 14(1), 33-45. 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Patil, R., &amp; Joshi, M. (2020). Challenges in speech recognition for Indian languages and accents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AIdriven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educational tools. Journal of Artificial Intelligence in Education, 26(1), 55-68. </a:t>
            </a:r>
          </a:p>
        </p:txBody>
      </p:sp>
    </p:spTree>
    <p:extLst>
      <p:ext uri="{BB962C8B-B14F-4D97-AF65-F5344CB8AC3E}">
        <p14:creationId xmlns:p14="http://schemas.microsoft.com/office/powerpoint/2010/main" val="1529703198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7120" y="2164080"/>
            <a:ext cx="5659120" cy="1818640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8ECC0-43F1-43E4-D9B7-28B309054115}"/>
              </a:ext>
            </a:extLst>
          </p:cNvPr>
          <p:cNvSpPr txBox="1"/>
          <p:nvPr/>
        </p:nvSpPr>
        <p:spPr>
          <a:xfrm>
            <a:off x="11109557" y="501134"/>
            <a:ext cx="715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28A7-310B-E25B-2A35-8138101B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54" y="685800"/>
            <a:ext cx="4468092" cy="602674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C28CD-4CD2-9B6E-D0DD-11271E846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502" y="2119439"/>
            <a:ext cx="7782791" cy="1600200"/>
          </a:xfrm>
        </p:spPr>
        <p:txBody>
          <a:bodyPr>
            <a:normAutofit/>
          </a:bodyPr>
          <a:lstStyle/>
          <a:p>
            <a:pPr algn="just"/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Voxmate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low-cost, portable, voice-interactive college information bot running on raspberry pi, using RAG with stored data to give instant, accurate, multilingual-ready responses about admissions, courses, fees, faculty, and facilities via a user-friendly offline interface.</a:t>
            </a: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FD627-DD90-A8E0-246B-F77D77DFDE6E}"/>
              </a:ext>
            </a:extLst>
          </p:cNvPr>
          <p:cNvSpPr txBox="1"/>
          <p:nvPr/>
        </p:nvSpPr>
        <p:spPr>
          <a:xfrm>
            <a:off x="11515724" y="218209"/>
            <a:ext cx="412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B13EA-D594-B863-3AA8-4E16C2D00281}"/>
              </a:ext>
            </a:extLst>
          </p:cNvPr>
          <p:cNvSpPr txBox="1"/>
          <p:nvPr/>
        </p:nvSpPr>
        <p:spPr>
          <a:xfrm>
            <a:off x="5192855" y="987137"/>
            <a:ext cx="26055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49926-B8C1-CFF2-9728-E08AAEBD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4449" y="3797807"/>
            <a:ext cx="3958106" cy="29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119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12EE4-8A8C-EC3E-199C-F1DF3938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9F839-60E0-7CC9-BEC7-7602B0C86B82}"/>
              </a:ext>
            </a:extLst>
          </p:cNvPr>
          <p:cNvSpPr txBox="1"/>
          <p:nvPr/>
        </p:nvSpPr>
        <p:spPr>
          <a:xfrm>
            <a:off x="2062596" y="759996"/>
            <a:ext cx="18963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/>
              <a:t> </a:t>
            </a:r>
          </a:p>
          <a:p>
            <a:r>
              <a:rPr lang="en-US" dirty="0"/>
              <a:t>.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2BD25-127E-4832-CAAE-005D7BABC062}"/>
              </a:ext>
            </a:extLst>
          </p:cNvPr>
          <p:cNvSpPr txBox="1"/>
          <p:nvPr/>
        </p:nvSpPr>
        <p:spPr>
          <a:xfrm>
            <a:off x="966355" y="1997839"/>
            <a:ext cx="8343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solution for providing college information.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Voice-enabled for hands-free interaction.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operation to work without internet.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for understanding queries.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Retrieval Augmented Generation (RAG) model.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static data sources (PDF, Excel, database).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details on admissions, courses, fees, faculty, and facilities.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reception desks, help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kiosks.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administrative workload.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user experience for students, parents, and visitors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633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7C05E6-8F95-16EF-557A-7D450886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80033-FDB8-F8B9-F258-128BAB910047}"/>
              </a:ext>
            </a:extLst>
          </p:cNvPr>
          <p:cNvSpPr txBox="1"/>
          <p:nvPr/>
        </p:nvSpPr>
        <p:spPr>
          <a:xfrm>
            <a:off x="1381992" y="1859339"/>
            <a:ext cx="8458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a Voice-Interactive System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Integrate Retrieval-Augmented Generation (RAG) Model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Enable Real-time Information Access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Develop for Offline Functionality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Improve User Experience and Reduce Administrative Load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Plan for Future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EnhancementsKeep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architecture flexible to support future 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14317-4C95-43C3-46D4-7B1E1FAEBBD0}"/>
              </a:ext>
            </a:extLst>
          </p:cNvPr>
          <p:cNvSpPr txBox="1"/>
          <p:nvPr/>
        </p:nvSpPr>
        <p:spPr>
          <a:xfrm>
            <a:off x="2145724" y="588792"/>
            <a:ext cx="2582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79342784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DA05-8247-5875-F433-0482AF40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574" y="592283"/>
            <a:ext cx="3486851" cy="144433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C9469-8394-9D36-2994-A4FD646F1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7874" y="1080655"/>
            <a:ext cx="5331752" cy="2348345"/>
          </a:xfrm>
        </p:spPr>
        <p:txBody>
          <a:bodyPr>
            <a:noAutofit/>
          </a:bodyPr>
          <a:lstStyle/>
          <a:p>
            <a:pPr algn="just"/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flask, tesseract OCR, scikit-learn, </a:t>
            </a:r>
            <a:r>
              <a:rPr lang="en-US" alt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alt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</a:t>
            </a:r>
            <a:endParaRPr lang="en-US" alt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and student-friendly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for report data, ML for disease prediction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5319-9F4A-A738-8607-191620B630EB}"/>
              </a:ext>
            </a:extLst>
          </p:cNvPr>
          <p:cNvSpPr txBox="1"/>
          <p:nvPr/>
        </p:nvSpPr>
        <p:spPr>
          <a:xfrm>
            <a:off x="11339080" y="272535"/>
            <a:ext cx="57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EAC8-BD21-0C38-1E62-ED3BE089F58F}"/>
              </a:ext>
            </a:extLst>
          </p:cNvPr>
          <p:cNvSpPr txBox="1"/>
          <p:nvPr/>
        </p:nvSpPr>
        <p:spPr>
          <a:xfrm>
            <a:off x="6860248" y="1819713"/>
            <a:ext cx="5331752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.Legal &amp; Ethical: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voluntary uploads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concerns now; future focus on privacy and encryption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37115-5310-9DBC-6605-46AC7A0E361D}"/>
              </a:ext>
            </a:extLst>
          </p:cNvPr>
          <p:cNvSpPr txBox="1"/>
          <p:nvPr/>
        </p:nvSpPr>
        <p:spPr>
          <a:xfrm>
            <a:off x="1037874" y="3205291"/>
            <a:ext cx="4331368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3.Operational: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interface for non-technical users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can track usage and trends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remote or rural areas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9055D-7818-10AA-3C49-38713956AEA4}"/>
              </a:ext>
            </a:extLst>
          </p:cNvPr>
          <p:cNvSpPr txBox="1"/>
          <p:nvPr/>
        </p:nvSpPr>
        <p:spPr>
          <a:xfrm>
            <a:off x="6948054" y="3516413"/>
            <a:ext cx="5156139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4.Time: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voluntary uploads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concerns now, future focus on privacy and encryption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1A4EE-A0E4-7082-7628-2D3CE6C4DC0B}"/>
              </a:ext>
            </a:extLst>
          </p:cNvPr>
          <p:cNvSpPr txBox="1"/>
          <p:nvPr/>
        </p:nvSpPr>
        <p:spPr>
          <a:xfrm>
            <a:off x="1037874" y="4830932"/>
            <a:ext cx="4588771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5.Economic: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major costs; free tools and libraries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on basic systems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commercial licenses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1560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320" y="517277"/>
            <a:ext cx="4632960" cy="82909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24D3-259E-FFF1-C4F8-1382856B4F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45925" y="766763"/>
            <a:ext cx="346075" cy="33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highlight>
                  <a:srgbClr val="000000"/>
                </a:highlight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035F3-2E90-8B3F-74EA-9E89C1D85071}"/>
              </a:ext>
            </a:extLst>
          </p:cNvPr>
          <p:cNvSpPr txBox="1"/>
          <p:nvPr/>
        </p:nvSpPr>
        <p:spPr>
          <a:xfrm>
            <a:off x="467361" y="2405083"/>
            <a:ext cx="4837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deploy –No special hardware needed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 Access to information.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manual workload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only text output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F53D2-A066-F0A4-3BCA-F150CE952D70}"/>
              </a:ext>
            </a:extLst>
          </p:cNvPr>
          <p:cNvSpPr txBox="1"/>
          <p:nvPr/>
        </p:nvSpPr>
        <p:spPr>
          <a:xfrm>
            <a:off x="6111415" y="2312751"/>
            <a:ext cx="60805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the quality of local data sources.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web updates or API integration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must be Structured and  Limited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Support for voice input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language Supports.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fully interactive – The system replies but there’s no conversational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remember query history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DAFC1-0DD3-9A20-A61A-42558B3E2726}"/>
              </a:ext>
            </a:extLst>
          </p:cNvPr>
          <p:cNvSpPr txBox="1"/>
          <p:nvPr/>
        </p:nvSpPr>
        <p:spPr>
          <a:xfrm>
            <a:off x="467361" y="1541055"/>
            <a:ext cx="2223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Benefits: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56E7D-359D-BD14-FC11-F4690871D9C0}"/>
              </a:ext>
            </a:extLst>
          </p:cNvPr>
          <p:cNvSpPr txBox="1"/>
          <p:nvPr/>
        </p:nvSpPr>
        <p:spPr>
          <a:xfrm>
            <a:off x="6096000" y="1519858"/>
            <a:ext cx="1513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Drawbacks: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E9A3F8-137C-84BB-F726-236F5723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948" y="380852"/>
            <a:ext cx="452004" cy="465842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5E670-A3F7-01D4-F219-300EFED40275}"/>
              </a:ext>
            </a:extLst>
          </p:cNvPr>
          <p:cNvSpPr txBox="1"/>
          <p:nvPr/>
        </p:nvSpPr>
        <p:spPr>
          <a:xfrm>
            <a:off x="6096000" y="2932953"/>
            <a:ext cx="2138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B6785-61A9-AAFF-FBEE-B2ACCB49C444}"/>
              </a:ext>
            </a:extLst>
          </p:cNvPr>
          <p:cNvSpPr txBox="1"/>
          <p:nvPr/>
        </p:nvSpPr>
        <p:spPr>
          <a:xfrm>
            <a:off x="825835" y="2058509"/>
            <a:ext cx="47583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–time audio response.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admin access control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for outdated or missing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offline after setup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update college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low-cost and accessible 24/7.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PDFs ,Excel or database.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staff workload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– based user interaction.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D2D44-9156-FCCA-E074-E8E4E2493B3D}"/>
              </a:ext>
            </a:extLst>
          </p:cNvPr>
          <p:cNvSpPr txBox="1"/>
          <p:nvPr/>
        </p:nvSpPr>
        <p:spPr>
          <a:xfrm>
            <a:off x="6995861" y="2150842"/>
            <a:ext cx="44640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Setup Required.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Live Agent Handoff.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Information Risk.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must be Structured and  Limited.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7AD48-F056-E313-51F0-7F345024FD79}"/>
              </a:ext>
            </a:extLst>
          </p:cNvPr>
          <p:cNvSpPr txBox="1"/>
          <p:nvPr/>
        </p:nvSpPr>
        <p:spPr>
          <a:xfrm>
            <a:off x="10666270" y="750054"/>
            <a:ext cx="452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49916-F494-C8C7-025F-BA7EFC29F8B4}"/>
              </a:ext>
            </a:extLst>
          </p:cNvPr>
          <p:cNvSpPr txBox="1"/>
          <p:nvPr/>
        </p:nvSpPr>
        <p:spPr>
          <a:xfrm>
            <a:off x="792751" y="1406195"/>
            <a:ext cx="1301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Benefits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442F0-EA22-73AC-67E1-303CF7BA32E3}"/>
              </a:ext>
            </a:extLst>
          </p:cNvPr>
          <p:cNvSpPr txBox="1"/>
          <p:nvPr/>
        </p:nvSpPr>
        <p:spPr>
          <a:xfrm>
            <a:off x="6649020" y="1455626"/>
            <a:ext cx="1888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Drawbacks: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0E6EA-D3ED-5C3D-C8AE-FF8243131D3A}"/>
              </a:ext>
            </a:extLst>
          </p:cNvPr>
          <p:cNvSpPr txBox="1"/>
          <p:nvPr/>
        </p:nvSpPr>
        <p:spPr>
          <a:xfrm>
            <a:off x="3946130" y="290608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6905763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FA431-05DA-0A86-6A79-CD04C441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12009120" y="6736080"/>
            <a:ext cx="65539" cy="45719"/>
          </a:xfrm>
        </p:spPr>
        <p:txBody>
          <a:bodyPr>
            <a:normAutofit fontScale="25000" lnSpcReduction="20000"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05E1BE4-301A-97F3-1306-63BD8D85AE95}"/>
              </a:ext>
            </a:extLst>
          </p:cNvPr>
          <p:cNvSpPr txBox="1"/>
          <p:nvPr/>
        </p:nvSpPr>
        <p:spPr>
          <a:xfrm>
            <a:off x="3532909" y="389932"/>
            <a:ext cx="42706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Times New Roman"/>
                <a:cs typeface="Times New Roman"/>
              </a:rPr>
              <a:t>LITERATURE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REVIEW</a:t>
            </a:r>
            <a:endParaRPr sz="28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793EA95-3D69-DAE0-9A02-71D978EF5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81518"/>
              </p:ext>
            </p:extLst>
          </p:nvPr>
        </p:nvGraphicFramePr>
        <p:xfrm>
          <a:off x="304800" y="1300038"/>
          <a:ext cx="10387445" cy="528897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12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3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3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036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400" spc="-10" dirty="0"/>
                        <a:t>AUTHOR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400" spc="-20" dirty="0"/>
                        <a:t>YEAR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400" spc="-10" dirty="0"/>
                        <a:t>SOURCE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400" spc="-10" dirty="0"/>
                        <a:t>TITLE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400" spc="-20" dirty="0"/>
                        <a:t>WORK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278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lang="en-IN" sz="1200" dirty="0"/>
                        <a:t>Kumar Shivam; Khan Saud; Manav Sharma; Saurav Vashishth &amp; Sheetal Patil 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20" dirty="0"/>
                        <a:t>202</a:t>
                      </a:r>
                      <a:r>
                        <a:rPr lang="en-IN" sz="1200" spc="-20" dirty="0"/>
                        <a:t>0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lang="en-IN" sz="1200" spc="-20" dirty="0"/>
                        <a:t>IJCAT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lang="en-IN" sz="1200" dirty="0"/>
                        <a:t>Chatbot for College Website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lang="en-US" sz="1200" dirty="0"/>
                        <a:t>Developed a chatbot using Artificial Intelligence Markup Language (AIML) to help students get college-related info efficiently.</a:t>
                      </a:r>
                      <a:r>
                        <a:rPr sz="1200" spc="-10" dirty="0"/>
                        <a:t>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134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-20" dirty="0"/>
                        <a:t>Kumar,</a:t>
                      </a:r>
                      <a:r>
                        <a:rPr sz="1200" spc="-15" dirty="0"/>
                        <a:t> </a:t>
                      </a:r>
                      <a:r>
                        <a:rPr sz="1200" dirty="0"/>
                        <a:t>R.,</a:t>
                      </a:r>
                      <a:r>
                        <a:rPr sz="1200" spc="-15" dirty="0"/>
                        <a:t> </a:t>
                      </a:r>
                      <a:r>
                        <a:rPr sz="1200" spc="-50" dirty="0"/>
                        <a:t>&amp;</a:t>
                      </a:r>
                      <a:endParaRPr sz="1200" dirty="0"/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/>
                        <a:t>Das,</a:t>
                      </a:r>
                      <a:r>
                        <a:rPr sz="1200" spc="-15" dirty="0"/>
                        <a:t> </a:t>
                      </a:r>
                      <a:r>
                        <a:rPr sz="1200" spc="-25" dirty="0"/>
                        <a:t>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20" dirty="0"/>
                        <a:t>2022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10" dirty="0"/>
                        <a:t>SPRINGER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50" dirty="0" err="1"/>
                        <a:t>Ofline</a:t>
                      </a:r>
                      <a:r>
                        <a:rPr sz="1200" spc="10" dirty="0"/>
                        <a:t> </a:t>
                      </a:r>
                      <a:r>
                        <a:rPr sz="1200" spc="-25" dirty="0"/>
                        <a:t>AI-</a:t>
                      </a:r>
                      <a:endParaRPr sz="1200" dirty="0"/>
                    </a:p>
                    <a:p>
                      <a:pPr marL="67945" marR="120650">
                        <a:lnSpc>
                          <a:spcPct val="101699"/>
                        </a:lnSpc>
                      </a:pPr>
                      <a:r>
                        <a:rPr sz="1200" dirty="0"/>
                        <a:t>Based</a:t>
                      </a:r>
                      <a:r>
                        <a:rPr sz="1200" spc="-35" dirty="0"/>
                        <a:t> </a:t>
                      </a:r>
                      <a:r>
                        <a:rPr sz="1200" spc="-20" dirty="0"/>
                        <a:t>Voice </a:t>
                      </a:r>
                      <a:r>
                        <a:rPr sz="1200" dirty="0"/>
                        <a:t>Bot</a:t>
                      </a:r>
                      <a:r>
                        <a:rPr sz="1200" spc="-20" dirty="0"/>
                        <a:t> </a:t>
                      </a:r>
                      <a:r>
                        <a:rPr sz="1200" spc="-25" dirty="0"/>
                        <a:t>for</a:t>
                      </a:r>
                      <a:endParaRPr sz="1200" dirty="0"/>
                    </a:p>
                    <a:p>
                      <a:pPr marL="67945" marR="292100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200" spc="-10" dirty="0"/>
                        <a:t>Campus Helpdesk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dirty="0"/>
                        <a:t>Proposed</a:t>
                      </a:r>
                      <a:r>
                        <a:rPr sz="1200" spc="-30" dirty="0"/>
                        <a:t> </a:t>
                      </a:r>
                      <a:r>
                        <a:rPr sz="1200" dirty="0"/>
                        <a:t>an</a:t>
                      </a:r>
                      <a:r>
                        <a:rPr sz="1200" spc="-30" dirty="0"/>
                        <a:t> </a:t>
                      </a:r>
                      <a:r>
                        <a:rPr sz="1200" spc="-10" dirty="0"/>
                        <a:t>ofline</a:t>
                      </a:r>
                      <a:endParaRPr sz="1200"/>
                    </a:p>
                    <a:p>
                      <a:pPr marL="68580" marR="74930">
                        <a:lnSpc>
                          <a:spcPct val="101699"/>
                        </a:lnSpc>
                      </a:pPr>
                      <a:r>
                        <a:rPr sz="1200" dirty="0"/>
                        <a:t>voice</a:t>
                      </a:r>
                      <a:r>
                        <a:rPr sz="1200" spc="-30" dirty="0"/>
                        <a:t> </a:t>
                      </a:r>
                      <a:r>
                        <a:rPr sz="1200" dirty="0"/>
                        <a:t>bot</a:t>
                      </a:r>
                      <a:r>
                        <a:rPr sz="1200" spc="-30" dirty="0"/>
                        <a:t> </a:t>
                      </a:r>
                      <a:r>
                        <a:rPr sz="1200" spc="-10" dirty="0"/>
                        <a:t>system</a:t>
                      </a:r>
                      <a:r>
                        <a:rPr sz="1200" spc="-25" dirty="0"/>
                        <a:t> </a:t>
                      </a:r>
                      <a:r>
                        <a:rPr sz="1200" spc="-20" dirty="0"/>
                        <a:t>using </a:t>
                      </a:r>
                      <a:r>
                        <a:rPr sz="1200" dirty="0"/>
                        <a:t>Raspberry</a:t>
                      </a:r>
                      <a:r>
                        <a:rPr sz="1200" spc="-15" dirty="0"/>
                        <a:t> </a:t>
                      </a:r>
                      <a:r>
                        <a:rPr sz="1200" dirty="0"/>
                        <a:t>Pi</a:t>
                      </a:r>
                      <a:r>
                        <a:rPr sz="1200" spc="-25" dirty="0"/>
                        <a:t> </a:t>
                      </a:r>
                      <a:r>
                        <a:rPr sz="1200" dirty="0"/>
                        <a:t>and</a:t>
                      </a:r>
                      <a:r>
                        <a:rPr sz="1200" spc="-5" dirty="0"/>
                        <a:t> </a:t>
                      </a:r>
                      <a:r>
                        <a:rPr sz="1200" spc="-10" dirty="0"/>
                        <a:t>local</a:t>
                      </a:r>
                      <a:endParaRPr sz="1200"/>
                    </a:p>
                    <a:p>
                      <a:pPr marL="68580" marR="186055">
                        <a:lnSpc>
                          <a:spcPct val="101800"/>
                        </a:lnSpc>
                        <a:spcBef>
                          <a:spcPts val="10"/>
                        </a:spcBef>
                      </a:pPr>
                      <a:r>
                        <a:rPr sz="1200" spc="-10" dirty="0"/>
                        <a:t>speech-to-</a:t>
                      </a:r>
                      <a:r>
                        <a:rPr sz="1200" spc="-20" dirty="0"/>
                        <a:t>text </a:t>
                      </a:r>
                      <a:r>
                        <a:rPr sz="1200" spc="-10" dirty="0"/>
                        <a:t>processing </a:t>
                      </a:r>
                      <a:r>
                        <a:rPr sz="1200" dirty="0"/>
                        <a:t>to</a:t>
                      </a:r>
                      <a:r>
                        <a:rPr sz="1200" spc="-10" dirty="0"/>
                        <a:t> reduce </a:t>
                      </a:r>
                      <a:r>
                        <a:rPr sz="1200" dirty="0"/>
                        <a:t>admin</a:t>
                      </a:r>
                      <a:r>
                        <a:rPr sz="1200" spc="-15" dirty="0"/>
                        <a:t> </a:t>
                      </a:r>
                      <a:r>
                        <a:rPr sz="1200" spc="-10" dirty="0"/>
                        <a:t>workload.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769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-10" dirty="0"/>
                        <a:t>Patel,</a:t>
                      </a:r>
                      <a:r>
                        <a:rPr sz="1200" spc="-15" dirty="0"/>
                        <a:t> </a:t>
                      </a:r>
                      <a:r>
                        <a:rPr sz="1200" spc="-35" dirty="0"/>
                        <a:t>V.,</a:t>
                      </a:r>
                      <a:r>
                        <a:rPr sz="1200" spc="-20" dirty="0"/>
                        <a:t> </a:t>
                      </a:r>
                      <a:r>
                        <a:rPr sz="1200" spc="-50" dirty="0"/>
                        <a:t>&amp;</a:t>
                      </a:r>
                      <a:endParaRPr sz="1200" dirty="0"/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/>
                        <a:t>Singh,</a:t>
                      </a:r>
                      <a:r>
                        <a:rPr sz="1200" spc="-25" dirty="0"/>
                        <a:t> R.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20" dirty="0"/>
                        <a:t>2020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10" dirty="0"/>
                        <a:t>ELSEVIER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-10" dirty="0"/>
                        <a:t>Intelligent</a:t>
                      </a:r>
                      <a:endParaRPr sz="1200" dirty="0"/>
                    </a:p>
                    <a:p>
                      <a:pPr marL="67945" marR="66040">
                        <a:lnSpc>
                          <a:spcPct val="101699"/>
                        </a:lnSpc>
                      </a:pPr>
                      <a:r>
                        <a:rPr sz="1200" dirty="0"/>
                        <a:t>Kiosk</a:t>
                      </a:r>
                      <a:r>
                        <a:rPr sz="1200" spc="-45" dirty="0"/>
                        <a:t> </a:t>
                      </a:r>
                      <a:r>
                        <a:rPr sz="1200" spc="-20" dirty="0"/>
                        <a:t>System </a:t>
                      </a:r>
                      <a:r>
                        <a:rPr sz="1200" spc="-10" dirty="0"/>
                        <a:t>Using </a:t>
                      </a:r>
                      <a:r>
                        <a:rPr sz="1200" dirty="0"/>
                        <a:t>Raspberry</a:t>
                      </a:r>
                      <a:r>
                        <a:rPr sz="1200" spc="-25" dirty="0"/>
                        <a:t> Pi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dirty="0"/>
                        <a:t>Designed</a:t>
                      </a:r>
                      <a:r>
                        <a:rPr sz="1200" spc="-30" dirty="0"/>
                        <a:t> </a:t>
                      </a:r>
                      <a:r>
                        <a:rPr sz="1200" dirty="0"/>
                        <a:t>a</a:t>
                      </a:r>
                      <a:r>
                        <a:rPr sz="1200" spc="-45" dirty="0"/>
                        <a:t> </a:t>
                      </a:r>
                      <a:r>
                        <a:rPr sz="1200" spc="-20" dirty="0"/>
                        <a:t>cost-</a:t>
                      </a:r>
                      <a:endParaRPr sz="1200" dirty="0"/>
                    </a:p>
                    <a:p>
                      <a:pPr marL="68580" marR="198120">
                        <a:lnSpc>
                          <a:spcPct val="101699"/>
                        </a:lnSpc>
                      </a:pPr>
                      <a:r>
                        <a:rPr sz="1200" spc="-10" dirty="0"/>
                        <a:t>effective</a:t>
                      </a:r>
                      <a:r>
                        <a:rPr sz="1200" spc="-30" dirty="0"/>
                        <a:t> </a:t>
                      </a:r>
                      <a:r>
                        <a:rPr sz="1200" dirty="0"/>
                        <a:t>kiosk</a:t>
                      </a:r>
                      <a:r>
                        <a:rPr sz="1200" spc="-30" dirty="0"/>
                        <a:t> </a:t>
                      </a:r>
                      <a:r>
                        <a:rPr sz="1200" spc="-20" dirty="0"/>
                        <a:t>using </a:t>
                      </a:r>
                      <a:r>
                        <a:rPr sz="1200" dirty="0"/>
                        <a:t>Raspberry</a:t>
                      </a:r>
                      <a:r>
                        <a:rPr sz="1200" spc="-15" dirty="0"/>
                        <a:t> </a:t>
                      </a:r>
                      <a:r>
                        <a:rPr sz="1200" dirty="0"/>
                        <a:t>Pi</a:t>
                      </a:r>
                      <a:r>
                        <a:rPr sz="1200" spc="-20" dirty="0"/>
                        <a:t> </a:t>
                      </a:r>
                      <a:r>
                        <a:rPr sz="1200" spc="-25" dirty="0"/>
                        <a:t>for </a:t>
                      </a:r>
                      <a:r>
                        <a:rPr sz="1200" dirty="0"/>
                        <a:t>automating</a:t>
                      </a:r>
                      <a:r>
                        <a:rPr sz="1200" spc="-65" dirty="0"/>
                        <a:t> </a:t>
                      </a:r>
                      <a:r>
                        <a:rPr sz="1200" spc="-10" dirty="0"/>
                        <a:t>student </a:t>
                      </a:r>
                      <a:r>
                        <a:rPr sz="1200" dirty="0"/>
                        <a:t>inquiries</a:t>
                      </a:r>
                      <a:r>
                        <a:rPr sz="1200" spc="-25" dirty="0"/>
                        <a:t> </a:t>
                      </a:r>
                      <a:r>
                        <a:rPr sz="1200" dirty="0"/>
                        <a:t>with</a:t>
                      </a:r>
                      <a:r>
                        <a:rPr sz="1200" spc="-25" dirty="0"/>
                        <a:t> </a:t>
                      </a:r>
                      <a:r>
                        <a:rPr sz="1200" dirty="0"/>
                        <a:t>a</a:t>
                      </a:r>
                      <a:r>
                        <a:rPr sz="1200" spc="-40" dirty="0"/>
                        <a:t> </a:t>
                      </a:r>
                      <a:r>
                        <a:rPr sz="1200" spc="-10" dirty="0"/>
                        <a:t>local database.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427">
                <a:tc>
                  <a:txBody>
                    <a:bodyPr/>
                    <a:lstStyle/>
                    <a:p>
                      <a:pPr marL="67945" marR="70485">
                        <a:lnSpc>
                          <a:spcPts val="1460"/>
                        </a:lnSpc>
                        <a:spcBef>
                          <a:spcPts val="5"/>
                        </a:spcBef>
                      </a:pPr>
                      <a:r>
                        <a:rPr sz="1200" spc="-25" dirty="0"/>
                        <a:t>Roy,</a:t>
                      </a:r>
                      <a:r>
                        <a:rPr sz="1200" spc="-15" dirty="0"/>
                        <a:t> </a:t>
                      </a:r>
                      <a:r>
                        <a:rPr sz="1200" dirty="0"/>
                        <a:t>M.,</a:t>
                      </a:r>
                      <a:r>
                        <a:rPr sz="1200" spc="-15" dirty="0"/>
                        <a:t> </a:t>
                      </a:r>
                      <a:r>
                        <a:rPr sz="1200" dirty="0"/>
                        <a:t>&amp;</a:t>
                      </a:r>
                      <a:r>
                        <a:rPr sz="1200" spc="-15" dirty="0"/>
                        <a:t> </a:t>
                      </a:r>
                      <a:r>
                        <a:rPr sz="1200" spc="-20" dirty="0"/>
                        <a:t>Khan, </a:t>
                      </a:r>
                      <a:r>
                        <a:rPr sz="1200" spc="-25" dirty="0"/>
                        <a:t>T.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spc="-20" dirty="0"/>
                        <a:t>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spc="-20" dirty="0"/>
                        <a:t>IEEE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75260">
                        <a:lnSpc>
                          <a:spcPts val="1460"/>
                        </a:lnSpc>
                        <a:spcBef>
                          <a:spcPts val="5"/>
                        </a:spcBef>
                      </a:pPr>
                      <a:r>
                        <a:rPr sz="1200" spc="-10" dirty="0"/>
                        <a:t>Document- Retrieval </a:t>
                      </a:r>
                      <a:r>
                        <a:rPr sz="1200" dirty="0"/>
                        <a:t>Based</a:t>
                      </a:r>
                      <a:r>
                        <a:rPr sz="1200" spc="-35" dirty="0"/>
                        <a:t> </a:t>
                      </a:r>
                      <a:r>
                        <a:rPr sz="1200" spc="-25" dirty="0"/>
                        <a:t>QA </a:t>
                      </a:r>
                      <a:r>
                        <a:rPr sz="1200" spc="-10" dirty="0"/>
                        <a:t>System</a:t>
                      </a:r>
                      <a:endParaRPr sz="1200" dirty="0"/>
                    </a:p>
                    <a:p>
                      <a:pPr marL="67945">
                        <a:lnSpc>
                          <a:spcPts val="1425"/>
                        </a:lnSpc>
                      </a:pPr>
                      <a:r>
                        <a:rPr sz="1200" dirty="0"/>
                        <a:t>Using</a:t>
                      </a:r>
                      <a:r>
                        <a:rPr sz="1200" spc="-30" dirty="0"/>
                        <a:t> </a:t>
                      </a:r>
                      <a:r>
                        <a:rPr sz="1200" spc="-25" dirty="0"/>
                        <a:t>RAG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8580" marR="163195">
                        <a:lnSpc>
                          <a:spcPts val="1460"/>
                        </a:lnSpc>
                        <a:spcBef>
                          <a:spcPts val="5"/>
                        </a:spcBef>
                      </a:pPr>
                      <a:r>
                        <a:rPr sz="1200" spc="-10" dirty="0"/>
                        <a:t>Implemented</a:t>
                      </a:r>
                      <a:r>
                        <a:rPr sz="1200" spc="40" dirty="0"/>
                        <a:t> </a:t>
                      </a:r>
                      <a:r>
                        <a:rPr sz="1200" spc="-20" dirty="0"/>
                        <a:t>RAG- </a:t>
                      </a:r>
                      <a:r>
                        <a:rPr sz="1200" dirty="0"/>
                        <a:t>based</a:t>
                      </a:r>
                      <a:r>
                        <a:rPr sz="1200" spc="-40" dirty="0"/>
                        <a:t> </a:t>
                      </a:r>
                      <a:r>
                        <a:rPr sz="1200" dirty="0"/>
                        <a:t>model</a:t>
                      </a:r>
                      <a:r>
                        <a:rPr sz="1200" spc="-35" dirty="0"/>
                        <a:t> </a:t>
                      </a:r>
                      <a:r>
                        <a:rPr sz="1200" dirty="0"/>
                        <a:t>to</a:t>
                      </a:r>
                      <a:r>
                        <a:rPr sz="1200" spc="-25" dirty="0"/>
                        <a:t> </a:t>
                      </a:r>
                      <a:r>
                        <a:rPr sz="1200" spc="-20" dirty="0"/>
                        <a:t>fetch </a:t>
                      </a:r>
                      <a:r>
                        <a:rPr sz="1200" dirty="0"/>
                        <a:t>answers</a:t>
                      </a:r>
                      <a:r>
                        <a:rPr sz="1200" spc="-65" dirty="0"/>
                        <a:t> </a:t>
                      </a:r>
                      <a:r>
                        <a:rPr sz="1200" spc="-20" dirty="0"/>
                        <a:t>from </a:t>
                      </a:r>
                      <a:r>
                        <a:rPr sz="1200" dirty="0"/>
                        <a:t>structured</a:t>
                      </a:r>
                      <a:r>
                        <a:rPr sz="1200" spc="-55" dirty="0"/>
                        <a:t> </a:t>
                      </a:r>
                      <a:r>
                        <a:rPr sz="1200" spc="-25" dirty="0"/>
                        <a:t>and</a:t>
                      </a:r>
                      <a:endParaRPr sz="1200" dirty="0"/>
                    </a:p>
                    <a:p>
                      <a:pPr marL="68580">
                        <a:lnSpc>
                          <a:spcPts val="1425"/>
                        </a:lnSpc>
                      </a:pPr>
                      <a:r>
                        <a:rPr sz="1200" spc="-10" dirty="0"/>
                        <a:t>unstructured</a:t>
                      </a:r>
                      <a:endParaRPr sz="1200" dirty="0"/>
                    </a:p>
                    <a:p>
                      <a:pPr marL="68580" marR="198755">
                        <a:lnSpc>
                          <a:spcPct val="101699"/>
                        </a:lnSpc>
                      </a:pPr>
                      <a:r>
                        <a:rPr sz="1200" spc="-10" dirty="0"/>
                        <a:t>documents</a:t>
                      </a:r>
                      <a:r>
                        <a:rPr sz="1200" spc="-30" dirty="0"/>
                        <a:t> </a:t>
                      </a:r>
                      <a:r>
                        <a:rPr sz="1200" dirty="0"/>
                        <a:t>like</a:t>
                      </a:r>
                      <a:r>
                        <a:rPr sz="1200" spc="-20" dirty="0"/>
                        <a:t> PDFs </a:t>
                      </a:r>
                      <a:r>
                        <a:rPr sz="1200" dirty="0"/>
                        <a:t>and</a:t>
                      </a:r>
                      <a:r>
                        <a:rPr sz="1200" spc="-40" dirty="0"/>
                        <a:t> </a:t>
                      </a:r>
                      <a:r>
                        <a:rPr sz="1200" dirty="0"/>
                        <a:t>Excel</a:t>
                      </a:r>
                      <a:r>
                        <a:rPr sz="1200" spc="-25" dirty="0"/>
                        <a:t> </a:t>
                      </a:r>
                      <a:r>
                        <a:rPr sz="1200" spc="-10" dirty="0"/>
                        <a:t>sheets.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7328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/>
                        <a:t>Joshi,</a:t>
                      </a:r>
                      <a:r>
                        <a:rPr sz="1200" spc="-40" dirty="0"/>
                        <a:t> </a:t>
                      </a:r>
                      <a:r>
                        <a:rPr sz="1200" dirty="0"/>
                        <a:t>D.,</a:t>
                      </a:r>
                      <a:r>
                        <a:rPr sz="1200" spc="-35" dirty="0"/>
                        <a:t> </a:t>
                      </a:r>
                      <a:r>
                        <a:rPr sz="1200" spc="-50" dirty="0"/>
                        <a:t>&amp;</a:t>
                      </a:r>
                      <a:endParaRPr sz="1200" dirty="0"/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10" dirty="0"/>
                        <a:t>Verma,</a:t>
                      </a:r>
                      <a:r>
                        <a:rPr sz="1200" spc="-15" dirty="0"/>
                        <a:t> </a:t>
                      </a:r>
                      <a:r>
                        <a:rPr sz="1200" spc="-25" dirty="0"/>
                        <a:t>L.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20" dirty="0"/>
                        <a:t>2021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10" dirty="0"/>
                        <a:t>SPRINGER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-10" dirty="0"/>
                        <a:t>Multilingual</a:t>
                      </a:r>
                      <a:endParaRPr sz="1200" dirty="0"/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10" dirty="0"/>
                        <a:t>Voice</a:t>
                      </a:r>
                      <a:endParaRPr sz="1200" dirty="0"/>
                    </a:p>
                    <a:p>
                      <a:pPr marL="67945" marR="99695">
                        <a:lnSpc>
                          <a:spcPct val="101699"/>
                        </a:lnSpc>
                      </a:pPr>
                      <a:r>
                        <a:rPr sz="1200" dirty="0"/>
                        <a:t>Interface</a:t>
                      </a:r>
                      <a:r>
                        <a:rPr sz="1200" spc="-70" dirty="0"/>
                        <a:t> </a:t>
                      </a:r>
                      <a:r>
                        <a:rPr sz="1200" spc="-25" dirty="0"/>
                        <a:t>for </a:t>
                      </a:r>
                      <a:r>
                        <a:rPr sz="1200" spc="-20" dirty="0"/>
                        <a:t>Rural </a:t>
                      </a:r>
                      <a:r>
                        <a:rPr sz="1200" spc="-10" dirty="0"/>
                        <a:t>Education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dirty="0"/>
                        <a:t>Developed</a:t>
                      </a:r>
                      <a:r>
                        <a:rPr sz="1200" spc="-70" dirty="0"/>
                        <a:t> </a:t>
                      </a:r>
                      <a:r>
                        <a:rPr sz="1200" spc="-50" dirty="0"/>
                        <a:t>a</a:t>
                      </a:r>
                      <a:endParaRPr sz="1200" dirty="0"/>
                    </a:p>
                    <a:p>
                      <a:pPr marL="68580" marR="252095">
                        <a:lnSpc>
                          <a:spcPct val="101699"/>
                        </a:lnSpc>
                      </a:pPr>
                      <a:r>
                        <a:rPr sz="1200" dirty="0"/>
                        <a:t>multilingual</a:t>
                      </a:r>
                      <a:r>
                        <a:rPr sz="1200" spc="-40" dirty="0"/>
                        <a:t> </a:t>
                      </a:r>
                      <a:r>
                        <a:rPr sz="1200" spc="-10" dirty="0"/>
                        <a:t>voice </a:t>
                      </a:r>
                      <a:r>
                        <a:rPr sz="1200" dirty="0"/>
                        <a:t>interface</a:t>
                      </a:r>
                      <a:r>
                        <a:rPr sz="1200" spc="-55" dirty="0"/>
                        <a:t> </a:t>
                      </a:r>
                      <a:r>
                        <a:rPr sz="1200" dirty="0"/>
                        <a:t>for</a:t>
                      </a:r>
                      <a:r>
                        <a:rPr sz="1200" spc="-50" dirty="0"/>
                        <a:t> </a:t>
                      </a:r>
                      <a:r>
                        <a:rPr sz="1200" spc="40" dirty="0"/>
                        <a:t>ofline </a:t>
                      </a:r>
                      <a:r>
                        <a:rPr sz="1200" spc="-10" dirty="0"/>
                        <a:t>environments</a:t>
                      </a:r>
                      <a:r>
                        <a:rPr sz="1200" spc="40" dirty="0"/>
                        <a:t> </a:t>
                      </a:r>
                      <a:r>
                        <a:rPr sz="1200" spc="-20" dirty="0"/>
                        <a:t>using </a:t>
                      </a:r>
                      <a:r>
                        <a:rPr sz="1200" spc="-10" dirty="0"/>
                        <a:t>lightweight</a:t>
                      </a:r>
                      <a:r>
                        <a:rPr sz="1200" dirty="0"/>
                        <a:t> STT</a:t>
                      </a:r>
                      <a:r>
                        <a:rPr sz="1200" spc="10" dirty="0"/>
                        <a:t> </a:t>
                      </a:r>
                      <a:r>
                        <a:rPr sz="1200" spc="-25" dirty="0"/>
                        <a:t>and</a:t>
                      </a:r>
                      <a:endParaRPr sz="1200" dirty="0"/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dirty="0"/>
                        <a:t>TTS</a:t>
                      </a:r>
                      <a:r>
                        <a:rPr sz="1200" spc="-15" dirty="0"/>
                        <a:t> </a:t>
                      </a:r>
                      <a:r>
                        <a:rPr sz="1200" spc="-10" dirty="0"/>
                        <a:t>models.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CBC50E-5C44-9E62-83F3-3478971CA8A9}"/>
              </a:ext>
            </a:extLst>
          </p:cNvPr>
          <p:cNvSpPr txBox="1"/>
          <p:nvPr/>
        </p:nvSpPr>
        <p:spPr>
          <a:xfrm>
            <a:off x="10804816" y="833643"/>
            <a:ext cx="64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9873684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6581</TotalTime>
  <Words>1643</Words>
  <Application>Microsoft Office PowerPoint</Application>
  <PresentationFormat>Widescreen</PresentationFormat>
  <Paragraphs>276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Sagona Book</vt:lpstr>
      <vt:lpstr>Times New Roman</vt:lpstr>
      <vt:lpstr>Wingdings</vt:lpstr>
      <vt:lpstr>Office Theme</vt:lpstr>
      <vt:lpstr>VoxMate   </vt:lpstr>
      <vt:lpstr>Introduction  </vt:lpstr>
      <vt:lpstr> </vt:lpstr>
      <vt:lpstr>PowerPoint Presentation</vt:lpstr>
      <vt:lpstr>PowerPoint Presentation</vt:lpstr>
      <vt:lpstr>Feasibility Study </vt:lpstr>
      <vt:lpstr>Existing System </vt:lpstr>
      <vt:lpstr>PowerPoint Presentation</vt:lpstr>
      <vt:lpstr>PowerPoint Presentation</vt:lpstr>
      <vt:lpstr>PowerPoint Presentation</vt:lpstr>
      <vt:lpstr>PowerPoint Presentation</vt:lpstr>
      <vt:lpstr>System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 Rajesh</dc:creator>
  <cp:lastModifiedBy>Arya Rajesh</cp:lastModifiedBy>
  <cp:revision>38</cp:revision>
  <dcterms:created xsi:type="dcterms:W3CDTF">2025-07-08T05:20:17Z</dcterms:created>
  <dcterms:modified xsi:type="dcterms:W3CDTF">2025-10-22T14:48:02Z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