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459" r:id="rId3"/>
    <p:sldId id="513" r:id="rId4"/>
    <p:sldId id="562" r:id="rId5"/>
    <p:sldId id="563" r:id="rId6"/>
    <p:sldId id="580" r:id="rId7"/>
    <p:sldId id="594" r:id="rId8"/>
    <p:sldId id="593" r:id="rId9"/>
    <p:sldId id="595" r:id="rId10"/>
    <p:sldId id="596" r:id="rId11"/>
    <p:sldId id="597" r:id="rId12"/>
    <p:sldId id="598" r:id="rId13"/>
    <p:sldId id="579" r:id="rId14"/>
    <p:sldId id="589" r:id="rId15"/>
    <p:sldId id="590" r:id="rId16"/>
    <p:sldId id="591" r:id="rId17"/>
    <p:sldId id="592" r:id="rId18"/>
    <p:sldId id="581" r:id="rId19"/>
    <p:sldId id="583" r:id="rId20"/>
    <p:sldId id="584" r:id="rId21"/>
    <p:sldId id="585" r:id="rId22"/>
    <p:sldId id="586" r:id="rId23"/>
    <p:sldId id="587" r:id="rId24"/>
    <p:sldId id="588" r:id="rId25"/>
    <p:sldId id="600" r:id="rId26"/>
    <p:sldId id="599" r:id="rId27"/>
    <p:sldId id="602" r:id="rId28"/>
    <p:sldId id="601" r:id="rId29"/>
    <p:sldId id="603" r:id="rId30"/>
    <p:sldId id="604" r:id="rId31"/>
    <p:sldId id="605" r:id="rId32"/>
    <p:sldId id="606" r:id="rId33"/>
    <p:sldId id="608" r:id="rId34"/>
    <p:sldId id="607" r:id="rId35"/>
    <p:sldId id="610" r:id="rId36"/>
    <p:sldId id="609" r:id="rId37"/>
    <p:sldId id="611" r:id="rId38"/>
    <p:sldId id="613" r:id="rId39"/>
    <p:sldId id="612" r:id="rId40"/>
    <p:sldId id="615" r:id="rId41"/>
    <p:sldId id="616" r:id="rId42"/>
    <p:sldId id="618" r:id="rId43"/>
    <p:sldId id="617" r:id="rId44"/>
    <p:sldId id="619" r:id="rId45"/>
    <p:sldId id="621" r:id="rId46"/>
    <p:sldId id="620" r:id="rId47"/>
    <p:sldId id="623" r:id="rId48"/>
    <p:sldId id="622" r:id="rId49"/>
    <p:sldId id="582" r:id="rId50"/>
    <p:sldId id="576" r:id="rId51"/>
    <p:sldId id="487" r:id="rId52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7" autoAdjust="0"/>
    <p:restoredTop sz="88289" autoAdjust="0"/>
  </p:normalViewPr>
  <p:slideViewPr>
    <p:cSldViewPr>
      <p:cViewPr>
        <p:scale>
          <a:sx n="100" d="100"/>
          <a:sy n="100" d="100"/>
        </p:scale>
        <p:origin x="-252" y="-4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9/19/2022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/2</a:t>
            </a:r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30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709215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eia.gov/energyexplained/what-is-energy/forms-of-energy.php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ia.gov/energyexplained/what-is-energy/forms-of-energy.php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hyperlink" Target="http://hyperphysics.phy-astr.gsu.edu/hbase/enecon.html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py-jupyter-notebook/blob/main/phys/energy-concept.md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py-jupyter-notebook/issues/6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0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0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4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dn-edunex.itb.ac.id/39012-Elementary-Physics-IA/106799-W01-Kinematika-Benda-Titik/46817-Kampus-SAP-Review/1661119628985_SAP-FIDAS-1A-2022-2023-ver-180822.pdf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0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2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4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8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1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py-jupyter-notebook/issues/6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wiley.com/en-gb/Halliday+and+Resnick's+Principles+of+Physics,+11th+Edition,+Global+Edition-p-9781119454014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oldid=1110562395" TargetMode="External"/><Relationship Id="rId2" Type="http://schemas.openxmlformats.org/officeDocument/2006/relationships/hyperlink" Target="https://www.britannica.com/science/work-physic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houghtco.com/work-269902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bugx.vercel.app/pages/0240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FI1101-04</a:t>
            </a: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2022-09-19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/>
              <a:t>Usaha dan energi</a:t>
            </a:r>
            <a:endParaRPr lang="en-US" sz="3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29000"/>
            <a:ext cx="7391398" cy="10668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Sparisoma Viridi</a:t>
            </a:r>
            <a:endParaRPr lang="pt-BR" sz="3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Nuclear Physics and Biophysics Research Division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Department of Physics, Institut Teknologi Bandung, 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>
                <a:solidFill>
                  <a:schemeClr val="bg1"/>
                </a:solidFill>
              </a:rPr>
              <a:t>20220919-v7| https://doi.org/10.5281/zenodo.7092151</a:t>
            </a: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29737" y="3743325"/>
            <a:ext cx="2423160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61950"/>
            <a:ext cx="408622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81475" y="438150"/>
            <a:ext cx="48863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1201738" y="4095750"/>
          <a:ext cx="230346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Equation" r:id="rId4" imgW="1155600" imgH="266400" progId="Equation.3">
                  <p:embed/>
                </p:oleObj>
              </mc:Choice>
              <mc:Fallback>
                <p:oleObj name="Equation" r:id="rId4" imgW="1155600" imgH="266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4095750"/>
                        <a:ext cx="2303462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Contoh-contoh kerja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Sistem benda bergerak pada bidang mendatar lincin, kasar, dengan gaya membentuk sudut terhadap bidang mendatar.</a:t>
            </a:r>
          </a:p>
          <a:p>
            <a:r>
              <a:rPr lang="en-US"/>
              <a:t>Gaya pada benda bergerak di atas bidang miring licin, kasar, dan gaya membentuk sudut terhadap bidang miring.</a:t>
            </a:r>
          </a:p>
          <a:p>
            <a:r>
              <a:rPr lang="en-US"/>
              <a:t>Gaya pada benda terikat pegas, dan dapat pula terdapat gaya luar, serta lantai kasar.</a:t>
            </a:r>
          </a:p>
          <a:p>
            <a:r>
              <a:rPr lang="en-US"/>
              <a:t>Gaya pada benda bergerak di atas bidang lintasan berbentuk lingkaran, dapat pula terdapat gaya luar dan lantai kasar.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Contoh-contoh kerja (lanj.)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Benda bergerak sambil terikat pada tali ataupun pegas.</a:t>
            </a:r>
          </a:p>
          <a:p>
            <a:r>
              <a:rPr lang="en-US"/>
              <a:t>Benda bergerak dalam fluida dan mengalami gaya gesek sebanding dengan kecepatan atau kecepatan kuadrat.</a:t>
            </a:r>
          </a:p>
          <a:p>
            <a:r>
              <a:rPr lang="en-US"/>
              <a:t>Kerja oleh gaya tegak lurus perpindahan.</a:t>
            </a:r>
          </a:p>
          <a:p>
            <a:r>
              <a:rPr lang="en-US"/>
              <a:t>Gabungan dari sistem-sistem sebelumnya.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Energi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Bentuk energi (</a:t>
            </a:r>
            <a:r>
              <a:rPr lang="en-US">
                <a:solidFill>
                  <a:srgbClr val="0070C0"/>
                </a:solidFill>
              </a:rPr>
              <a:t>U.S. Energy Infor. Admin.</a:t>
            </a:r>
            <a:r>
              <a:rPr lang="en-US"/>
              <a:t>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Perhatikan tabel pada halaman selanjutnya.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0" name="Rectangle 9">
            <a:hlinkClick r:id="rId2"/>
          </p:cNvPr>
          <p:cNvSpPr/>
          <p:nvPr/>
        </p:nvSpPr>
        <p:spPr>
          <a:xfrm>
            <a:off x="469075" y="433064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-, “What is energy? Forms of energy”, U.S. Energy Information Administration, 13 Dec 2021,</a:t>
            </a:r>
          </a:p>
          <a:p>
            <a:r>
              <a:rPr lang="en-US" sz="1000"/>
              <a:t>url </a:t>
            </a:r>
            <a:r>
              <a:rPr lang="en-US" sz="1000">
                <a:solidFill>
                  <a:srgbClr val="0070C0"/>
                </a:solidFill>
              </a:rPr>
              <a:t>https://www.eia.gov/energyexplained/what-is-energy/forms-of-energy.php</a:t>
            </a:r>
            <a:r>
              <a:rPr lang="en-US" sz="1000"/>
              <a:t> [20220918].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276350"/>
            <a:ext cx="6392863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613" y="-9660"/>
            <a:ext cx="7469188" cy="5162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Jenis energi (</a:t>
            </a:r>
            <a:r>
              <a:rPr lang="en-US">
                <a:solidFill>
                  <a:srgbClr val="0070C0"/>
                </a:solidFill>
              </a:rPr>
              <a:t>Orleans Niagara Boces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Energi merupakan kemampuan untuk melakukan kerja.</a:t>
            </a:r>
          </a:p>
          <a:p>
            <a:r>
              <a:rPr lang="en-US"/>
              <a:t>Bentuk energi: potensial dan kinetik.</a:t>
            </a:r>
          </a:p>
          <a:p>
            <a:r>
              <a:rPr lang="en-US"/>
              <a:t>Perhatikan gambar pada slide berikutnya.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69075" y="433064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-, “Types of energy”, Orleans Niagara Boces, 13 Dec 2021,</a:t>
            </a:r>
          </a:p>
          <a:p>
            <a:r>
              <a:rPr lang="en-US" sz="1000"/>
              <a:t>url </a:t>
            </a:r>
            <a:r>
              <a:rPr lang="en-US" sz="1000">
                <a:solidFill>
                  <a:srgbClr val="0070C0"/>
                </a:solidFill>
              </a:rPr>
              <a:t>https://www.eia.gov/energyexplained/what-is-energy/forms-of-energy.php</a:t>
            </a:r>
            <a:r>
              <a:rPr lang="en-US" sz="1000"/>
              <a:t> [20220918].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4098" name="Picture 2" descr="http://3.bp.blogspot.com/_9sxGxqxDRGM/TE50SARKicI/AAAAAAAAAOg/L7eaU0NlwHE/s1600/Forms+of+energ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1519" y="57149"/>
            <a:ext cx="7020962" cy="50292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Konsep energi (</a:t>
            </a:r>
            <a:r>
              <a:rPr lang="en-US">
                <a:solidFill>
                  <a:srgbClr val="0070C0"/>
                </a:solidFill>
              </a:rPr>
              <a:t>HyperPhysics</a:t>
            </a:r>
            <a:r>
              <a:rPr lang="en-US"/>
              <a:t>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0" name="Rectangle 9">
            <a:hlinkClick r:id="rId2"/>
          </p:cNvPr>
          <p:cNvSpPr/>
          <p:nvPr/>
        </p:nvSpPr>
        <p:spPr>
          <a:xfrm>
            <a:off x="469075" y="433064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Carl Rod Nave, “HyperPhysics”, 2017,</a:t>
            </a:r>
          </a:p>
          <a:p>
            <a:r>
              <a:rPr lang="en-US" sz="1000"/>
              <a:t>url </a:t>
            </a:r>
            <a:r>
              <a:rPr lang="en-US" sz="1000">
                <a:solidFill>
                  <a:srgbClr val="0070C0"/>
                </a:solidFill>
              </a:rPr>
              <a:t>http://hyperphysics.phy-astr.gsu.edu/hbase/enecon.html</a:t>
            </a:r>
            <a:r>
              <a:rPr lang="en-US" sz="1000"/>
              <a:t> [20220918].</a:t>
            </a:r>
          </a:p>
        </p:txBody>
      </p:sp>
      <p:pic>
        <p:nvPicPr>
          <p:cNvPr id="3074" name="Picture 2" descr="http://hyperphysics.phy-astr.gsu.edu/hbase/imgmec/enec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9738" y="933450"/>
            <a:ext cx="5724525" cy="3619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Konsep energi (</a:t>
            </a:r>
            <a:r>
              <a:rPr lang="en-US">
                <a:solidFill>
                  <a:srgbClr val="0070C0"/>
                </a:solidFill>
              </a:rPr>
              <a:t>satuan acara perkuliahan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url</a:t>
            </a:r>
            <a:br>
              <a:rPr lang="en-US"/>
            </a:br>
            <a:r>
              <a:rPr lang="en-US" sz="1700">
                <a:hlinkClick r:id="rId2"/>
              </a:rPr>
              <a:t>https://github.com/dudung/py-jupyter-notebook/blob/main/phys/energy-concept.md</a:t>
            </a:r>
            <a:endParaRPr lang="en-US" sz="170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Kerangka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776663" algn="r"/>
              </a:tabLst>
            </a:pPr>
            <a:r>
              <a:rPr lang="en-US"/>
              <a:t>Topik, Subtopik, Capaian Belajar	3</a:t>
            </a:r>
          </a:p>
          <a:p>
            <a:pPr>
              <a:tabLst>
                <a:tab pos="3776663" algn="r"/>
              </a:tabLst>
            </a:pPr>
            <a:r>
              <a:rPr lang="en-US"/>
              <a:t>Usaha	7</a:t>
            </a:r>
          </a:p>
          <a:p>
            <a:pPr>
              <a:tabLst>
                <a:tab pos="3776663" algn="r"/>
              </a:tabLst>
            </a:pPr>
            <a:r>
              <a:rPr lang="en-US"/>
              <a:t>Energi	13</a:t>
            </a:r>
          </a:p>
          <a:p>
            <a:pPr>
              <a:tabLst>
                <a:tab pos="3776663" algn="r"/>
              </a:tabLst>
            </a:pPr>
            <a:r>
              <a:rPr lang="en-US"/>
              <a:t>Energi kinetik	25</a:t>
            </a:r>
          </a:p>
          <a:p>
            <a:pPr>
              <a:tabLst>
                <a:tab pos="3776663" algn="r"/>
              </a:tabLst>
            </a:pPr>
            <a:r>
              <a:rPr lang="en-US"/>
              <a:t>Teorema usaha-energi kinetik	27</a:t>
            </a:r>
          </a:p>
          <a:p>
            <a:pPr>
              <a:tabLst>
                <a:tab pos="3776663" algn="r"/>
              </a:tabLst>
            </a:pPr>
            <a:r>
              <a:rPr lang="en-US"/>
              <a:t>Energi potensial	33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776663" algn="r"/>
              </a:tabLst>
            </a:pPr>
            <a:r>
              <a:rPr lang="en-US"/>
              <a:t>Gaya konservatif	38</a:t>
            </a:r>
          </a:p>
          <a:p>
            <a:pPr>
              <a:tabLst>
                <a:tab pos="3776663" algn="r"/>
              </a:tabLst>
            </a:pPr>
            <a:r>
              <a:rPr lang="en-US"/>
              <a:t>Hukum kekekalan energi	42</a:t>
            </a:r>
          </a:p>
          <a:p>
            <a:pPr>
              <a:tabLst>
                <a:tab pos="3776663" algn="r"/>
              </a:tabLst>
            </a:pPr>
            <a:r>
              <a:rPr lang="en-US"/>
              <a:t>Gaya tak-konservatif	45</a:t>
            </a:r>
          </a:p>
          <a:p>
            <a:pPr>
              <a:tabLst>
                <a:tab pos="3776663" algn="r"/>
              </a:tabLst>
            </a:pPr>
            <a:r>
              <a:rPr lang="en-US"/>
              <a:t>Hukum kekekalan energi dengan melibatkan gaya tak-konservatif	47</a:t>
            </a:r>
          </a:p>
          <a:p>
            <a:pPr>
              <a:tabLst>
                <a:tab pos="3776663" algn="r"/>
              </a:tabLst>
            </a:pPr>
            <a:r>
              <a:rPr lang="en-US"/>
              <a:t>Diskusi	49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10" name="Picture 2" descr="D:\Perkuliahan\2022-1\FI1101-04\11_20220919_L09\energy-concep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3220" y="0"/>
            <a:ext cx="5937561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7" name="Picture 2" descr="D:\Perkuliahan\2022-1\FI1101-04\11_20220919_L09\energy-concept.png"/>
          <p:cNvPicPr>
            <a:picLocks noChangeAspect="1" noChangeArrowheads="1"/>
          </p:cNvPicPr>
          <p:nvPr/>
        </p:nvPicPr>
        <p:blipFill>
          <a:blip r:embed="rId2"/>
          <a:srcRect b="42593"/>
          <a:stretch>
            <a:fillRect/>
          </a:stretch>
        </p:blipFill>
        <p:spPr bwMode="auto">
          <a:xfrm>
            <a:off x="254000" y="75377"/>
            <a:ext cx="8850536" cy="44013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7" name="Picture 2" descr="D:\Perkuliahan\2022-1\FI1101-04\11_20220919_L09\energy-concept.png"/>
          <p:cNvPicPr>
            <a:picLocks noChangeAspect="1" noChangeArrowheads="1"/>
          </p:cNvPicPr>
          <p:nvPr/>
        </p:nvPicPr>
        <p:blipFill>
          <a:blip r:embed="rId2"/>
          <a:srcRect t="57407"/>
          <a:stretch>
            <a:fillRect/>
          </a:stretch>
        </p:blipFill>
        <p:spPr bwMode="auto">
          <a:xfrm>
            <a:off x="203200" y="952500"/>
            <a:ext cx="8932157" cy="3295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Kode mermaid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```mermaid</a:t>
            </a:r>
          </a:p>
          <a:p>
            <a:pPr>
              <a:spcBef>
                <a:spcPts val="0"/>
              </a:spcBef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flowchart LR</a:t>
            </a:r>
          </a:p>
          <a:p>
            <a:pPr>
              <a:spcBef>
                <a:spcPts val="0"/>
              </a:spcBef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%% links</a:t>
            </a:r>
          </a:p>
          <a:p>
            <a:pPr>
              <a:spcBef>
                <a:spcPts val="0"/>
              </a:spcBef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E --&gt; W</a:t>
            </a:r>
          </a:p>
          <a:p>
            <a:pPr>
              <a:spcBef>
                <a:spcPts val="0"/>
              </a:spcBef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E --&gt; EF --&gt; KE &amp; PE</a:t>
            </a:r>
          </a:p>
          <a:p>
            <a:pPr>
              <a:spcBef>
                <a:spcPts val="0"/>
              </a:spcBef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W --&gt; WKET</a:t>
            </a:r>
          </a:p>
          <a:p>
            <a:pPr>
              <a:spcBef>
                <a:spcPts val="0"/>
              </a:spcBef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KE --&gt; WKET</a:t>
            </a:r>
          </a:p>
          <a:p>
            <a:pPr>
              <a:spcBef>
                <a:spcPts val="0"/>
              </a:spcBef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WKET &amp; CF --&gt; LCME</a:t>
            </a:r>
          </a:p>
          <a:p>
            <a:pPr>
              <a:spcBef>
                <a:spcPts val="0"/>
              </a:spcBef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PE --&gt; SE &amp; GE &amp; NE &amp; CE</a:t>
            </a:r>
          </a:p>
          <a:p>
            <a:pPr>
              <a:spcBef>
                <a:spcPts val="0"/>
              </a:spcBef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SE &amp; GE --&gt; CF</a:t>
            </a:r>
          </a:p>
          <a:p>
            <a:pPr>
              <a:spcBef>
                <a:spcPts val="0"/>
              </a:spcBef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PE --&gt; CF</a:t>
            </a:r>
          </a:p>
          <a:p>
            <a:pPr>
              <a:spcBef>
                <a:spcPts val="0"/>
              </a:spcBef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KE --&gt; RE &amp; TE &amp; ME &amp; WE &amp; EE</a:t>
            </a:r>
          </a:p>
          <a:p>
            <a:pPr>
              <a:spcBef>
                <a:spcPts val="0"/>
              </a:spcBef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ME -.- CF</a:t>
            </a:r>
          </a:p>
          <a:p>
            <a:pPr>
              <a:spcBef>
                <a:spcPts val="0"/>
              </a:spcBef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TE -.- NCF</a:t>
            </a:r>
          </a:p>
          <a:p>
            <a:pPr>
              <a:spcBef>
                <a:spcPts val="0"/>
              </a:spcBef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KEF &amp; PEF ---- EC</a:t>
            </a:r>
          </a:p>
          <a:p>
            <a:pPr>
              <a:spcBef>
                <a:spcPts val="0"/>
              </a:spcBef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NCF &amp; LCME --&gt; LCE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%% boxes</a:t>
            </a:r>
          </a:p>
          <a:p>
            <a:pPr>
              <a:spcBef>
                <a:spcPts val="0"/>
              </a:spcBef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subgraph PEF [Sumber]</a:t>
            </a:r>
          </a:p>
          <a:p>
            <a:pPr>
              <a:spcBef>
                <a:spcPts val="0"/>
              </a:spcBef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SE([ Pegas ])</a:t>
            </a:r>
          </a:p>
          <a:p>
            <a:pPr>
              <a:spcBef>
                <a:spcPts val="0"/>
              </a:spcBef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GE([ Gravitasi ])</a:t>
            </a:r>
          </a:p>
          <a:p>
            <a:pPr>
              <a:spcBef>
                <a:spcPts val="0"/>
              </a:spcBef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NE([ Nuklir ])</a:t>
            </a:r>
          </a:p>
          <a:p>
            <a:pPr>
              <a:spcBef>
                <a:spcPts val="0"/>
              </a:spcBef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CE([ Kimia ])</a:t>
            </a:r>
          </a:p>
          <a:p>
            <a:pPr>
              <a:spcBef>
                <a:spcPts val="0"/>
              </a:spcBef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>
              <a:spcBef>
                <a:spcPts val="0"/>
              </a:spcBef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subgraph KEF [Sumber]</a:t>
            </a:r>
          </a:p>
          <a:p>
            <a:pPr>
              <a:spcBef>
                <a:spcPts val="0"/>
              </a:spcBef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RE([ Cahaya ])</a:t>
            </a:r>
          </a:p>
          <a:p>
            <a:pPr>
              <a:spcBef>
                <a:spcPts val="0"/>
              </a:spcBef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TE([ Panas ])</a:t>
            </a:r>
          </a:p>
          <a:p>
            <a:pPr>
              <a:spcBef>
                <a:spcPts val="0"/>
              </a:spcBef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ME([ Angin, Air, Benda ])</a:t>
            </a:r>
          </a:p>
          <a:p>
            <a:pPr>
              <a:spcBef>
                <a:spcPts val="0"/>
              </a:spcBef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WE([ Suara, Ombak ])</a:t>
            </a:r>
          </a:p>
          <a:p>
            <a:pPr>
              <a:spcBef>
                <a:spcPts val="0"/>
              </a:spcBef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EE([ Arus listrik, Kilat ])</a:t>
            </a:r>
          </a:p>
          <a:p>
            <a:pPr>
              <a:spcBef>
                <a:spcPts val="0"/>
              </a:spcBef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>
              <a:spcBef>
                <a:spcPts val="0"/>
              </a:spcBef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E([ Energi ])</a:t>
            </a:r>
          </a:p>
          <a:p>
            <a:pPr>
              <a:spcBef>
                <a:spcPts val="0"/>
              </a:spcBef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EF([ Bentuk&lt;br&gt;energi ])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Kode mermaid (lanj.)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KE([ Energi&lt;br&gt;kinetik ])</a:t>
            </a:r>
          </a:p>
          <a:p>
            <a:pPr>
              <a:spcBef>
                <a:spcPts val="0"/>
              </a:spcBef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PE([ Energi&lt;br&gt;potensial])</a:t>
            </a:r>
          </a:p>
          <a:p>
            <a:pPr>
              <a:spcBef>
                <a:spcPts val="0"/>
              </a:spcBef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W([ Kerja ])</a:t>
            </a:r>
          </a:p>
          <a:p>
            <a:pPr>
              <a:spcBef>
                <a:spcPts val="0"/>
              </a:spcBef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WKET([ Teorema energi&lt;br&gt;kinetik-usaha ])</a:t>
            </a:r>
          </a:p>
          <a:p>
            <a:pPr>
              <a:spcBef>
                <a:spcPts val="0"/>
              </a:spcBef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CF([ Gaya konservatif ])</a:t>
            </a:r>
          </a:p>
          <a:p>
            <a:pPr>
              <a:spcBef>
                <a:spcPts val="0"/>
              </a:spcBef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LCME([ Hukum kekekalan&lt;br&gt;energi mekanik ])</a:t>
            </a:r>
          </a:p>
          <a:p>
            <a:pPr>
              <a:spcBef>
                <a:spcPts val="0"/>
              </a:spcBef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EC([ Konversi energi ])</a:t>
            </a:r>
          </a:p>
          <a:p>
            <a:pPr>
              <a:spcBef>
                <a:spcPts val="0"/>
              </a:spcBef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NCF([ Gaya non-&lt;br&gt;konservatif])</a:t>
            </a:r>
          </a:p>
          <a:p>
            <a:pPr>
              <a:spcBef>
                <a:spcPts val="0"/>
              </a:spcBef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LCE([ Hukum&lt;br&gt;kekekalan&lt;br&gt;energi ])</a:t>
            </a:r>
          </a:p>
          <a:p>
            <a:pPr>
              <a:spcBef>
                <a:spcPts val="0"/>
              </a:spcBef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```</a:t>
            </a:r>
            <a:endParaRPr lang="en-US" sz="12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Silakan bereksplorasi, misalnya pada laman</a:t>
            </a:r>
            <a:br>
              <a:rPr lang="en-US"/>
            </a:b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https://github.com/dudung/py-jupyter-notebook/issues/6#issuecomment-1250294100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8" name="Rectangle 7">
            <a:hlinkClick r:id="rId2"/>
          </p:cNvPr>
          <p:cNvSpPr/>
          <p:nvPr/>
        </p:nvSpPr>
        <p:spPr>
          <a:xfrm>
            <a:off x="4953000" y="2305050"/>
            <a:ext cx="3657600" cy="1524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Energi kinetik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Energi kinetik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Energi yang dimiliki oleh benda yang bergerak.</a:t>
            </a:r>
          </a:p>
          <a:p>
            <a:r>
              <a:rPr lang="en-US"/>
              <a:t>Fungsi dari massa benda dan kecepatannya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Fungsi dari momentum dan massanya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914400" y="2228850"/>
          <a:ext cx="29432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4" name="Equation" r:id="rId2" imgW="1168200" imgH="228600" progId="Equation.3">
                  <p:embed/>
                </p:oleObj>
              </mc:Choice>
              <mc:Fallback>
                <p:oleObj name="Equation" r:id="rId2" imgW="11682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28850"/>
                        <a:ext cx="2943225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914400" y="3486150"/>
          <a:ext cx="2366962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5" name="Equation" r:id="rId4" imgW="939600" imgH="368280" progId="Equation.3">
                  <p:embed/>
                </p:oleObj>
              </mc:Choice>
              <mc:Fallback>
                <p:oleObj name="Equation" r:id="rId4" imgW="939600" imgH="368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86150"/>
                        <a:ext cx="2366962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Teorema usaha-energi kinetik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Kinematika dan dinamika (ulas balik)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Terdapat hubungan antara kecepatan akhir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/>
              <a:t>, kecepatan</a:t>
            </a:r>
            <a:br>
              <a:rPr lang="en-US"/>
            </a:br>
            <a:r>
              <a:rPr lang="en-US"/>
              <a:t>awal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/>
              <a:t>, percepatan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/>
              <a:t>, dan perpindahan </a:t>
            </a:r>
            <a:r>
              <a:rPr lang="el-GR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/>
              <a:t> dalam bentuk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Hukum II Newton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911225" y="2139950"/>
          <a:ext cx="43513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8" name="Equation" r:id="rId2" imgW="1726920" imgH="215640" progId="Equation.3">
                  <p:embed/>
                </p:oleObj>
              </mc:Choice>
              <mc:Fallback>
                <p:oleObj name="Equation" r:id="rId2" imgW="17269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2139950"/>
                        <a:ext cx="4351338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838200" y="3409950"/>
          <a:ext cx="150336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9" name="Equation" r:id="rId4" imgW="596880" imgH="241200" progId="Equation.3">
                  <p:embed/>
                </p:oleObj>
              </mc:Choice>
              <mc:Fallback>
                <p:oleObj name="Equation" r:id="rId4" imgW="59688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409950"/>
                        <a:ext cx="1503362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Teorema usaha – energi kinetik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Ubah</a:t>
            </a:r>
            <a:br>
              <a:rPr lang="en-US"/>
            </a:br>
            <a:r>
              <a:rPr lang="en-US"/>
              <a:t>persamaan</a:t>
            </a:r>
            <a:br>
              <a:rPr lang="en-US"/>
            </a:br>
            <a:r>
              <a:rPr lang="en-US"/>
              <a:t>sebelumnya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Gunakan</a:t>
            </a:r>
            <a:br>
              <a:rPr lang="en-US"/>
            </a:br>
            <a:r>
              <a:rPr lang="en-US"/>
              <a:t>Hukum II</a:t>
            </a:r>
            <a:br>
              <a:rPr lang="en-US"/>
            </a:br>
            <a:r>
              <a:rPr lang="en-US"/>
              <a:t>Newton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044825" y="1187450"/>
          <a:ext cx="2974975" cy="328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2" name="Equation" r:id="rId2" imgW="1180800" imgH="1307880" progId="Equation.3">
                  <p:embed/>
                </p:oleObj>
              </mc:Choice>
              <mc:Fallback>
                <p:oleObj name="Equation" r:id="rId2" imgW="1180800" imgH="1307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825" y="1187450"/>
                        <a:ext cx="2974975" cy="328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Topik, Subtopik, Capaian Belajar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Teorema usaha – energi kinetik (lanj.)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Total kerja oleh semua gaya pada sebuah benda sama dengan perubahan energi kinetik benda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952500" y="2114550"/>
          <a:ext cx="2943225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6" name="Equation" r:id="rId2" imgW="1168200" imgH="469800" progId="Equation.3">
                  <p:embed/>
                </p:oleObj>
              </mc:Choice>
              <mc:Fallback>
                <p:oleObj name="Equation" r:id="rId2" imgW="1168200" imgH="46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2114550"/>
                        <a:ext cx="2943225" cy="118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Aplikasi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Benda bermassa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/>
              <a:t> bergerak di atas bidang mendatar kasar </a:t>
            </a:r>
            <a:r>
              <a:rPr lang="el-GR" i="1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/>
              <a:t> dan mendapatkan gaya luar mendatar ke kanan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/>
              <a:t>. Kecepatan awal benda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/>
              <a:t> dan kecepatan akhirnya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/>
              <a:t>. Perpindahan benda adalah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/>
              <a:t>.</a:t>
            </a:r>
          </a:p>
          <a:p>
            <a:r>
              <a:rPr lang="en-US"/>
              <a:t>Gambarkan sistem benda dan lainai dilengkap dengan diagram gaya-gaya yang bekerja pada benda.</a:t>
            </a:r>
          </a:p>
          <a:p>
            <a:r>
              <a:rPr lang="en-US"/>
              <a:t>Nyatakan gaya-gaya dalam notasi vektor.</a:t>
            </a:r>
          </a:p>
          <a:p>
            <a:r>
              <a:rPr lang="en-US"/>
              <a:t>Nyatakan perpindahan dalam notasi vektor.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Aplikasi (lanj.)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Hitunglah usaha oleh gaya luar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/>
              <a:t>, gaya gesek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/>
              <a:t>, gaya gravitasi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/>
              <a:t>, dan gaya normal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/>
              <a:t>.</a:t>
            </a:r>
          </a:p>
          <a:p>
            <a:r>
              <a:rPr lang="en-US"/>
              <a:t>Hitunglah usaha total oleh semua gaya pada benda.</a:t>
            </a:r>
          </a:p>
          <a:p>
            <a:r>
              <a:rPr lang="en-US"/>
              <a:t>Hitunglah kecepatan akhir benda.</a:t>
            </a:r>
          </a:p>
          <a:p>
            <a:r>
              <a:rPr lang="en-US"/>
              <a:t>Tunjukkan bahwa berlaku teorema usaha – energi kinetik.</a:t>
            </a:r>
          </a:p>
          <a:p>
            <a:r>
              <a:rPr lang="en-US"/>
              <a:t>Gunakan:</a:t>
            </a:r>
            <a:br>
              <a:rPr lang="en-US"/>
            </a:br>
            <a:r>
              <a:rPr lang="en-US" i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= 10</a:t>
            </a:r>
            <a:r>
              <a:rPr lang="en-US"/>
              <a:t> m/s2,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US"/>
              <a:t> kg, </a:t>
            </a:r>
            <a:r>
              <a:rPr lang="el-GR" i="1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= 0.01</a:t>
            </a:r>
            <a:r>
              <a:rPr lang="en-US"/>
              <a:t>,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= 1.2</a:t>
            </a:r>
            <a:r>
              <a:rPr lang="en-US"/>
              <a:t> N,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= 12</a:t>
            </a:r>
            <a:r>
              <a:rPr lang="en-US"/>
              <a:t> m/s,</a:t>
            </a:r>
            <a:br>
              <a:rPr lang="en-US"/>
            </a:b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US"/>
              <a:t> m,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= 27</a:t>
            </a:r>
            <a:r>
              <a:rPr lang="en-US"/>
              <a:t> 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Energi potensial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Energi potensial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Energi yang tersimpan dalam benda atau sistem berdasarkan ‘posisi’-nya relatif terhada suatu acuan.</a:t>
            </a:r>
          </a:p>
          <a:p>
            <a:r>
              <a:rPr lang="en-US"/>
              <a:t>‘Posisi’: posisi, tekanan, muatan, arus, dan besaran-besaran fisis lainnya.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Energi potensial gravitasi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Dekat permukaan bumi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Terhadap suatu mass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914400" y="1711325"/>
          <a:ext cx="24638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4" name="Equation" r:id="rId2" imgW="977760" imgH="190440" progId="Equation.3">
                  <p:embed/>
                </p:oleObj>
              </mc:Choice>
              <mc:Fallback>
                <p:oleObj name="Equation" r:id="rId2" imgW="977760" imgH="190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11325"/>
                        <a:ext cx="246380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911225" y="2963863"/>
          <a:ext cx="303847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7" name="Equation" r:id="rId4" imgW="1206360" imgH="419040" progId="Equation.3">
                  <p:embed/>
                </p:oleObj>
              </mc:Choice>
              <mc:Fallback>
                <p:oleObj name="Equation" r:id="rId4" imgW="120636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2963863"/>
                        <a:ext cx="3038475" cy="1055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Energi potensial pegas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Titik kesetimbangan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Bila dipilih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= 0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928688" y="1711325"/>
          <a:ext cx="22717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8" name="Equation" r:id="rId3" imgW="901440" imgH="215640" progId="Equation.3">
                  <p:embed/>
                </p:oleObj>
              </mc:Choice>
              <mc:Fallback>
                <p:oleObj name="Equation" r:id="rId3" imgW="9014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711325"/>
                        <a:ext cx="2271712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433845"/>
              </p:ext>
            </p:extLst>
          </p:nvPr>
        </p:nvGraphicFramePr>
        <p:xfrm>
          <a:off x="916214" y="3062967"/>
          <a:ext cx="14716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9" name="Equation" r:id="rId5" imgW="583920" imgH="215640" progId="Equation.3">
                  <p:embed/>
                </p:oleObj>
              </mc:Choice>
              <mc:Fallback>
                <p:oleObj name="Equation" r:id="rId5" imgW="5839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214" y="3062967"/>
                        <a:ext cx="1471613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C6B7D41-15DA-FDA7-79CD-C481611579C1}"/>
              </a:ext>
            </a:extLst>
          </p:cNvPr>
          <p:cNvSpPr txBox="1"/>
          <p:nvPr/>
        </p:nvSpPr>
        <p:spPr>
          <a:xfrm>
            <a:off x="3124202" y="1864083"/>
            <a:ext cx="45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/ 2</a:t>
            </a:r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6D9B4F-AB43-A5A6-A4A0-067B91E471AA}"/>
              </a:ext>
            </a:extLst>
          </p:cNvPr>
          <p:cNvSpPr txBox="1"/>
          <p:nvPr/>
        </p:nvSpPr>
        <p:spPr>
          <a:xfrm>
            <a:off x="2286000" y="3193859"/>
            <a:ext cx="45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/ 2</a:t>
            </a:r>
            <a:endParaRPr lang="en-ID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Energi medan elektromagnetik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Pada kapasitor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Pada induktor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876300" y="1708150"/>
          <a:ext cx="281463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2" name="Equation" r:id="rId2" imgW="1117440" imgH="228600" progId="Equation.3">
                  <p:embed/>
                </p:oleObj>
              </mc:Choice>
              <mc:Fallback>
                <p:oleObj name="Equation" r:id="rId2" imgW="111744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708150"/>
                        <a:ext cx="2814637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863600" y="3063875"/>
          <a:ext cx="24622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3" name="Equation" r:id="rId4" imgW="977760" imgH="228600" progId="Equation.3">
                  <p:embed/>
                </p:oleObj>
              </mc:Choice>
              <mc:Fallback>
                <p:oleObj name="Equation" r:id="rId4" imgW="9777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3063875"/>
                        <a:ext cx="2462212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Gaya konservatif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Gaya konservatif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Energi potensial dan gaya konservatif</a:t>
            </a:r>
          </a:p>
          <a:p>
            <a:endParaRPr lang="en-US"/>
          </a:p>
          <a:p>
            <a:endParaRPr lang="en-US" sz="1200"/>
          </a:p>
          <a:p>
            <a:r>
              <a:rPr lang="en-US"/>
              <a:t>Nabla adalah operator diferensial vektor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914400" y="1657350"/>
          <a:ext cx="137636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6" name="Equation" r:id="rId2" imgW="545760" imgH="190440" progId="Equation.3">
                  <p:embed/>
                </p:oleObj>
              </mc:Choice>
              <mc:Fallback>
                <p:oleObj name="Equation" r:id="rId2" imgW="545760" imgH="190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57350"/>
                        <a:ext cx="1376362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914400" y="2724150"/>
          <a:ext cx="29765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7" name="Equation" r:id="rId4" imgW="1180800" imgH="380880" progId="Equation.3">
                  <p:embed/>
                </p:oleObj>
              </mc:Choice>
              <mc:Fallback>
                <p:oleObj name="Equation" r:id="rId4" imgW="1180800" imgH="380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24150"/>
                        <a:ext cx="2976563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912813" y="3625850"/>
          <a:ext cx="425608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8" name="Equation" r:id="rId6" imgW="1688760" imgH="368280" progId="Equation.3">
                  <p:embed/>
                </p:oleObj>
              </mc:Choice>
              <mc:Fallback>
                <p:oleObj name="Equation" r:id="rId6" imgW="1688760" imgH="3682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3625850"/>
                        <a:ext cx="4256087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4841875" y="1646237"/>
          <a:ext cx="201612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9" name="Equation" r:id="rId8" imgW="799920" imgH="266400" progId="Equation.3">
                  <p:embed/>
                </p:oleObj>
              </mc:Choice>
              <mc:Fallback>
                <p:oleObj name="Equation" r:id="rId8" imgW="799920" imgH="266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1646237"/>
                        <a:ext cx="2016125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Topik dan subtopik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/>
              <a:t>Topik</a:t>
            </a:r>
            <a:br>
              <a:rPr lang="en-US"/>
            </a:br>
            <a:r>
              <a:rPr lang="en-US"/>
              <a:t>Usaha dan Energi</a:t>
            </a:r>
          </a:p>
          <a:p>
            <a:pPr>
              <a:buNone/>
            </a:pPr>
            <a:r>
              <a:rPr lang="en-US" b="1"/>
              <a:t>Subtopik</a:t>
            </a:r>
            <a:br>
              <a:rPr lang="en-US"/>
            </a:br>
            <a:r>
              <a:rPr lang="en-US"/>
              <a:t>Definisi usaha, Energi kinetik, dan Teorema usaha-energi kinetik. Energi potensial. Gaya konsevatif. Hukum kekekalan energi. Gaya tak konservatif.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69075" y="4183825"/>
            <a:ext cx="82177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Harry Mahardika (Koord.), “Satuan Acara Perkuliahan Matakuliah Fisika Dasar IA (FI – 1101) Semester I 2022-2023”, Prodi Sarjana Fisika, FMIPA, ITB, 18 Aug 2022, url </a:t>
            </a:r>
            <a:r>
              <a:rPr lang="en-US" sz="1000">
                <a:solidFill>
                  <a:srgbClr val="0070C0"/>
                </a:solidFill>
              </a:rPr>
              <a:t>https://cdn-edunex.itb.ac.id/39012-Elementary-Physics-IA/106799-W01-Kinematika-Benda-Titik/46817-Kampus-SAP-Review/1661119628985_SAP-FIDAS-1A-2022-2023-ver-180822.pdf</a:t>
            </a:r>
            <a:r>
              <a:rPr lang="en-US" sz="1000"/>
              <a:t> [20220824]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Gaya gravitasi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Dekat permukaan bumi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Terhadap suatu massa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1028700" y="1733550"/>
          <a:ext cx="17907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0" name="Equation" r:id="rId2" imgW="711000" imgH="190440" progId="Equation.3">
                  <p:embed/>
                </p:oleObj>
              </mc:Choice>
              <mc:Fallback>
                <p:oleObj name="Equation" r:id="rId2" imgW="711000" imgH="190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1733550"/>
                        <a:ext cx="179070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1003300" y="2952750"/>
          <a:ext cx="22383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1" name="Equation" r:id="rId4" imgW="888840" imgH="355320" progId="Equation.3">
                  <p:embed/>
                </p:oleObj>
              </mc:Choice>
              <mc:Fallback>
                <p:oleObj name="Equation" r:id="rId4" imgW="888840" imgH="3553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2952750"/>
                        <a:ext cx="2238375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Gaya pegas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Titik kesetimbangan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Bila dipilih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= 0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895350" y="1743075"/>
          <a:ext cx="23368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4" name="Equation" r:id="rId2" imgW="927000" imgH="190440" progId="Equation.3">
                  <p:embed/>
                </p:oleObj>
              </mc:Choice>
              <mc:Fallback>
                <p:oleObj name="Equation" r:id="rId2" imgW="927000" imgH="190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1743075"/>
                        <a:ext cx="233680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9" name="Object 3"/>
          <p:cNvGraphicFramePr>
            <a:graphicFrameLocks noChangeAspect="1"/>
          </p:cNvGraphicFramePr>
          <p:nvPr/>
        </p:nvGraphicFramePr>
        <p:xfrm>
          <a:off x="895350" y="3060700"/>
          <a:ext cx="15367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5" name="Equation" r:id="rId4" imgW="609480" imgH="190440" progId="Equation.3">
                  <p:embed/>
                </p:oleObj>
              </mc:Choice>
              <mc:Fallback>
                <p:oleObj name="Equation" r:id="rId4" imgW="609480" imgH="1904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3060700"/>
                        <a:ext cx="153670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Hukum kekekalan energi mekanik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Konsep-konsep sebelumnya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Kerja dan energi potensial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Teorema usaha – energi kinetik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graphicFrame>
        <p:nvGraphicFramePr>
          <p:cNvPr id="91138" name="Object 2"/>
          <p:cNvGraphicFramePr>
            <a:graphicFrameLocks noChangeAspect="1"/>
          </p:cNvGraphicFramePr>
          <p:nvPr/>
        </p:nvGraphicFramePr>
        <p:xfrm>
          <a:off x="838200" y="1657350"/>
          <a:ext cx="2016125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8" name="Equation" r:id="rId2" imgW="799920" imgH="266400" progId="Equation.3">
                  <p:embed/>
                </p:oleObj>
              </mc:Choice>
              <mc:Fallback>
                <p:oleObj name="Equation" r:id="rId2" imgW="799920" imgH="266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57350"/>
                        <a:ext cx="2016125" cy="67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842962" y="3105150"/>
          <a:ext cx="1824038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9" name="Equation" r:id="rId4" imgW="723600" imgH="266400" progId="Equation.3">
                  <p:embed/>
                </p:oleObj>
              </mc:Choice>
              <mc:Fallback>
                <p:oleObj name="Equation" r:id="rId4" imgW="723600" imgH="266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2" y="3105150"/>
                        <a:ext cx="1824038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Hukum kekekalan energi mekanik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Substitusi persamaan terakhir ke persamaan sebelumnya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graphicFrame>
        <p:nvGraphicFramePr>
          <p:cNvPr id="92162" name="Object 2"/>
          <p:cNvGraphicFramePr>
            <a:graphicFrameLocks noChangeAspect="1"/>
          </p:cNvGraphicFramePr>
          <p:nvPr/>
        </p:nvGraphicFramePr>
        <p:xfrm>
          <a:off x="962025" y="1733550"/>
          <a:ext cx="2847975" cy="236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2" name="Equation" r:id="rId2" imgW="1130040" imgH="939600" progId="Equation.3">
                  <p:embed/>
                </p:oleObj>
              </mc:Choice>
              <mc:Fallback>
                <p:oleObj name="Equation" r:id="rId2" imgW="1130040" imgH="939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1733550"/>
                        <a:ext cx="2847975" cy="236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Gaya non-konservatif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Gaya selain gaya konservatif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Gaya gesek antar dua benda</a:t>
            </a:r>
          </a:p>
          <a:p>
            <a:endParaRPr lang="en-US"/>
          </a:p>
          <a:p>
            <a:r>
              <a:rPr lang="en-US"/>
              <a:t>Gaya gesek fluida</a:t>
            </a:r>
          </a:p>
          <a:p>
            <a:endParaRPr lang="en-US"/>
          </a:p>
          <a:p>
            <a:r>
              <a:rPr lang="en-US"/>
              <a:t>Gaya magnetik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graphicFrame>
        <p:nvGraphicFramePr>
          <p:cNvPr id="93186" name="Object 2"/>
          <p:cNvGraphicFramePr>
            <a:graphicFrameLocks noChangeAspect="1"/>
          </p:cNvGraphicFramePr>
          <p:nvPr/>
        </p:nvGraphicFramePr>
        <p:xfrm>
          <a:off x="908050" y="1603375"/>
          <a:ext cx="15684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6" name="Equation" r:id="rId2" imgW="622080" imgH="215640" progId="Equation.3">
                  <p:embed/>
                </p:oleObj>
              </mc:Choice>
              <mc:Fallback>
                <p:oleObj name="Equation" r:id="rId2" imgW="6220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1603375"/>
                        <a:ext cx="156845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7" name="Object 3"/>
          <p:cNvGraphicFramePr>
            <a:graphicFrameLocks noChangeAspect="1"/>
          </p:cNvGraphicFramePr>
          <p:nvPr/>
        </p:nvGraphicFramePr>
        <p:xfrm>
          <a:off x="914400" y="2463800"/>
          <a:ext cx="13128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7" name="Equation" r:id="rId4" imgW="520560" imgH="215640" progId="Equation.3">
                  <p:embed/>
                </p:oleObj>
              </mc:Choice>
              <mc:Fallback>
                <p:oleObj name="Equation" r:id="rId4" imgW="52056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63800"/>
                        <a:ext cx="1312863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8" name="Object 4"/>
          <p:cNvGraphicFramePr>
            <a:graphicFrameLocks noChangeAspect="1"/>
          </p:cNvGraphicFramePr>
          <p:nvPr/>
        </p:nvGraphicFramePr>
        <p:xfrm>
          <a:off x="4275137" y="2432050"/>
          <a:ext cx="14398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8" name="Equation" r:id="rId6" imgW="571320" imgH="215640" progId="Equation.3">
                  <p:embed/>
                </p:oleObj>
              </mc:Choice>
              <mc:Fallback>
                <p:oleObj name="Equation" r:id="rId6" imgW="5713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5137" y="2432050"/>
                        <a:ext cx="1439863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881063" y="3454400"/>
          <a:ext cx="16335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9" name="Equation" r:id="rId8" imgW="647640" imgH="215640" progId="Equation.3">
                  <p:embed/>
                </p:oleObj>
              </mc:Choice>
              <mc:Fallback>
                <p:oleObj name="Equation" r:id="rId8" imgW="64764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3454400"/>
                        <a:ext cx="1633537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Hukum kekekalan energi dengan melibatkan gaya tak-konservatif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Hukum kekekalan energi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Hukum kekekalan energi mekanik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Teorema usaha – energi kinetik </a:t>
            </a:r>
            <a:r>
              <a:rPr lang="en-US">
                <a:sym typeface="Wingdings" pitchFamily="2" charset="2"/>
              </a:rPr>
              <a:t> Hukum kekekalan energi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graphicFrame>
        <p:nvGraphicFramePr>
          <p:cNvPr id="94210" name="Object 2"/>
          <p:cNvGraphicFramePr>
            <a:graphicFrameLocks noChangeAspect="1"/>
          </p:cNvGraphicFramePr>
          <p:nvPr/>
        </p:nvGraphicFramePr>
        <p:xfrm>
          <a:off x="914400" y="3394075"/>
          <a:ext cx="3935413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0" name="Equation" r:id="rId2" imgW="1562040" imgH="520560" progId="Equation.3">
                  <p:embed/>
                </p:oleObj>
              </mc:Choice>
              <mc:Fallback>
                <p:oleObj name="Equation" r:id="rId2" imgW="1562040" imgH="520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94075"/>
                        <a:ext cx="3935413" cy="131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1" name="Object 3"/>
          <p:cNvGraphicFramePr>
            <a:graphicFrameLocks noChangeAspect="1"/>
          </p:cNvGraphicFramePr>
          <p:nvPr/>
        </p:nvGraphicFramePr>
        <p:xfrm>
          <a:off x="914400" y="1581150"/>
          <a:ext cx="20796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1" name="Equation" r:id="rId4" imgW="825480" imgH="419040" progId="Equation.3">
                  <p:embed/>
                </p:oleObj>
              </mc:Choice>
              <mc:Fallback>
                <p:oleObj name="Equation" r:id="rId4" imgW="82548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81150"/>
                        <a:ext cx="2079625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Diskusi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Tujuan Instruksional Khusus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Kemampuan menyelesaikan persoalan mekanika dengan konsep usaha-energi kinetik.</a:t>
            </a:r>
          </a:p>
          <a:p>
            <a:r>
              <a:rPr lang="en-US"/>
              <a:t>Pemahaman hubungan gaya konservatif, energi potensial dan hukum kekekalan energi kinetik.</a:t>
            </a:r>
          </a:p>
          <a:p>
            <a:r>
              <a:rPr lang="en-US"/>
              <a:t>Pemahaman penggunaan konsep kekekalan energi mekanik jika gaya tak konservatif ikut terlibat.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Diskusi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Mari berdiskusi </a:t>
            </a:r>
            <a:r>
              <a:rPr lang="en-US">
                <a:sym typeface="Wingdings" pitchFamily="2" charset="2"/>
              </a:rPr>
              <a:t></a:t>
            </a:r>
          </a:p>
          <a:p>
            <a:endParaRPr lang="en-US">
              <a:sym typeface="Wingdings" pitchFamily="2" charset="2"/>
            </a:endParaRPr>
          </a:p>
          <a:p>
            <a:endParaRPr lang="en-US">
              <a:sym typeface="Wingdings" pitchFamily="2" charset="2"/>
            </a:endParaRPr>
          </a:p>
          <a:p>
            <a:endParaRPr lang="en-US">
              <a:sym typeface="Wingdings" pitchFamily="2" charset="2"/>
            </a:endParaRPr>
          </a:p>
          <a:p>
            <a:endParaRPr lang="en-US">
              <a:sym typeface="Wingdings" pitchFamily="2" charset="2"/>
            </a:endParaRPr>
          </a:p>
          <a:p>
            <a:endParaRPr lang="en-US">
              <a:sym typeface="Wingdings" pitchFamily="2" charset="2"/>
            </a:endParaRPr>
          </a:p>
          <a:p>
            <a:r>
              <a:rPr lang="en-US">
                <a:sym typeface="Wingdings" pitchFamily="2" charset="2"/>
              </a:rPr>
              <a:t>Komentar dan saran dapat disampaikan ke </a:t>
            </a:r>
            <a:r>
              <a:rPr lang="en-US" sz="2000">
                <a:sym typeface="Wingdings" pitchFamily="2" charset="2"/>
                <a:hlinkClick r:id="rId2"/>
              </a:rPr>
              <a:t>https://github.com/dudung/py-jupyter-notebook/issues/6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FI1101-04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2022-09-19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Terima kasih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Pustaka utama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69075" y="4183825"/>
            <a:ext cx="82177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David Halliday, Robert Resnick, Jearl Walker, “Halliday and Resnick's Principles of Physics, 11th Edition, Global Edition”, Wiiley, Jan 2020,</a:t>
            </a:r>
          </a:p>
          <a:p>
            <a:r>
              <a:rPr lang="en-US" sz="1000"/>
              <a:t>url </a:t>
            </a:r>
            <a:r>
              <a:rPr lang="en-US" sz="1000">
                <a:solidFill>
                  <a:srgbClr val="0070C0"/>
                </a:solidFill>
              </a:rPr>
              <a:t>https://www.wiley.com/en-gb/Halliday+and+Resnick's+Principles+of+Physics,+11th+Edition,+Global+Edition-p-9781119454014#content-section</a:t>
            </a:r>
            <a:r>
              <a:rPr lang="en-US" sz="1000"/>
              <a:t> [20220918].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990600"/>
            <a:ext cx="37719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71975" y="1022350"/>
            <a:ext cx="43148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Usaha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Ukuran transfer energi yang terjadi saat sebuah obyek digerakkan melampaui suatu jarak oleh gaya eksternal, dengan sebagiannya diterapkan pada arah perpindahan (</a:t>
            </a:r>
            <a:r>
              <a:rPr lang="en-US">
                <a:solidFill>
                  <a:srgbClr val="0070C0"/>
                </a:solidFill>
              </a:rPr>
              <a:t>Britannica, 2020</a:t>
            </a:r>
            <a:r>
              <a:rPr lang="en-US"/>
              <a:t>).</a:t>
            </a:r>
          </a:p>
          <a:p>
            <a:r>
              <a:rPr lang="en-US"/>
              <a:t>Transfer energi ke atau dari suatu benda melalui penerapan gaya sepanjang suatu perpindahan (</a:t>
            </a:r>
            <a:r>
              <a:rPr lang="en-US">
                <a:solidFill>
                  <a:srgbClr val="0070C0"/>
                </a:solidFill>
              </a:rPr>
              <a:t>Wikipedia, 2022</a:t>
            </a:r>
            <a:r>
              <a:rPr lang="en-US"/>
              <a:t>).</a:t>
            </a:r>
          </a:p>
          <a:p>
            <a:r>
              <a:rPr lang="en-US"/>
              <a:t>Gaya yang menyebabkan pergerakan -- atau perpindahan -- suatu benda (</a:t>
            </a:r>
            <a:r>
              <a:rPr lang="en-US">
                <a:solidFill>
                  <a:srgbClr val="0070C0"/>
                </a:solidFill>
              </a:rPr>
              <a:t>ThoughtCo., 2019</a:t>
            </a:r>
            <a:r>
              <a:rPr lang="en-US"/>
              <a:t>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838200" y="2343150"/>
            <a:ext cx="2209800" cy="381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5257800" y="3143250"/>
            <a:ext cx="2146300" cy="381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4"/>
          </p:cNvPr>
          <p:cNvSpPr/>
          <p:nvPr/>
        </p:nvSpPr>
        <p:spPr>
          <a:xfrm>
            <a:off x="2501900" y="3956050"/>
            <a:ext cx="2311400" cy="381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Usaha (lanj.)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Dihitung secara umum dengan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Silakan membaca lebih lanjut di</a:t>
            </a:r>
            <a:br>
              <a:rPr lang="en-US"/>
            </a:br>
            <a:r>
              <a:rPr lang="en-US"/>
              <a:t>url </a:t>
            </a:r>
            <a:r>
              <a:rPr lang="en-US">
                <a:hlinkClick r:id="rId2"/>
              </a:rPr>
              <a:t>https://bugx.vercel.app/pages/0240.html</a:t>
            </a:r>
            <a:r>
              <a:rPr lang="en-US"/>
              <a:t>.</a:t>
            </a:r>
          </a:p>
          <a:p>
            <a:r>
              <a:rPr lang="en-US"/>
              <a:t>Perhatikan gambar dan tabel pada halaman selanjutnya.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27100" y="1746250"/>
          <a:ext cx="16827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Equation" r:id="rId3" imgW="672840" imgH="266400" progId="Equation.3">
                  <p:embed/>
                </p:oleObj>
              </mc:Choice>
              <mc:Fallback>
                <p:oleObj name="Equation" r:id="rId3" imgW="672840" imgH="266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1746250"/>
                        <a:ext cx="168275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hlinkClick r:id="rId2"/>
          </p:cNvPr>
          <p:cNvSpPr/>
          <p:nvPr/>
        </p:nvSpPr>
        <p:spPr>
          <a:xfrm>
            <a:off x="469075" y="4183825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Sparisoma Viridi, “work" in bugx, 07 Dec 2021, url </a:t>
            </a:r>
            <a:r>
              <a:rPr lang="en-US" sz="1000">
                <a:solidFill>
                  <a:srgbClr val="0070C0"/>
                </a:solidFill>
              </a:rPr>
              <a:t>https://bugx.vercel.app/pages/0240.html</a:t>
            </a:r>
            <a:r>
              <a:rPr lang="en-US" sz="1000"/>
              <a:t> [20220918].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6112</TotalTime>
  <Words>1858</Words>
  <Application>Microsoft Office PowerPoint</Application>
  <PresentationFormat>On-screen Show (16:9)</PresentationFormat>
  <Paragraphs>374</Paragraphs>
  <Slides>51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Courier New</vt:lpstr>
      <vt:lpstr>Times New Roman</vt:lpstr>
      <vt:lpstr>Office Theme</vt:lpstr>
      <vt:lpstr>Equation</vt:lpstr>
      <vt:lpstr>Usaha dan energi</vt:lpstr>
      <vt:lpstr>Kerangka</vt:lpstr>
      <vt:lpstr>PowerPoint Presentation</vt:lpstr>
      <vt:lpstr>Topik dan subtopik</vt:lpstr>
      <vt:lpstr>Tujuan Instruksional Khusus</vt:lpstr>
      <vt:lpstr>Pustaka utama</vt:lpstr>
      <vt:lpstr>PowerPoint Presentation</vt:lpstr>
      <vt:lpstr>Usaha</vt:lpstr>
      <vt:lpstr>Usaha (lanj.)</vt:lpstr>
      <vt:lpstr>PowerPoint Presentation</vt:lpstr>
      <vt:lpstr>Contoh-contoh kerja</vt:lpstr>
      <vt:lpstr>Contoh-contoh kerja (lanj.)</vt:lpstr>
      <vt:lpstr>PowerPoint Presentation</vt:lpstr>
      <vt:lpstr>Bentuk energi (U.S. Energy Infor. Admin.)</vt:lpstr>
      <vt:lpstr>PowerPoint Presentation</vt:lpstr>
      <vt:lpstr>Jenis energi (Orleans Niagara Boces)</vt:lpstr>
      <vt:lpstr>PowerPoint Presentation</vt:lpstr>
      <vt:lpstr>Konsep energi (HyperPhysics)</vt:lpstr>
      <vt:lpstr>Konsep energi (satuan acara perkuliahan)</vt:lpstr>
      <vt:lpstr>PowerPoint Presentation</vt:lpstr>
      <vt:lpstr>PowerPoint Presentation</vt:lpstr>
      <vt:lpstr>PowerPoint Presentation</vt:lpstr>
      <vt:lpstr>Kode mermaid</vt:lpstr>
      <vt:lpstr>Kode mermaid (lanj.)</vt:lpstr>
      <vt:lpstr>PowerPoint Presentation</vt:lpstr>
      <vt:lpstr>Energi kinetik</vt:lpstr>
      <vt:lpstr>PowerPoint Presentation</vt:lpstr>
      <vt:lpstr>Kinematika dan dinamika (ulas balik)</vt:lpstr>
      <vt:lpstr>Teorema usaha – energi kinetik</vt:lpstr>
      <vt:lpstr>Teorema usaha – energi kinetik (lanj.)</vt:lpstr>
      <vt:lpstr>Aplikasi</vt:lpstr>
      <vt:lpstr>Aplikasi (lanj.)</vt:lpstr>
      <vt:lpstr>PowerPoint Presentation</vt:lpstr>
      <vt:lpstr>Energi potensial</vt:lpstr>
      <vt:lpstr>Energi potensial gravitasi</vt:lpstr>
      <vt:lpstr>Energi potensial pegas</vt:lpstr>
      <vt:lpstr>Energi medan elektromagnetik</vt:lpstr>
      <vt:lpstr>PowerPoint Presentation</vt:lpstr>
      <vt:lpstr>Gaya konservatif</vt:lpstr>
      <vt:lpstr>Gaya gravitasi</vt:lpstr>
      <vt:lpstr>Gaya pegas</vt:lpstr>
      <vt:lpstr>PowerPoint Presentation</vt:lpstr>
      <vt:lpstr>Konsep-konsep sebelumnya</vt:lpstr>
      <vt:lpstr>Hukum kekekalan energi mekanik</vt:lpstr>
      <vt:lpstr>PowerPoint Presentation</vt:lpstr>
      <vt:lpstr>Gaya selain gaya konservatif</vt:lpstr>
      <vt:lpstr>PowerPoint Presentation</vt:lpstr>
      <vt:lpstr>Hukum kekekalan energi</vt:lpstr>
      <vt:lpstr>PowerPoint Presentation</vt:lpstr>
      <vt:lpstr>Diskusi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1171</cp:revision>
  <dcterms:created xsi:type="dcterms:W3CDTF">2012-12-06T09:55:31Z</dcterms:created>
  <dcterms:modified xsi:type="dcterms:W3CDTF">2022-09-19T08:32:55Z</dcterms:modified>
</cp:coreProperties>
</file>