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459" r:id="rId3"/>
    <p:sldId id="702" r:id="rId4"/>
    <p:sldId id="701" r:id="rId5"/>
    <p:sldId id="705" r:id="rId6"/>
    <p:sldId id="513" r:id="rId7"/>
    <p:sldId id="685" r:id="rId8"/>
    <p:sldId id="688" r:id="rId9"/>
    <p:sldId id="689" r:id="rId10"/>
    <p:sldId id="690" r:id="rId11"/>
    <p:sldId id="691" r:id="rId12"/>
    <p:sldId id="686" r:id="rId13"/>
    <p:sldId id="687" r:id="rId14"/>
    <p:sldId id="692" r:id="rId15"/>
    <p:sldId id="693" r:id="rId16"/>
    <p:sldId id="694" r:id="rId17"/>
    <p:sldId id="696" r:id="rId18"/>
    <p:sldId id="697" r:id="rId19"/>
    <p:sldId id="698" r:id="rId20"/>
    <p:sldId id="699" r:id="rId21"/>
    <p:sldId id="700" r:id="rId22"/>
    <p:sldId id="695" r:id="rId23"/>
    <p:sldId id="704" r:id="rId24"/>
    <p:sldId id="703" r:id="rId25"/>
    <p:sldId id="582" r:id="rId26"/>
    <p:sldId id="576" r:id="rId27"/>
    <p:sldId id="487" r:id="rId28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7" autoAdjust="0"/>
    <p:restoredTop sz="96057" autoAdjust="0"/>
  </p:normalViewPr>
  <p:slideViewPr>
    <p:cSldViewPr>
      <p:cViewPr varScale="1">
        <p:scale>
          <a:sx n="88" d="100"/>
          <a:sy n="88" d="100"/>
        </p:scale>
        <p:origin x="-1008" y="-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10.wmf"/><Relationship Id="rId1" Type="http://schemas.openxmlformats.org/officeDocument/2006/relationships/image" Target="../media/image31.wmf"/><Relationship Id="rId4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2022-09-29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2022-09-29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4314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4314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431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2022-09-29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2022-09-29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2022-09-29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2022-09-29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2022-09-29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2022-09-29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2022-09-29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2022-09-29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2022-09-29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2022-09-29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2022-09-29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2022-09-29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2022-09-29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712511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25.png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FI1101-04</a:t>
            </a:r>
            <a:endParaRPr lang="en-US"/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2022-09-29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/>
              <a:t>Diskusi Tutorial </a:t>
            </a:r>
            <a:r>
              <a:rPr lang="en-US" smtClean="0"/>
              <a:t>4: Momentum Linier</a:t>
            </a:r>
            <a:endParaRPr lang="en-US" sz="3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29000"/>
            <a:ext cx="7391398" cy="10668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Sparisoma Viridi, Septian Ulan Dini</a:t>
            </a:r>
            <a:endParaRPr lang="pt-BR" sz="3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Nuclear Physics and Biophysics Research </a:t>
            </a:r>
            <a:r>
              <a:rPr lang="en-US" sz="1400" smtClean="0">
                <a:solidFill>
                  <a:schemeClr val="bg1"/>
                </a:solidFill>
              </a:rPr>
              <a:t>Division, 0000-0002-7588-4539</a:t>
            </a:r>
            <a:endParaRPr lang="en-US" sz="14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Department of Physics, Institut Teknologi Bandung, 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20220929-v4| </a:t>
            </a:r>
            <a:r>
              <a:rPr lang="en-US" sz="1100">
                <a:solidFill>
                  <a:schemeClr val="bg1"/>
                </a:solidFill>
              </a:rPr>
              <a:t>https://</a:t>
            </a:r>
            <a:r>
              <a:rPr lang="en-US" sz="1100" smtClean="0">
                <a:solidFill>
                  <a:schemeClr val="bg1"/>
                </a:solidFill>
              </a:rPr>
              <a:t>doi.org/10.5281/zenodo</a:t>
            </a:r>
            <a:r>
              <a:rPr lang="en-US" sz="1100" smtClean="0">
                <a:solidFill>
                  <a:schemeClr val="bg1"/>
                </a:solidFill>
              </a:rPr>
              <a:t>.7125117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32457" y="3748083"/>
            <a:ext cx="2423160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A04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r>
              <a:rPr lang="en-US" smtClean="0"/>
              <a:t>Kecepatan akhir</a:t>
            </a:r>
            <a:br>
              <a:rPr lang="en-US" smtClean="0"/>
            </a:br>
            <a:r>
              <a:rPr lang="en-US" smtClean="0"/>
              <a:t>partikel pertama</a:t>
            </a:r>
          </a:p>
          <a:p>
            <a:endParaRPr lang="en-US" smtClean="0"/>
          </a:p>
          <a:p>
            <a:r>
              <a:rPr lang="en-US" smtClean="0"/>
              <a:t>Kecepatan akhir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partikel kedua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2022-09-29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238" y="1198092"/>
            <a:ext cx="813593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3835402" y="1983920"/>
          <a:ext cx="3937000" cy="952500"/>
        </p:xfrm>
        <a:graphic>
          <a:graphicData uri="http://schemas.openxmlformats.org/presentationml/2006/ole">
            <p:oleObj spid="_x0000_s3075" name="Equation" r:id="rId4" imgW="1574640" imgH="380880" progId="Equation.3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3831772" y="3257550"/>
          <a:ext cx="3968750" cy="952500"/>
        </p:xfrm>
        <a:graphic>
          <a:graphicData uri="http://schemas.openxmlformats.org/presentationml/2006/ole">
            <p:oleObj spid="_x0000_s3076" name="Equation" r:id="rId5" imgW="1587240" imgH="380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A05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r>
              <a:rPr lang="en-US" smtClean="0"/>
              <a:t>Hukum II</a:t>
            </a:r>
            <a:br>
              <a:rPr lang="en-US" smtClean="0"/>
            </a:br>
            <a:r>
              <a:rPr lang="en-US" smtClean="0"/>
              <a:t>Newton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2022-09-29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8475" y="1194486"/>
            <a:ext cx="8145463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695575" y="2101850"/>
          <a:ext cx="2825750" cy="1841500"/>
        </p:xfrm>
        <a:graphic>
          <a:graphicData uri="http://schemas.openxmlformats.org/presentationml/2006/ole">
            <p:oleObj spid="_x0000_s4099" name="Equation" r:id="rId4" imgW="1130040" imgH="736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2022-09-29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Soal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28F3AD0-4A4E-A7AA-62A0-A614758DD5C3}"/>
              </a:ext>
            </a:extLst>
          </p:cNvPr>
          <p:cNvSpPr/>
          <p:nvPr/>
        </p:nvSpPr>
        <p:spPr>
          <a:xfrm>
            <a:off x="469075" y="4183825"/>
            <a:ext cx="82177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Harry Mahardika (Koord.), </a:t>
            </a:r>
            <a:r>
              <a:rPr lang="en-US" sz="1000" smtClean="0"/>
              <a:t>PW, AM, </a:t>
            </a:r>
            <a:r>
              <a:rPr lang="en-US" sz="1000"/>
              <a:t>“Modul Tutorial </a:t>
            </a:r>
            <a:r>
              <a:rPr lang="en-US" sz="1000" smtClean="0"/>
              <a:t>4 </a:t>
            </a:r>
            <a:r>
              <a:rPr lang="en-US" sz="1000"/>
              <a:t>Fisika Dasar IA (FI-1101) Semester 1 Tahun Akademiki 2022-2023”, Prodi Sarjana Fisika, FMIPA, ITB, 2020, url </a:t>
            </a:r>
            <a:r>
              <a:rPr lang="en-US" sz="1000" smtClean="0">
                <a:solidFill>
                  <a:srgbClr val="0070C0"/>
                </a:solidFill>
              </a:rPr>
              <a:t>https://cdn-edunex.itb.ac.id/43779-Elementary-Physics-IA-Parallel-Class/</a:t>
            </a:r>
            <a:r>
              <a:rPr lang="en-US" sz="1000" smtClean="0">
                <a:solidFill>
                  <a:srgbClr val="FF0000"/>
                </a:solidFill>
              </a:rPr>
              <a:t>117325-Dinamika-Benda-Titik-1/1662248053745_SOAL-Modul-1-Fidas-IA_2021-2022.pdf</a:t>
            </a:r>
            <a:r>
              <a:rPr lang="en-US" sz="1000" smtClean="0"/>
              <a:t> [20220929]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B01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Impuls</a:t>
            </a:r>
          </a:p>
          <a:p>
            <a:endParaRPr lang="en-US" smtClean="0"/>
          </a:p>
          <a:p>
            <a:r>
              <a:rPr lang="en-US" smtClean="0"/>
              <a:t>Perubahan</a:t>
            </a:r>
            <a:br>
              <a:rPr lang="en-US" smtClean="0"/>
            </a:br>
            <a:r>
              <a:rPr lang="en-US" smtClean="0"/>
              <a:t>momentum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2022-09-29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1216025"/>
            <a:ext cx="81264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3028950" y="2438400"/>
          <a:ext cx="2381250" cy="666750"/>
        </p:xfrm>
        <a:graphic>
          <a:graphicData uri="http://schemas.openxmlformats.org/presentationml/2006/ole">
            <p:oleObj spid="_x0000_s25602" name="Equation" r:id="rId4" imgW="952200" imgH="266400" progId="Equation.3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3028042" y="3562350"/>
          <a:ext cx="3873500" cy="508000"/>
        </p:xfrm>
        <a:graphic>
          <a:graphicData uri="http://schemas.openxmlformats.org/presentationml/2006/ole">
            <p:oleObj spid="_x0000_s25603" name="Equation" r:id="rId5" imgW="15490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B02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Impuls</a:t>
            </a:r>
          </a:p>
          <a:p>
            <a:endParaRPr lang="en-US" smtClean="0"/>
          </a:p>
          <a:p>
            <a:r>
              <a:rPr lang="en-US" smtClean="0"/>
              <a:t>Fungsi gaya,</a:t>
            </a:r>
            <a:br>
              <a:rPr lang="en-US" smtClean="0"/>
            </a:br>
            <a:r>
              <a:rPr lang="en-US" smtClean="0"/>
              <a:t>nilai nol di</a:t>
            </a:r>
            <a:br>
              <a:rPr lang="en-US" smtClean="0"/>
            </a:br>
            <a:r>
              <a:rPr lang="en-US" smtClean="0"/>
              <a:t>waktu lainnya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2022-09-29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950" y="1212850"/>
            <a:ext cx="8164513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3025775" y="2438400"/>
          <a:ext cx="1270000" cy="666750"/>
        </p:xfrm>
        <a:graphic>
          <a:graphicData uri="http://schemas.openxmlformats.org/presentationml/2006/ole">
            <p:oleObj spid="_x0000_s26627" name="Equation" r:id="rId4" imgW="507960" imgH="266400" progId="Equation.3">
              <p:embed/>
            </p:oleObj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2949122" y="3181350"/>
          <a:ext cx="4921250" cy="1492250"/>
        </p:xfrm>
        <a:graphic>
          <a:graphicData uri="http://schemas.openxmlformats.org/presentationml/2006/ole">
            <p:oleObj spid="_x0000_s26628" name="Equation" r:id="rId5" imgW="1968480" imgH="596880" progId="Equation.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B03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r>
              <a:rPr lang="en-US" smtClean="0"/>
              <a:t>Kecepatan sebelum berbelok</a:t>
            </a:r>
          </a:p>
          <a:p>
            <a:r>
              <a:rPr lang="en-US" smtClean="0"/>
              <a:t>Kecepatan awal setelah berbelok</a:t>
            </a:r>
          </a:p>
          <a:p>
            <a:r>
              <a:rPr lang="en-US" smtClean="0"/>
              <a:t>Kecepatan akhir setelah berbelok</a:t>
            </a:r>
          </a:p>
          <a:p>
            <a:r>
              <a:rPr lang="en-US" smtClean="0"/>
              <a:t>Perubahan energi kinetik</a:t>
            </a:r>
          </a:p>
          <a:p>
            <a:r>
              <a:rPr lang="en-US" smtClean="0"/>
              <a:t>Perubahan momentum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2022-09-29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238" y="1212850"/>
            <a:ext cx="8135937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5353050" y="2095500"/>
          <a:ext cx="1174750" cy="476250"/>
        </p:xfrm>
        <a:graphic>
          <a:graphicData uri="http://schemas.openxmlformats.org/presentationml/2006/ole">
            <p:oleObj spid="_x0000_s27650" name="Equation" r:id="rId4" imgW="469800" imgH="190440" progId="Equation.3">
              <p:embed/>
            </p:oleObj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5353050" y="2495550"/>
          <a:ext cx="1174750" cy="476250"/>
        </p:xfrm>
        <a:graphic>
          <a:graphicData uri="http://schemas.openxmlformats.org/presentationml/2006/ole">
            <p:oleObj spid="_x0000_s27651" name="Equation" r:id="rId5" imgW="469800" imgH="190440" progId="Equation.3">
              <p:embed/>
            </p:oleObj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5337175" y="2952750"/>
          <a:ext cx="1206500" cy="476250"/>
        </p:xfrm>
        <a:graphic>
          <a:graphicData uri="http://schemas.openxmlformats.org/presentationml/2006/ole">
            <p:oleObj spid="_x0000_s27652" name="Equation" r:id="rId6" imgW="482400" imgH="190440" progId="Equation.3">
              <p:embed/>
            </p:oleObj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5181600" y="3333750"/>
          <a:ext cx="2603500" cy="571500"/>
        </p:xfrm>
        <a:graphic>
          <a:graphicData uri="http://schemas.openxmlformats.org/presentationml/2006/ole">
            <p:oleObj spid="_x0000_s27653" name="Equation" r:id="rId7" imgW="1041120" imgH="228600" progId="Equation.3">
              <p:embed/>
            </p:oleObj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5270500" y="3790950"/>
          <a:ext cx="3302000" cy="476250"/>
        </p:xfrm>
        <a:graphic>
          <a:graphicData uri="http://schemas.openxmlformats.org/presentationml/2006/ole">
            <p:oleObj spid="_x0000_s27654" name="Equation" r:id="rId8" imgW="1320480" imgH="19044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B04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Kecepatan awal bola</a:t>
            </a:r>
          </a:p>
          <a:p>
            <a:r>
              <a:rPr lang="en-US" smtClean="0"/>
              <a:t>Kecepatan akhir bola</a:t>
            </a:r>
          </a:p>
          <a:p>
            <a:r>
              <a:rPr lang="en-US" smtClean="0"/>
              <a:t>Impuls</a:t>
            </a:r>
          </a:p>
          <a:p>
            <a:r>
              <a:rPr lang="en-US" smtClean="0"/>
              <a:t>Gaya rata-rata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2022-09-29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625" y="1212850"/>
            <a:ext cx="8031163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4019550" y="3352800"/>
          <a:ext cx="3905250" cy="571500"/>
        </p:xfrm>
        <a:graphic>
          <a:graphicData uri="http://schemas.openxmlformats.org/presentationml/2006/ole">
            <p:oleObj spid="_x0000_s28674" name="Equation" r:id="rId4" imgW="1562040" imgH="228600" progId="Equation.3">
              <p:embed/>
            </p:oleObj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3962400" y="2495550"/>
          <a:ext cx="2952750" cy="476250"/>
        </p:xfrm>
        <a:graphic>
          <a:graphicData uri="http://schemas.openxmlformats.org/presentationml/2006/ole">
            <p:oleObj spid="_x0000_s28675" name="Equation" r:id="rId5" imgW="1180800" imgH="190440" progId="Equation.3">
              <p:embed/>
            </p:oleObj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3902075" y="2971800"/>
          <a:ext cx="3048000" cy="508000"/>
        </p:xfrm>
        <a:graphic>
          <a:graphicData uri="http://schemas.openxmlformats.org/presentationml/2006/ole">
            <p:oleObj spid="_x0000_s28676" name="Equation" r:id="rId6" imgW="1218960" imgH="203040" progId="Equation.3">
              <p:embed/>
            </p:oleObj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3714750" y="3771900"/>
          <a:ext cx="1619250" cy="571500"/>
        </p:xfrm>
        <a:graphic>
          <a:graphicData uri="http://schemas.openxmlformats.org/presentationml/2006/ole">
            <p:oleObj spid="_x0000_s28677" name="Equation" r:id="rId7" imgW="6476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B05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r>
              <a:rPr lang="en-US" smtClean="0"/>
              <a:t>Kecepatan akhir kedua bola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Kecepatan pusat massa sistem 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mtClean="0"/>
              <a:t> = inisial,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mtClean="0"/>
              <a:t> = final)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2022-09-29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2763" y="1212850"/>
            <a:ext cx="8116887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840016" y="2430234"/>
          <a:ext cx="4064000" cy="952500"/>
        </p:xfrm>
        <a:graphic>
          <a:graphicData uri="http://schemas.openxmlformats.org/presentationml/2006/ole">
            <p:oleObj spid="_x0000_s29698" name="Equation" r:id="rId4" imgW="1625400" imgH="380880" progId="Equation.3">
              <p:embed/>
            </p:oleObj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4990194" y="2430234"/>
          <a:ext cx="3968750" cy="952500"/>
        </p:xfrm>
        <a:graphic>
          <a:graphicData uri="http://schemas.openxmlformats.org/presentationml/2006/ole">
            <p:oleObj spid="_x0000_s29699" name="Equation" r:id="rId5" imgW="1587240" imgH="380880" progId="Equation.3">
              <p:embed/>
            </p:oleObj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914400" y="3771900"/>
          <a:ext cx="3079750" cy="857250"/>
        </p:xfrm>
        <a:graphic>
          <a:graphicData uri="http://schemas.openxmlformats.org/presentationml/2006/ole">
            <p:oleObj spid="_x0000_s29700" name="Equation" r:id="rId6" imgW="1231560" imgH="342720" progId="Equation.3">
              <p:embed/>
            </p:oleObj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4990194" y="3768725"/>
          <a:ext cx="3270250" cy="857250"/>
        </p:xfrm>
        <a:graphic>
          <a:graphicData uri="http://schemas.openxmlformats.org/presentationml/2006/ole">
            <p:oleObj spid="_x0000_s29701" name="Equation" r:id="rId7" imgW="1307880" imgH="342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B06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2022-09-29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425" y="1212850"/>
            <a:ext cx="8183563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B07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2022-09-29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750" y="1212850"/>
            <a:ext cx="8316913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Kerangka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776663" algn="r"/>
              </a:tabLst>
            </a:pPr>
            <a:r>
              <a:rPr lang="en-US" smtClean="0"/>
              <a:t>Informasi	3</a:t>
            </a:r>
          </a:p>
          <a:p>
            <a:pPr>
              <a:tabLst>
                <a:tab pos="3776663" algn="r"/>
              </a:tabLst>
            </a:pPr>
            <a:r>
              <a:rPr lang="en-US" smtClean="0"/>
              <a:t>Pertanyaan</a:t>
            </a:r>
            <a:r>
              <a:rPr lang="en-US"/>
              <a:t>	</a:t>
            </a:r>
            <a:r>
              <a:rPr lang="en-US" smtClean="0"/>
              <a:t>5</a:t>
            </a:r>
            <a:endParaRPr lang="en-US"/>
          </a:p>
          <a:p>
            <a:pPr>
              <a:tabLst>
                <a:tab pos="3776663" algn="r"/>
              </a:tabLst>
            </a:pPr>
            <a:r>
              <a:rPr lang="en-US" smtClean="0"/>
              <a:t>Soal</a:t>
            </a:r>
            <a:r>
              <a:rPr lang="en-US"/>
              <a:t>	</a:t>
            </a:r>
            <a:r>
              <a:rPr lang="en-US" smtClean="0"/>
              <a:t>11</a:t>
            </a:r>
          </a:p>
          <a:p>
            <a:pPr>
              <a:tabLst>
                <a:tab pos="3776663" algn="r"/>
              </a:tabLst>
            </a:pPr>
            <a:r>
              <a:rPr lang="en-US" smtClean="0"/>
              <a:t>Solusi	22</a:t>
            </a:r>
          </a:p>
          <a:p>
            <a:pPr>
              <a:tabLst>
                <a:tab pos="3776663" algn="r"/>
              </a:tabLst>
            </a:pPr>
            <a:r>
              <a:rPr lang="en-US" smtClean="0"/>
              <a:t>Diskusi	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776663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2022-09-29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B08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2022-09-29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375" y="1212850"/>
            <a:ext cx="8221663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B09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2022-09-29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663" y="1212850"/>
            <a:ext cx="81930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B10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2022-09-29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663" y="1212850"/>
            <a:ext cx="8193087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2022-09-29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Solusi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2022-09-29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2022-09-29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Diskusi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Diskusi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Mari berdiskusi </a:t>
            </a:r>
            <a:r>
              <a:rPr lang="en-US">
                <a:sym typeface="Wingdings" pitchFamily="2" charset="2"/>
              </a:rPr>
              <a:t></a:t>
            </a:r>
          </a:p>
          <a:p>
            <a:r>
              <a:rPr lang="en-US">
                <a:sym typeface="Wingdings" pitchFamily="2" charset="2"/>
              </a:rPr>
              <a:t>Komentar dan saran dapat disampaikan ke </a:t>
            </a:r>
            <a:r>
              <a:rPr lang="en-US" sz="2000">
                <a:solidFill>
                  <a:srgbClr val="FF0000"/>
                </a:solidFill>
                <a:sym typeface="Wingdings" pitchFamily="2" charset="2"/>
              </a:rPr>
              <a:t>https://github.com/dudung/py-jupyter-notebook/issues/6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2022-09-29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FI1101-04</a:t>
            </a:r>
            <a:endParaRPr lang="en-US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2022-09-29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Terima kasih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2022-09-29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Informasi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Disclaimer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Pertanyaan dan Soal Modul Tutorial 4 Momentum Linier ini diberikan pada Kuliah FI1101 Fisika Dasar I, Semester 1, tahun 2022/2033, pada PTPB, ITB oleh tim dari Prodi Sarjana Fisika, FMIPA, ITB.</a:t>
            </a:r>
          </a:p>
          <a:p>
            <a:r>
              <a:rPr lang="en-US" smtClean="0"/>
              <a:t>Pendapat penulis merupakan pendapat pribadi dan tidak dapat mewakili Prodi Sarjana Fisika, FMIPA, ITB.</a:t>
            </a:r>
          </a:p>
          <a:p>
            <a:r>
              <a:rPr lang="en-US" smtClean="0"/>
              <a:t>Solusi yang dicantumkan di sini oleh penulis dapat saja tidak tepat benar sehingga gunakanlah dengan bijaksana dan penu-lis tidak bertanggung jawab atas akibat penggunaannya.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2022-09-29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Penggunaan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Pada bagian Pertanyaan dan Soal dicantumkan petunjuk mengenai bagaimana menyelesaikannya.</a:t>
            </a:r>
          </a:p>
          <a:p>
            <a:r>
              <a:rPr lang="en-US" smtClean="0"/>
              <a:t>Kode bagian Pertanyaan adalah A (A01-A02), sedangkan kode bagian Sal adalah B (B01-B02).</a:t>
            </a:r>
          </a:p>
          <a:p>
            <a:r>
              <a:rPr lang="en-US" smtClean="0"/>
              <a:t>Kedua himpunan kode ini akan digunakan pada bagian Solusi.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2022-09-29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2022-09-29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Pertanyaan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28F3AD0-4A4E-A7AA-62A0-A614758DD5C3}"/>
              </a:ext>
            </a:extLst>
          </p:cNvPr>
          <p:cNvSpPr/>
          <p:nvPr/>
        </p:nvSpPr>
        <p:spPr>
          <a:xfrm>
            <a:off x="469075" y="4183825"/>
            <a:ext cx="82177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Harry Mahardika (Koord.), </a:t>
            </a:r>
            <a:r>
              <a:rPr lang="en-US" sz="1000" smtClean="0"/>
              <a:t>PW, AM, </a:t>
            </a:r>
            <a:r>
              <a:rPr lang="en-US" sz="1000"/>
              <a:t>“Modul Tutorial </a:t>
            </a:r>
            <a:r>
              <a:rPr lang="en-US" sz="1000" smtClean="0"/>
              <a:t>4 </a:t>
            </a:r>
            <a:r>
              <a:rPr lang="en-US" sz="1000"/>
              <a:t>Fisika Dasar IA (FI-1101) Semester 1 Tahun Akademiki 2022-2023”, Prodi Sarjana Fisika, FMIPA, ITB, 2020, url </a:t>
            </a:r>
            <a:r>
              <a:rPr lang="en-US" sz="1000" smtClean="0">
                <a:solidFill>
                  <a:srgbClr val="0070C0"/>
                </a:solidFill>
              </a:rPr>
              <a:t>https://cdn-edunex.itb.ac.id/43779-Elementary-Physics-IA-Parallel-Class/</a:t>
            </a:r>
            <a:r>
              <a:rPr lang="en-US" sz="1000" smtClean="0">
                <a:solidFill>
                  <a:srgbClr val="FF0000"/>
                </a:solidFill>
              </a:rPr>
              <a:t>117325-Dinamika-Benda-Titik-1/1662248053745_SOAL-Modul-1-Fidas-IA_2021-2022.pdf</a:t>
            </a:r>
            <a:r>
              <a:rPr lang="en-US" sz="1000" smtClean="0"/>
              <a:t> [20220929]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A01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Impuls diperoleh</a:t>
            </a:r>
            <a:br>
              <a:rPr lang="en-US" smtClean="0"/>
            </a:br>
            <a:r>
              <a:rPr lang="en-US" smtClean="0"/>
              <a:t>dari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2022-09-29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8475" y="1187793"/>
            <a:ext cx="8145463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378200" y="3429000"/>
          <a:ext cx="1270000" cy="666750"/>
        </p:xfrm>
        <a:graphic>
          <a:graphicData uri="http://schemas.openxmlformats.org/presentationml/2006/ole">
            <p:oleObj spid="_x0000_s1031" name="Equation" r:id="rId4" imgW="50796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0" y="1187793"/>
            <a:ext cx="81915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A02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2022-09-29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Kecepatan</a:t>
            </a:r>
            <a:br>
              <a:rPr lang="en-US" smtClean="0"/>
            </a:br>
            <a:r>
              <a:rPr lang="en-US" smtClean="0"/>
              <a:t>pusat massa</a:t>
            </a:r>
          </a:p>
          <a:p>
            <a:endParaRPr lang="en-US" smtClean="0"/>
          </a:p>
          <a:p>
            <a:r>
              <a:rPr lang="en-US" smtClean="0"/>
              <a:t>Laju pusat</a:t>
            </a:r>
            <a:br>
              <a:rPr lang="en-US" smtClean="0"/>
            </a:br>
            <a:r>
              <a:rPr lang="en-US" smtClean="0"/>
              <a:t>massa</a:t>
            </a:r>
            <a:endParaRPr lang="en-US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819400" y="2419350"/>
          <a:ext cx="2254250" cy="952500"/>
        </p:xfrm>
        <a:graphic>
          <a:graphicData uri="http://schemas.openxmlformats.org/presentationml/2006/ole">
            <p:oleObj spid="_x0000_s5122" name="Equation" r:id="rId4" imgW="901440" imgH="380880" progId="Equation.3">
              <p:embed/>
            </p:oleObj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2819402" y="3790950"/>
          <a:ext cx="3016250" cy="635000"/>
        </p:xfrm>
        <a:graphic>
          <a:graphicData uri="http://schemas.openxmlformats.org/presentationml/2006/ole">
            <p:oleObj spid="_x0000_s5123" name="Equation" r:id="rId5" imgW="120636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A03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r>
              <a:rPr lang="en-US" smtClean="0"/>
              <a:t>Hukum kekalan</a:t>
            </a:r>
            <a:br>
              <a:rPr lang="en-US" smtClean="0"/>
            </a:br>
            <a:r>
              <a:rPr lang="en-US" smtClean="0"/>
              <a:t>momentum linier</a:t>
            </a:r>
            <a:br>
              <a:rPr lang="en-US" smtClean="0"/>
            </a:br>
            <a:r>
              <a:rPr lang="en-US" smtClean="0"/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mtClean="0"/>
              <a:t> = inisial,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mtClean="0"/>
              <a:t> = final)</a:t>
            </a:r>
          </a:p>
          <a:p>
            <a:endParaRPr lang="en-US" smtClean="0"/>
          </a:p>
          <a:p>
            <a:r>
              <a:rPr lang="en-US" smtClean="0"/>
              <a:t>Hukum kekekalan</a:t>
            </a:r>
            <a:br>
              <a:rPr lang="en-US" smtClean="0"/>
            </a:br>
            <a:r>
              <a:rPr lang="en-US" smtClean="0"/>
              <a:t>energi kinetik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2022-09-29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2763" y="1187793"/>
            <a:ext cx="81168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3494316" y="2147206"/>
          <a:ext cx="2667000" cy="793750"/>
        </p:xfrm>
        <a:graphic>
          <a:graphicData uri="http://schemas.openxmlformats.org/presentationml/2006/ole">
            <p:oleObj spid="_x0000_s2051" name="Equation" r:id="rId4" imgW="1066680" imgH="317160" progId="Equation.3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3494314" y="3759200"/>
          <a:ext cx="3079750" cy="793750"/>
        </p:xfrm>
        <a:graphic>
          <a:graphicData uri="http://schemas.openxmlformats.org/presentationml/2006/ole">
            <p:oleObj spid="_x0000_s2052" name="Equation" r:id="rId5" imgW="1231560" imgH="317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6307</TotalTime>
  <Words>555</Words>
  <Application>Microsoft Office PowerPoint</Application>
  <PresentationFormat>On-screen Show (16:9)</PresentationFormat>
  <Paragraphs>188</Paragraphs>
  <Slides>27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Equation</vt:lpstr>
      <vt:lpstr>Diskusi Tutorial 4: Momentum Linier</vt:lpstr>
      <vt:lpstr>Kerangka</vt:lpstr>
      <vt:lpstr>Slide 3</vt:lpstr>
      <vt:lpstr>Disclaimer</vt:lpstr>
      <vt:lpstr>Penggunaan</vt:lpstr>
      <vt:lpstr>Slide 6</vt:lpstr>
      <vt:lpstr>A01</vt:lpstr>
      <vt:lpstr>A02</vt:lpstr>
      <vt:lpstr>A03</vt:lpstr>
      <vt:lpstr>A04</vt:lpstr>
      <vt:lpstr>A05</vt:lpstr>
      <vt:lpstr>Slide 12</vt:lpstr>
      <vt:lpstr>B01</vt:lpstr>
      <vt:lpstr>B02</vt:lpstr>
      <vt:lpstr>B03</vt:lpstr>
      <vt:lpstr>B04</vt:lpstr>
      <vt:lpstr>B05</vt:lpstr>
      <vt:lpstr>B06</vt:lpstr>
      <vt:lpstr>B07</vt:lpstr>
      <vt:lpstr>B08</vt:lpstr>
      <vt:lpstr>B09</vt:lpstr>
      <vt:lpstr>B10</vt:lpstr>
      <vt:lpstr>Slide 23</vt:lpstr>
      <vt:lpstr>Slide 24</vt:lpstr>
      <vt:lpstr>Slide 25</vt:lpstr>
      <vt:lpstr>Diskusi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1276</cp:revision>
  <dcterms:created xsi:type="dcterms:W3CDTF">2012-12-06T09:55:31Z</dcterms:created>
  <dcterms:modified xsi:type="dcterms:W3CDTF">2022-09-29T13:34:27Z</dcterms:modified>
</cp:coreProperties>
</file>