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59" r:id="rId3"/>
    <p:sldId id="513" r:id="rId4"/>
    <p:sldId id="562" r:id="rId5"/>
    <p:sldId id="563" r:id="rId6"/>
    <p:sldId id="569" r:id="rId7"/>
    <p:sldId id="564" r:id="rId8"/>
    <p:sldId id="565" r:id="rId9"/>
    <p:sldId id="566" r:id="rId10"/>
    <p:sldId id="567" r:id="rId11"/>
    <p:sldId id="568" r:id="rId12"/>
    <p:sldId id="570" r:id="rId13"/>
    <p:sldId id="571" r:id="rId14"/>
    <p:sldId id="574" r:id="rId15"/>
    <p:sldId id="582" r:id="rId16"/>
    <p:sldId id="573" r:id="rId17"/>
    <p:sldId id="572" r:id="rId18"/>
    <p:sldId id="576" r:id="rId19"/>
    <p:sldId id="575" r:id="rId20"/>
    <p:sldId id="584" r:id="rId21"/>
    <p:sldId id="583" r:id="rId22"/>
    <p:sldId id="585" r:id="rId23"/>
    <p:sldId id="586" r:id="rId24"/>
    <p:sldId id="588" r:id="rId25"/>
    <p:sldId id="587" r:id="rId26"/>
    <p:sldId id="580" r:id="rId27"/>
    <p:sldId id="578" r:id="rId28"/>
    <p:sldId id="579" r:id="rId29"/>
    <p:sldId id="581" r:id="rId30"/>
    <p:sldId id="590" r:id="rId31"/>
    <p:sldId id="589" r:id="rId32"/>
    <p:sldId id="591" r:id="rId33"/>
    <p:sldId id="592" r:id="rId34"/>
    <p:sldId id="593" r:id="rId35"/>
    <p:sldId id="487" r:id="rId3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 varScale="1">
        <p:scale>
          <a:sx n="80" d="100"/>
          <a:sy n="80" d="100"/>
        </p:scale>
        <p:origin x="-12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41.wmf"/><Relationship Id="rId5" Type="http://schemas.openxmlformats.org/officeDocument/2006/relationships/image" Target="../media/image42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2022-08-24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2022-08-24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178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6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edunex.itb.ac.id/39012-Elementary-Physics-IA/106799-W01-Kinematika-Benda-Titik/46817-Kampus-SAP-Review/1661119628985_SAP-FIDAS-1A-2022-2023-ver-180822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8126552566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2022-08-24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Overview Fisika, Review Vektor, Posisi, Kecepatan, dan Percepatan</a:t>
            </a:r>
            <a:endParaRPr lang="en-US" sz="30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20220824-v2 </a:t>
            </a:r>
            <a:r>
              <a:rPr lang="en-US" sz="1100" smtClean="0">
                <a:solidFill>
                  <a:schemeClr val="bg1"/>
                </a:solidFill>
              </a:rPr>
              <a:t>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.7017837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70190" y="3765225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075" y="1195450"/>
            <a:ext cx="33242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200" y="1207325"/>
            <a:ext cx="36099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Vektor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Vektor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Digambarkan dengan garis panah</a:t>
            </a:r>
          </a:p>
          <a:p>
            <a:r>
              <a:rPr lang="en-US" smtClean="0"/>
              <a:t>Besar (panjang garis) dan arah (arah panah)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4000" y="2419350"/>
            <a:ext cx="1066800" cy="8382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2800350"/>
            <a:ext cx="762000" cy="762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152900" y="2609850"/>
            <a:ext cx="1066800" cy="5334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791200" y="2571750"/>
            <a:ext cx="1752600" cy="11430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vektor     dinyatakan dengan besar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dan arah </a:t>
            </a:r>
          </a:p>
          <a:p>
            <a:endParaRPr lang="en-US" smtClean="0"/>
          </a:p>
          <a:p>
            <a:r>
              <a:rPr lang="en-US" smtClean="0"/>
              <a:t>Dalam koordinat 2-d terdapat komponen pada arah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endParaRPr lang="en-US" smtClean="0"/>
          </a:p>
          <a:p>
            <a:r>
              <a:rPr lang="en-US" smtClean="0"/>
              <a:t>Dengan demikian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38200" y="1667000"/>
          <a:ext cx="947738" cy="476250"/>
        </p:xfrm>
        <a:graphic>
          <a:graphicData uri="http://schemas.openxmlformats.org/presentationml/2006/ole">
            <p:oleObj spid="_x0000_s3074" name="Equation" r:id="rId3" imgW="380880" imgH="1904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502725" y="1200150"/>
          <a:ext cx="284162" cy="381000"/>
        </p:xfrm>
        <a:graphic>
          <a:graphicData uri="http://schemas.openxmlformats.org/presentationml/2006/ole">
            <p:oleObj spid="_x0000_s3075" name="Equation" r:id="rId4" imgW="114120" imgH="1522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213600" y="1228850"/>
          <a:ext cx="254000" cy="381000"/>
        </p:xfrm>
        <a:graphic>
          <a:graphicData uri="http://schemas.openxmlformats.org/presentationml/2006/ole">
            <p:oleObj spid="_x0000_s3076" name="Equation" r:id="rId5" imgW="101520" imgH="1522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38200" y="2552700"/>
          <a:ext cx="4295775" cy="476250"/>
        </p:xfrm>
        <a:graphic>
          <a:graphicData uri="http://schemas.openxmlformats.org/presentationml/2006/ole">
            <p:oleObj spid="_x0000_s3078" name="Equation" r:id="rId6" imgW="1726920" imgH="19044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838200" y="3409950"/>
          <a:ext cx="2527300" cy="476250"/>
        </p:xfrm>
        <a:graphic>
          <a:graphicData uri="http://schemas.openxmlformats.org/presentationml/2006/ole">
            <p:oleObj spid="_x0000_s3079" name="Equation" r:id="rId7" imgW="1015920" imgH="19044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4057650" y="3445575"/>
          <a:ext cx="1422400" cy="381000"/>
        </p:xfrm>
        <a:graphic>
          <a:graphicData uri="http://schemas.openxmlformats.org/presentationml/2006/ole">
            <p:oleObj spid="_x0000_s3080" name="Equation" r:id="rId8" imgW="571320" imgH="1522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172200" y="3409950"/>
          <a:ext cx="1422400" cy="476250"/>
        </p:xfrm>
        <a:graphic>
          <a:graphicData uri="http://schemas.openxmlformats.org/presentationml/2006/ole">
            <p:oleObj spid="_x0000_s3081" name="Equation" r:id="rId9" imgW="5713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Komponen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sistem koordinat kartesian 2-d</a:t>
            </a:r>
          </a:p>
          <a:p>
            <a:endParaRPr lang="en-US" smtClean="0"/>
          </a:p>
          <a:p>
            <a:r>
              <a:rPr lang="en-US" smtClean="0"/>
              <a:t>Dalam sistem koordinat kartesian 3-d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Atau secara umum dalam koordinat kartesian 3-d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15988" y="1666875"/>
          <a:ext cx="1674812" cy="476250"/>
        </p:xfrm>
        <a:graphic>
          <a:graphicData uri="http://schemas.openxmlformats.org/presentationml/2006/ole">
            <p:oleObj spid="_x0000_s6146" name="Equation" r:id="rId3" imgW="672840" imgH="19044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15988" y="2552700"/>
          <a:ext cx="2306638" cy="476250"/>
        </p:xfrm>
        <a:graphic>
          <a:graphicData uri="http://schemas.openxmlformats.org/presentationml/2006/ole">
            <p:oleObj spid="_x0000_s6147" name="Equation" r:id="rId4" imgW="927000" imgH="1904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30275" y="3851275"/>
          <a:ext cx="2751138" cy="508000"/>
        </p:xfrm>
        <a:graphic>
          <a:graphicData uri="http://schemas.openxmlformats.org/presentationml/2006/ole">
            <p:oleObj spid="_x0000_s6148" name="Equation" r:id="rId5" imgW="1104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Besar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Selalu bernilai positif</a:t>
            </a:r>
          </a:p>
          <a:p>
            <a:r>
              <a:rPr lang="en-US" smtClean="0"/>
              <a:t>Diperoleh dari</a:t>
            </a:r>
          </a:p>
          <a:p>
            <a:endParaRPr lang="en-US" smtClean="0"/>
          </a:p>
          <a:p>
            <a:r>
              <a:rPr lang="en-US" smtClean="0"/>
              <a:t>Dihitung dengan</a:t>
            </a:r>
          </a:p>
          <a:p>
            <a:endParaRPr lang="en-US" smtClean="0"/>
          </a:p>
          <a:p>
            <a:r>
              <a:rPr lang="en-US" smtClean="0"/>
              <a:t>Digunakan operasi perkalian titik dua buah vektor yang disimbolkan dengan ·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84238" y="2082800"/>
          <a:ext cx="854075" cy="539750"/>
        </p:xfrm>
        <a:graphic>
          <a:graphicData uri="http://schemas.openxmlformats.org/presentationml/2006/ole">
            <p:oleObj spid="_x0000_s2052" name="Equation" r:id="rId3" imgW="342720" imgH="21564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821375" y="2876550"/>
          <a:ext cx="1455737" cy="603250"/>
        </p:xfrm>
        <a:graphic>
          <a:graphicData uri="http://schemas.openxmlformats.org/presentationml/2006/ole">
            <p:oleObj spid="_x0000_s2054" name="Equation" r:id="rId4" imgW="583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Arah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Dinyatakan terhadap suatu rujukan tertentu</a:t>
            </a:r>
          </a:p>
          <a:p>
            <a:r>
              <a:rPr lang="en-US" smtClean="0"/>
              <a:t>Dalam koordinat 2-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mtClean="0">
                <a:cs typeface="Times New Roman" pitchFamily="18" charset="0"/>
              </a:rPr>
              <a:t>, variabel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/>
              <a:t>Terhadap sumbu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/>
            <a:r>
              <a:rPr lang="en-US" smtClean="0"/>
              <a:t>Berlawanan arah putar jarum jam</a:t>
            </a:r>
            <a:br>
              <a:rPr lang="en-US" smtClean="0"/>
            </a:br>
            <a:r>
              <a:rPr lang="en-US" smtClean="0"/>
              <a:t>(counter clockwise, CCW)</a:t>
            </a:r>
          </a:p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76950" y="1504950"/>
            <a:ext cx="3749922" cy="3957450"/>
            <a:chOff x="4576950" y="1504950"/>
            <a:chExt cx="3749922" cy="3957450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572794" y="3180555"/>
              <a:ext cx="2286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 flipH="1" flipV="1">
              <a:off x="5715001" y="4322761"/>
              <a:ext cx="2286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005950" y="411257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142" y="150495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410200" y="2800350"/>
              <a:ext cx="1828800" cy="121920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6269037" y="3762250"/>
            <a:ext cx="284163" cy="381000"/>
          </p:xfrm>
          <a:graphic>
            <a:graphicData uri="http://schemas.openxmlformats.org/presentationml/2006/ole">
              <p:oleObj spid="_x0000_s1026" name="Equation" r:id="rId3" imgW="114120" imgH="152280" progId="Equation.3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5943600" y="2876550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7010400" y="2038350"/>
            <a:ext cx="284163" cy="381000"/>
          </p:xfrm>
          <a:graphic>
            <a:graphicData uri="http://schemas.openxmlformats.org/presentationml/2006/ole">
              <p:oleObj spid="_x0000_s1027" name="Equation" r:id="rId4" imgW="114120" imgH="152280" progId="Equation.3">
                <p:embed/>
              </p:oleObj>
            </a:graphicData>
          </a:graphic>
        </p:graphicFrame>
        <p:sp>
          <p:nvSpPr>
            <p:cNvPr id="20" name="Arc 19"/>
            <p:cNvSpPr/>
            <p:nvPr/>
          </p:nvSpPr>
          <p:spPr>
            <a:xfrm>
              <a:off x="4576950" y="3181350"/>
              <a:ext cx="2281050" cy="2281050"/>
            </a:xfrm>
            <a:prstGeom prst="arc">
              <a:avLst>
                <a:gd name="adj1" fmla="val 18345893"/>
                <a:gd name="adj2" fmla="val 0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78775" y="3105150"/>
          <a:ext cx="2905125" cy="1492250"/>
        </p:xfrm>
        <a:graphic>
          <a:graphicData uri="http://schemas.openxmlformats.org/presentationml/2006/ole">
            <p:oleObj spid="_x0000_s1028" name="Equation" r:id="rId5" imgW="116820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Vektor satuan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Vektor satuan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Dilambangkan dengan variabel bertopi ^ (hat)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Sebuah vektor khusus yang besarnya satu satuan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14400" y="1581150"/>
          <a:ext cx="790575" cy="571500"/>
        </p:xfrm>
        <a:graphic>
          <a:graphicData uri="http://schemas.openxmlformats.org/presentationml/2006/ole">
            <p:oleObj spid="_x0000_s4098" name="Equation" r:id="rId3" imgW="317160" imgH="2286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71713" y="1627188"/>
          <a:ext cx="1138237" cy="508000"/>
        </p:xfrm>
        <a:graphic>
          <a:graphicData uri="http://schemas.openxmlformats.org/presentationml/2006/ole">
            <p:oleObj spid="_x0000_s4100" name="Equation" r:id="rId4" imgW="457200" imgH="20304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976688" y="1649413"/>
          <a:ext cx="854075" cy="476250"/>
        </p:xfrm>
        <a:graphic>
          <a:graphicData uri="http://schemas.openxmlformats.org/presentationml/2006/ole">
            <p:oleObj spid="_x0000_s4103" name="Equation" r:id="rId5" imgW="342720" imgH="1904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397501" y="1598613"/>
          <a:ext cx="854075" cy="571500"/>
        </p:xfrm>
        <a:graphic>
          <a:graphicData uri="http://schemas.openxmlformats.org/presentationml/2006/ole">
            <p:oleObj spid="_x0000_s4104" name="Equation" r:id="rId6" imgW="342720" imgH="22860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914400" y="2101150"/>
          <a:ext cx="284162" cy="412750"/>
        </p:xfrm>
        <a:graphic>
          <a:graphicData uri="http://schemas.openxmlformats.org/presentationml/2006/ole">
            <p:oleObj spid="_x0000_s4105" name="Equation" r:id="rId7" imgW="114120" imgH="16488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828800" y="2091625"/>
          <a:ext cx="788987" cy="444500"/>
        </p:xfrm>
        <a:graphic>
          <a:graphicData uri="http://schemas.openxmlformats.org/presentationml/2006/ole">
            <p:oleObj spid="_x0000_s4106" name="Equation" r:id="rId8" imgW="317160" imgH="17748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914400" y="2489200"/>
          <a:ext cx="2587625" cy="539750"/>
        </p:xfrm>
        <a:graphic>
          <a:graphicData uri="http://schemas.openxmlformats.org/presentationml/2006/ole">
            <p:oleObj spid="_x0000_s4107" name="Equation" r:id="rId9" imgW="1041120" imgH="215640" progId="Equation.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914400" y="3403600"/>
          <a:ext cx="820737" cy="539750"/>
        </p:xfrm>
        <a:graphic>
          <a:graphicData uri="http://schemas.openxmlformats.org/presentationml/2006/ole">
            <p:oleObj spid="_x0000_s4108" name="Equation" r:id="rId10" imgW="330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Topik, Subtopik, Capaian Belajar</a:t>
            </a:r>
          </a:p>
          <a:p>
            <a:r>
              <a:rPr lang="en-US" smtClean="0"/>
              <a:t>Referensi</a:t>
            </a:r>
          </a:p>
          <a:p>
            <a:r>
              <a:rPr lang="en-US" smtClean="0"/>
              <a:t>Vektor</a:t>
            </a:r>
          </a:p>
          <a:p>
            <a:r>
              <a:rPr lang="en-US" smtClean="0"/>
              <a:t>Vektor satuan</a:t>
            </a:r>
          </a:p>
          <a:p>
            <a:r>
              <a:rPr lang="en-US" smtClean="0"/>
              <a:t>Penjumlahan vektor</a:t>
            </a:r>
          </a:p>
          <a:p>
            <a:r>
              <a:rPr lang="en-US" smtClean="0"/>
              <a:t>Perkalian vektor</a:t>
            </a:r>
          </a:p>
          <a:p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Pengurangan vektor</a:t>
            </a:r>
          </a:p>
          <a:p>
            <a:r>
              <a:rPr lang="en-US" smtClean="0"/>
              <a:t>Ilustrasi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Penjumlahan vektor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Penjumlahan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Dua buah besaran fisis hanya bisa dijumlahan bila memiliki dimensi (satuan) yang sama</a:t>
            </a:r>
          </a:p>
          <a:p>
            <a:r>
              <a:rPr lang="en-US" smtClean="0"/>
              <a:t>Vektor </a:t>
            </a:r>
            <a:r>
              <a:rPr lang="en-US" smtClean="0"/>
              <a:t>hanya dapat dijumlahkan dengan vektor</a:t>
            </a:r>
          </a:p>
          <a:p>
            <a:r>
              <a:rPr lang="en-US" smtClean="0"/>
              <a:t>Menjumlahkan komponen-komponen </a:t>
            </a:r>
            <a:r>
              <a:rPr lang="en-US" smtClean="0"/>
              <a:t>vektor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838200" y="2838450"/>
          <a:ext cx="2587625" cy="571500"/>
        </p:xfrm>
        <a:graphic>
          <a:graphicData uri="http://schemas.openxmlformats.org/presentationml/2006/ole">
            <p:oleObj spid="_x0000_s37889" name="Equation" r:id="rId3" imgW="1041120" imgH="228600" progId="Equation.3">
              <p:embed/>
            </p:oleObj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646487" y="2870200"/>
          <a:ext cx="2524125" cy="539750"/>
        </p:xfrm>
        <a:graphic>
          <a:graphicData uri="http://schemas.openxmlformats.org/presentationml/2006/ole">
            <p:oleObj spid="_x0000_s37890" name="Equation" r:id="rId4" imgW="1015920" imgH="21564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391275" y="2838450"/>
          <a:ext cx="2524125" cy="571500"/>
        </p:xfrm>
        <a:graphic>
          <a:graphicData uri="http://schemas.openxmlformats.org/presentationml/2006/ole">
            <p:oleObj spid="_x0000_s37891" name="Equation" r:id="rId5" imgW="1015920" imgH="22860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3409950"/>
          <a:ext cx="1387475" cy="476250"/>
        </p:xfrm>
        <a:graphic>
          <a:graphicData uri="http://schemas.openxmlformats.org/presentationml/2006/ole">
            <p:oleObj spid="_x0000_s37892" name="Equation" r:id="rId6" imgW="558720" imgH="1904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838200" y="3924300"/>
          <a:ext cx="1576387" cy="476250"/>
        </p:xfrm>
        <a:graphic>
          <a:graphicData uri="http://schemas.openxmlformats.org/presentationml/2006/ole">
            <p:oleObj spid="_x0000_s37894" name="Equation" r:id="rId7" imgW="634680" imgH="190440" progId="Equation.3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184525" y="3908425"/>
          <a:ext cx="1608138" cy="508000"/>
        </p:xfrm>
        <a:graphic>
          <a:graphicData uri="http://schemas.openxmlformats.org/presentationml/2006/ole">
            <p:oleObj spid="_x0000_s37895" name="Equation" r:id="rId8" imgW="647640" imgH="203040" progId="Equation.3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578475" y="3924300"/>
          <a:ext cx="1544638" cy="476250"/>
        </p:xfrm>
        <a:graphic>
          <a:graphicData uri="http://schemas.openxmlformats.org/presentationml/2006/ole">
            <p:oleObj spid="_x0000_s37896" name="Equation" r:id="rId9" imgW="6220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Vektor resultan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Resultan atau hasil penjumlahannya adalah vektor baru yang menghubungkan titik awal vektor pertama dan titik akhir vektor kedua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638300" y="3600450"/>
            <a:ext cx="838200" cy="158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248400" y="2724150"/>
          <a:ext cx="347662" cy="476250"/>
        </p:xfrm>
        <a:graphic>
          <a:graphicData uri="http://schemas.openxmlformats.org/presentationml/2006/ole">
            <p:oleObj spid="_x0000_s36865" name="Equation" r:id="rId3" imgW="139680" imgH="190440" progId="Equation.3">
              <p:embed/>
            </p:oleObj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81138" y="3105150"/>
          <a:ext cx="347662" cy="444500"/>
        </p:xfrm>
        <a:graphic>
          <a:graphicData uri="http://schemas.openxmlformats.org/presentationml/2006/ole">
            <p:oleObj spid="_x0000_s36866" name="Equation" r:id="rId4" imgW="139680" imgH="17748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581400" y="3714750"/>
          <a:ext cx="347662" cy="444500"/>
        </p:xfrm>
        <a:graphic>
          <a:graphicData uri="http://schemas.openxmlformats.org/presentationml/2006/ole">
            <p:oleObj spid="_x0000_s36867" name="Equation" r:id="rId5" imgW="139680" imgH="177480" progId="Equation.3">
              <p:embed/>
            </p:oleObj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790406" y="2571750"/>
            <a:ext cx="1677194" cy="1296194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91200" y="3409950"/>
            <a:ext cx="1676400" cy="4572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7049294" y="2990056"/>
            <a:ext cx="838200" cy="158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57400" y="2724150"/>
            <a:ext cx="1677194" cy="1296194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620000" y="2800350"/>
          <a:ext cx="347662" cy="444500"/>
        </p:xfrm>
        <a:graphic>
          <a:graphicData uri="http://schemas.openxmlformats.org/presentationml/2006/ole">
            <p:oleObj spid="_x0000_s36868" name="Equation" r:id="rId6" imgW="139680" imgH="17748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781800" y="3714750"/>
          <a:ext cx="347663" cy="444500"/>
        </p:xfrm>
        <a:graphic>
          <a:graphicData uri="http://schemas.openxmlformats.org/presentationml/2006/ole">
            <p:oleObj spid="_x0000_s36869" name="Equation" r:id="rId7" imgW="139680" imgH="177480" progId="Equation.3">
              <p:embed/>
            </p:oleObj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5400000" flipH="1" flipV="1">
            <a:off x="3315494" y="3142456"/>
            <a:ext cx="838200" cy="1588"/>
          </a:xfrm>
          <a:prstGeom prst="straightConnector1">
            <a:avLst/>
          </a:prstGeom>
          <a:ln w="25400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57400" y="2724150"/>
            <a:ext cx="1676400" cy="45720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733800" y="2266950"/>
          <a:ext cx="347663" cy="476250"/>
        </p:xfrm>
        <a:graphic>
          <a:graphicData uri="http://schemas.openxmlformats.org/presentationml/2006/ole">
            <p:oleObj spid="_x0000_s36870" name="Equation" r:id="rId8" imgW="139680" imgH="190440" progId="Equation.3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152650" y="3562350"/>
          <a:ext cx="285750" cy="381000"/>
        </p:xfrm>
        <a:graphic>
          <a:graphicData uri="http://schemas.openxmlformats.org/presentationml/2006/ole">
            <p:oleObj spid="_x0000_s36871" name="Equation" r:id="rId9" imgW="114120" imgH="15228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057400" y="3562350"/>
            <a:ext cx="1676400" cy="4572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Besar vektor resultan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Besar vektor resultan                       dapat diperoleh dengan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/>
              <a:t> adalah sudut antara vektor      dan</a:t>
            </a:r>
            <a:endParaRPr lang="en-US" smtClean="0"/>
          </a:p>
          <a:p>
            <a:r>
              <a:rPr lang="en-US" smtClean="0"/>
              <a:t>Hal ini dapat diperoleh dengan menggunakan perkalian titik dan besar suatu vektor</a:t>
            </a:r>
          </a:p>
          <a:p>
            <a:r>
              <a:rPr lang="en-US" smtClean="0"/>
              <a:t>Cara ini tidak memberikan arah vektor resultan 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914400" y="1593025"/>
          <a:ext cx="3470275" cy="571500"/>
        </p:xfrm>
        <a:graphic>
          <a:graphicData uri="http://schemas.openxmlformats.org/presentationml/2006/ole">
            <p:oleObj spid="_x0000_s40962" name="Equation" r:id="rId3" imgW="1396800" imgH="22860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312725" y="2026475"/>
          <a:ext cx="347663" cy="444500"/>
        </p:xfrm>
        <a:graphic>
          <a:graphicData uri="http://schemas.openxmlformats.org/presentationml/2006/ole">
            <p:oleObj spid="_x0000_s40963" name="Equation" r:id="rId4" imgW="13968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433950" y="2014600"/>
          <a:ext cx="347663" cy="444500"/>
        </p:xfrm>
        <a:graphic>
          <a:graphicData uri="http://schemas.openxmlformats.org/presentationml/2006/ole">
            <p:oleObj spid="_x0000_s40964" name="Equation" r:id="rId5" imgW="139680" imgH="177480" progId="Equation.3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593275" y="1157350"/>
          <a:ext cx="1387475" cy="476250"/>
        </p:xfrm>
        <a:graphic>
          <a:graphicData uri="http://schemas.openxmlformats.org/presentationml/2006/ole">
            <p:oleObj spid="_x0000_s40965" name="Equation" r:id="rId6" imgW="558720" imgH="190440" progId="Equation.3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6738938" y="3281300"/>
          <a:ext cx="347662" cy="476250"/>
        </p:xfrm>
        <a:graphic>
          <a:graphicData uri="http://schemas.openxmlformats.org/presentationml/2006/ole">
            <p:oleObj spid="_x0000_s40966" name="Equation" r:id="rId7" imgW="1396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Pengurangan </a:t>
            </a: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vektor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Pengurangan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Pengurangan vektor dapat diperoleh dengan cara yang sama dengan penjumlahan vektor dengan mengubah arah vektor keduanya</a:t>
            </a:r>
          </a:p>
          <a:p>
            <a:endParaRPr lang="en-US" smtClean="0"/>
          </a:p>
          <a:p>
            <a:r>
              <a:rPr lang="en-US" smtClean="0"/>
              <a:t>Dengan demikian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14400" y="2366900"/>
          <a:ext cx="1198562" cy="476250"/>
        </p:xfrm>
        <a:graphic>
          <a:graphicData uri="http://schemas.openxmlformats.org/presentationml/2006/ole">
            <p:oleObj spid="_x0000_s41986" name="Equation" r:id="rId3" imgW="482400" imgH="19044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914400" y="3269425"/>
          <a:ext cx="2051050" cy="381000"/>
        </p:xfrm>
        <a:graphic>
          <a:graphicData uri="http://schemas.openxmlformats.org/presentationml/2006/ole">
            <p:oleObj spid="_x0000_s41987" name="Equation" r:id="rId4" imgW="82548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Perkalian vektor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Perkalian vektor dengan skalar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Arah vektor tetap</a:t>
            </a:r>
          </a:p>
          <a:p>
            <a:r>
              <a:rPr lang="en-US" smtClean="0"/>
              <a:t>Panjang vektor berubah</a:t>
            </a:r>
          </a:p>
          <a:p>
            <a:endParaRPr lang="en-US" smtClean="0"/>
          </a:p>
          <a:p>
            <a:r>
              <a:rPr lang="en-US" smtClean="0"/>
              <a:t>Suatu vektor</a:t>
            </a:r>
          </a:p>
          <a:p>
            <a:r>
              <a:rPr lang="en-US" smtClean="0"/>
              <a:t>Ingin dicari                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skalar</a:t>
            </a:r>
          </a:p>
          <a:p>
            <a:r>
              <a:rPr lang="en-US" smtClean="0"/>
              <a:t>Akan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57800" y="1123950"/>
            <a:ext cx="1066800" cy="8382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257800" y="1200150"/>
          <a:ext cx="284163" cy="412750"/>
        </p:xfrm>
        <a:graphic>
          <a:graphicData uri="http://schemas.openxmlformats.org/presentationml/2006/ole">
            <p:oleObj spid="_x0000_s5122" name="Equation" r:id="rId3" imgW="114120" imgH="164880" progId="Equation.3">
              <p:embed/>
            </p:oleObj>
          </a:graphicData>
        </a:graphic>
      </p:graphicFrame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flipV="1">
            <a:off x="6324600" y="1352550"/>
            <a:ext cx="2133600" cy="16764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781800" y="1809750"/>
          <a:ext cx="442913" cy="412750"/>
        </p:xfrm>
        <a:graphic>
          <a:graphicData uri="http://schemas.openxmlformats.org/presentationml/2006/ole">
            <p:oleObj spid="_x0000_s5123" name="Equation" r:id="rId4" imgW="177480" imgH="16488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708275" y="2520950"/>
          <a:ext cx="2651125" cy="508000"/>
        </p:xfrm>
        <a:graphic>
          <a:graphicData uri="http://schemas.openxmlformats.org/presentationml/2006/ole">
            <p:oleObj spid="_x0000_s5124" name="Equation" r:id="rId5" imgW="1066680" imgH="20304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311400" y="2968625"/>
          <a:ext cx="1041400" cy="476250"/>
        </p:xfrm>
        <a:graphic>
          <a:graphicData uri="http://schemas.openxmlformats.org/presentationml/2006/ole">
            <p:oleObj spid="_x0000_s5126" name="Equation" r:id="rId6" imgW="419040" imgH="19044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914400" y="3814763"/>
          <a:ext cx="1263650" cy="476250"/>
        </p:xfrm>
        <a:graphic>
          <a:graphicData uri="http://schemas.openxmlformats.org/presentationml/2006/ole">
            <p:oleObj spid="_x0000_s5127" name="Equation" r:id="rId7" imgW="507960" imgH="190440" progId="Equation.3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933700" y="3798888"/>
          <a:ext cx="1295400" cy="508000"/>
        </p:xfrm>
        <a:graphic>
          <a:graphicData uri="http://schemas.openxmlformats.org/presentationml/2006/ole">
            <p:oleObj spid="_x0000_s5128" name="Equation" r:id="rId8" imgW="520560" imgH="203040" progId="Equation.3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984750" y="3814763"/>
          <a:ext cx="1263650" cy="476250"/>
        </p:xfrm>
        <a:graphic>
          <a:graphicData uri="http://schemas.openxmlformats.org/presentationml/2006/ole">
            <p:oleObj spid="_x0000_s5129" name="Equation" r:id="rId9" imgW="5079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Perkalian titik (dot product)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Mengalikan komponen-komponen vektornya, yang mengikuti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14400" y="1704850"/>
          <a:ext cx="1041400" cy="412750"/>
        </p:xfrm>
        <a:graphic>
          <a:graphicData uri="http://schemas.openxmlformats.org/presentationml/2006/ole">
            <p:oleObj spid="_x0000_s43010" name="Equation" r:id="rId3" imgW="419040" imgH="164880" progId="Equation.3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436019" y="1673100"/>
          <a:ext cx="1071562" cy="476250"/>
        </p:xfrm>
        <a:graphic>
          <a:graphicData uri="http://schemas.openxmlformats.org/presentationml/2006/ole">
            <p:oleObj spid="_x0000_s43011" name="Equation" r:id="rId4" imgW="431640" imgH="19044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987800" y="1733425"/>
          <a:ext cx="1009650" cy="381000"/>
        </p:xfrm>
        <a:graphic>
          <a:graphicData uri="http://schemas.openxmlformats.org/presentationml/2006/ole">
            <p:oleObj spid="_x0000_s43012" name="Equation" r:id="rId5" imgW="406080" imgH="15228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14400" y="2308100"/>
          <a:ext cx="1924050" cy="476250"/>
        </p:xfrm>
        <a:graphic>
          <a:graphicData uri="http://schemas.openxmlformats.org/presentationml/2006/ole">
            <p:oleObj spid="_x0000_s43013" name="Equation" r:id="rId6" imgW="774360" imgH="190440" progId="Equation.3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914400" y="2974850"/>
          <a:ext cx="1924050" cy="476250"/>
        </p:xfrm>
        <a:graphic>
          <a:graphicData uri="http://schemas.openxmlformats.org/presentationml/2006/ole">
            <p:oleObj spid="_x0000_s43014" name="Equation" r:id="rId7" imgW="774360" imgH="19044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914400" y="3641600"/>
          <a:ext cx="1860550" cy="412750"/>
        </p:xfrm>
        <a:graphic>
          <a:graphicData uri="http://schemas.openxmlformats.org/presentationml/2006/ole">
            <p:oleObj spid="_x0000_s43015" name="Equation" r:id="rId8" imgW="74916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Perkalian silang (cross product)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Mengalikan komponen-komponennya, yang mengikuti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933450" y="1673225"/>
          <a:ext cx="1200150" cy="476250"/>
        </p:xfrm>
        <a:graphic>
          <a:graphicData uri="http://schemas.openxmlformats.org/presentationml/2006/ole">
            <p:oleObj spid="_x0000_s44034" name="Equation" r:id="rId3" imgW="482400" imgH="19044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33450" y="2198688"/>
          <a:ext cx="1200150" cy="476250"/>
        </p:xfrm>
        <a:graphic>
          <a:graphicData uri="http://schemas.openxmlformats.org/presentationml/2006/ole">
            <p:oleObj spid="_x0000_s44035" name="Equation" r:id="rId4" imgW="482400" imgH="190440" progId="Equation.3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33450" y="2724150"/>
          <a:ext cx="1200150" cy="476250"/>
        </p:xfrm>
        <a:graphic>
          <a:graphicData uri="http://schemas.openxmlformats.org/presentationml/2006/ole">
            <p:oleObj spid="_x0000_s44036" name="Equation" r:id="rId5" imgW="482400" imgH="190440" progId="Equation.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973388" y="1668463"/>
          <a:ext cx="1389062" cy="476250"/>
        </p:xfrm>
        <a:graphic>
          <a:graphicData uri="http://schemas.openxmlformats.org/presentationml/2006/ole">
            <p:oleObj spid="_x0000_s44037" name="Equation" r:id="rId6" imgW="558720" imgH="190440" progId="Equation.3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973388" y="2193925"/>
          <a:ext cx="1389062" cy="476250"/>
        </p:xfrm>
        <a:graphic>
          <a:graphicData uri="http://schemas.openxmlformats.org/presentationml/2006/ole">
            <p:oleObj spid="_x0000_s44038" name="Equation" r:id="rId7" imgW="558720" imgH="19044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973388" y="2719388"/>
          <a:ext cx="1389062" cy="476250"/>
        </p:xfrm>
        <a:graphic>
          <a:graphicData uri="http://schemas.openxmlformats.org/presentationml/2006/ole">
            <p:oleObj spid="_x0000_s44039" name="Equation" r:id="rId8" imgW="5587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Topik, Subtopik, Capaian Belajar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Ilustrasi</a:t>
            </a:r>
            <a:endParaRPr lang="en-US" sz="2800" b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parabola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rumusan vektor, posisi benda setiap saat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Posisi awal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09638" y="1676400"/>
          <a:ext cx="4989512" cy="1047750"/>
        </p:xfrm>
        <a:graphic>
          <a:graphicData uri="http://schemas.openxmlformats.org/presentationml/2006/ole">
            <p:oleObj spid="_x0000_s45058" name="Equation" r:id="rId3" imgW="2006280" imgH="41904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943100" y="3467100"/>
          <a:ext cx="2273300" cy="476250"/>
        </p:xfrm>
        <a:graphic>
          <a:graphicData uri="http://schemas.openxmlformats.org/presentationml/2006/ole">
            <p:oleObj spid="_x0000_s45059" name="Equation" r:id="rId4" imgW="9144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parabola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rumusan vektor, kecepatan benda setiap saat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 awal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49313" y="1676400"/>
          <a:ext cx="3127375" cy="1047750"/>
        </p:xfrm>
        <a:graphic>
          <a:graphicData uri="http://schemas.openxmlformats.org/presentationml/2006/ole">
            <p:oleObj spid="_x0000_s46082" name="Equation" r:id="rId3" imgW="1257120" imgH="41904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849313" y="3435350"/>
          <a:ext cx="2462212" cy="539750"/>
        </p:xfrm>
        <a:graphic>
          <a:graphicData uri="http://schemas.openxmlformats.org/presentationml/2006/ole">
            <p:oleObj spid="_x0000_s46083" name="Equation" r:id="rId4" imgW="990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parabola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rumusan vektor, percepatan benda setiap saat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Percepatan awal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006475" y="1708150"/>
          <a:ext cx="2811463" cy="984250"/>
        </p:xfrm>
        <a:graphic>
          <a:graphicData uri="http://schemas.openxmlformats.org/presentationml/2006/ole">
            <p:oleObj spid="_x0000_s47106" name="Equation" r:id="rId3" imgW="1130040" imgH="3934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006475" y="3467100"/>
          <a:ext cx="1577975" cy="476250"/>
        </p:xfrm>
        <a:graphic>
          <a:graphicData uri="http://schemas.openxmlformats.org/presentationml/2006/ole">
            <p:oleObj spid="_x0000_s47107" name="Equation" r:id="rId4" imgW="6346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melingkar beraturan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Posisi setiap saat</a:t>
            </a:r>
          </a:p>
          <a:p>
            <a:endParaRPr lang="en-US" smtClean="0"/>
          </a:p>
          <a:p>
            <a:r>
              <a:rPr lang="en-US" smtClean="0"/>
              <a:t>Kecepatan setiap saat</a:t>
            </a:r>
          </a:p>
          <a:p>
            <a:endParaRPr lang="en-US" smtClean="0"/>
          </a:p>
          <a:p>
            <a:r>
              <a:rPr lang="en-US" smtClean="0"/>
              <a:t>Percepatan setiap saat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914400" y="1645475"/>
          <a:ext cx="5118100" cy="476250"/>
        </p:xfrm>
        <a:graphic>
          <a:graphicData uri="http://schemas.openxmlformats.org/presentationml/2006/ole">
            <p:oleObj spid="_x0000_s48130" name="Equation" r:id="rId3" imgW="2057400" imgH="19044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914400" y="2531175"/>
          <a:ext cx="4138613" cy="476250"/>
        </p:xfrm>
        <a:graphic>
          <a:graphicData uri="http://schemas.openxmlformats.org/presentationml/2006/ole">
            <p:oleObj spid="_x0000_s48131" name="Equation" r:id="rId4" imgW="1663560" imgH="19044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914400" y="3337625"/>
          <a:ext cx="4486275" cy="539750"/>
        </p:xfrm>
        <a:graphic>
          <a:graphicData uri="http://schemas.openxmlformats.org/presentationml/2006/ole">
            <p:oleObj spid="_x0000_s48132" name="Equation" r:id="rId5" imgW="18032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2022-08-24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Topik dan subtopik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Kinematika Benda Titik</a:t>
            </a:r>
          </a:p>
          <a:p>
            <a:pPr>
              <a:buNone/>
            </a:pPr>
            <a:r>
              <a:rPr lang="en-US" b="1" smtClean="0"/>
              <a:t>Subtopik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Overview Fisika, Review Vektor, Posisi, Kecepatan dan Percepatan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Harry Mahardika (Koord.), “Satuan Acara Perkuliahan Matakuliah Fisika Dasar IA (FI – 1101) Semester I 2022-2023”, Prodi Sarjana Fisika, FMIPA, ITB, 18 Aug 2022, url </a:t>
            </a:r>
            <a:r>
              <a:rPr lang="en-US" sz="1000" smtClean="0">
                <a:solidFill>
                  <a:srgbClr val="0070C0"/>
                </a:solidFill>
              </a:rPr>
              <a:t>https://cdn-edunex.itb.ac.id/39012-Elementary-Physics-IA/106799-W01-Kinematika-Benda-Titik/46817-Kampus-SAP-Review/1661119628985_SAP-FIDAS-1A-2022-2023-ver-180822.pdf</a:t>
            </a:r>
            <a:r>
              <a:rPr lang="en-US" sz="1000" smtClean="0"/>
              <a:t> [20220824]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 Instruksional Khusus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Pemahaman konsep-konsep vektor</a:t>
            </a:r>
          </a:p>
          <a:p>
            <a:r>
              <a:rPr lang="en-US" smtClean="0"/>
              <a:t>Pemahaman penggunaan konsep-konsep vektor</a:t>
            </a:r>
          </a:p>
          <a:p>
            <a:r>
              <a:rPr lang="en-US" smtClean="0"/>
              <a:t>Pemahaman konsep posisi, kecepatan dan percepatan baik secara grafis maupun secara rumusan (persamaan) matematik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 dalam pustaka utama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Bab 2, 3, 13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J. Walker, D. Halliday, R. Resnick, “Principle of Physics”,</a:t>
            </a:r>
            <a:br>
              <a:rPr lang="en-US" smtClean="0"/>
            </a:br>
            <a:r>
              <a:rPr lang="en-US" smtClean="0"/>
              <a:t>10th edition, International student version, John Wiley &amp; Sons, Oct 2015.</a:t>
            </a:r>
            <a:br>
              <a:rPr lang="en-US" smtClean="0"/>
            </a:br>
            <a:r>
              <a:rPr lang="en-US" smtClean="0"/>
              <a:t>ISBN 9788126552566</a:t>
            </a:r>
            <a:br>
              <a:rPr lang="en-US" smtClean="0"/>
            </a:br>
            <a:r>
              <a:rPr lang="en-US" smtClean="0"/>
              <a:t>url </a:t>
            </a:r>
            <a:r>
              <a:rPr lang="en-US" smtClean="0">
                <a:solidFill>
                  <a:srgbClr val="0070C0"/>
                </a:solidFill>
              </a:rPr>
              <a:t>https://isbnsearch.org/isbn/9788126552566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9775" y="3105150"/>
            <a:ext cx="56101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11th Edition, Global Edition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 of Content</a:t>
            </a:r>
            <a:br>
              <a:rPr lang="en-US" smtClean="0"/>
            </a:br>
            <a:r>
              <a:rPr lang="en-US" smtClean="0"/>
              <a:t>url </a:t>
            </a:r>
            <a:r>
              <a:rPr lang="en-US" smtClean="0">
                <a:solidFill>
                  <a:srgbClr val="0070C0"/>
                </a:solidFill>
              </a:rPr>
              <a:t>https://www.wiley.com/en-gb/Halliday+and+Resnick's+Principles+of+Physics,+11th+Edition,+Global+Edition-p-9781119454014#content-section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2022-08-24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850" y="1202625"/>
            <a:ext cx="3295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739</Words>
  <Application>Microsoft Office PowerPoint</Application>
  <PresentationFormat>On-screen Show (16:9)</PresentationFormat>
  <Paragraphs>241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Equation</vt:lpstr>
      <vt:lpstr>Microsoft Equation 3.0</vt:lpstr>
      <vt:lpstr>Overview Fisika, Review Vektor, Posisi, Kecepatan, dan Percepatan</vt:lpstr>
      <vt:lpstr>Kerangka</vt:lpstr>
      <vt:lpstr>Slide 3</vt:lpstr>
      <vt:lpstr>Topik dan subtopik</vt:lpstr>
      <vt:lpstr>Tujuan Instruksional Khusus</vt:lpstr>
      <vt:lpstr>Slide 6</vt:lpstr>
      <vt:lpstr>Referensi dalam pustaka utama</vt:lpstr>
      <vt:lpstr>11th Edition, Global Edition</vt:lpstr>
      <vt:lpstr>Chapter 2</vt:lpstr>
      <vt:lpstr>Chapter 3</vt:lpstr>
      <vt:lpstr>Chapter 13</vt:lpstr>
      <vt:lpstr>Slide 12</vt:lpstr>
      <vt:lpstr>Vektor</vt:lpstr>
      <vt:lpstr>Notasi</vt:lpstr>
      <vt:lpstr>Komponen vektor</vt:lpstr>
      <vt:lpstr>Besar vektor</vt:lpstr>
      <vt:lpstr>Arah vektor</vt:lpstr>
      <vt:lpstr>Slide 18</vt:lpstr>
      <vt:lpstr>Vektor satuan</vt:lpstr>
      <vt:lpstr>Slide 20</vt:lpstr>
      <vt:lpstr>Penjumlahan vektor</vt:lpstr>
      <vt:lpstr>Vektor resultan</vt:lpstr>
      <vt:lpstr>Besar vektor resultan</vt:lpstr>
      <vt:lpstr>Slide 24</vt:lpstr>
      <vt:lpstr>Pengurangan vektor</vt:lpstr>
      <vt:lpstr>Slide 26</vt:lpstr>
      <vt:lpstr>Perkalian vektor dengan skalar</vt:lpstr>
      <vt:lpstr>Perkalian titik (dot product)</vt:lpstr>
      <vt:lpstr>Perkalian silang (cross product)</vt:lpstr>
      <vt:lpstr>Slide 30</vt:lpstr>
      <vt:lpstr>Gerak parabola</vt:lpstr>
      <vt:lpstr>Gerak parabola (lanj.)</vt:lpstr>
      <vt:lpstr>Gerak parabola (lanj.)</vt:lpstr>
      <vt:lpstr>Gerak melingkar beraturan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1041</cp:revision>
  <dcterms:created xsi:type="dcterms:W3CDTF">2012-12-06T09:55:31Z</dcterms:created>
  <dcterms:modified xsi:type="dcterms:W3CDTF">2022-08-23T22:41:23Z</dcterms:modified>
</cp:coreProperties>
</file>