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3" r:id="rId2"/>
  </p:sldMasterIdLst>
  <p:notesMasterIdLst>
    <p:notesMasterId r:id="rId15"/>
  </p:notesMasterIdLst>
  <p:sldIdLst>
    <p:sldId id="256" r:id="rId3"/>
    <p:sldId id="257" r:id="rId4"/>
    <p:sldId id="258" r:id="rId5"/>
    <p:sldId id="259" r:id="rId6"/>
    <p:sldId id="260" r:id="rId7"/>
    <p:sldId id="261" r:id="rId8"/>
    <p:sldId id="263" r:id="rId9"/>
    <p:sldId id="265" r:id="rId10"/>
    <p:sldId id="266" r:id="rId11"/>
    <p:sldId id="267" r:id="rId12"/>
    <p:sldId id="268" r:id="rId13"/>
    <p:sldId id="269"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12/24/2023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12/24/2023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12/24/2023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12/24/2023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12/24/2023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12/24/2023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12/24/2023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12/24/2023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12/24/2023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12/24/2023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12/24/2023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12/24/2023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metrics.pairwise.cosine_similarity.html" TargetMode="External"/><Relationship Id="rId7" Type="http://schemas.openxmlformats.org/officeDocument/2006/relationships/hyperlink" Target="https://www.ijello.org/Volume14/IJELLv14p159-175Rodafinos5036.pdf"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repositorium.uminho.pt/bitstream/1822/64358/1/14.pdf" TargetMode="External"/><Relationship Id="rId5" Type="http://schemas.openxmlformats.org/officeDocument/2006/relationships/hyperlink" Target="https://www.atlantispress.com/proceedings/aptekindo-18/25903493" TargetMode="External"/><Relationship Id="rId4" Type="http://schemas.openxmlformats.org/officeDocument/2006/relationships/hyperlink" Target="https://scikitlearn.org/stable/modules/generated/sklearn.feature_extraction.text.TfidfVectoriz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8" name="CustomShape 2"/>
          <p:cNvSpPr/>
          <p:nvPr/>
        </p:nvSpPr>
        <p:spPr>
          <a:xfrm>
            <a:off x="166853" y="1437518"/>
            <a:ext cx="8353093"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US" sz="2800" b="1" dirty="0">
                <a:solidFill>
                  <a:srgbClr val="FF0000"/>
                </a:solidFill>
                <a:latin typeface="Times New Roman"/>
              </a:rPr>
              <a:t>Arya Kumar Johary</a:t>
            </a:r>
          </a:p>
          <a:p>
            <a:pPr algn="ct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3</a:t>
            </a:r>
            <a:r>
              <a:rPr lang="en-IN" b="1" baseline="30000" dirty="0">
                <a:solidFill>
                  <a:srgbClr val="FF0000"/>
                </a:solidFill>
                <a:latin typeface="Times New Roman"/>
              </a:rPr>
              <a:t>rd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12021002026028 </a:t>
            </a:r>
            <a:r>
              <a:rPr lang="en-IN" b="1" dirty="0">
                <a:solidFill>
                  <a:srgbClr val="7030A0"/>
                </a:solidFill>
                <a:latin typeface="Times New Roman"/>
              </a:rPr>
              <a:t>)</a:t>
            </a:r>
            <a:endParaRPr lang="en-US" b="1" dirty="0">
              <a:solidFill>
                <a:srgbClr val="FF0000"/>
              </a:solidFill>
              <a:latin typeface="Times New Roman"/>
            </a:endParaRPr>
          </a:p>
          <a:p>
            <a:pPr algn="ctr">
              <a:lnSpc>
                <a:spcPct val="100000"/>
              </a:lnSpc>
            </a:pPr>
            <a:r>
              <a:rPr lang="en-US" sz="2800" b="1" dirty="0">
                <a:solidFill>
                  <a:srgbClr val="FF0000"/>
                </a:solidFill>
                <a:latin typeface="Times New Roman"/>
              </a:rPr>
              <a:t>Abhay Prasad</a:t>
            </a:r>
          </a:p>
          <a:p>
            <a:pPr algn="ct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3</a:t>
            </a:r>
            <a:r>
              <a:rPr lang="en-IN" b="1" baseline="30000" dirty="0">
                <a:solidFill>
                  <a:srgbClr val="FF0000"/>
                </a:solidFill>
                <a:latin typeface="Times New Roman"/>
              </a:rPr>
              <a:t>rd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12021002026024 </a:t>
            </a:r>
            <a:r>
              <a:rPr lang="en-IN" b="1" dirty="0">
                <a:solidFill>
                  <a:srgbClr val="7030A0"/>
                </a:solidFill>
                <a:latin typeface="Times New Roman"/>
              </a:rPr>
              <a:t>)</a:t>
            </a:r>
          </a:p>
          <a:p>
            <a:pPr algn="ctr"/>
            <a:endParaRPr sz="1050"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2400" b="1" dirty="0">
                <a:solidFill>
                  <a:srgbClr val="FF0000"/>
                </a:solidFill>
                <a:latin typeface="Times New Roman"/>
              </a:rPr>
              <a:t>Asst. Prof. Sagarika Ghosh &amp;</a:t>
            </a:r>
          </a:p>
          <a:p>
            <a:pPr algn="ctr">
              <a:lnSpc>
                <a:spcPct val="100000"/>
              </a:lnSpc>
            </a:pPr>
            <a:r>
              <a:rPr lang="en-US" sz="2400" b="1" dirty="0">
                <a:solidFill>
                  <a:srgbClr val="FF0000"/>
                </a:solidFill>
                <a:latin typeface="Times New Roman"/>
              </a:rPr>
              <a:t>Asst. Prof. </a:t>
            </a:r>
            <a:r>
              <a:rPr lang="en-US" sz="2400" b="1" dirty="0" err="1">
                <a:solidFill>
                  <a:srgbClr val="FF0000"/>
                </a:solidFill>
                <a:latin typeface="Times New Roman"/>
              </a:rPr>
              <a:t>Hriday</a:t>
            </a:r>
            <a:r>
              <a:rPr lang="en-US" sz="2400" b="1" dirty="0">
                <a:solidFill>
                  <a:srgbClr val="FF0000"/>
                </a:solidFill>
                <a:latin typeface="Times New Roman"/>
              </a:rPr>
              <a:t> </a:t>
            </a:r>
            <a:r>
              <a:rPr lang="en-US" sz="2400" b="1" dirty="0" err="1">
                <a:solidFill>
                  <a:srgbClr val="FF0000"/>
                </a:solidFill>
                <a:latin typeface="Times New Roman"/>
              </a:rPr>
              <a:t>Banarjee</a:t>
            </a:r>
            <a:endParaRPr lang="en-US" sz="2400" b="1" dirty="0">
              <a:solidFill>
                <a:srgbClr val="FF0000"/>
              </a:solidFill>
              <a:latin typeface="Times New Roman"/>
            </a:endParaRPr>
          </a:p>
          <a:p>
            <a:pPr algn="ctr">
              <a:lnSpc>
                <a:spcPct val="100000"/>
              </a:lnSpc>
            </a:pPr>
            <a:endParaRPr sz="1000"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stomShape 1"/>
          <p:cNvSpPr/>
          <p:nvPr/>
        </p:nvSpPr>
        <p:spPr>
          <a:xfrm>
            <a:off x="492660" y="737884"/>
            <a:ext cx="7851240" cy="607031"/>
          </a:xfrm>
          <a:prstGeom prst="rect">
            <a:avLst/>
          </a:prstGeom>
          <a:noFill/>
          <a:ln w="9360">
            <a:noFill/>
          </a:ln>
        </p:spPr>
        <p:txBody>
          <a:bodyPr lIns="0" rIns="0" bIns="0" anchor="b"/>
          <a:lstStyle/>
          <a:p>
            <a:pPr algn="ctr">
              <a:lnSpc>
                <a:spcPct val="100000"/>
              </a:lnSpc>
            </a:pPr>
            <a:r>
              <a:rPr lang="en-US" sz="4000" dirty="0">
                <a:solidFill>
                  <a:srgbClr val="FF0000"/>
                </a:solidFill>
                <a:latin typeface="Calibri"/>
              </a:rPr>
              <a:t>Assignment Plagiarism Checker</a:t>
            </a:r>
            <a:endParaRPr sz="4000" dirty="0">
              <a:solidFill>
                <a:srgbClr val="FF0000"/>
              </a:solidFill>
            </a:endParaRPr>
          </a:p>
        </p:txBody>
      </p:sp>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283822"/>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4842" y="1419856"/>
            <a:ext cx="839531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Cosine Similarity Documentation. (</a:t>
            </a:r>
            <a:r>
              <a:rPr lang="en-IN" dirty="0">
                <a:hlinkClick r:id="rId3"/>
              </a:rPr>
              <a:t>https://scikitlearn.org/stable/modules/generated/sklearn.metrics.pairwise.cosine_similarity.html</a:t>
            </a:r>
            <a:r>
              <a:rPr lang="en-IN" dirty="0"/>
              <a:t>) </a:t>
            </a:r>
          </a:p>
          <a:p>
            <a:pPr marL="285750" indent="-285750">
              <a:buFont typeface="Arial" panose="020B0604020202020204" pitchFamily="34" charset="0"/>
              <a:buChar char="•"/>
            </a:pPr>
            <a:r>
              <a:rPr lang="en-IN" dirty="0"/>
              <a:t>TF – IDF Vectorizer Documentation. (</a:t>
            </a:r>
            <a:r>
              <a:rPr lang="en-IN" dirty="0">
                <a:hlinkClick r:id="rId4"/>
              </a:rPr>
              <a:t>https://scikitlearn.org/stable/modules/generated/sklearn.feature_extraction.text.TfidfVectorizer.html</a:t>
            </a:r>
            <a:r>
              <a:rPr lang="en-IN" dirty="0"/>
              <a:t>) </a:t>
            </a:r>
          </a:p>
          <a:p>
            <a:pPr marL="285750" indent="-285750">
              <a:buFont typeface="Arial" panose="020B0604020202020204" pitchFamily="34" charset="0"/>
              <a:buChar char="•"/>
            </a:pPr>
            <a:r>
              <a:rPr lang="en-IN" dirty="0"/>
              <a:t>The Effectiveness of Plagiarism Checker Implementation in Scientific Writing for Vocational High School (</a:t>
            </a:r>
            <a:r>
              <a:rPr lang="en-IN" dirty="0">
                <a:hlinkClick r:id="rId5"/>
              </a:rPr>
              <a:t>https://www.atlantispress.com/proceedings/aptekindo-18/25903493</a:t>
            </a:r>
            <a:r>
              <a:rPr lang="en-IN" dirty="0"/>
              <a:t>)</a:t>
            </a:r>
          </a:p>
          <a:p>
            <a:pPr marL="285750" indent="-285750">
              <a:buFont typeface="Arial" panose="020B0604020202020204" pitchFamily="34" charset="0"/>
              <a:buChar char="•"/>
            </a:pPr>
            <a:r>
              <a:rPr lang="en-IN" dirty="0"/>
              <a:t>Plagiarism Detection: A Tool Survey and Comparison (</a:t>
            </a:r>
            <a:r>
              <a:rPr lang="en-IN" dirty="0">
                <a:hlinkClick r:id="rId6"/>
              </a:rPr>
              <a:t>https://repositorium.uminho.pt/bitstream/1822/64358/1/14.pdf</a:t>
            </a:r>
            <a:r>
              <a:rPr lang="en-IN" dirty="0"/>
              <a:t>)</a:t>
            </a:r>
          </a:p>
          <a:p>
            <a:pPr marL="285750" indent="-285750">
              <a:buFont typeface="Arial" panose="020B0604020202020204" pitchFamily="34" charset="0"/>
              <a:buChar char="•"/>
            </a:pPr>
            <a:r>
              <a:rPr lang="en-IN" dirty="0"/>
              <a:t>Plagiarism Management: Challenges, Procedure and Workflow Automation (</a:t>
            </a:r>
            <a:r>
              <a:rPr lang="en-IN" dirty="0">
                <a:hlinkClick r:id="rId7"/>
              </a:rPr>
              <a:t>https://www.ijello.org/Volume14/IJELLv14p159-175Rodafinos5036.pdf</a:t>
            </a:r>
            <a:r>
              <a:rPr lang="en-IN"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10691" y="52070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6256" y="1420504"/>
            <a:ext cx="7861110" cy="4247317"/>
          </a:xfrm>
          <a:prstGeom prst="rect">
            <a:avLst/>
          </a:prstGeom>
          <a:noFill/>
        </p:spPr>
        <p:txBody>
          <a:bodyPr wrap="square" rtlCol="0">
            <a:spAutoFit/>
          </a:bodyPr>
          <a:lstStyle/>
          <a:p>
            <a:pPr algn="just"/>
            <a:r>
              <a:rPr lang="en-US" dirty="0"/>
              <a:t>The endless thanks goes to Lord Almighty for all the blessings he has showered onto us, which has enabled us to write this last note in our research work. During the period of our research, as in the rest of our life, we have been blessed by Almighty with some extraordinary people who have spun a web of support around us. Words can never be enough in expressing how grateful we are to those incredible people in our life who made this thesis possible. We would like an attempt to thank them for making our time during my research in the Institute a period we will treasure. We are deeply indebted to our research supervisors, Prof. Sagarika Ghosh and Prof. </a:t>
            </a:r>
            <a:r>
              <a:rPr lang="en-US" dirty="0" err="1"/>
              <a:t>Hriday</a:t>
            </a:r>
            <a:r>
              <a:rPr lang="en-US" dirty="0"/>
              <a:t> Banerjee, who gave us such an interesting thesis topic. Each meeting with them added in valuable aspects to the implementation and broadened our perspective. They have guided us with his invaluable suggestions, lightened up the way in our darkest times and encouraged us a lot in the academic life. </a:t>
            </a:r>
          </a:p>
          <a:p>
            <a:pPr algn="just"/>
            <a:endParaRPr lang="en-US" dirty="0"/>
          </a:p>
          <a:p>
            <a:pPr algn="just"/>
            <a:r>
              <a:rPr lang="en-US" dirty="0"/>
              <a:t>Arya Kumar Johary &amp; Abhay Prasad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0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02358" y="431388"/>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702860" y="1256659"/>
            <a:ext cx="8229240" cy="5105160"/>
          </a:xfrm>
          <a:prstGeom prst="rect">
            <a:avLst/>
          </a:prstGeom>
        </p:spPr>
        <p:txBody>
          <a:bodyPr/>
          <a:lstStyle/>
          <a:p>
            <a:pPr>
              <a:lnSpc>
                <a:spcPct val="150000"/>
              </a:lnSpc>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lnSpc>
                <a:spcPct val="150000"/>
              </a:lnSpc>
              <a:buSzPct val="95000"/>
              <a:buFont typeface="Wingdings 2" charset="2"/>
              <a:buChar char=""/>
            </a:pPr>
            <a:r>
              <a:rPr lang="en-US" sz="2400" b="1" dirty="0">
                <a:solidFill>
                  <a:srgbClr val="000000"/>
                </a:solidFill>
                <a:latin typeface="Times New Roman"/>
              </a:rPr>
              <a:t>Literature Review</a:t>
            </a:r>
          </a:p>
          <a:p>
            <a:pPr>
              <a:lnSpc>
                <a:spcPct val="150000"/>
              </a:lnSpc>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lnSpc>
                <a:spcPct val="150000"/>
              </a:lnSpc>
              <a:buSzPct val="95000"/>
              <a:buFont typeface="Wingdings 2" charset="2"/>
              <a:buChar char=""/>
            </a:pPr>
            <a:r>
              <a:rPr lang="en-US" sz="2400" b="1" dirty="0">
                <a:solidFill>
                  <a:srgbClr val="000000"/>
                </a:solidFill>
                <a:latin typeface="Times New Roman"/>
              </a:rPr>
              <a:t>Proposed Model</a:t>
            </a:r>
          </a:p>
          <a:p>
            <a:pPr>
              <a:lnSpc>
                <a:spcPct val="150000"/>
              </a:lnSpc>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lnSpc>
                <a:spcPct val="150000"/>
              </a:lnSpc>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lnSpc>
                <a:spcPct val="150000"/>
              </a:lnSpc>
              <a:buSzPct val="95000"/>
              <a:buFont typeface="Wingdings 2" charset="2"/>
              <a:buChar char=""/>
            </a:pPr>
            <a:r>
              <a:rPr lang="en-US" sz="2400" b="1" dirty="0">
                <a:solidFill>
                  <a:srgbClr val="000000"/>
                </a:solidFill>
                <a:latin typeface="Times New Roman"/>
              </a:rPr>
              <a:t>Reference</a:t>
            </a:r>
          </a:p>
          <a:p>
            <a:pPr>
              <a:lnSpc>
                <a:spcPct val="150000"/>
              </a:lnSpc>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11"/>
          </p:nvPr>
        </p:nvSpPr>
        <p:spPr bwMode="auto">
          <a:xfrm>
            <a:off x="2667000" y="6356350"/>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2" name="TextBox 1"/>
          <p:cNvSpPr txBox="1"/>
          <p:nvPr/>
        </p:nvSpPr>
        <p:spPr>
          <a:xfrm>
            <a:off x="609480" y="1674812"/>
            <a:ext cx="8076960" cy="3970318"/>
          </a:xfrm>
          <a:prstGeom prst="rect">
            <a:avLst/>
          </a:prstGeom>
          <a:noFill/>
        </p:spPr>
        <p:txBody>
          <a:bodyPr wrap="square" rtlCol="0">
            <a:spAutoFit/>
          </a:bodyPr>
          <a:lstStyle/>
          <a:p>
            <a:pPr algn="just"/>
            <a:r>
              <a:rPr lang="en-US" b="1" dirty="0"/>
              <a:t>Problem Statement- </a:t>
            </a:r>
            <a:r>
              <a:rPr lang="en-US" dirty="0"/>
              <a:t>To create a tool for writers, which can efficiently detect the plagiarism of a text document with the application of TF-IDF vectorizer and cosine similarity.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proposed solution is a plagiarism checker program that leverages TF-IDF vectorizer and cosine similarity to compare text documents and identify potential plagiarism. The TF-IDF vectorizer transforms a collection of text documents into a matrix of numerical values, representing the significance of each word in each document. Cosine similarity measures the angle between two vectors, in this case, the TF-IDF vectors of two documents. By comparing the cosine similarity of different document pairs, we can gauge their similarity in terms of word usage and content. This program can help ensure originality and integrity in writing, proving beneficial for students, teachers, researchers, and writers aiming to check their work for plagiarism and avoid academic dishonesty.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761940" y="77271"/>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4197969281"/>
              </p:ext>
            </p:extLst>
          </p:nvPr>
        </p:nvGraphicFramePr>
        <p:xfrm>
          <a:off x="54411" y="1167742"/>
          <a:ext cx="9034818" cy="5149670"/>
        </p:xfrm>
        <a:graphic>
          <a:graphicData uri="http://schemas.openxmlformats.org/drawingml/2006/table">
            <a:tbl>
              <a:tblPr firstRow="1" bandRow="1">
                <a:tableStyleId>{C083E6E3-FA7D-4D7B-A595-EF9225AFEA82}</a:tableStyleId>
              </a:tblPr>
              <a:tblGrid>
                <a:gridCol w="2229231">
                  <a:extLst>
                    <a:ext uri="{9D8B030D-6E8A-4147-A177-3AD203B41FA5}">
                      <a16:colId xmlns:a16="http://schemas.microsoft.com/office/drawing/2014/main" val="20000"/>
                    </a:ext>
                  </a:extLst>
                </a:gridCol>
                <a:gridCol w="814219">
                  <a:extLst>
                    <a:ext uri="{9D8B030D-6E8A-4147-A177-3AD203B41FA5}">
                      <a16:colId xmlns:a16="http://schemas.microsoft.com/office/drawing/2014/main" val="20001"/>
                    </a:ext>
                  </a:extLst>
                </a:gridCol>
                <a:gridCol w="5991368">
                  <a:extLst>
                    <a:ext uri="{9D8B030D-6E8A-4147-A177-3AD203B41FA5}">
                      <a16:colId xmlns:a16="http://schemas.microsoft.com/office/drawing/2014/main" val="20002"/>
                    </a:ext>
                  </a:extLst>
                </a:gridCol>
              </a:tblGrid>
              <a:tr h="729310">
                <a:tc>
                  <a:txBody>
                    <a:bodyPr/>
                    <a:lstStyle/>
                    <a:p>
                      <a:pPr fontAlgn="b"/>
                      <a:r>
                        <a:rPr lang="en-IN" dirty="0">
                          <a:effectLst/>
                          <a:latin typeface="Times New Roman" panose="02020603050405020304" pitchFamily="18" charset="0"/>
                          <a:cs typeface="Times New Roman" panose="02020603050405020304" pitchFamily="18" charset="0"/>
                        </a:rPr>
                        <a:t>Author(s)</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Date</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Description</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4432">
                <a:tc>
                  <a:txBody>
                    <a:bodyPr/>
                    <a:lstStyle/>
                    <a:p>
                      <a:pPr fontAlgn="base"/>
                      <a:r>
                        <a:rPr lang="pt-BR" dirty="0"/>
                        <a:t>Martins, Vítor T., Fonte, Daniela, Henriques, Pedro Rangel Cruz and Daniela da</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dirty="0">
                          <a:effectLst/>
                          <a:latin typeface="Times New Roman" panose="02020603050405020304" pitchFamily="18" charset="0"/>
                          <a:cs typeface="Times New Roman" panose="02020603050405020304" pitchFamily="18" charset="0"/>
                        </a:rPr>
                        <a:t>Proposed t</a:t>
                      </a:r>
                      <a:r>
                        <a:rPr kumimoji="0" lang="en-US" b="0" i="0" kern="1200" dirty="0">
                          <a:solidFill>
                            <a:schemeClr val="tx1"/>
                          </a:solidFill>
                          <a:effectLst/>
                          <a:latin typeface="+mn-lt"/>
                          <a:ea typeface="+mn-ea"/>
                          <a:cs typeface="+mn-cs"/>
                        </a:rPr>
                        <a:t>hree methodologies to compare source codes: attribute-based (size metrics), token-based (hashing and fingerprinting), and structure-based (IR, AST, or PDG)</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8600">
                <a:tc>
                  <a:txBody>
                    <a:bodyPr/>
                    <a:lstStyle/>
                    <a:p>
                      <a:pPr fontAlgn="base"/>
                      <a:r>
                        <a:rPr lang="en-IN" dirty="0" err="1"/>
                        <a:t>Hakkun</a:t>
                      </a:r>
                      <a:r>
                        <a:rPr lang="en-IN" dirty="0"/>
                        <a:t> </a:t>
                      </a:r>
                      <a:r>
                        <a:rPr lang="en-IN" dirty="0" err="1"/>
                        <a:t>Elmunsyah</a:t>
                      </a:r>
                      <a:r>
                        <a:rPr lang="en-IN" dirty="0"/>
                        <a:t>, </a:t>
                      </a:r>
                      <a:r>
                        <a:rPr lang="en-IN" dirty="0" err="1"/>
                        <a:t>Hary</a:t>
                      </a:r>
                      <a:r>
                        <a:rPr lang="en-IN" dirty="0"/>
                        <a:t> </a:t>
                      </a:r>
                      <a:r>
                        <a:rPr lang="en-IN" dirty="0" err="1"/>
                        <a:t>Suswanto</a:t>
                      </a:r>
                      <a:r>
                        <a:rPr lang="en-IN" dirty="0"/>
                        <a:t>, </a:t>
                      </a:r>
                      <a:r>
                        <a:rPr lang="en-IN" dirty="0" err="1"/>
                        <a:t>Khoirudin</a:t>
                      </a:r>
                      <a:r>
                        <a:rPr lang="en-IN" dirty="0"/>
                        <a:t> </a:t>
                      </a:r>
                      <a:r>
                        <a:rPr lang="en-IN" dirty="0" err="1"/>
                        <a:t>Asfani</a:t>
                      </a:r>
                      <a:r>
                        <a:rPr lang="en-IN" dirty="0"/>
                        <a:t> and Wahyu </a:t>
                      </a:r>
                      <a:r>
                        <a:rPr lang="en-IN" dirty="0" err="1"/>
                        <a:t>Hidayat</a:t>
                      </a:r>
                      <a:endParaRPr lang="it-IT"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kumimoji="0" lang="en-US" b="0" i="0" kern="1200" dirty="0">
                          <a:solidFill>
                            <a:schemeClr val="tx1"/>
                          </a:solidFill>
                          <a:effectLst/>
                          <a:latin typeface="+mn-lt"/>
                          <a:ea typeface="+mn-ea"/>
                          <a:cs typeface="+mn-cs"/>
                        </a:rPr>
                        <a:t>Addressed the impact of IT on education and evaluated a Plagiarism Checker’s effectiveness, showing over 85% success in detecting similarities in students’ scientific papers.</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31904">
                <a:tc>
                  <a:txBody>
                    <a:bodyPr/>
                    <a:lstStyle/>
                    <a:p>
                      <a:pPr fontAlgn="base"/>
                      <a:r>
                        <a:rPr lang="en-IN" dirty="0"/>
                        <a:t>Angelos </a:t>
                      </a:r>
                      <a:r>
                        <a:rPr lang="en-IN" dirty="0" err="1"/>
                        <a:t>Rodafinos</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dirty="0">
                          <a:effectLst/>
                          <a:latin typeface="Times New Roman" panose="02020603050405020304" pitchFamily="18" charset="0"/>
                          <a:cs typeface="Times New Roman" panose="02020603050405020304" pitchFamily="18" charset="0"/>
                        </a:rPr>
                        <a:t>Summarized the potential and challenges of Python-based plagiarism checker systems, and suggests future research directions, such as using cloud computing and big data analytics.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228780" y="405228"/>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137151" y="1398381"/>
            <a:ext cx="758815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Detect Plagiarism</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Text Processing</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Similarity Score</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Scalability</a:t>
            </a:r>
          </a:p>
          <a:p>
            <a:pPr marL="285750" indent="-285750" algn="just">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Efficiency	</a:t>
            </a:r>
          </a:p>
          <a:p>
            <a:pPr marL="285750" indent="-285750" algn="just">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User Interface</a:t>
            </a:r>
          </a:p>
          <a:p>
            <a:pPr marL="285750" indent="-285750" algn="just">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Report Generation</a:t>
            </a:r>
          </a:p>
          <a:p>
            <a:pPr algn="just"/>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User Interaction</a:t>
            </a:r>
          </a:p>
          <a:p>
            <a:pPr marL="285750" indent="-285750" algn="just">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Testing</a:t>
            </a:r>
          </a:p>
          <a:p>
            <a:pPr algn="just"/>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Documentation</a:t>
            </a: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EFEF7E2-E218-585B-ABE5-3B70F800749E}"/>
              </a:ext>
            </a:extLst>
          </p:cNvPr>
          <p:cNvPicPr>
            <a:picLocks noChangeAspect="1"/>
          </p:cNvPicPr>
          <p:nvPr/>
        </p:nvPicPr>
        <p:blipFill>
          <a:blip r:embed="rId3"/>
          <a:stretch>
            <a:fillRect/>
          </a:stretch>
        </p:blipFill>
        <p:spPr>
          <a:xfrm>
            <a:off x="2090924" y="1378684"/>
            <a:ext cx="4504952" cy="4640101"/>
          </a:xfrm>
          <a:prstGeom prst="rect">
            <a:avLst/>
          </a:prstGeom>
        </p:spPr>
      </p:pic>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6100B95-4645-4D21-EBBB-56ABE01DFCE5}"/>
              </a:ext>
            </a:extLst>
          </p:cNvPr>
          <p:cNvPicPr>
            <a:picLocks noChangeAspect="1"/>
          </p:cNvPicPr>
          <p:nvPr/>
        </p:nvPicPr>
        <p:blipFill>
          <a:blip r:embed="rId3"/>
          <a:stretch>
            <a:fillRect/>
          </a:stretch>
        </p:blipFill>
        <p:spPr>
          <a:xfrm>
            <a:off x="1098011" y="1126800"/>
            <a:ext cx="6947257" cy="4883401"/>
          </a:xfrm>
          <a:prstGeom prst="rect">
            <a:avLst/>
          </a:prstGeom>
        </p:spPr>
      </p:pic>
    </p:spTree>
    <p:extLst>
      <p:ext uri="{BB962C8B-B14F-4D97-AF65-F5344CB8AC3E}">
        <p14:creationId xmlns:p14="http://schemas.microsoft.com/office/powerpoint/2010/main" val="138731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63859" y="1944669"/>
            <a:ext cx="6703368" cy="221599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Paraphrased, translated, or obfuscated text is hard to detect</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Large and diverse corpus of text documents needed</a:t>
            </a: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Scalability, performance, and security issues may arise</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Responsibility, accountability, and transparency issues may emerge</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Images and other non-text content may be ignored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8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14660" y="520700"/>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5120" y="1468922"/>
            <a:ext cx="8229240" cy="1754326"/>
          </a:xfrm>
          <a:prstGeom prst="rect">
            <a:avLst/>
          </a:prstGeom>
          <a:noFill/>
        </p:spPr>
        <p:txBody>
          <a:bodyPr wrap="square" rtlCol="0">
            <a:spAutoFit/>
          </a:bodyPr>
          <a:lstStyle/>
          <a:p>
            <a:pPr algn="just"/>
            <a:r>
              <a:rPr lang="en-US" dirty="0"/>
              <a:t>The Plagiarism Checker project is a Python program that detects similarities among text documents. It uses cosine similarity to measure the likeness between documents and shows the results in a user-friendly interface. Users can browse, select, and analyze multiple files for potential plagiarism. The project supports academic integrity by encouraging originality and ethical writing. The Plagiarism Checker project is a useful tool for education and writing.</a:t>
            </a:r>
          </a:p>
        </p:txBody>
      </p:sp>
      <p:sp>
        <p:nvSpPr>
          <p:cNvPr id="6" name="TextBox 5"/>
          <p:cNvSpPr txBox="1"/>
          <p:nvPr/>
        </p:nvSpPr>
        <p:spPr>
          <a:xfrm>
            <a:off x="465120" y="3370678"/>
            <a:ext cx="8229240" cy="332398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Future Scope: </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can be extended to detect plagiarism in other types of content, such as images, audio, video, or code, by using appropriate similarity metrics and techniques. </a:t>
            </a:r>
          </a:p>
          <a:p>
            <a:pPr marL="285750" indent="-285750" algn="just">
              <a:buFont typeface="Wingdings" panose="05000000000000000000" pitchFamily="2" charset="2"/>
              <a:buChar char="§"/>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Using NLP, text mining, and web scraping to improve project.</a:t>
            </a:r>
            <a:endParaRPr lang="en-IN"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Multi-Modal Approaches</a:t>
            </a:r>
          </a:p>
          <a:p>
            <a:pPr marL="171450" indent="-171450" algn="just">
              <a:buFont typeface="Wingdings" panose="05000000000000000000" pitchFamily="2" charset="2"/>
              <a:buChar char="§"/>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Integrating project with online platforms and content providers.</a:t>
            </a: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916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161</TotalTime>
  <Words>1023</Words>
  <Application>Microsoft Office PowerPoint</Application>
  <PresentationFormat>On-screen Show (4:3)</PresentationFormat>
  <Paragraphs>105</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Constantia</vt:lpstr>
      <vt:lpstr>StarSymbol</vt:lpstr>
      <vt:lpstr>Times New Roman</vt:lpstr>
      <vt:lpstr>Wingdings</vt:lpstr>
      <vt:lpstr>Wingdings 2</vt:lpstr>
      <vt:lpstr>Flow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dc:creator>
  <cp:lastModifiedBy>AryaKumar</cp:lastModifiedBy>
  <cp:revision>22</cp:revision>
  <dcterms:modified xsi:type="dcterms:W3CDTF">2023-12-24T12:50:42Z</dcterms:modified>
</cp:coreProperties>
</file>