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 id="2147483673" r:id="rId3"/>
  </p:sldMasterIdLst>
  <p:notesMasterIdLst>
    <p:notesMasterId r:id="rId20"/>
  </p:notesMasterIdLst>
  <p:sldIdLst>
    <p:sldId id="256" r:id="rId4"/>
    <p:sldId id="257" r:id="rId5"/>
    <p:sldId id="258" r:id="rId6"/>
    <p:sldId id="259" r:id="rId7"/>
    <p:sldId id="260" r:id="rId8"/>
    <p:sldId id="261" r:id="rId9"/>
    <p:sldId id="262" r:id="rId10"/>
    <p:sldId id="264" r:id="rId11"/>
    <p:sldId id="272" r:id="rId12"/>
    <p:sldId id="271" r:id="rId13"/>
    <p:sldId id="265" r:id="rId14"/>
    <p:sldId id="266" r:id="rId15"/>
    <p:sldId id="270" r:id="rId16"/>
    <p:sldId id="267" r:id="rId17"/>
    <p:sldId id="268" r:id="rId18"/>
    <p:sldId id="269" r:id="rId19"/>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5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44"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45"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46"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47" name="PlaceHolder 5"/>
          <p:cNvSpPr>
            <a:spLocks noGrp="1"/>
          </p:cNvSpPr>
          <p:nvPr>
            <p:ph type="sldNum"/>
          </p:nvPr>
        </p:nvSpPr>
        <p:spPr>
          <a:xfrm>
            <a:off x="4278960" y="10157400"/>
            <a:ext cx="3280680" cy="534240"/>
          </a:xfrm>
          <a:prstGeom prst="rect">
            <a:avLst/>
          </a:prstGeom>
        </p:spPr>
        <p:txBody>
          <a:bodyPr lIns="0" tIns="0" rIns="0" bIns="0" anchor="b"/>
          <a:lstStyle/>
          <a:p>
            <a:pPr algn="r"/>
            <a:fld id="{1BA4DDED-686A-43E1-B004-C789C7A80AAB}" type="slidenum">
              <a:rPr lang="en-IN" sz="1400">
                <a:latin typeface="Times New Roman"/>
              </a:rPr>
              <a:t>‹#›</a:t>
            </a:fld>
            <a:endParaRPr/>
          </a:p>
        </p:txBody>
      </p:sp>
    </p:spTree>
    <p:extLst>
      <p:ext uri="{BB962C8B-B14F-4D97-AF65-F5344CB8AC3E}">
        <p14:creationId xmlns:p14="http://schemas.microsoft.com/office/powerpoint/2010/main" val="238488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1BA4DDED-686A-43E1-B004-C789C7A80AAB}" type="slidenum">
              <a:rPr lang="en-IN" sz="1400" smtClean="0">
                <a:latin typeface="Times New Roman"/>
              </a:rPr>
              <a:t>7</a:t>
            </a:fld>
            <a:endParaRPr lang="en-IN"/>
          </a:p>
        </p:txBody>
      </p:sp>
    </p:spTree>
    <p:extLst>
      <p:ext uri="{BB962C8B-B14F-4D97-AF65-F5344CB8AC3E}">
        <p14:creationId xmlns:p14="http://schemas.microsoft.com/office/powerpoint/2010/main" val="41516639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solidFill>
                  <a:srgbClr val="D1EAEE"/>
                </a:solidFill>
              </a:defRPr>
            </a:lvl1pPr>
          </a:lstStyle>
          <a:p>
            <a:pPr>
              <a:defRPr/>
            </a:pPr>
            <a:fld id="{0B0A4A49-16C4-4456-8531-98C5A3D4EC92}" type="datetime1">
              <a:rPr lang="en-US"/>
              <a:pPr>
                <a:defRPr/>
              </a:pPr>
              <a:t>2/26/2024</a:t>
            </a:fld>
            <a:endParaRPr lang="en-US"/>
          </a:p>
        </p:txBody>
      </p:sp>
      <p:sp>
        <p:nvSpPr>
          <p:cNvPr id="5" name="Footer Placeholder 18"/>
          <p:cNvSpPr>
            <a:spLocks noGrp="1"/>
          </p:cNvSpPr>
          <p:nvPr>
            <p:ph type="ftr" sz="quarter" idx="11"/>
          </p:nvPr>
        </p:nvSpPr>
        <p:spPr/>
        <p:txBody>
          <a:bodyPr/>
          <a:lstStyle>
            <a:lvl1pPr>
              <a:defRPr>
                <a:solidFill>
                  <a:srgbClr val="D1EAEE"/>
                </a:solidFill>
              </a:defRPr>
            </a:lvl1pPr>
          </a:lstStyle>
          <a:p>
            <a:pPr>
              <a:defRPr/>
            </a:pPr>
            <a:r>
              <a:rPr lang="en-US"/>
              <a:t>Jaipur National University, Jaipur</a:t>
            </a:r>
          </a:p>
        </p:txBody>
      </p:sp>
      <p:sp>
        <p:nvSpPr>
          <p:cNvPr id="6" name="Slide Number Placeholder 26"/>
          <p:cNvSpPr>
            <a:spLocks noGrp="1"/>
          </p:cNvSpPr>
          <p:nvPr>
            <p:ph type="sldNum" sz="quarter" idx="12"/>
          </p:nvPr>
        </p:nvSpPr>
        <p:spPr/>
        <p:txBody>
          <a:bodyPr/>
          <a:lstStyle>
            <a:lvl1pPr>
              <a:defRPr smtClean="0">
                <a:solidFill>
                  <a:srgbClr val="D1EAEE"/>
                </a:solidFill>
              </a:defRPr>
            </a:lvl1pPr>
          </a:lstStyle>
          <a:p>
            <a:pPr>
              <a:defRPr/>
            </a:pPr>
            <a:fld id="{DC9FA813-C8E1-4978-960A-0FB3B1A0E8B8}" type="slidenum">
              <a:rPr lang="en-US"/>
              <a:pPr>
                <a:defRPr/>
              </a:pPr>
              <a:t>‹#›</a:t>
            </a:fld>
            <a:endParaRPr lang="en-US"/>
          </a:p>
        </p:txBody>
      </p:sp>
    </p:spTree>
    <p:extLst>
      <p:ext uri="{BB962C8B-B14F-4D97-AF65-F5344CB8AC3E}">
        <p14:creationId xmlns:p14="http://schemas.microsoft.com/office/powerpoint/2010/main" val="106893583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48A41247-AC96-4402-8E53-D44879F5C709}" type="datetime1">
              <a:rPr lang="en-US"/>
              <a:pPr>
                <a:defRPr/>
              </a:pPr>
              <a:t>2/26/2024</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19C8E883-5174-46B4-B95F-F02CACA1D491}" type="slidenum">
              <a:rPr lang="en-US"/>
              <a:pPr>
                <a:defRPr/>
              </a:pPr>
              <a:t>‹#›</a:t>
            </a:fld>
            <a:endParaRPr lang="en-US"/>
          </a:p>
        </p:txBody>
      </p:sp>
    </p:spTree>
    <p:extLst>
      <p:ext uri="{BB962C8B-B14F-4D97-AF65-F5344CB8AC3E}">
        <p14:creationId xmlns:p14="http://schemas.microsoft.com/office/powerpoint/2010/main" val="3895136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5ABAF97E-0325-49EB-9A0A-E45F25EFC75E}" type="datetime1">
              <a:rPr lang="en-US"/>
              <a:pPr>
                <a:defRPr/>
              </a:pPr>
              <a:t>2/26/2024</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03CA1A95-D796-4F95-9198-B1016012D514}" type="slidenum">
              <a:rPr lang="en-US"/>
              <a:pPr>
                <a:defRPr/>
              </a:pPr>
              <a:t>‹#›</a:t>
            </a:fld>
            <a:endParaRPr lang="en-US"/>
          </a:p>
        </p:txBody>
      </p:sp>
    </p:spTree>
    <p:extLst>
      <p:ext uri="{BB962C8B-B14F-4D97-AF65-F5344CB8AC3E}">
        <p14:creationId xmlns:p14="http://schemas.microsoft.com/office/powerpoint/2010/main" val="2981447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solidFill>
                  <a:srgbClr val="D1EAEE"/>
                </a:solidFill>
              </a:defRPr>
            </a:lvl1pPr>
          </a:lstStyle>
          <a:p>
            <a:pPr>
              <a:defRPr/>
            </a:pPr>
            <a:fld id="{8ADBE38C-D4DE-49A9-8D94-88EF647D5F44}" type="datetime1">
              <a:rPr lang="en-US"/>
              <a:pPr>
                <a:defRPr/>
              </a:pPr>
              <a:t>2/26/2024</a:t>
            </a:fld>
            <a:endParaRPr lang="en-US"/>
          </a:p>
        </p:txBody>
      </p:sp>
      <p:sp>
        <p:nvSpPr>
          <p:cNvPr id="5" name="Footer Placeholder 18"/>
          <p:cNvSpPr>
            <a:spLocks noGrp="1"/>
          </p:cNvSpPr>
          <p:nvPr>
            <p:ph type="ftr" sz="quarter" idx="11"/>
          </p:nvPr>
        </p:nvSpPr>
        <p:spPr/>
        <p:txBody>
          <a:bodyPr/>
          <a:lstStyle>
            <a:lvl1pPr>
              <a:defRPr>
                <a:solidFill>
                  <a:srgbClr val="D1EAEE"/>
                </a:solidFill>
              </a:defRPr>
            </a:lvl1pPr>
          </a:lstStyle>
          <a:p>
            <a:pPr>
              <a:defRPr/>
            </a:pPr>
            <a:r>
              <a:rPr lang="en-US"/>
              <a:t>Jaipur National University, Jaipur</a:t>
            </a:r>
          </a:p>
        </p:txBody>
      </p:sp>
      <p:sp>
        <p:nvSpPr>
          <p:cNvPr id="6" name="Slide Number Placeholder 26"/>
          <p:cNvSpPr>
            <a:spLocks noGrp="1"/>
          </p:cNvSpPr>
          <p:nvPr>
            <p:ph type="sldNum" sz="quarter" idx="12"/>
          </p:nvPr>
        </p:nvSpPr>
        <p:spPr/>
        <p:txBody>
          <a:bodyPr/>
          <a:lstStyle>
            <a:lvl1pPr>
              <a:defRPr>
                <a:solidFill>
                  <a:srgbClr val="D1EAEE"/>
                </a:solidFill>
              </a:defRPr>
            </a:lvl1pPr>
          </a:lstStyle>
          <a:p>
            <a:pPr>
              <a:defRPr/>
            </a:pPr>
            <a:fld id="{57287490-9D49-459E-B772-E4639AD04D5D}" type="slidenum">
              <a:rPr lang="en-US"/>
              <a:pPr>
                <a:defRPr/>
              </a:pPr>
              <a:t>‹#›</a:t>
            </a:fld>
            <a:endParaRPr lang="en-US"/>
          </a:p>
        </p:txBody>
      </p:sp>
    </p:spTree>
    <p:extLst>
      <p:ext uri="{BB962C8B-B14F-4D97-AF65-F5344CB8AC3E}">
        <p14:creationId xmlns:p14="http://schemas.microsoft.com/office/powerpoint/2010/main" val="3896622800"/>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1E68A4A0-05C7-49E3-9C76-BA5FB21A3DB7}" type="datetime1">
              <a:rPr lang="en-US"/>
              <a:pPr>
                <a:defRPr/>
              </a:pPr>
              <a:t>2/26/2024</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988D3A4A-FE50-4A3A-94F0-FE1E6AFBCF7A}" type="slidenum">
              <a:rPr lang="en-US"/>
              <a:pPr>
                <a:defRPr/>
              </a:pPr>
              <a:t>‹#›</a:t>
            </a:fld>
            <a:endParaRPr lang="en-US"/>
          </a:p>
        </p:txBody>
      </p:sp>
    </p:spTree>
    <p:extLst>
      <p:ext uri="{BB962C8B-B14F-4D97-AF65-F5344CB8AC3E}">
        <p14:creationId xmlns:p14="http://schemas.microsoft.com/office/powerpoint/2010/main" val="1759198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D1EAEE"/>
                </a:solidFill>
              </a:defRPr>
            </a:lvl1pPr>
          </a:lstStyle>
          <a:p>
            <a:pPr>
              <a:defRPr/>
            </a:pPr>
            <a:fld id="{5893544A-F4CE-44A4-A379-63CE0F67E2A7}" type="datetime1">
              <a:rPr lang="en-US"/>
              <a:pPr>
                <a:defRPr/>
              </a:pPr>
              <a:t>2/26/2024</a:t>
            </a:fld>
            <a:endParaRPr lang="en-US"/>
          </a:p>
        </p:txBody>
      </p:sp>
      <p:sp>
        <p:nvSpPr>
          <p:cNvPr id="5" name="Footer Placeholder 4"/>
          <p:cNvSpPr>
            <a:spLocks noGrp="1"/>
          </p:cNvSpPr>
          <p:nvPr>
            <p:ph type="ftr" sz="quarter" idx="11"/>
          </p:nvPr>
        </p:nvSpPr>
        <p:spPr/>
        <p:txBody>
          <a:bodyPr/>
          <a:lstStyle>
            <a:lvl1pPr>
              <a:defRPr>
                <a:solidFill>
                  <a:srgbClr val="D1EAEE"/>
                </a:solidFill>
              </a:defRPr>
            </a:lvl1pPr>
          </a:lstStyle>
          <a:p>
            <a:pPr>
              <a:defRPr/>
            </a:pPr>
            <a:r>
              <a:rPr lang="en-US"/>
              <a:t>Jaipur National University, Jaipur</a:t>
            </a:r>
          </a:p>
        </p:txBody>
      </p:sp>
      <p:sp>
        <p:nvSpPr>
          <p:cNvPr id="6" name="Slide Number Placeholder 5"/>
          <p:cNvSpPr>
            <a:spLocks noGrp="1"/>
          </p:cNvSpPr>
          <p:nvPr>
            <p:ph type="sldNum" sz="quarter" idx="12"/>
          </p:nvPr>
        </p:nvSpPr>
        <p:spPr/>
        <p:txBody>
          <a:bodyPr/>
          <a:lstStyle>
            <a:lvl1pPr>
              <a:defRPr>
                <a:solidFill>
                  <a:srgbClr val="D1EAEE"/>
                </a:solidFill>
              </a:defRPr>
            </a:lvl1pPr>
          </a:lstStyle>
          <a:p>
            <a:pPr>
              <a:defRPr/>
            </a:pPr>
            <a:fld id="{666C0824-8B86-412E-A44F-C2DA5547D100}" type="slidenum">
              <a:rPr lang="en-US"/>
              <a:pPr>
                <a:defRPr/>
              </a:pPr>
              <a:t>‹#›</a:t>
            </a:fld>
            <a:endParaRPr lang="en-US"/>
          </a:p>
        </p:txBody>
      </p:sp>
    </p:spTree>
    <p:extLst>
      <p:ext uri="{BB962C8B-B14F-4D97-AF65-F5344CB8AC3E}">
        <p14:creationId xmlns:p14="http://schemas.microsoft.com/office/powerpoint/2010/main" val="2806232075"/>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9FDD9A73-4B9E-4F4F-9EEE-B1D28BEA388E}" type="datetime1">
              <a:rPr lang="en-US"/>
              <a:pPr>
                <a:defRPr/>
              </a:pPr>
              <a:t>2/26/2024</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7" name="Slide Number Placeholder 17"/>
          <p:cNvSpPr>
            <a:spLocks noGrp="1"/>
          </p:cNvSpPr>
          <p:nvPr>
            <p:ph type="sldNum" sz="quarter" idx="12"/>
          </p:nvPr>
        </p:nvSpPr>
        <p:spPr/>
        <p:txBody>
          <a:bodyPr/>
          <a:lstStyle>
            <a:lvl1pPr>
              <a:defRPr/>
            </a:lvl1pPr>
          </a:lstStyle>
          <a:p>
            <a:pPr>
              <a:defRPr/>
            </a:pPr>
            <a:fld id="{839C12CD-1FDE-406E-BE55-BCDEECCA5D33}" type="slidenum">
              <a:rPr lang="en-US"/>
              <a:pPr>
                <a:defRPr/>
              </a:pPr>
              <a:t>‹#›</a:t>
            </a:fld>
            <a:endParaRPr lang="en-US"/>
          </a:p>
        </p:txBody>
      </p:sp>
    </p:spTree>
    <p:extLst>
      <p:ext uri="{BB962C8B-B14F-4D97-AF65-F5344CB8AC3E}">
        <p14:creationId xmlns:p14="http://schemas.microsoft.com/office/powerpoint/2010/main" val="3472303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1D9DFC55-AF7D-4A8A-8C54-69AEC9200E7F}" type="datetime1">
              <a:rPr lang="en-US"/>
              <a:pPr>
                <a:defRPr/>
              </a:pPr>
              <a:t>2/26/2024</a:t>
            </a:fld>
            <a:endParaRPr lang="en-US"/>
          </a:p>
        </p:txBody>
      </p:sp>
      <p:sp>
        <p:nvSpPr>
          <p:cNvPr id="8"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9" name="Slide Number Placeholder 17"/>
          <p:cNvSpPr>
            <a:spLocks noGrp="1"/>
          </p:cNvSpPr>
          <p:nvPr>
            <p:ph type="sldNum" sz="quarter" idx="12"/>
          </p:nvPr>
        </p:nvSpPr>
        <p:spPr/>
        <p:txBody>
          <a:bodyPr/>
          <a:lstStyle>
            <a:lvl1pPr>
              <a:defRPr/>
            </a:lvl1pPr>
          </a:lstStyle>
          <a:p>
            <a:pPr>
              <a:defRPr/>
            </a:pPr>
            <a:fld id="{6FAE3E6C-4CC0-42AD-845C-C17A6F05F594}" type="slidenum">
              <a:rPr lang="en-US"/>
              <a:pPr>
                <a:defRPr/>
              </a:pPr>
              <a:t>‹#›</a:t>
            </a:fld>
            <a:endParaRPr lang="en-US"/>
          </a:p>
        </p:txBody>
      </p:sp>
    </p:spTree>
    <p:extLst>
      <p:ext uri="{BB962C8B-B14F-4D97-AF65-F5344CB8AC3E}">
        <p14:creationId xmlns:p14="http://schemas.microsoft.com/office/powerpoint/2010/main" val="14516613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C02A163C-A0C5-4F65-BD98-5013D9759495}" type="datetime1">
              <a:rPr lang="en-US"/>
              <a:pPr>
                <a:defRPr/>
              </a:pPr>
              <a:t>2/26/2024</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5" name="Slide Number Placeholder 17"/>
          <p:cNvSpPr>
            <a:spLocks noGrp="1"/>
          </p:cNvSpPr>
          <p:nvPr>
            <p:ph type="sldNum" sz="quarter" idx="12"/>
          </p:nvPr>
        </p:nvSpPr>
        <p:spPr/>
        <p:txBody>
          <a:bodyPr/>
          <a:lstStyle>
            <a:lvl1pPr>
              <a:defRPr/>
            </a:lvl1pPr>
          </a:lstStyle>
          <a:p>
            <a:pPr>
              <a:defRPr/>
            </a:pPr>
            <a:fld id="{EEBA2104-7F4A-4475-964D-7FDD38FAB645}" type="slidenum">
              <a:rPr lang="en-US"/>
              <a:pPr>
                <a:defRPr/>
              </a:pPr>
              <a:t>‹#›</a:t>
            </a:fld>
            <a:endParaRPr lang="en-US"/>
          </a:p>
        </p:txBody>
      </p:sp>
    </p:spTree>
    <p:extLst>
      <p:ext uri="{BB962C8B-B14F-4D97-AF65-F5344CB8AC3E}">
        <p14:creationId xmlns:p14="http://schemas.microsoft.com/office/powerpoint/2010/main" val="11679255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189A6E6-E100-4EF2-BCA5-54D7A7DFFDC9}" type="datetime1">
              <a:rPr lang="en-US"/>
              <a:pPr>
                <a:defRPr/>
              </a:pPr>
              <a:t>2/26/2024</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4" name="Slide Number Placeholder 17"/>
          <p:cNvSpPr>
            <a:spLocks noGrp="1"/>
          </p:cNvSpPr>
          <p:nvPr>
            <p:ph type="sldNum" sz="quarter" idx="12"/>
          </p:nvPr>
        </p:nvSpPr>
        <p:spPr/>
        <p:txBody>
          <a:bodyPr/>
          <a:lstStyle>
            <a:lvl1pPr>
              <a:defRPr/>
            </a:lvl1pPr>
          </a:lstStyle>
          <a:p>
            <a:pPr>
              <a:defRPr/>
            </a:pPr>
            <a:fld id="{769FD985-E02C-4013-A320-6FC6BDB2CBF9}" type="slidenum">
              <a:rPr lang="en-US"/>
              <a:pPr>
                <a:defRPr/>
              </a:pPr>
              <a:t>‹#›</a:t>
            </a:fld>
            <a:endParaRPr lang="en-US"/>
          </a:p>
        </p:txBody>
      </p:sp>
    </p:spTree>
    <p:extLst>
      <p:ext uri="{BB962C8B-B14F-4D97-AF65-F5344CB8AC3E}">
        <p14:creationId xmlns:p14="http://schemas.microsoft.com/office/powerpoint/2010/main" val="15102272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CA6DD69F-5458-487F-B0D1-B105DD914BB4}" type="datetime1">
              <a:rPr lang="en-US"/>
              <a:pPr>
                <a:defRPr/>
              </a:pPr>
              <a:t>2/26/2024</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7" name="Slide Number Placeholder 17"/>
          <p:cNvSpPr>
            <a:spLocks noGrp="1"/>
          </p:cNvSpPr>
          <p:nvPr>
            <p:ph type="sldNum" sz="quarter" idx="12"/>
          </p:nvPr>
        </p:nvSpPr>
        <p:spPr/>
        <p:txBody>
          <a:bodyPr/>
          <a:lstStyle>
            <a:lvl1pPr>
              <a:defRPr/>
            </a:lvl1pPr>
          </a:lstStyle>
          <a:p>
            <a:pPr>
              <a:defRPr/>
            </a:pPr>
            <a:fld id="{6984C32D-DFC8-45E0-8C5F-482674ABBFE6}" type="slidenum">
              <a:rPr lang="en-US"/>
              <a:pPr>
                <a:defRPr/>
              </a:pPr>
              <a:t>‹#›</a:t>
            </a:fld>
            <a:endParaRPr lang="en-US"/>
          </a:p>
        </p:txBody>
      </p:sp>
    </p:spTree>
    <p:extLst>
      <p:ext uri="{BB962C8B-B14F-4D97-AF65-F5344CB8AC3E}">
        <p14:creationId xmlns:p14="http://schemas.microsoft.com/office/powerpoint/2010/main" val="276898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D537AC4C-CE19-4A86-A711-AFF67773D95D}" type="datetime1">
              <a:rPr lang="en-US"/>
              <a:pPr>
                <a:defRPr/>
              </a:pPr>
              <a:t>2/26/2024</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8B5C5FEE-B7AA-40E1-A9A9-4E7AE79B89F1}" type="slidenum">
              <a:rPr lang="en-US"/>
              <a:pPr>
                <a:defRPr/>
              </a:pPr>
              <a:t>‹#›</a:t>
            </a:fld>
            <a:endParaRPr lang="en-US"/>
          </a:p>
        </p:txBody>
      </p:sp>
    </p:spTree>
    <p:extLst>
      <p:ext uri="{BB962C8B-B14F-4D97-AF65-F5344CB8AC3E}">
        <p14:creationId xmlns:p14="http://schemas.microsoft.com/office/powerpoint/2010/main" val="1967041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20DCE251-ED33-4D7C-9C2F-23214FA950F9}" type="datetime1">
              <a:rPr lang="en-US"/>
              <a:pPr>
                <a:defRPr/>
              </a:pPr>
              <a:t>2/26/2024</a:t>
            </a:fld>
            <a:endParaRPr lang="en-US"/>
          </a:p>
        </p:txBody>
      </p:sp>
      <p:sp>
        <p:nvSpPr>
          <p:cNvPr id="10" name="Footer Placeholder 5"/>
          <p:cNvSpPr>
            <a:spLocks noGrp="1"/>
          </p:cNvSpPr>
          <p:nvPr>
            <p:ph type="ftr" sz="quarter" idx="11"/>
          </p:nvPr>
        </p:nvSpPr>
        <p:spPr/>
        <p:txBody>
          <a:bodyPr/>
          <a:lstStyle>
            <a:lvl1pPr>
              <a:defRPr/>
            </a:lvl1pPr>
          </a:lstStyle>
          <a:p>
            <a:pPr>
              <a:defRPr/>
            </a:pPr>
            <a:r>
              <a:rPr lang="en-US"/>
              <a:t>Jaipur National University, Jaipur</a:t>
            </a:r>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C82F1C4B-B6F3-4D79-95D2-57D08C767C85}" type="slidenum">
              <a:rPr lang="en-US"/>
              <a:pPr>
                <a:defRPr/>
              </a:pPr>
              <a:t>‹#›</a:t>
            </a:fld>
            <a:endParaRPr lang="en-US"/>
          </a:p>
        </p:txBody>
      </p:sp>
    </p:spTree>
    <p:extLst>
      <p:ext uri="{BB962C8B-B14F-4D97-AF65-F5344CB8AC3E}">
        <p14:creationId xmlns:p14="http://schemas.microsoft.com/office/powerpoint/2010/main" val="3821168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098D1F25-7C08-4D05-9016-32686BC31241}" type="datetime1">
              <a:rPr lang="en-US"/>
              <a:pPr>
                <a:defRPr/>
              </a:pPr>
              <a:t>2/26/2024</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C14C508B-C831-4666-994A-ACF7F604999E}" type="slidenum">
              <a:rPr lang="en-US"/>
              <a:pPr>
                <a:defRPr/>
              </a:pPr>
              <a:t>‹#›</a:t>
            </a:fld>
            <a:endParaRPr lang="en-US"/>
          </a:p>
        </p:txBody>
      </p:sp>
    </p:spTree>
    <p:extLst>
      <p:ext uri="{BB962C8B-B14F-4D97-AF65-F5344CB8AC3E}">
        <p14:creationId xmlns:p14="http://schemas.microsoft.com/office/powerpoint/2010/main" val="28123455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444926B6-60AD-44C1-81CE-33DEC5C15370}" type="datetime1">
              <a:rPr lang="en-US"/>
              <a:pPr>
                <a:defRPr/>
              </a:pPr>
              <a:t>2/26/2024</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8BA79585-1710-42FC-B8DD-75F8FCC87B60}" type="slidenum">
              <a:rPr lang="en-US"/>
              <a:pPr>
                <a:defRPr/>
              </a:pPr>
              <a:t>‹#›</a:t>
            </a:fld>
            <a:endParaRPr lang="en-US"/>
          </a:p>
        </p:txBody>
      </p:sp>
    </p:spTree>
    <p:extLst>
      <p:ext uri="{BB962C8B-B14F-4D97-AF65-F5344CB8AC3E}">
        <p14:creationId xmlns:p14="http://schemas.microsoft.com/office/powerpoint/2010/main" val="24152571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0" name="PlaceHolder 2"/>
          <p:cNvSpPr>
            <a:spLocks noGrp="1"/>
          </p:cNvSpPr>
          <p:nvPr>
            <p:ph type="subTitle"/>
          </p:nvPr>
        </p:nvSpPr>
        <p:spPr>
          <a:xfrm>
            <a:off x="457200" y="1935000"/>
            <a:ext cx="8229240" cy="4389480"/>
          </a:xfrm>
          <a:prstGeom prst="rect">
            <a:avLst/>
          </a:prstGeom>
        </p:spPr>
        <p:txBody>
          <a:bodyPr lIns="0" tIns="0" rIns="0" bIns="0" anchor="ctr"/>
          <a:lstStyle/>
          <a:p>
            <a:pPr algn="ct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2" name="PlaceHolder 2"/>
          <p:cNvSpPr>
            <a:spLocks noGrp="1"/>
          </p:cNvSpPr>
          <p:nvPr>
            <p:ph type="body"/>
          </p:nvPr>
        </p:nvSpPr>
        <p:spPr>
          <a:xfrm>
            <a:off x="457200" y="1935000"/>
            <a:ext cx="8229240" cy="4389120"/>
          </a:xfrm>
          <a:prstGeom prst="rect">
            <a:avLst/>
          </a:prstGeom>
        </p:spPr>
        <p:txBody>
          <a:bodyPr lIns="0" tIns="0" rIns="0" bIns="0"/>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4" name="PlaceHolder 2"/>
          <p:cNvSpPr>
            <a:spLocks noGrp="1"/>
          </p:cNvSpPr>
          <p:nvPr>
            <p:ph type="body"/>
          </p:nvPr>
        </p:nvSpPr>
        <p:spPr>
          <a:xfrm>
            <a:off x="457200" y="1935000"/>
            <a:ext cx="4015800" cy="4389120"/>
          </a:xfrm>
          <a:prstGeom prst="rect">
            <a:avLst/>
          </a:prstGeom>
        </p:spPr>
        <p:txBody>
          <a:bodyPr lIns="0" tIns="0" rIns="0" bIns="0"/>
          <a:lstStyle/>
          <a:p>
            <a:endParaRPr/>
          </a:p>
        </p:txBody>
      </p:sp>
      <p:sp>
        <p:nvSpPr>
          <p:cNvPr id="15" name="PlaceHolder 3"/>
          <p:cNvSpPr>
            <a:spLocks noGrp="1"/>
          </p:cNvSpPr>
          <p:nvPr>
            <p:ph type="body"/>
          </p:nvPr>
        </p:nvSpPr>
        <p:spPr>
          <a:xfrm>
            <a:off x="4674240" y="1935000"/>
            <a:ext cx="4015800" cy="4389120"/>
          </a:xfrm>
          <a:prstGeom prst="rect">
            <a:avLst/>
          </a:prstGeom>
        </p:spPr>
        <p:txBody>
          <a:bodyPr lIns="0" tIns="0" rIns="0" bIns="0"/>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704880"/>
            <a:ext cx="8229240" cy="5298120"/>
          </a:xfrm>
          <a:prstGeom prst="rect">
            <a:avLst/>
          </a:prstGeom>
        </p:spPr>
        <p:txBody>
          <a:bodyPr lIns="0" tIns="0" rIns="0" bIns="0" anchor="ctr"/>
          <a:lstStyle/>
          <a:p>
            <a:pPr algn="ct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9" name="PlaceHolder 2"/>
          <p:cNvSpPr>
            <a:spLocks noGrp="1"/>
          </p:cNvSpPr>
          <p:nvPr>
            <p:ph type="body"/>
          </p:nvPr>
        </p:nvSpPr>
        <p:spPr>
          <a:xfrm>
            <a:off x="457200" y="1935000"/>
            <a:ext cx="4015800" cy="2093400"/>
          </a:xfrm>
          <a:prstGeom prst="rect">
            <a:avLst/>
          </a:prstGeom>
        </p:spPr>
        <p:txBody>
          <a:bodyPr lIns="0" tIns="0" rIns="0" bIns="0"/>
          <a:lstStyle/>
          <a:p>
            <a:endParaRPr/>
          </a:p>
        </p:txBody>
      </p:sp>
      <p:sp>
        <p:nvSpPr>
          <p:cNvPr id="20" name="PlaceHolder 3"/>
          <p:cNvSpPr>
            <a:spLocks noGrp="1"/>
          </p:cNvSpPr>
          <p:nvPr>
            <p:ph type="body"/>
          </p:nvPr>
        </p:nvSpPr>
        <p:spPr>
          <a:xfrm>
            <a:off x="457200" y="4227840"/>
            <a:ext cx="4015800" cy="2093400"/>
          </a:xfrm>
          <a:prstGeom prst="rect">
            <a:avLst/>
          </a:prstGeom>
        </p:spPr>
        <p:txBody>
          <a:bodyPr lIns="0" tIns="0" rIns="0" bIns="0"/>
          <a:lstStyle/>
          <a:p>
            <a:endParaRPr/>
          </a:p>
        </p:txBody>
      </p:sp>
      <p:sp>
        <p:nvSpPr>
          <p:cNvPr id="21" name="PlaceHolder 4"/>
          <p:cNvSpPr>
            <a:spLocks noGrp="1"/>
          </p:cNvSpPr>
          <p:nvPr>
            <p:ph type="body"/>
          </p:nvPr>
        </p:nvSpPr>
        <p:spPr>
          <a:xfrm>
            <a:off x="4674240" y="1935000"/>
            <a:ext cx="4015800" cy="4389120"/>
          </a:xfrm>
          <a:prstGeom prst="rect">
            <a:avLst/>
          </a:prstGeom>
        </p:spPr>
        <p:txBody>
          <a:bodyPr lIns="0" tIns="0" rIns="0" bIns="0"/>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D1EAEE"/>
                </a:solidFill>
              </a:defRPr>
            </a:lvl1pPr>
          </a:lstStyle>
          <a:p>
            <a:pPr>
              <a:defRPr/>
            </a:pPr>
            <a:fld id="{EE54A8E2-0F49-4501-B719-81B98511F58F}" type="datetime1">
              <a:rPr lang="en-US"/>
              <a:pPr>
                <a:defRPr/>
              </a:pPr>
              <a:t>2/26/2024</a:t>
            </a:fld>
            <a:endParaRPr lang="en-US"/>
          </a:p>
        </p:txBody>
      </p:sp>
      <p:sp>
        <p:nvSpPr>
          <p:cNvPr id="5" name="Footer Placeholder 4"/>
          <p:cNvSpPr>
            <a:spLocks noGrp="1"/>
          </p:cNvSpPr>
          <p:nvPr>
            <p:ph type="ftr" sz="quarter" idx="11"/>
          </p:nvPr>
        </p:nvSpPr>
        <p:spPr/>
        <p:txBody>
          <a:bodyPr/>
          <a:lstStyle>
            <a:lvl1pPr>
              <a:defRPr>
                <a:solidFill>
                  <a:srgbClr val="D1EAEE"/>
                </a:solidFill>
              </a:defRPr>
            </a:lvl1pPr>
          </a:lstStyle>
          <a:p>
            <a:pPr>
              <a:defRPr/>
            </a:pPr>
            <a:r>
              <a:rPr lang="en-US"/>
              <a:t>Jaipur National University, Jaipur</a:t>
            </a:r>
          </a:p>
        </p:txBody>
      </p:sp>
      <p:sp>
        <p:nvSpPr>
          <p:cNvPr id="6" name="Slide Number Placeholder 5"/>
          <p:cNvSpPr>
            <a:spLocks noGrp="1"/>
          </p:cNvSpPr>
          <p:nvPr>
            <p:ph type="sldNum" sz="quarter" idx="12"/>
          </p:nvPr>
        </p:nvSpPr>
        <p:spPr/>
        <p:txBody>
          <a:bodyPr/>
          <a:lstStyle>
            <a:lvl1pPr>
              <a:defRPr smtClean="0">
                <a:solidFill>
                  <a:srgbClr val="D1EAEE"/>
                </a:solidFill>
              </a:defRPr>
            </a:lvl1pPr>
          </a:lstStyle>
          <a:p>
            <a:pPr>
              <a:defRPr/>
            </a:pPr>
            <a:fld id="{13C4049E-8B51-4E4E-9CEB-0DE9DE49AF0E}" type="slidenum">
              <a:rPr lang="en-US"/>
              <a:pPr>
                <a:defRPr/>
              </a:pPr>
              <a:t>‹#›</a:t>
            </a:fld>
            <a:endParaRPr lang="en-US"/>
          </a:p>
        </p:txBody>
      </p:sp>
    </p:spTree>
    <p:extLst>
      <p:ext uri="{BB962C8B-B14F-4D97-AF65-F5344CB8AC3E}">
        <p14:creationId xmlns:p14="http://schemas.microsoft.com/office/powerpoint/2010/main" val="4186531795"/>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23" name="PlaceHolder 2"/>
          <p:cNvSpPr>
            <a:spLocks noGrp="1"/>
          </p:cNvSpPr>
          <p:nvPr>
            <p:ph type="body"/>
          </p:nvPr>
        </p:nvSpPr>
        <p:spPr>
          <a:xfrm>
            <a:off x="457200" y="1935000"/>
            <a:ext cx="4015800" cy="4389120"/>
          </a:xfrm>
          <a:prstGeom prst="rect">
            <a:avLst/>
          </a:prstGeom>
        </p:spPr>
        <p:txBody>
          <a:bodyPr lIns="0" tIns="0" rIns="0" bIns="0"/>
          <a:lstStyle/>
          <a:p>
            <a:endParaRPr/>
          </a:p>
        </p:txBody>
      </p:sp>
      <p:sp>
        <p:nvSpPr>
          <p:cNvPr id="24" name="PlaceHolder 3"/>
          <p:cNvSpPr>
            <a:spLocks noGrp="1"/>
          </p:cNvSpPr>
          <p:nvPr>
            <p:ph type="body"/>
          </p:nvPr>
        </p:nvSpPr>
        <p:spPr>
          <a:xfrm>
            <a:off x="4674240" y="1935000"/>
            <a:ext cx="4015800" cy="2093400"/>
          </a:xfrm>
          <a:prstGeom prst="rect">
            <a:avLst/>
          </a:prstGeom>
        </p:spPr>
        <p:txBody>
          <a:bodyPr lIns="0" tIns="0" rIns="0" bIns="0"/>
          <a:lstStyle/>
          <a:p>
            <a:endParaRPr/>
          </a:p>
        </p:txBody>
      </p:sp>
      <p:sp>
        <p:nvSpPr>
          <p:cNvPr id="25" name="PlaceHolder 4"/>
          <p:cNvSpPr>
            <a:spLocks noGrp="1"/>
          </p:cNvSpPr>
          <p:nvPr>
            <p:ph type="body"/>
          </p:nvPr>
        </p:nvSpPr>
        <p:spPr>
          <a:xfrm>
            <a:off x="4674240" y="4227840"/>
            <a:ext cx="4015800" cy="2093400"/>
          </a:xfrm>
          <a:prstGeom prst="rect">
            <a:avLst/>
          </a:prstGeom>
        </p:spPr>
        <p:txBody>
          <a:bodyPr lIns="0" tIns="0" rIns="0" bIns="0"/>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27" name="PlaceHolder 2"/>
          <p:cNvSpPr>
            <a:spLocks noGrp="1"/>
          </p:cNvSpPr>
          <p:nvPr>
            <p:ph type="body"/>
          </p:nvPr>
        </p:nvSpPr>
        <p:spPr>
          <a:xfrm>
            <a:off x="457200" y="1935000"/>
            <a:ext cx="4015800" cy="2093400"/>
          </a:xfrm>
          <a:prstGeom prst="rect">
            <a:avLst/>
          </a:prstGeom>
        </p:spPr>
        <p:txBody>
          <a:bodyPr lIns="0" tIns="0" rIns="0" bIns="0"/>
          <a:lstStyle/>
          <a:p>
            <a:endParaRPr/>
          </a:p>
        </p:txBody>
      </p:sp>
      <p:sp>
        <p:nvSpPr>
          <p:cNvPr id="28" name="PlaceHolder 3"/>
          <p:cNvSpPr>
            <a:spLocks noGrp="1"/>
          </p:cNvSpPr>
          <p:nvPr>
            <p:ph type="body"/>
          </p:nvPr>
        </p:nvSpPr>
        <p:spPr>
          <a:xfrm>
            <a:off x="4674240" y="1935000"/>
            <a:ext cx="4015800" cy="2093400"/>
          </a:xfrm>
          <a:prstGeom prst="rect">
            <a:avLst/>
          </a:prstGeom>
        </p:spPr>
        <p:txBody>
          <a:bodyPr lIns="0" tIns="0" rIns="0" bIns="0"/>
          <a:lstStyle/>
          <a:p>
            <a:endParaRPr/>
          </a:p>
        </p:txBody>
      </p:sp>
      <p:sp>
        <p:nvSpPr>
          <p:cNvPr id="29" name="PlaceHolder 4"/>
          <p:cNvSpPr>
            <a:spLocks noGrp="1"/>
          </p:cNvSpPr>
          <p:nvPr>
            <p:ph type="body"/>
          </p:nvPr>
        </p:nvSpPr>
        <p:spPr>
          <a:xfrm>
            <a:off x="457200" y="4227840"/>
            <a:ext cx="8229240" cy="209340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31" name="PlaceHolder 2"/>
          <p:cNvSpPr>
            <a:spLocks noGrp="1"/>
          </p:cNvSpPr>
          <p:nvPr>
            <p:ph type="body"/>
          </p:nvPr>
        </p:nvSpPr>
        <p:spPr>
          <a:xfrm>
            <a:off x="457200" y="1935000"/>
            <a:ext cx="8229240" cy="2093400"/>
          </a:xfrm>
          <a:prstGeom prst="rect">
            <a:avLst/>
          </a:prstGeom>
        </p:spPr>
        <p:txBody>
          <a:bodyPr lIns="0" tIns="0" rIns="0" bIns="0"/>
          <a:lstStyle/>
          <a:p>
            <a:endParaRPr/>
          </a:p>
        </p:txBody>
      </p:sp>
      <p:sp>
        <p:nvSpPr>
          <p:cNvPr id="32" name="PlaceHolder 3"/>
          <p:cNvSpPr>
            <a:spLocks noGrp="1"/>
          </p:cNvSpPr>
          <p:nvPr>
            <p:ph type="body"/>
          </p:nvPr>
        </p:nvSpPr>
        <p:spPr>
          <a:xfrm>
            <a:off x="457200" y="4227840"/>
            <a:ext cx="8229240" cy="209340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34" name="PlaceHolder 2"/>
          <p:cNvSpPr>
            <a:spLocks noGrp="1"/>
          </p:cNvSpPr>
          <p:nvPr>
            <p:ph type="body"/>
          </p:nvPr>
        </p:nvSpPr>
        <p:spPr>
          <a:xfrm>
            <a:off x="457200" y="1935000"/>
            <a:ext cx="4015800" cy="2093400"/>
          </a:xfrm>
          <a:prstGeom prst="rect">
            <a:avLst/>
          </a:prstGeom>
        </p:spPr>
        <p:txBody>
          <a:bodyPr lIns="0" tIns="0" rIns="0" bIns="0"/>
          <a:lstStyle/>
          <a:p>
            <a:endParaRPr/>
          </a:p>
        </p:txBody>
      </p:sp>
      <p:sp>
        <p:nvSpPr>
          <p:cNvPr id="35" name="PlaceHolder 3"/>
          <p:cNvSpPr>
            <a:spLocks noGrp="1"/>
          </p:cNvSpPr>
          <p:nvPr>
            <p:ph type="body"/>
          </p:nvPr>
        </p:nvSpPr>
        <p:spPr>
          <a:xfrm>
            <a:off x="4674240" y="1935000"/>
            <a:ext cx="4015800" cy="2093400"/>
          </a:xfrm>
          <a:prstGeom prst="rect">
            <a:avLst/>
          </a:prstGeom>
        </p:spPr>
        <p:txBody>
          <a:bodyPr lIns="0" tIns="0" rIns="0" bIns="0"/>
          <a:lstStyle/>
          <a:p>
            <a:endParaRPr/>
          </a:p>
        </p:txBody>
      </p:sp>
      <p:sp>
        <p:nvSpPr>
          <p:cNvPr id="36" name="PlaceHolder 4"/>
          <p:cNvSpPr>
            <a:spLocks noGrp="1"/>
          </p:cNvSpPr>
          <p:nvPr>
            <p:ph type="body"/>
          </p:nvPr>
        </p:nvSpPr>
        <p:spPr>
          <a:xfrm>
            <a:off x="4674240" y="4227840"/>
            <a:ext cx="4015800" cy="2093400"/>
          </a:xfrm>
          <a:prstGeom prst="rect">
            <a:avLst/>
          </a:prstGeom>
        </p:spPr>
        <p:txBody>
          <a:bodyPr lIns="0" tIns="0" rIns="0" bIns="0"/>
          <a:lstStyle/>
          <a:p>
            <a:endParaRPr/>
          </a:p>
        </p:txBody>
      </p:sp>
      <p:sp>
        <p:nvSpPr>
          <p:cNvPr id="37" name="PlaceHolder 5"/>
          <p:cNvSpPr>
            <a:spLocks noGrp="1"/>
          </p:cNvSpPr>
          <p:nvPr>
            <p:ph type="body"/>
          </p:nvPr>
        </p:nvSpPr>
        <p:spPr>
          <a:xfrm>
            <a:off x="457200" y="4227840"/>
            <a:ext cx="4015800" cy="209340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39" name="PlaceHolder 2"/>
          <p:cNvSpPr>
            <a:spLocks noGrp="1"/>
          </p:cNvSpPr>
          <p:nvPr>
            <p:ph type="body"/>
          </p:nvPr>
        </p:nvSpPr>
        <p:spPr>
          <a:xfrm>
            <a:off x="457200" y="1935000"/>
            <a:ext cx="8229240" cy="4389120"/>
          </a:xfrm>
          <a:prstGeom prst="rect">
            <a:avLst/>
          </a:prstGeom>
        </p:spPr>
        <p:txBody>
          <a:bodyPr lIns="0" tIns="0" rIns="0" bIns="0"/>
          <a:lstStyle/>
          <a:p>
            <a:endParaRPr/>
          </a:p>
        </p:txBody>
      </p:sp>
      <p:sp>
        <p:nvSpPr>
          <p:cNvPr id="40" name="PlaceHolder 3"/>
          <p:cNvSpPr>
            <a:spLocks noGrp="1"/>
          </p:cNvSpPr>
          <p:nvPr>
            <p:ph type="body"/>
          </p:nvPr>
        </p:nvSpPr>
        <p:spPr>
          <a:xfrm>
            <a:off x="457200" y="1935000"/>
            <a:ext cx="8229240" cy="4389120"/>
          </a:xfrm>
          <a:prstGeom prst="rect">
            <a:avLst/>
          </a:prstGeom>
        </p:spPr>
        <p:txBody>
          <a:bodyPr lIns="0" tIns="0" rIns="0" bIns="0"/>
          <a:lstStyle/>
          <a:p>
            <a:endParaRPr/>
          </a:p>
        </p:txBody>
      </p:sp>
      <p:pic>
        <p:nvPicPr>
          <p:cNvPr id="41" name="Picture 40"/>
          <p:cNvPicPr/>
          <p:nvPr/>
        </p:nvPicPr>
        <p:blipFill>
          <a:blip r:embed="rId2"/>
          <a:stretch>
            <a:fillRect/>
          </a:stretch>
        </p:blipFill>
        <p:spPr>
          <a:xfrm>
            <a:off x="1821240" y="1935000"/>
            <a:ext cx="5500800" cy="4389120"/>
          </a:xfrm>
          <a:prstGeom prst="rect">
            <a:avLst/>
          </a:prstGeom>
          <a:ln>
            <a:noFill/>
          </a:ln>
        </p:spPr>
      </p:pic>
      <p:pic>
        <p:nvPicPr>
          <p:cNvPr id="42" name="Picture 41"/>
          <p:cNvPicPr/>
          <p:nvPr/>
        </p:nvPicPr>
        <p:blipFill>
          <a:blip r:embed="rId2"/>
          <a:stretch>
            <a:fillRect/>
          </a:stretch>
        </p:blipFill>
        <p:spPr>
          <a:xfrm>
            <a:off x="1821240" y="1935000"/>
            <a:ext cx="5500800" cy="438912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603CF443-6A52-42DD-A957-A002B07E7089}" type="datetime1">
              <a:rPr lang="en-US"/>
              <a:pPr>
                <a:defRPr/>
              </a:pPr>
              <a:t>2/26/2024</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7" name="Slide Number Placeholder 17"/>
          <p:cNvSpPr>
            <a:spLocks noGrp="1"/>
          </p:cNvSpPr>
          <p:nvPr>
            <p:ph type="sldNum" sz="quarter" idx="12"/>
          </p:nvPr>
        </p:nvSpPr>
        <p:spPr/>
        <p:txBody>
          <a:bodyPr/>
          <a:lstStyle>
            <a:lvl1pPr>
              <a:defRPr/>
            </a:lvl1pPr>
          </a:lstStyle>
          <a:p>
            <a:pPr>
              <a:defRPr/>
            </a:pPr>
            <a:fld id="{DF22DB35-CE66-4D65-96CD-E2635F707DE3}" type="slidenum">
              <a:rPr lang="en-US"/>
              <a:pPr>
                <a:defRPr/>
              </a:pPr>
              <a:t>‹#›</a:t>
            </a:fld>
            <a:endParaRPr lang="en-US"/>
          </a:p>
        </p:txBody>
      </p:sp>
    </p:spTree>
    <p:extLst>
      <p:ext uri="{BB962C8B-B14F-4D97-AF65-F5344CB8AC3E}">
        <p14:creationId xmlns:p14="http://schemas.microsoft.com/office/powerpoint/2010/main" val="692711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1FEE0E7E-5AF3-49D1-BEA4-716DF31D79C2}" type="datetime1">
              <a:rPr lang="en-US"/>
              <a:pPr>
                <a:defRPr/>
              </a:pPr>
              <a:t>2/26/2024</a:t>
            </a:fld>
            <a:endParaRPr lang="en-US"/>
          </a:p>
        </p:txBody>
      </p:sp>
      <p:sp>
        <p:nvSpPr>
          <p:cNvPr id="8"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9" name="Slide Number Placeholder 17"/>
          <p:cNvSpPr>
            <a:spLocks noGrp="1"/>
          </p:cNvSpPr>
          <p:nvPr>
            <p:ph type="sldNum" sz="quarter" idx="12"/>
          </p:nvPr>
        </p:nvSpPr>
        <p:spPr/>
        <p:txBody>
          <a:bodyPr/>
          <a:lstStyle>
            <a:lvl1pPr>
              <a:defRPr/>
            </a:lvl1pPr>
          </a:lstStyle>
          <a:p>
            <a:pPr>
              <a:defRPr/>
            </a:pPr>
            <a:fld id="{7E7ADEC5-3E52-4CF2-916E-9D41A87C26C5}" type="slidenum">
              <a:rPr lang="en-US"/>
              <a:pPr>
                <a:defRPr/>
              </a:pPr>
              <a:t>‹#›</a:t>
            </a:fld>
            <a:endParaRPr lang="en-US"/>
          </a:p>
        </p:txBody>
      </p:sp>
    </p:spTree>
    <p:extLst>
      <p:ext uri="{BB962C8B-B14F-4D97-AF65-F5344CB8AC3E}">
        <p14:creationId xmlns:p14="http://schemas.microsoft.com/office/powerpoint/2010/main" val="151836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836A3FBE-FBC8-41AA-B79E-85131C71B478}" type="datetime1">
              <a:rPr lang="en-US"/>
              <a:pPr>
                <a:defRPr/>
              </a:pPr>
              <a:t>2/26/2024</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5" name="Slide Number Placeholder 17"/>
          <p:cNvSpPr>
            <a:spLocks noGrp="1"/>
          </p:cNvSpPr>
          <p:nvPr>
            <p:ph type="sldNum" sz="quarter" idx="12"/>
          </p:nvPr>
        </p:nvSpPr>
        <p:spPr/>
        <p:txBody>
          <a:bodyPr/>
          <a:lstStyle>
            <a:lvl1pPr>
              <a:defRPr/>
            </a:lvl1pPr>
          </a:lstStyle>
          <a:p>
            <a:pPr>
              <a:defRPr/>
            </a:pPr>
            <a:fld id="{0B69D38B-B3A8-4DB1-8C61-306FB00E6D66}" type="slidenum">
              <a:rPr lang="en-US"/>
              <a:pPr>
                <a:defRPr/>
              </a:pPr>
              <a:t>‹#›</a:t>
            </a:fld>
            <a:endParaRPr lang="en-US"/>
          </a:p>
        </p:txBody>
      </p:sp>
    </p:spTree>
    <p:extLst>
      <p:ext uri="{BB962C8B-B14F-4D97-AF65-F5344CB8AC3E}">
        <p14:creationId xmlns:p14="http://schemas.microsoft.com/office/powerpoint/2010/main" val="3503909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D609ACA3-77C4-4607-BCAA-FF5EF59DFAA1}" type="datetime1">
              <a:rPr lang="en-US"/>
              <a:pPr>
                <a:defRPr/>
              </a:pPr>
              <a:t>2/26/2024</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4" name="Slide Number Placeholder 17"/>
          <p:cNvSpPr>
            <a:spLocks noGrp="1"/>
          </p:cNvSpPr>
          <p:nvPr>
            <p:ph type="sldNum" sz="quarter" idx="12"/>
          </p:nvPr>
        </p:nvSpPr>
        <p:spPr/>
        <p:txBody>
          <a:bodyPr/>
          <a:lstStyle>
            <a:lvl1pPr>
              <a:defRPr/>
            </a:lvl1pPr>
          </a:lstStyle>
          <a:p>
            <a:pPr>
              <a:defRPr/>
            </a:pPr>
            <a:fld id="{86050BBA-66D0-41CB-81A9-58693C9A8297}" type="slidenum">
              <a:rPr lang="en-US"/>
              <a:pPr>
                <a:defRPr/>
              </a:pPr>
              <a:t>‹#›</a:t>
            </a:fld>
            <a:endParaRPr lang="en-US"/>
          </a:p>
        </p:txBody>
      </p:sp>
    </p:spTree>
    <p:extLst>
      <p:ext uri="{BB962C8B-B14F-4D97-AF65-F5344CB8AC3E}">
        <p14:creationId xmlns:p14="http://schemas.microsoft.com/office/powerpoint/2010/main" val="2879851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8BC1A50A-CB99-4E39-A1E8-4850C9300446}" type="datetime1">
              <a:rPr lang="en-US"/>
              <a:pPr>
                <a:defRPr/>
              </a:pPr>
              <a:t>2/26/2024</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7" name="Slide Number Placeholder 17"/>
          <p:cNvSpPr>
            <a:spLocks noGrp="1"/>
          </p:cNvSpPr>
          <p:nvPr>
            <p:ph type="sldNum" sz="quarter" idx="12"/>
          </p:nvPr>
        </p:nvSpPr>
        <p:spPr/>
        <p:txBody>
          <a:bodyPr/>
          <a:lstStyle>
            <a:lvl1pPr>
              <a:defRPr/>
            </a:lvl1pPr>
          </a:lstStyle>
          <a:p>
            <a:pPr>
              <a:defRPr/>
            </a:pPr>
            <a:fld id="{D6018B7B-2C4C-4DEC-8580-02E18D4EE378}" type="slidenum">
              <a:rPr lang="en-US"/>
              <a:pPr>
                <a:defRPr/>
              </a:pPr>
              <a:t>‹#›</a:t>
            </a:fld>
            <a:endParaRPr lang="en-US"/>
          </a:p>
        </p:txBody>
      </p:sp>
    </p:spTree>
    <p:extLst>
      <p:ext uri="{BB962C8B-B14F-4D97-AF65-F5344CB8AC3E}">
        <p14:creationId xmlns:p14="http://schemas.microsoft.com/office/powerpoint/2010/main" val="1659264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0A7ACC4B-1CF3-4522-BC51-559DA91066A8}" type="datetime1">
              <a:rPr lang="en-US"/>
              <a:pPr>
                <a:defRPr/>
              </a:pPr>
              <a:t>2/26/2024</a:t>
            </a:fld>
            <a:endParaRPr lang="en-US"/>
          </a:p>
        </p:txBody>
      </p:sp>
      <p:sp>
        <p:nvSpPr>
          <p:cNvPr id="10" name="Footer Placeholder 5"/>
          <p:cNvSpPr>
            <a:spLocks noGrp="1"/>
          </p:cNvSpPr>
          <p:nvPr>
            <p:ph type="ftr" sz="quarter" idx="11"/>
          </p:nvPr>
        </p:nvSpPr>
        <p:spPr/>
        <p:txBody>
          <a:bodyPr/>
          <a:lstStyle>
            <a:lvl1pPr>
              <a:defRPr/>
            </a:lvl1pPr>
          </a:lstStyle>
          <a:p>
            <a:pPr>
              <a:defRPr/>
            </a:pPr>
            <a:r>
              <a:rPr lang="en-US"/>
              <a:t>Jaipur National University, Jaipur</a:t>
            </a:r>
          </a:p>
        </p:txBody>
      </p:sp>
      <p:sp>
        <p:nvSpPr>
          <p:cNvPr id="11" name="Slide Number Placeholder 6"/>
          <p:cNvSpPr>
            <a:spLocks noGrp="1"/>
          </p:cNvSpPr>
          <p:nvPr>
            <p:ph type="sldNum" sz="quarter" idx="12"/>
          </p:nvPr>
        </p:nvSpPr>
        <p:spPr>
          <a:xfrm>
            <a:off x="8077200" y="6356350"/>
            <a:ext cx="609600" cy="365125"/>
          </a:xfrm>
        </p:spPr>
        <p:txBody>
          <a:bodyPr/>
          <a:lstStyle>
            <a:lvl1pPr>
              <a:defRPr smtClean="0"/>
            </a:lvl1pPr>
          </a:lstStyle>
          <a:p>
            <a:pPr>
              <a:defRPr/>
            </a:pPr>
            <a:fld id="{07C65C6A-C895-42CE-BDDB-0945EF2B29BB}" type="slidenum">
              <a:rPr lang="en-US"/>
              <a:pPr>
                <a:defRPr/>
              </a:pPr>
              <a:t>‹#›</a:t>
            </a:fld>
            <a:endParaRPr lang="en-US"/>
          </a:p>
        </p:txBody>
      </p:sp>
    </p:spTree>
    <p:extLst>
      <p:ext uri="{BB962C8B-B14F-4D97-AF65-F5344CB8AC3E}">
        <p14:creationId xmlns:p14="http://schemas.microsoft.com/office/powerpoint/2010/main" val="2874780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fld id="{00278F10-0256-4456-BE6E-B7BE3AAD0020}" type="datetime1">
              <a:rPr lang="en-US"/>
              <a:pPr fontAlgn="base">
                <a:spcBef>
                  <a:spcPct val="0"/>
                </a:spcBef>
                <a:spcAft>
                  <a:spcPct val="0"/>
                </a:spcAft>
                <a:defRPr/>
              </a:pPr>
              <a:t>2/26/2024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r>
              <a:rPr lang="en-US"/>
              <a:t>Jaipur National University, Jaipur</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045C75"/>
                </a:solidFill>
                <a:latin typeface="Constantia" panose="02030602050306030303" pitchFamily="18" charset="0"/>
              </a:defRPr>
            </a:lvl1pPr>
          </a:lstStyle>
          <a:p>
            <a:pPr fontAlgn="base">
              <a:spcBef>
                <a:spcPct val="0"/>
              </a:spcBef>
              <a:spcAft>
                <a:spcPct val="0"/>
              </a:spcAft>
              <a:defRPr/>
            </a:pPr>
            <a:fld id="{BB3FBFCF-C9F7-4306-9EC0-295D5179BE6B}" type="slidenum">
              <a:rPr lang="en-US"/>
              <a:pPr fontAlgn="base">
                <a:spcBef>
                  <a:spcPct val="0"/>
                </a:spcBef>
                <a:spcAft>
                  <a:spcPct val="0"/>
                </a:spcAft>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grpSp>
    </p:spTree>
    <p:extLst>
      <p:ext uri="{BB962C8B-B14F-4D97-AF65-F5344CB8AC3E}">
        <p14:creationId xmlns:p14="http://schemas.microsoft.com/office/powerpoint/2010/main" val="14066189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1463" indent="-271463"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2813"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5863" indent="-207963"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7963"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fld id="{909E6B8C-4F8E-4CB7-B200-A4C4B2D95693}" type="datetime1">
              <a:rPr lang="en-US"/>
              <a:pPr fontAlgn="base">
                <a:spcBef>
                  <a:spcPct val="0"/>
                </a:spcBef>
                <a:spcAft>
                  <a:spcPct val="0"/>
                </a:spcAft>
                <a:defRPr/>
              </a:pPr>
              <a:t>2/26/2024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r>
              <a:rPr lang="en-US"/>
              <a:t>Jaipur National University, Jaipur</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latin typeface="Constantia" pitchFamily="18" charset="0"/>
              </a:defRPr>
            </a:lvl1pPr>
          </a:lstStyle>
          <a:p>
            <a:pPr fontAlgn="base">
              <a:spcBef>
                <a:spcPct val="0"/>
              </a:spcBef>
              <a:spcAft>
                <a:spcPct val="0"/>
              </a:spcAft>
              <a:defRPr/>
            </a:pPr>
            <a:fld id="{EF996FD1-5D56-4F7C-BF30-30F37FB7BD4B}" type="slidenum">
              <a:rPr lang="en-US"/>
              <a:pPr fontAlgn="base">
                <a:spcBef>
                  <a:spcPct val="0"/>
                </a:spcBef>
                <a:spcAft>
                  <a:spcPct val="0"/>
                </a:spcAft>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grpSp>
    </p:spTree>
    <p:extLst>
      <p:ext uri="{BB962C8B-B14F-4D97-AF65-F5344CB8AC3E}">
        <p14:creationId xmlns:p14="http://schemas.microsoft.com/office/powerpoint/2010/main" val="144062901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1463" indent="-271463"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2813"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5863" indent="-207963"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7963"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4"/>
          <a:tile/>
        </a:blipFill>
        <a:effectLst/>
      </p:bgPr>
    </p:bg>
    <p:spTree>
      <p:nvGrpSpPr>
        <p:cNvPr id="1" name=""/>
        <p:cNvGrpSpPr/>
        <p:nvPr/>
      </p:nvGrpSpPr>
      <p:grpSpPr>
        <a:xfrm>
          <a:off x="0" y="0"/>
          <a:ext cx="0" cy="0"/>
          <a:chOff x="0" y="0"/>
          <a:chExt cx="0" cy="0"/>
        </a:xfrm>
      </p:grpSpPr>
      <p:sp>
        <p:nvSpPr>
          <p:cNvPr id="9" name="CustomShape 1"/>
          <p:cNvSpPr/>
          <p:nvPr/>
        </p:nvSpPr>
        <p:spPr>
          <a:xfrm>
            <a:off x="-9360" y="-7920"/>
            <a:ext cx="9162720" cy="1041120"/>
          </a:xfrm>
          <a:prstGeom prst="rect">
            <a:avLst/>
          </a:prstGeom>
          <a:gradFill>
            <a:gsLst>
              <a:gs pos="0">
                <a:srgbClr val="0074A0"/>
              </a:gs>
              <a:gs pos="100000">
                <a:srgbClr val="00C4CD"/>
              </a:gs>
            </a:gsLst>
            <a:lin ang="5400000"/>
          </a:gradFill>
          <a:ln w="9360">
            <a:noFill/>
          </a:ln>
        </p:spPr>
      </p:sp>
      <p:sp>
        <p:nvSpPr>
          <p:cNvPr id="10" name="CustomShape 2"/>
          <p:cNvSpPr/>
          <p:nvPr/>
        </p:nvSpPr>
        <p:spPr>
          <a:xfrm>
            <a:off x="4381560" y="-7920"/>
            <a:ext cx="4762080" cy="637920"/>
          </a:xfrm>
          <a:prstGeom prst="rect">
            <a:avLst/>
          </a:prstGeom>
          <a:gradFill>
            <a:gsLst>
              <a:gs pos="0">
                <a:srgbClr val="008ABF"/>
              </a:gs>
              <a:gs pos="100000">
                <a:srgbClr val="00A0A8"/>
              </a:gs>
            </a:gsLst>
            <a:lin ang="16200000"/>
          </a:gradFill>
          <a:ln w="9360">
            <a:noFill/>
          </a:ln>
        </p:spPr>
      </p:sp>
      <p:sp>
        <p:nvSpPr>
          <p:cNvPr id="2" name="CustomShape 3"/>
          <p:cNvSpPr/>
          <p:nvPr/>
        </p:nvSpPr>
        <p:spPr>
          <a:xfrm rot="21436200">
            <a:off x="-18720" y="203040"/>
            <a:ext cx="9162720" cy="647280"/>
          </a:xfrm>
          <a:prstGeom prst="rect">
            <a:avLst/>
          </a:prstGeom>
          <a:noFill/>
          <a:ln w="10800">
            <a:solidFill>
              <a:srgbClr val="09B7BF"/>
            </a:solidFill>
            <a:round/>
          </a:ln>
        </p:spPr>
      </p:sp>
      <p:sp>
        <p:nvSpPr>
          <p:cNvPr id="3" name="CustomShape 4"/>
          <p:cNvSpPr/>
          <p:nvPr/>
        </p:nvSpPr>
        <p:spPr>
          <a:xfrm rot="21436200">
            <a:off x="-14040" y="276480"/>
            <a:ext cx="9175320" cy="528840"/>
          </a:xfrm>
          <a:prstGeom prst="rect">
            <a:avLst/>
          </a:prstGeom>
          <a:noFill/>
          <a:ln w="9360">
            <a:solidFill>
              <a:srgbClr val="0F6FC6"/>
            </a:solidFill>
            <a:round/>
          </a:ln>
        </p:spPr>
      </p:sp>
      <p:sp>
        <p:nvSpPr>
          <p:cNvPr id="4" name="PlaceHolder 5"/>
          <p:cNvSpPr>
            <a:spLocks noGrp="1"/>
          </p:cNvSpPr>
          <p:nvPr>
            <p:ph type="title"/>
          </p:nvPr>
        </p:nvSpPr>
        <p:spPr>
          <a:xfrm>
            <a:off x="457200" y="704880"/>
            <a:ext cx="8229240" cy="1142640"/>
          </a:xfrm>
          <a:prstGeom prst="rect">
            <a:avLst/>
          </a:prstGeom>
        </p:spPr>
        <p:txBody>
          <a:bodyPr lIns="0" rIns="0" bIns="0" anchor="b"/>
          <a:lstStyle/>
          <a:p>
            <a:pPr>
              <a:lnSpc>
                <a:spcPct val="100000"/>
              </a:lnSpc>
            </a:pPr>
            <a:r>
              <a:rPr lang="en-US" sz="5000">
                <a:solidFill>
                  <a:srgbClr val="04617B"/>
                </a:solidFill>
                <a:latin typeface="Calibri"/>
              </a:rPr>
              <a:t>Click to edit the title text formatClick to edit Master title style</a:t>
            </a:r>
            <a:endParaRPr/>
          </a:p>
        </p:txBody>
      </p:sp>
      <p:sp>
        <p:nvSpPr>
          <p:cNvPr id="5" name="PlaceHolder 6"/>
          <p:cNvSpPr>
            <a:spLocks noGrp="1"/>
          </p:cNvSpPr>
          <p:nvPr>
            <p:ph type="body"/>
          </p:nvPr>
        </p:nvSpPr>
        <p:spPr>
          <a:xfrm>
            <a:off x="457200" y="1935000"/>
            <a:ext cx="8229240" cy="4389120"/>
          </a:xfrm>
          <a:prstGeom prst="rect">
            <a:avLst/>
          </a:prstGeom>
        </p:spPr>
        <p:txBody>
          <a:bodyPr/>
          <a:lstStyle/>
          <a:p>
            <a:pPr>
              <a:buSzPct val="45000"/>
              <a:buFont typeface="StarSymbol"/>
              <a:buChar char=""/>
            </a:pPr>
            <a:r>
              <a:rPr lang="en-US" sz="2600">
                <a:solidFill>
                  <a:srgbClr val="000000"/>
                </a:solidFill>
                <a:latin typeface="Constantia"/>
              </a:rPr>
              <a:t>Click to edit the outline text format</a:t>
            </a:r>
            <a:endParaRPr/>
          </a:p>
          <a:p>
            <a:pPr lvl="1">
              <a:buSzPct val="75000"/>
              <a:buFont typeface="StarSymbol"/>
              <a:buChar char=""/>
            </a:pPr>
            <a:r>
              <a:rPr lang="en-US" sz="2600">
                <a:solidFill>
                  <a:srgbClr val="000000"/>
                </a:solidFill>
                <a:latin typeface="Constantia"/>
              </a:rPr>
              <a:t>Second Outline Level</a:t>
            </a:r>
            <a:endParaRPr/>
          </a:p>
          <a:p>
            <a:pPr lvl="2">
              <a:buSzPct val="45000"/>
              <a:buFont typeface="StarSymbol"/>
              <a:buChar char=""/>
            </a:pPr>
            <a:r>
              <a:rPr lang="en-US" sz="2600">
                <a:solidFill>
                  <a:srgbClr val="000000"/>
                </a:solidFill>
                <a:latin typeface="Constantia"/>
              </a:rPr>
              <a:t>Third Outline Level</a:t>
            </a:r>
            <a:endParaRPr/>
          </a:p>
          <a:p>
            <a:pPr lvl="3">
              <a:buSzPct val="75000"/>
              <a:buFont typeface="StarSymbol"/>
              <a:buChar char=""/>
            </a:pPr>
            <a:r>
              <a:rPr lang="en-US" sz="2600">
                <a:solidFill>
                  <a:srgbClr val="000000"/>
                </a:solidFill>
                <a:latin typeface="Constantia"/>
              </a:rPr>
              <a:t>Fourth Outline Level</a:t>
            </a:r>
            <a:endParaRPr/>
          </a:p>
          <a:p>
            <a:pPr lvl="4">
              <a:buSzPct val="45000"/>
              <a:buFont typeface="StarSymbol"/>
              <a:buChar char=""/>
            </a:pPr>
            <a:r>
              <a:rPr lang="en-US" sz="2600">
                <a:solidFill>
                  <a:srgbClr val="000000"/>
                </a:solidFill>
                <a:latin typeface="Constantia"/>
              </a:rPr>
              <a:t>Fifth Outline Level</a:t>
            </a:r>
            <a:endParaRPr/>
          </a:p>
          <a:p>
            <a:pPr lvl="5">
              <a:buSzPct val="45000"/>
              <a:buFont typeface="StarSymbol"/>
              <a:buChar char=""/>
            </a:pPr>
            <a:r>
              <a:rPr lang="en-US" sz="2600">
                <a:solidFill>
                  <a:srgbClr val="000000"/>
                </a:solidFill>
                <a:latin typeface="Constantia"/>
              </a:rPr>
              <a:t>Sixth Outline Level</a:t>
            </a:r>
            <a:endParaRPr/>
          </a:p>
          <a:p>
            <a:pPr>
              <a:lnSpc>
                <a:spcPct val="100000"/>
              </a:lnSpc>
              <a:buSzPct val="95000"/>
              <a:buFont typeface="Wingdings 2" charset="2"/>
              <a:buChar char=""/>
            </a:pPr>
            <a:r>
              <a:rPr lang="en-US" sz="2600">
                <a:solidFill>
                  <a:srgbClr val="000000"/>
                </a:solidFill>
                <a:latin typeface="Constantia"/>
              </a:rPr>
              <a:t>Seventh Outline LevelClick to edit Master text styles</a:t>
            </a:r>
            <a:endParaRPr/>
          </a:p>
          <a:p>
            <a:pPr lvl="1">
              <a:lnSpc>
                <a:spcPct val="100000"/>
              </a:lnSpc>
              <a:buSzPct val="85000"/>
              <a:buFont typeface="Wingdings 2" charset="2"/>
              <a:buChar char=""/>
            </a:pPr>
            <a:r>
              <a:rPr lang="en-US" sz="2400">
                <a:solidFill>
                  <a:srgbClr val="000000"/>
                </a:solidFill>
                <a:latin typeface="Constantia"/>
              </a:rPr>
              <a:t>Second level</a:t>
            </a:r>
            <a:endParaRPr/>
          </a:p>
          <a:p>
            <a:pPr lvl="2">
              <a:lnSpc>
                <a:spcPct val="100000"/>
              </a:lnSpc>
              <a:buSzPct val="70000"/>
              <a:buFont typeface="Wingdings 2" charset="2"/>
              <a:buChar char=""/>
            </a:pPr>
            <a:r>
              <a:rPr lang="en-US" sz="2100">
                <a:solidFill>
                  <a:srgbClr val="000000"/>
                </a:solidFill>
                <a:latin typeface="Constantia"/>
              </a:rPr>
              <a:t>Third level</a:t>
            </a:r>
            <a:endParaRPr/>
          </a:p>
          <a:p>
            <a:pPr lvl="3">
              <a:lnSpc>
                <a:spcPct val="100000"/>
              </a:lnSpc>
              <a:buSzPct val="65000"/>
              <a:buFont typeface="Wingdings 2" charset="2"/>
              <a:buChar char=""/>
            </a:pPr>
            <a:r>
              <a:rPr lang="en-US" sz="2000">
                <a:solidFill>
                  <a:srgbClr val="000000"/>
                </a:solidFill>
                <a:latin typeface="Constantia"/>
              </a:rPr>
              <a:t>Fourth level</a:t>
            </a:r>
            <a:endParaRPr/>
          </a:p>
          <a:p>
            <a:pPr lvl="4">
              <a:lnSpc>
                <a:spcPct val="100000"/>
              </a:lnSpc>
              <a:buSzPct val="65000"/>
              <a:buFont typeface="Wingdings 2" charset="2"/>
              <a:buChar char=""/>
            </a:pPr>
            <a:r>
              <a:rPr lang="en-US" sz="2000">
                <a:solidFill>
                  <a:srgbClr val="000000"/>
                </a:solidFill>
                <a:latin typeface="Constantia"/>
              </a:rPr>
              <a:t>Fifth level</a:t>
            </a:r>
            <a:endParaRPr/>
          </a:p>
        </p:txBody>
      </p:sp>
      <p:sp>
        <p:nvSpPr>
          <p:cNvPr id="6" name="PlaceHolder 7"/>
          <p:cNvSpPr>
            <a:spLocks noGrp="1"/>
          </p:cNvSpPr>
          <p:nvPr>
            <p:ph type="dt"/>
          </p:nvPr>
        </p:nvSpPr>
        <p:spPr>
          <a:xfrm>
            <a:off x="457200" y="6356520"/>
            <a:ext cx="2133360" cy="364680"/>
          </a:xfrm>
          <a:prstGeom prst="rect">
            <a:avLst/>
          </a:prstGeom>
        </p:spPr>
        <p:txBody>
          <a:bodyPr lIns="0" tIns="0" rIns="0" bIns="0" anchor="b"/>
          <a:lstStyle/>
          <a:p>
            <a:pPr>
              <a:lnSpc>
                <a:spcPct val="100000"/>
              </a:lnSpc>
            </a:pPr>
            <a:r>
              <a:rPr lang="en-IN" sz="1200">
                <a:solidFill>
                  <a:srgbClr val="045C75"/>
                </a:solidFill>
                <a:latin typeface="Constantia"/>
              </a:rPr>
              <a:t>19/05/18</a:t>
            </a:r>
            <a:endParaRPr/>
          </a:p>
        </p:txBody>
      </p:sp>
      <p:sp>
        <p:nvSpPr>
          <p:cNvPr id="7" name="PlaceHolder 8"/>
          <p:cNvSpPr>
            <a:spLocks noGrp="1"/>
          </p:cNvSpPr>
          <p:nvPr>
            <p:ph type="ftr"/>
          </p:nvPr>
        </p:nvSpPr>
        <p:spPr>
          <a:xfrm>
            <a:off x="2666880" y="6356520"/>
            <a:ext cx="3352320" cy="364680"/>
          </a:xfrm>
          <a:prstGeom prst="rect">
            <a:avLst/>
          </a:prstGeom>
        </p:spPr>
        <p:txBody>
          <a:bodyPr lIns="0" tIns="0" rIns="0" bIns="0" anchor="b"/>
          <a:lstStyle/>
          <a:p>
            <a:pPr>
              <a:lnSpc>
                <a:spcPct val="100000"/>
              </a:lnSpc>
            </a:pPr>
            <a:r>
              <a:rPr lang="en-IN" sz="1200">
                <a:solidFill>
                  <a:srgbClr val="045C75"/>
                </a:solidFill>
                <a:latin typeface="Constantia"/>
              </a:rPr>
              <a:t>Jaipur National University, Jaipur</a:t>
            </a:r>
            <a:endParaRPr/>
          </a:p>
        </p:txBody>
      </p:sp>
      <p:sp>
        <p:nvSpPr>
          <p:cNvPr id="8" name="PlaceHolder 9"/>
          <p:cNvSpPr>
            <a:spLocks noGrp="1"/>
          </p:cNvSpPr>
          <p:nvPr>
            <p:ph type="sldNum"/>
          </p:nvPr>
        </p:nvSpPr>
        <p:spPr>
          <a:xfrm>
            <a:off x="7924680" y="6356520"/>
            <a:ext cx="761760" cy="364680"/>
          </a:xfrm>
          <a:prstGeom prst="rect">
            <a:avLst/>
          </a:prstGeom>
        </p:spPr>
        <p:txBody>
          <a:bodyPr lIns="0" tIns="0" rIns="0" bIns="0" anchor="b"/>
          <a:lstStyle/>
          <a:p>
            <a:pPr>
              <a:lnSpc>
                <a:spcPct val="100000"/>
              </a:lnSpc>
            </a:pPr>
            <a:fld id="{7F9D2E82-5BF0-4D7A-A492-3F0A401E0928}" type="slidenum">
              <a:rPr lang="en-IN" sz="1200">
                <a:solidFill>
                  <a:srgbClr val="045C75"/>
                </a:solidFill>
                <a:latin typeface="Constantia"/>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8.jpe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7" name="CustomShape 1"/>
          <p:cNvSpPr/>
          <p:nvPr/>
        </p:nvSpPr>
        <p:spPr>
          <a:xfrm>
            <a:off x="492659" y="1041398"/>
            <a:ext cx="7851240" cy="607031"/>
          </a:xfrm>
          <a:prstGeom prst="rect">
            <a:avLst/>
          </a:prstGeom>
          <a:noFill/>
          <a:ln w="9360">
            <a:noFill/>
          </a:ln>
        </p:spPr>
        <p:txBody>
          <a:bodyPr lIns="0" rIns="0" bIns="0" anchor="b"/>
          <a:lstStyle/>
          <a:p>
            <a:pPr algn="ctr">
              <a:lnSpc>
                <a:spcPct val="100000"/>
              </a:lnSpc>
            </a:pPr>
            <a:r>
              <a:rPr lang="en-IN" sz="4400" b="1" dirty="0">
                <a:solidFill>
                  <a:srgbClr val="FF0000"/>
                </a:solidFill>
                <a:latin typeface="Times New Roman" panose="02020603050405020304" pitchFamily="18" charset="0"/>
                <a:cs typeface="Times New Roman" panose="02020603050405020304" pitchFamily="18" charset="0"/>
              </a:rPr>
              <a:t>Sorting Algorithm Visualizer</a:t>
            </a:r>
            <a:endParaRPr sz="4400" b="1" dirty="0">
              <a:solidFill>
                <a:srgbClr val="FF0000"/>
              </a:solidFill>
              <a:latin typeface="Times New Roman" panose="02020603050405020304" pitchFamily="18" charset="0"/>
              <a:cs typeface="Times New Roman" panose="02020603050405020304" pitchFamily="18" charset="0"/>
            </a:endParaRPr>
          </a:p>
        </p:txBody>
      </p:sp>
      <p:sp>
        <p:nvSpPr>
          <p:cNvPr id="8" name="CustomShape 2"/>
          <p:cNvSpPr/>
          <p:nvPr/>
        </p:nvSpPr>
        <p:spPr>
          <a:xfrm>
            <a:off x="241733" y="2033849"/>
            <a:ext cx="8353093" cy="3633566"/>
          </a:xfrm>
          <a:prstGeom prst="rect">
            <a:avLst/>
          </a:prstGeom>
          <a:noFill/>
          <a:ln w="9360">
            <a:noFill/>
          </a:ln>
        </p:spPr>
        <p:txBody>
          <a:bodyPr/>
          <a:lstStyle/>
          <a:p>
            <a:pPr algn="ctr">
              <a:lnSpc>
                <a:spcPct val="100000"/>
              </a:lnSpc>
            </a:pPr>
            <a:r>
              <a:rPr lang="en-IN" sz="2800" dirty="0">
                <a:solidFill>
                  <a:srgbClr val="7030A0"/>
                </a:solidFill>
                <a:latin typeface="Times New Roman"/>
              </a:rPr>
              <a:t>By</a:t>
            </a:r>
            <a:endParaRPr dirty="0"/>
          </a:p>
          <a:p>
            <a:pPr algn="ctr">
              <a:lnSpc>
                <a:spcPct val="100000"/>
              </a:lnSpc>
            </a:pPr>
            <a:r>
              <a:rPr lang="en-IN" sz="2400" dirty="0">
                <a:solidFill>
                  <a:srgbClr val="FF0000"/>
                </a:solidFill>
              </a:rPr>
              <a:t>Arya Kumar </a:t>
            </a:r>
            <a:r>
              <a:rPr lang="en-IN" sz="2400" dirty="0" err="1">
                <a:solidFill>
                  <a:srgbClr val="FF0000"/>
                </a:solidFill>
              </a:rPr>
              <a:t>Johary</a:t>
            </a:r>
            <a:r>
              <a:rPr lang="en-IN" sz="2400" dirty="0">
                <a:solidFill>
                  <a:srgbClr val="FF0000"/>
                </a:solidFill>
              </a:rPr>
              <a:t> and Abhay Prasad</a:t>
            </a:r>
            <a:endParaRPr sz="2400" dirty="0">
              <a:solidFill>
                <a:srgbClr val="FF0000"/>
              </a:solidFill>
            </a:endParaRPr>
          </a:p>
          <a:p>
            <a:pPr algn="ctr">
              <a:lnSpc>
                <a:spcPct val="100000"/>
              </a:lnSpc>
            </a:pPr>
            <a:r>
              <a:rPr lang="en-IN" sz="2800" b="1" dirty="0">
                <a:solidFill>
                  <a:srgbClr val="7030A0"/>
                </a:solidFill>
                <a:latin typeface="Times New Roman"/>
              </a:rPr>
              <a:t>Under the Supervision of</a:t>
            </a:r>
            <a:endParaRPr dirty="0"/>
          </a:p>
          <a:p>
            <a:pPr algn="ctr">
              <a:lnSpc>
                <a:spcPct val="100000"/>
              </a:lnSpc>
            </a:pPr>
            <a:r>
              <a:rPr lang="en-US" sz="3000" b="1" dirty="0">
                <a:solidFill>
                  <a:srgbClr val="FF0000"/>
                </a:solidFill>
                <a:latin typeface="Times New Roman"/>
              </a:rPr>
              <a:t>Prof. Sagarika Ghosh, Prof. </a:t>
            </a:r>
            <a:r>
              <a:rPr lang="en-US" sz="3000" b="1" dirty="0" err="1">
                <a:solidFill>
                  <a:srgbClr val="FF0000"/>
                </a:solidFill>
                <a:latin typeface="Times New Roman"/>
              </a:rPr>
              <a:t>Hriday</a:t>
            </a:r>
            <a:r>
              <a:rPr lang="en-US" sz="3000" b="1" dirty="0">
                <a:solidFill>
                  <a:srgbClr val="FF0000"/>
                </a:solidFill>
                <a:latin typeface="Times New Roman"/>
              </a:rPr>
              <a:t> Banerjee</a:t>
            </a:r>
          </a:p>
          <a:p>
            <a:pPr algn="ctr">
              <a:lnSpc>
                <a:spcPct val="100000"/>
              </a:lnSpc>
            </a:pPr>
            <a:endParaRPr sz="1000" dirty="0"/>
          </a:p>
          <a:p>
            <a:pPr algn="ctr">
              <a:lnSpc>
                <a:spcPct val="100000"/>
              </a:lnSpc>
            </a:pPr>
            <a:endParaRPr lang="en-US" sz="3000" b="1" dirty="0">
              <a:solidFill>
                <a:srgbClr val="7030A0"/>
              </a:solidFill>
              <a:latin typeface="Times New Roman"/>
            </a:endParaRPr>
          </a:p>
          <a:p>
            <a:pPr algn="ctr">
              <a:lnSpc>
                <a:spcPct val="100000"/>
              </a:lnSpc>
            </a:pPr>
            <a:r>
              <a:rPr lang="en-US" sz="3000" b="1" dirty="0">
                <a:solidFill>
                  <a:srgbClr val="7030A0"/>
                </a:solidFill>
                <a:latin typeface="Times New Roman"/>
              </a:rPr>
              <a:t>Dept. of Computer Science &amp; Engineering</a:t>
            </a:r>
            <a:endParaRPr dirty="0"/>
          </a:p>
          <a:p>
            <a:pPr algn="ctr">
              <a:lnSpc>
                <a:spcPct val="100000"/>
              </a:lnSpc>
            </a:pPr>
            <a:r>
              <a:rPr lang="en-US" sz="3000" b="1" dirty="0">
                <a:solidFill>
                  <a:srgbClr val="7030A0"/>
                </a:solidFill>
                <a:latin typeface="Times New Roman"/>
              </a:rPr>
              <a:t>University of Engineering &amp; Management, Jaipur</a:t>
            </a:r>
            <a:endParaRPr dirty="0"/>
          </a:p>
          <a:p>
            <a:pPr algn="ctr">
              <a:lnSpc>
                <a:spcPct val="100000"/>
              </a:lnSpc>
            </a:pPr>
            <a:endParaRPr dirty="0"/>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5185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E74677-08B3-5E59-E00D-D9B86047AE0D}"/>
            </a:ext>
          </a:extLst>
        </p:cNvPr>
        <p:cNvGrpSpPr/>
        <p:nvPr/>
      </p:nvGrpSpPr>
      <p:grpSpPr>
        <a:xfrm>
          <a:off x="0" y="0"/>
          <a:ext cx="0" cy="0"/>
          <a:chOff x="0" y="0"/>
          <a:chExt cx="0" cy="0"/>
        </a:xfrm>
      </p:grpSpPr>
      <p:sp>
        <p:nvSpPr>
          <p:cNvPr id="23556" name="Footer Placeholder 3">
            <a:extLst>
              <a:ext uri="{FF2B5EF4-FFF2-40B4-BE49-F238E27FC236}">
                <a16:creationId xmlns:a16="http://schemas.microsoft.com/office/drawing/2014/main" id="{AF293A9C-194C-7A54-E3D4-7004ADE6513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CustomShape 1">
            <a:extLst>
              <a:ext uri="{FF2B5EF4-FFF2-40B4-BE49-F238E27FC236}">
                <a16:creationId xmlns:a16="http://schemas.microsoft.com/office/drawing/2014/main" id="{D386DE97-C80E-FA80-3001-0C883EFD4F4D}"/>
              </a:ext>
            </a:extLst>
          </p:cNvPr>
          <p:cNvSpPr/>
          <p:nvPr/>
        </p:nvSpPr>
        <p:spPr>
          <a:xfrm>
            <a:off x="571500" y="193593"/>
            <a:ext cx="8076960" cy="837720"/>
          </a:xfrm>
          <a:prstGeom prst="rect">
            <a:avLst/>
          </a:prstGeom>
          <a:noFill/>
          <a:ln w="9360">
            <a:noFill/>
          </a:ln>
        </p:spPr>
        <p:txBody>
          <a:bodyPr lIns="0" tIns="45000" rIns="0" bIns="0" anchor="b"/>
          <a:lstStyle/>
          <a:p>
            <a:pPr algn="ctr">
              <a:lnSpc>
                <a:spcPct val="100000"/>
              </a:lnSpc>
            </a:pPr>
            <a:r>
              <a:rPr lang="en-IN" sz="4000" b="1" dirty="0">
                <a:solidFill>
                  <a:srgbClr val="7030A0"/>
                </a:solidFill>
                <a:latin typeface="Times New Roman" panose="02020603050405020304" pitchFamily="18" charset="0"/>
                <a:cs typeface="Times New Roman" panose="02020603050405020304" pitchFamily="18" charset="0"/>
              </a:rPr>
              <a:t>Result Analysis </a:t>
            </a:r>
            <a:endParaRPr sz="4000" dirty="0">
              <a:latin typeface="Times New Roman" panose="02020603050405020304" pitchFamily="18" charset="0"/>
              <a:cs typeface="Times New Roman" panose="02020603050405020304" pitchFamily="18" charset="0"/>
            </a:endParaRPr>
          </a:p>
        </p:txBody>
      </p:sp>
      <p:pic>
        <p:nvPicPr>
          <p:cNvPr id="5" name="Picture 6" descr="D:\logo.jpg">
            <a:extLst>
              <a:ext uri="{FF2B5EF4-FFF2-40B4-BE49-F238E27FC236}">
                <a16:creationId xmlns:a16="http://schemas.microsoft.com/office/drawing/2014/main" id="{585705B3-E42C-639A-1E92-0C0B0188150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4A1F1180-BEFD-F96D-1D09-7CDAC6053AC9}"/>
              </a:ext>
            </a:extLst>
          </p:cNvPr>
          <p:cNvPicPr>
            <a:picLocks noChangeAspect="1"/>
          </p:cNvPicPr>
          <p:nvPr/>
        </p:nvPicPr>
        <p:blipFill>
          <a:blip r:embed="rId3"/>
          <a:stretch>
            <a:fillRect/>
          </a:stretch>
        </p:blipFill>
        <p:spPr>
          <a:xfrm>
            <a:off x="418860" y="1604325"/>
            <a:ext cx="8039340" cy="3649349"/>
          </a:xfrm>
          <a:prstGeom prst="rect">
            <a:avLst/>
          </a:prstGeom>
        </p:spPr>
      </p:pic>
      <p:sp>
        <p:nvSpPr>
          <p:cNvPr id="2" name="TextBox 1">
            <a:extLst>
              <a:ext uri="{FF2B5EF4-FFF2-40B4-BE49-F238E27FC236}">
                <a16:creationId xmlns:a16="http://schemas.microsoft.com/office/drawing/2014/main" id="{21FCF415-1F00-2686-1280-6C8C17931204}"/>
              </a:ext>
            </a:extLst>
          </p:cNvPr>
          <p:cNvSpPr txBox="1"/>
          <p:nvPr/>
        </p:nvSpPr>
        <p:spPr>
          <a:xfrm>
            <a:off x="1470017" y="5290217"/>
            <a:ext cx="6073783" cy="646331"/>
          </a:xfrm>
          <a:prstGeom prst="rect">
            <a:avLst/>
          </a:prstGeom>
          <a:noFill/>
        </p:spPr>
        <p:txBody>
          <a:bodyPr wrap="square" rtlCol="0">
            <a:spAutoFit/>
          </a:bodyPr>
          <a:lstStyle/>
          <a:p>
            <a:pPr algn="ctr"/>
            <a:r>
              <a:rPr lang="en-US" dirty="0"/>
              <a:t> </a:t>
            </a:r>
            <a:r>
              <a:rPr lang="en-US" b="1" dirty="0"/>
              <a:t>Fig. Outcome obtained upon the completion of the merge sort visualization</a:t>
            </a:r>
            <a:endParaRPr lang="en-IN" b="1" dirty="0"/>
          </a:p>
        </p:txBody>
      </p:sp>
    </p:spTree>
    <p:extLst>
      <p:ext uri="{BB962C8B-B14F-4D97-AF65-F5344CB8AC3E}">
        <p14:creationId xmlns:p14="http://schemas.microsoft.com/office/powerpoint/2010/main" val="3683220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437760" y="501054"/>
            <a:ext cx="8229240" cy="567892"/>
          </a:xfrm>
          <a:prstGeom prst="rect">
            <a:avLst/>
          </a:prstGeom>
        </p:spPr>
        <p:txBody>
          <a:bodyPr lIns="0" rIns="0" bIns="0" anchor="b"/>
          <a:lstStyle/>
          <a:p>
            <a:pPr algn="ctr">
              <a:lnSpc>
                <a:spcPct val="100000"/>
              </a:lnSpc>
            </a:pPr>
            <a:r>
              <a:rPr lang="en-US" sz="4000" b="1" dirty="0">
                <a:solidFill>
                  <a:srgbClr val="7030A0"/>
                </a:solidFill>
                <a:latin typeface="Times New Roman"/>
              </a:rPr>
              <a:t>Limitations</a:t>
            </a:r>
            <a:endParaRPr sz="4000" dirty="0"/>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41241" y="1664845"/>
            <a:ext cx="8461517"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Algorithm Selection: </a:t>
            </a:r>
            <a:r>
              <a:rPr lang="en-US" dirty="0">
                <a:latin typeface="Times New Roman" panose="02020603050405020304" pitchFamily="18" charset="0"/>
                <a:cs typeface="Times New Roman" panose="02020603050405020304" pitchFamily="18" charset="0"/>
              </a:rPr>
              <a:t>The visualizer may not include all sorting algorithms, limiting the range of algorithms users can learn and compare.</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Performance:</a:t>
            </a:r>
            <a:r>
              <a:rPr lang="en-US" dirty="0">
                <a:latin typeface="Times New Roman" panose="02020603050405020304" pitchFamily="18" charset="0"/>
                <a:cs typeface="Times New Roman" panose="02020603050405020304" pitchFamily="18" charset="0"/>
              </a:rPr>
              <a:t> The real-time animation of sorting processes can be slow for large data sets, potentially affecting user experience and learning outcomes.</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Complexity: </a:t>
            </a:r>
            <a:r>
              <a:rPr lang="en-US" dirty="0">
                <a:latin typeface="Times New Roman" panose="02020603050405020304" pitchFamily="18" charset="0"/>
                <a:cs typeface="Times New Roman" panose="02020603050405020304" pitchFamily="18" charset="0"/>
              </a:rPr>
              <a:t>The visualizer simplifies algorithm operations for visualization purposes, which may not fully convey the mathematical complexity of these algorithms.</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Interactivity: </a:t>
            </a:r>
            <a:r>
              <a:rPr lang="en-US" dirty="0">
                <a:latin typeface="Times New Roman" panose="02020603050405020304" pitchFamily="18" charset="0"/>
                <a:cs typeface="Times New Roman" panose="02020603050405020304" pitchFamily="18" charset="0"/>
              </a:rPr>
              <a:t>The visualizer may lack advanced interactive features like step-by-step execution or breakpoints, which could enhance the learning experience.</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Scalability: </a:t>
            </a:r>
            <a:r>
              <a:rPr lang="en-US" dirty="0">
                <a:latin typeface="Times New Roman" panose="02020603050405020304" pitchFamily="18" charset="0"/>
                <a:cs typeface="Times New Roman" panose="02020603050405020304" pitchFamily="18" charset="0"/>
              </a:rPr>
              <a:t>The visualizer is designed for a certain range of data set sizes and may not work as expected with very small or very large data sets, limiting its scalability.</a:t>
            </a:r>
            <a:endParaRPr lang="en-US" sz="1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7981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114660" y="520700"/>
            <a:ext cx="8229240" cy="682606"/>
          </a:xfrm>
          <a:prstGeom prst="rect">
            <a:avLst/>
          </a:prstGeom>
        </p:spPr>
        <p:txBody>
          <a:bodyPr lIns="0" rIns="0" bIns="0" anchor="b"/>
          <a:lstStyle/>
          <a:p>
            <a:pPr algn="ctr"/>
            <a:r>
              <a:rPr lang="en-US" sz="4000" b="1" dirty="0">
                <a:solidFill>
                  <a:srgbClr val="7030A0"/>
                </a:solidFill>
                <a:latin typeface="Times New Roman"/>
              </a:rPr>
              <a:t>Conclusion</a:t>
            </a:r>
            <a:endParaRPr sz="4000" dirty="0">
              <a:solidFill>
                <a:prstClr val="black"/>
              </a:solidFill>
            </a:endParaRPr>
          </a:p>
        </p:txBody>
      </p:sp>
      <p:sp>
        <p:nvSpPr>
          <p:cNvPr id="4" name="TextShape 2"/>
          <p:cNvSpPr txBox="1"/>
          <p:nvPr/>
        </p:nvSpPr>
        <p:spPr>
          <a:xfrm>
            <a:off x="465120" y="1339920"/>
            <a:ext cx="8229240" cy="4389120"/>
          </a:xfrm>
          <a:prstGeom prst="rect">
            <a:avLst/>
          </a:prstGeom>
        </p:spPr>
        <p:txBody>
          <a:bodyPr/>
          <a:lstStyle/>
          <a:p>
            <a:pPr algn="just">
              <a:buSzPct val="95000"/>
              <a:buFont typeface="Wingdings 2" charset="2"/>
              <a:buChar char=""/>
            </a:pPr>
            <a:endParaRPr lang="en-US" sz="2500" dirty="0">
              <a:solidFill>
                <a:srgbClr val="000000"/>
              </a:solidFill>
              <a:latin typeface="Times New Roman"/>
            </a:endParaRPr>
          </a:p>
          <a:p>
            <a:pPr algn="just">
              <a:buSzPct val="95000"/>
              <a:buFont typeface="Wingdings 2" charset="2"/>
              <a:buChar char=""/>
            </a:pPr>
            <a:endParaRPr lang="en-US" sz="2500" dirty="0">
              <a:solidFill>
                <a:srgbClr val="000000"/>
              </a:solidFill>
              <a:latin typeface="Times New Roman"/>
            </a:endParaRPr>
          </a:p>
          <a:p>
            <a:pPr algn="just">
              <a:buSzPct val="95000"/>
              <a:buFont typeface="Wingdings 2" charset="2"/>
              <a:buChar char=""/>
            </a:pPr>
            <a:endParaRPr dirty="0">
              <a:solidFill>
                <a:prstClr val="black"/>
              </a:solidFil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79606" y="1964819"/>
            <a:ext cx="8229240" cy="3139321"/>
          </a:xfrm>
          <a:prstGeom prst="rect">
            <a:avLst/>
          </a:prstGeom>
          <a:noFill/>
        </p:spPr>
        <p:txBody>
          <a:bodyPr wrap="square" rtlCol="0">
            <a:spAutoFit/>
          </a:bodyPr>
          <a:lstStyle/>
          <a:p>
            <a:pPr algn="just"/>
            <a:r>
              <a:rPr lang="en-US" dirty="0"/>
              <a:t>In conclusion, the Sorting Algorithm Visualizer serves as a powerful tool for understanding and comparing various sorting algorithms. Its interactive and visual nature makes learning more engaging and effective. Despite some limitations, the project demonstrates the potential of web technologies like HTML, CSS, JavaScript, and React in creating educational tools. The project not only contributes to the open-source community but also provides a platform for continuous learning and improvement. As we continue to enhance its features and expand its capabilities, we believe this tool will become even more valuable to both beginners and experienced programmers alike. We look forward to seeing how it evolves and contributes to the broader programming and educational community.</a:t>
            </a:r>
            <a:endParaRPr lang="en-IN" dirty="0"/>
          </a:p>
        </p:txBody>
      </p:sp>
    </p:spTree>
    <p:extLst>
      <p:ext uri="{BB962C8B-B14F-4D97-AF65-F5344CB8AC3E}">
        <p14:creationId xmlns:p14="http://schemas.microsoft.com/office/powerpoint/2010/main" val="1574916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486C6C-728F-1819-3C36-182017E931DD}"/>
            </a:ext>
          </a:extLst>
        </p:cNvPr>
        <p:cNvGrpSpPr/>
        <p:nvPr/>
      </p:nvGrpSpPr>
      <p:grpSpPr>
        <a:xfrm>
          <a:off x="0" y="0"/>
          <a:ext cx="0" cy="0"/>
          <a:chOff x="0" y="0"/>
          <a:chExt cx="0" cy="0"/>
        </a:xfrm>
      </p:grpSpPr>
      <p:sp>
        <p:nvSpPr>
          <p:cNvPr id="23556" name="Footer Placeholder 3">
            <a:extLst>
              <a:ext uri="{FF2B5EF4-FFF2-40B4-BE49-F238E27FC236}">
                <a16:creationId xmlns:a16="http://schemas.microsoft.com/office/drawing/2014/main" id="{4737B889-F552-1FB2-C66E-7134A94B8A2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a:extLst>
              <a:ext uri="{FF2B5EF4-FFF2-40B4-BE49-F238E27FC236}">
                <a16:creationId xmlns:a16="http://schemas.microsoft.com/office/drawing/2014/main" id="{653B69EE-91FE-5C28-BFB6-75BD150B06F2}"/>
              </a:ext>
            </a:extLst>
          </p:cNvPr>
          <p:cNvSpPr txBox="1"/>
          <p:nvPr/>
        </p:nvSpPr>
        <p:spPr>
          <a:xfrm>
            <a:off x="114660" y="520700"/>
            <a:ext cx="8229240" cy="682606"/>
          </a:xfrm>
          <a:prstGeom prst="rect">
            <a:avLst/>
          </a:prstGeom>
        </p:spPr>
        <p:txBody>
          <a:bodyPr lIns="0" rIns="0" bIns="0" anchor="b"/>
          <a:lstStyle/>
          <a:p>
            <a:pPr algn="ctr"/>
            <a:r>
              <a:rPr lang="en-US" sz="4000" b="1" dirty="0">
                <a:solidFill>
                  <a:srgbClr val="7030A0"/>
                </a:solidFill>
                <a:latin typeface="Times New Roman"/>
              </a:rPr>
              <a:t>Future Scope</a:t>
            </a:r>
            <a:endParaRPr sz="4000" dirty="0">
              <a:solidFill>
                <a:prstClr val="black"/>
              </a:solidFill>
            </a:endParaRPr>
          </a:p>
        </p:txBody>
      </p:sp>
      <p:sp>
        <p:nvSpPr>
          <p:cNvPr id="4" name="TextShape 2">
            <a:extLst>
              <a:ext uri="{FF2B5EF4-FFF2-40B4-BE49-F238E27FC236}">
                <a16:creationId xmlns:a16="http://schemas.microsoft.com/office/drawing/2014/main" id="{9E0A4A0B-D441-AE0A-255C-EBC92DCDF6D1}"/>
              </a:ext>
            </a:extLst>
          </p:cNvPr>
          <p:cNvSpPr txBox="1"/>
          <p:nvPr/>
        </p:nvSpPr>
        <p:spPr>
          <a:xfrm>
            <a:off x="465120" y="1339920"/>
            <a:ext cx="8229240" cy="4389120"/>
          </a:xfrm>
          <a:prstGeom prst="rect">
            <a:avLst/>
          </a:prstGeom>
        </p:spPr>
        <p:txBody>
          <a:bodyPr/>
          <a:lstStyle/>
          <a:p>
            <a:pPr algn="just">
              <a:buSzPct val="95000"/>
              <a:buFont typeface="Wingdings 2" charset="2"/>
              <a:buChar char=""/>
            </a:pPr>
            <a:endParaRPr lang="en-US" sz="2500" dirty="0">
              <a:solidFill>
                <a:srgbClr val="000000"/>
              </a:solidFill>
              <a:latin typeface="Times New Roman"/>
            </a:endParaRPr>
          </a:p>
          <a:p>
            <a:pPr algn="just">
              <a:buSzPct val="95000"/>
              <a:buFont typeface="Wingdings 2" charset="2"/>
              <a:buChar char=""/>
            </a:pPr>
            <a:endParaRPr lang="en-US" sz="2500" dirty="0">
              <a:solidFill>
                <a:srgbClr val="000000"/>
              </a:solidFill>
              <a:latin typeface="Times New Roman"/>
            </a:endParaRPr>
          </a:p>
          <a:p>
            <a:pPr algn="just">
              <a:buSzPct val="95000"/>
              <a:buFont typeface="Wingdings 2" charset="2"/>
              <a:buChar char=""/>
            </a:pPr>
            <a:endParaRPr dirty="0">
              <a:solidFill>
                <a:prstClr val="black"/>
              </a:solidFill>
            </a:endParaRPr>
          </a:p>
        </p:txBody>
      </p:sp>
      <p:pic>
        <p:nvPicPr>
          <p:cNvPr id="5" name="Picture 6" descr="D:\logo.jpg">
            <a:extLst>
              <a:ext uri="{FF2B5EF4-FFF2-40B4-BE49-F238E27FC236}">
                <a16:creationId xmlns:a16="http://schemas.microsoft.com/office/drawing/2014/main" id="{0612E35B-D93E-1F51-FF4A-7A0A3C90D15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DB8F36B7-EA50-BCD0-9441-72B6369D62CF}"/>
              </a:ext>
            </a:extLst>
          </p:cNvPr>
          <p:cNvSpPr txBox="1"/>
          <p:nvPr/>
        </p:nvSpPr>
        <p:spPr>
          <a:xfrm>
            <a:off x="465120" y="1724006"/>
            <a:ext cx="8229240" cy="3416320"/>
          </a:xfrm>
          <a:prstGeom prst="rect">
            <a:avLst/>
          </a:prstGeom>
          <a:noFill/>
        </p:spPr>
        <p:txBody>
          <a:bodyPr wrap="square" rtlCol="0">
            <a:spAutoFit/>
          </a:bodyPr>
          <a:lstStyle/>
          <a:p>
            <a:pPr marL="342900" indent="-342900" algn="just">
              <a:buAutoNum type="arabicPeriod"/>
            </a:pPr>
            <a:r>
              <a:rPr lang="en-US" dirty="0"/>
              <a:t>The tool could be expanded to include more sorting algorithms, </a:t>
            </a:r>
            <a:r>
              <a:rPr lang="en-US"/>
              <a:t>such as </a:t>
            </a:r>
            <a:r>
              <a:rPr lang="en-US" dirty="0"/>
              <a:t>Shell Sort, Radix Sort, and Bucket Sort. This would provide users with a more comprehensive understanding of sorting algorithms.</a:t>
            </a:r>
          </a:p>
          <a:p>
            <a:pPr marL="342900" indent="-342900" algn="just">
              <a:buAutoNum type="arabicPeriod"/>
            </a:pPr>
            <a:r>
              <a:rPr lang="en-US" dirty="0"/>
              <a:t>A feature could be added that allows users to modify existing algorithms or create their own. This would make the tool more interactive and could help users better understand the impact of different operations on the sorting process. </a:t>
            </a:r>
          </a:p>
          <a:p>
            <a:pPr marL="342900" indent="-342900" algn="just">
              <a:buAutoNum type="arabicPeriod"/>
            </a:pPr>
            <a:r>
              <a:rPr lang="en-US" dirty="0"/>
              <a:t> The tool could provide real-time performance metrics, such as the number of comparisons or swaps made, the time taken, and the memory used. This would help users understand the efficiency of different algorithms. </a:t>
            </a:r>
          </a:p>
          <a:p>
            <a:pPr marL="342900" indent="-342900" algn="just">
              <a:buAutoNum type="arabicPeriod"/>
            </a:pPr>
            <a:r>
              <a:rPr lang="en-US" dirty="0"/>
              <a:t> The visualizer could show pseudocode or actual code in multiple programming languages. This would make the tool useful to a wider audience.</a:t>
            </a:r>
            <a:endParaRPr lang="en-IN" dirty="0"/>
          </a:p>
        </p:txBody>
      </p:sp>
    </p:spTree>
    <p:extLst>
      <p:ext uri="{BB962C8B-B14F-4D97-AF65-F5344CB8AC3E}">
        <p14:creationId xmlns:p14="http://schemas.microsoft.com/office/powerpoint/2010/main" val="3268210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673200" y="283822"/>
            <a:ext cx="8076960" cy="837720"/>
          </a:xfrm>
          <a:prstGeom prst="rect">
            <a:avLst/>
          </a:prstGeom>
        </p:spPr>
        <p:txBody>
          <a:bodyPr lIns="0" rIns="0" bIns="0" anchor="b"/>
          <a:lstStyle/>
          <a:p>
            <a:pPr algn="ctr"/>
            <a:r>
              <a:rPr lang="en-US" sz="4000" b="1" dirty="0">
                <a:solidFill>
                  <a:srgbClr val="7030A0"/>
                </a:solidFill>
                <a:latin typeface="Times New Roman"/>
              </a:rPr>
              <a:t>References</a:t>
            </a:r>
            <a:endParaRPr dirty="0">
              <a:solidFill>
                <a:prstClr val="black"/>
              </a:solidFill>
              <a:latin typeface="Aria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CCBE4D97-F6D6-C9BF-59A4-E80500A43987}"/>
              </a:ext>
            </a:extLst>
          </p:cNvPr>
          <p:cNvSpPr txBox="1"/>
          <p:nvPr/>
        </p:nvSpPr>
        <p:spPr>
          <a:xfrm>
            <a:off x="673200" y="1476788"/>
            <a:ext cx="7871477" cy="4524315"/>
          </a:xfrm>
          <a:prstGeom prst="rect">
            <a:avLst/>
          </a:prstGeom>
          <a:noFill/>
        </p:spPr>
        <p:txBody>
          <a:bodyPr wrap="square" rtlCol="0">
            <a:spAutoFit/>
          </a:bodyPr>
          <a:lstStyle/>
          <a:p>
            <a:pPr algn="just"/>
            <a:r>
              <a:rPr lang="en-US" dirty="0"/>
              <a:t>[1] T. </a:t>
            </a:r>
            <a:r>
              <a:rPr lang="en-US" dirty="0" err="1"/>
              <a:t>Bingmann</a:t>
            </a:r>
            <a:r>
              <a:rPr lang="en-US" dirty="0"/>
              <a:t>. “The Sound of Sorting - ‘</a:t>
            </a:r>
            <a:r>
              <a:rPr lang="en-US" dirty="0" err="1"/>
              <a:t>Audibilization</a:t>
            </a:r>
            <a:r>
              <a:rPr lang="en-US" dirty="0"/>
              <a:t>’ and     Visualization of Sorting Algorithms.” </a:t>
            </a:r>
            <a:r>
              <a:rPr lang="en-US" dirty="0" err="1"/>
              <a:t>Panthemanet</a:t>
            </a:r>
            <a:r>
              <a:rPr lang="en-US" dirty="0"/>
              <a:t> Weblog. </a:t>
            </a:r>
            <a:r>
              <a:rPr lang="en-US" dirty="0" err="1"/>
              <a:t>Impressum</a:t>
            </a:r>
            <a:r>
              <a:rPr lang="en-US" dirty="0"/>
              <a:t>, 22 May 2013. Web. 29 Mar. 2017.</a:t>
            </a:r>
          </a:p>
          <a:p>
            <a:pPr algn="just"/>
            <a:r>
              <a:rPr lang="en-US" dirty="0"/>
              <a:t>&lt;http://panthema.net/2013/sound-of-sorting/&gt;. </a:t>
            </a:r>
          </a:p>
          <a:p>
            <a:pPr algn="just"/>
            <a:endParaRPr lang="en-US" dirty="0"/>
          </a:p>
          <a:p>
            <a:pPr algn="just"/>
            <a:r>
              <a:rPr lang="en-IN" dirty="0"/>
              <a:t>[2] Bubble-sort with Hungarian (“</a:t>
            </a:r>
            <a:r>
              <a:rPr lang="en-IN" dirty="0" err="1"/>
              <a:t>Cs´ang´o</a:t>
            </a:r>
            <a:r>
              <a:rPr lang="en-IN" dirty="0"/>
              <a:t>”) Folk Dance. Dir. </a:t>
            </a:r>
            <a:r>
              <a:rPr lang="en-IN" dirty="0" err="1"/>
              <a:t>K´atai</a:t>
            </a:r>
            <a:r>
              <a:rPr lang="en-IN" dirty="0"/>
              <a:t>               </a:t>
            </a:r>
            <a:r>
              <a:rPr lang="en-IN" dirty="0" err="1"/>
              <a:t>Zolt´an</a:t>
            </a:r>
            <a:r>
              <a:rPr lang="en-IN" dirty="0"/>
              <a:t> and </a:t>
            </a:r>
            <a:r>
              <a:rPr lang="en-IN" dirty="0" err="1"/>
              <a:t>T´oth</a:t>
            </a:r>
            <a:r>
              <a:rPr lang="en-IN" dirty="0"/>
              <a:t> </a:t>
            </a:r>
            <a:r>
              <a:rPr lang="en-IN" dirty="0" err="1"/>
              <a:t>L´aszl´o</a:t>
            </a:r>
            <a:r>
              <a:rPr lang="en-IN" dirty="0"/>
              <a:t>. YouTube. </a:t>
            </a:r>
            <a:r>
              <a:rPr lang="en-IN" dirty="0" err="1"/>
              <a:t>Sapientia</a:t>
            </a:r>
            <a:r>
              <a:rPr lang="en-IN" dirty="0"/>
              <a:t> University, 29 Mar. 2011. Web. 29 Mar.2017. </a:t>
            </a:r>
            <a:endParaRPr lang="en-US" dirty="0"/>
          </a:p>
          <a:p>
            <a:pPr algn="just"/>
            <a:r>
              <a:rPr lang="pl-PL" dirty="0"/>
              <a:t> &lt;https://www.youtube.com/watch?v=lyZQPjUT5B4&gt; . </a:t>
            </a:r>
            <a:endParaRPr lang="en-IN" dirty="0"/>
          </a:p>
          <a:p>
            <a:pPr algn="just"/>
            <a:endParaRPr lang="en-IN" dirty="0"/>
          </a:p>
          <a:p>
            <a:pPr algn="just"/>
            <a:r>
              <a:rPr lang="en-IN" dirty="0"/>
              <a:t>[3] A. </a:t>
            </a:r>
            <a:r>
              <a:rPr lang="en-IN" dirty="0" err="1"/>
              <a:t>Kerren</a:t>
            </a:r>
            <a:r>
              <a:rPr lang="en-IN" dirty="0"/>
              <a:t> and J. T. </a:t>
            </a:r>
            <a:r>
              <a:rPr lang="en-IN" dirty="0" err="1"/>
              <a:t>Stasko</a:t>
            </a:r>
            <a:r>
              <a:rPr lang="en-IN" dirty="0"/>
              <a:t>. (2002) Chapter 1 Algorithm Animation.      In: Diehl S.(eds) Software Visualization. Lecture Notes in Computer Science, vol 2269. Springer, Berlin, Heidelberg. </a:t>
            </a:r>
          </a:p>
          <a:p>
            <a:pPr algn="just"/>
            <a:endParaRPr lang="en-IN" dirty="0"/>
          </a:p>
          <a:p>
            <a:pPr algn="just"/>
            <a:r>
              <a:rPr lang="en-US" dirty="0"/>
              <a:t>[4] JHAVE: supporting algorithm visualization </a:t>
            </a:r>
            <a:endParaRPr lang="pl-PL" dirty="0"/>
          </a:p>
          <a:p>
            <a:pPr algn="just"/>
            <a:r>
              <a:rPr lang="en-IN" dirty="0"/>
              <a:t>https://ieeexplore.ieee.org/abstract/document/1 510539 </a:t>
            </a:r>
          </a:p>
        </p:txBody>
      </p:sp>
    </p:spTree>
    <p:extLst>
      <p:ext uri="{BB962C8B-B14F-4D97-AF65-F5344CB8AC3E}">
        <p14:creationId xmlns:p14="http://schemas.microsoft.com/office/powerpoint/2010/main" val="293280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410691" y="520700"/>
            <a:ext cx="8076960" cy="609120"/>
          </a:xfrm>
          <a:prstGeom prst="rect">
            <a:avLst/>
          </a:prstGeom>
        </p:spPr>
        <p:txBody>
          <a:bodyPr lIns="0" rIns="0" bIns="0" anchor="b"/>
          <a:lstStyle/>
          <a:p>
            <a:pPr algn="ctr"/>
            <a:r>
              <a:rPr lang="en-US" sz="4000" b="1" dirty="0">
                <a:solidFill>
                  <a:srgbClr val="7030A0"/>
                </a:solidFill>
                <a:latin typeface="Times New Roman"/>
              </a:rPr>
              <a:t>Acknowledgement</a:t>
            </a:r>
            <a:endParaRPr dirty="0">
              <a:solidFill>
                <a:prstClr val="black"/>
              </a:solidFill>
              <a:latin typeface="Aria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91571" y="1801504"/>
            <a:ext cx="7861110" cy="369331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endless thanks goes to Lord Almighty for all the blessings he has showered onto us, which has enabled us to write this last note in our research work. During the period of our research, as in the rest of our life, we have been blessed by Almighty with some extraordinary people who have spun a web of support around us. Words can never be enough in expressing how grateful we are to those incredible people in our life who made this project possible. We would like an attempt to thank them for making our time during our research in the Institute a period we will treasure. We are deeply indebted to our research supervisor</a:t>
            </a:r>
            <a:r>
              <a:rPr lang="en-US">
                <a:latin typeface="Times New Roman" panose="02020603050405020304" pitchFamily="18" charset="0"/>
                <a:cs typeface="Times New Roman" panose="02020603050405020304" pitchFamily="18" charset="0"/>
              </a:rPr>
              <a:t>, Asst. Prof</a:t>
            </a:r>
            <a:r>
              <a:rPr lang="en-US" dirty="0">
                <a:latin typeface="Times New Roman" panose="02020603050405020304" pitchFamily="18" charset="0"/>
                <a:cs typeface="Times New Roman" panose="02020603050405020304" pitchFamily="18" charset="0"/>
              </a:rPr>
              <a:t>. Sagarika Ghosh , Asst. Prof. </a:t>
            </a:r>
            <a:r>
              <a:rPr lang="en-US" dirty="0" err="1">
                <a:latin typeface="Times New Roman" panose="02020603050405020304" pitchFamily="18" charset="0"/>
                <a:cs typeface="Times New Roman" panose="02020603050405020304" pitchFamily="18" charset="0"/>
              </a:rPr>
              <a:t>Hriday</a:t>
            </a:r>
            <a:r>
              <a:rPr lang="en-US" dirty="0">
                <a:latin typeface="Times New Roman" panose="02020603050405020304" pitchFamily="18" charset="0"/>
                <a:cs typeface="Times New Roman" panose="02020603050405020304" pitchFamily="18" charset="0"/>
              </a:rPr>
              <a:t> Banerjee who gave us such an interesting project topic. Each meeting with him added in valuable aspects to the implementation and broadened our perspective. He has guided us with his invaluable suggestions, lightened up the way in our darkest times and encouraged us a lot in the academic life.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7807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 name="Content Placeholder 3"/>
          <p:cNvPicPr/>
          <p:nvPr/>
        </p:nvPicPr>
        <p:blipFill>
          <a:blip r:embed="rId2"/>
          <a:stretch>
            <a:fillRect/>
          </a:stretch>
        </p:blipFill>
        <p:spPr>
          <a:xfrm>
            <a:off x="0" y="1143000"/>
            <a:ext cx="9143640" cy="5714640"/>
          </a:xfrm>
          <a:prstGeom prst="rect">
            <a:avLst/>
          </a:prstGeom>
          <a:ln w="9360">
            <a:noFill/>
          </a:ln>
        </p:spPr>
      </p:pic>
      <p:sp>
        <p:nvSpPr>
          <p:cNvPr id="201" name="TextShape 1"/>
          <p:cNvSpPr txBox="1"/>
          <p:nvPr/>
        </p:nvSpPr>
        <p:spPr>
          <a:xfrm>
            <a:off x="2666880" y="6356520"/>
            <a:ext cx="3352320" cy="364680"/>
          </a:xfrm>
          <a:prstGeom prst="rect">
            <a:avLst/>
          </a:prstGeom>
        </p:spPr>
        <p:txBody>
          <a:bodyPr lIns="0" tIns="0" rIns="0" bIns="0" anchor="b"/>
          <a:lstStyle/>
          <a:p>
            <a:pPr algn="ctr"/>
            <a:r>
              <a:rPr lang="en-US" sz="1200" dirty="0">
                <a:solidFill>
                  <a:srgbClr val="045C75"/>
                </a:solidFill>
                <a:latin typeface="Constantia" panose="02030602050306030303" pitchFamily="18" charset="0"/>
              </a:rPr>
              <a:t>Dept. of CSE, University of Engineering &amp; Management Jaipur</a:t>
            </a:r>
          </a:p>
        </p:txBody>
      </p:sp>
      <p:pic>
        <p:nvPicPr>
          <p:cNvPr id="4" name="Picture 6" descr="D:\logo.jpg"/>
          <p:cNvPicPr>
            <a:picLocks noChangeAspect="1" noChangeArrowheads="1"/>
          </p:cNvPicPr>
          <p:nvPr/>
        </p:nvPicPr>
        <p:blipFill>
          <a:blip r:embed="rId3"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102358" y="431388"/>
            <a:ext cx="8076960" cy="717641"/>
          </a:xfrm>
          <a:prstGeom prst="rect">
            <a:avLst/>
          </a:prstGeom>
        </p:spPr>
        <p:txBody>
          <a:bodyPr lIns="0" rIns="0" bIns="0" anchor="b"/>
          <a:lstStyle/>
          <a:p>
            <a:pPr algn="ctr"/>
            <a:r>
              <a:rPr lang="en-US" sz="4000" b="1" dirty="0">
                <a:solidFill>
                  <a:srgbClr val="7030A0"/>
                </a:solidFill>
                <a:latin typeface="Times New Roman"/>
              </a:rPr>
              <a:t>Outlines</a:t>
            </a:r>
            <a:endParaRPr dirty="0">
              <a:solidFill>
                <a:prstClr val="black"/>
              </a:solidFill>
              <a:latin typeface="Arial"/>
            </a:endParaRPr>
          </a:p>
        </p:txBody>
      </p:sp>
      <p:sp>
        <p:nvSpPr>
          <p:cNvPr id="4" name="TextShape 2"/>
          <p:cNvSpPr txBox="1"/>
          <p:nvPr/>
        </p:nvSpPr>
        <p:spPr>
          <a:xfrm>
            <a:off x="713135" y="1580417"/>
            <a:ext cx="8229240" cy="5105160"/>
          </a:xfrm>
          <a:prstGeom prst="rect">
            <a:avLst/>
          </a:prstGeom>
        </p:spPr>
        <p:txBody>
          <a:bodyPr/>
          <a:lstStyle/>
          <a:p>
            <a:pPr>
              <a:buSzPct val="95000"/>
              <a:buFont typeface="Wingdings 2" charset="2"/>
              <a:buChar char=""/>
            </a:pPr>
            <a:r>
              <a:rPr lang="en-US" sz="2400" b="1" dirty="0">
                <a:solidFill>
                  <a:srgbClr val="000000"/>
                </a:solidFill>
                <a:latin typeface="Times New Roman"/>
              </a:rPr>
              <a:t>Introduction</a:t>
            </a:r>
            <a:endParaRPr dirty="0">
              <a:solidFill>
                <a:prstClr val="black"/>
              </a:solidFill>
              <a:latin typeface="Arial"/>
            </a:endParaRPr>
          </a:p>
          <a:p>
            <a:pPr>
              <a:buSzPct val="95000"/>
              <a:buFont typeface="Wingdings 2" charset="2"/>
              <a:buChar char=""/>
            </a:pPr>
            <a:r>
              <a:rPr lang="en-US" sz="2400" b="1" dirty="0">
                <a:solidFill>
                  <a:srgbClr val="000000"/>
                </a:solidFill>
                <a:latin typeface="Times New Roman"/>
              </a:rPr>
              <a:t>Literature Review</a:t>
            </a:r>
          </a:p>
          <a:p>
            <a:pPr>
              <a:buSzPct val="95000"/>
              <a:buFont typeface="Wingdings 2" charset="2"/>
              <a:buChar char=""/>
            </a:pPr>
            <a:r>
              <a:rPr lang="en-US" sz="2400" b="1" dirty="0">
                <a:solidFill>
                  <a:srgbClr val="000000"/>
                </a:solidFill>
                <a:latin typeface="Times New Roman"/>
              </a:rPr>
              <a:t>Objectives</a:t>
            </a:r>
            <a:endParaRPr dirty="0">
              <a:solidFill>
                <a:prstClr val="black"/>
              </a:solidFill>
              <a:latin typeface="Arial"/>
            </a:endParaRPr>
          </a:p>
          <a:p>
            <a:pPr>
              <a:buSzPct val="95000"/>
              <a:buFont typeface="Wingdings 2" charset="2"/>
              <a:buChar char=""/>
            </a:pPr>
            <a:r>
              <a:rPr lang="en-US" sz="2400" b="1" dirty="0">
                <a:solidFill>
                  <a:srgbClr val="000000"/>
                </a:solidFill>
                <a:latin typeface="Times New Roman"/>
              </a:rPr>
              <a:t>Proposed Model</a:t>
            </a:r>
          </a:p>
          <a:p>
            <a:pPr>
              <a:buSzPct val="95000"/>
              <a:buFont typeface="Wingdings 2" charset="2"/>
              <a:buChar char=""/>
            </a:pPr>
            <a:r>
              <a:rPr lang="en-US" sz="2400" b="1" dirty="0">
                <a:solidFill>
                  <a:srgbClr val="000000"/>
                </a:solidFill>
                <a:latin typeface="Times New Roman"/>
              </a:rPr>
              <a:t>Experimental Setup</a:t>
            </a:r>
            <a:endParaRPr dirty="0">
              <a:solidFill>
                <a:prstClr val="black"/>
              </a:solidFill>
              <a:latin typeface="Arial"/>
            </a:endParaRPr>
          </a:p>
          <a:p>
            <a:pPr>
              <a:buSzPct val="95000"/>
              <a:buFont typeface="Wingdings 2" charset="2"/>
              <a:buChar char=""/>
            </a:pPr>
            <a:r>
              <a:rPr lang="en-US" sz="2400" b="1" dirty="0">
                <a:solidFill>
                  <a:srgbClr val="000000"/>
                </a:solidFill>
                <a:latin typeface="Times New Roman"/>
              </a:rPr>
              <a:t>Result Analysis</a:t>
            </a:r>
            <a:endParaRPr dirty="0">
              <a:solidFill>
                <a:prstClr val="black"/>
              </a:solidFill>
              <a:latin typeface="Arial"/>
            </a:endParaRPr>
          </a:p>
          <a:p>
            <a:pPr>
              <a:buSzPct val="95000"/>
              <a:buFont typeface="Wingdings 2" charset="2"/>
              <a:buChar char=""/>
            </a:pPr>
            <a:r>
              <a:rPr lang="en-US" sz="2400" b="1" dirty="0">
                <a:solidFill>
                  <a:srgbClr val="000000"/>
                </a:solidFill>
                <a:latin typeface="Times New Roman"/>
              </a:rPr>
              <a:t>Conclusion </a:t>
            </a:r>
          </a:p>
          <a:p>
            <a:pPr>
              <a:buSzPct val="95000"/>
              <a:buFont typeface="Wingdings 2" charset="2"/>
              <a:buChar char=""/>
            </a:pPr>
            <a:r>
              <a:rPr lang="en-US" sz="2400" b="1" dirty="0">
                <a:solidFill>
                  <a:srgbClr val="000000"/>
                </a:solidFill>
                <a:latin typeface="Times New Roman"/>
              </a:rPr>
              <a:t>Future Scope</a:t>
            </a:r>
            <a:endParaRPr dirty="0">
              <a:solidFill>
                <a:prstClr val="black"/>
              </a:solidFill>
              <a:latin typeface="Arial"/>
            </a:endParaRPr>
          </a:p>
          <a:p>
            <a:pPr>
              <a:buSzPct val="95000"/>
              <a:buFont typeface="Wingdings 2" charset="2"/>
              <a:buChar char=""/>
            </a:pPr>
            <a:r>
              <a:rPr lang="en-US" sz="2400" b="1" dirty="0">
                <a:solidFill>
                  <a:srgbClr val="000000"/>
                </a:solidFill>
                <a:latin typeface="Times New Roman"/>
              </a:rPr>
              <a:t>Reference</a:t>
            </a:r>
          </a:p>
          <a:p>
            <a:pPr>
              <a:buSzPct val="95000"/>
              <a:buFont typeface="Wingdings 2" charset="2"/>
              <a:buChar char=""/>
            </a:pPr>
            <a:r>
              <a:rPr lang="en-US" sz="2400" b="1" dirty="0">
                <a:solidFill>
                  <a:srgbClr val="000000"/>
                </a:solidFill>
                <a:latin typeface="Times New Roman"/>
              </a:rPr>
              <a:t>Acknowledgement</a:t>
            </a:r>
            <a:endParaRPr dirty="0">
              <a:solidFill>
                <a:prstClr val="black"/>
              </a:solidFill>
              <a:latin typeface="Aria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4701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Shape 1"/>
          <p:cNvSpPr txBox="1"/>
          <p:nvPr/>
        </p:nvSpPr>
        <p:spPr>
          <a:xfrm>
            <a:off x="685620" y="697966"/>
            <a:ext cx="8076960" cy="528030"/>
          </a:xfrm>
          <a:prstGeom prst="rect">
            <a:avLst/>
          </a:prstGeom>
        </p:spPr>
        <p:txBody>
          <a:bodyPr lIns="0" rIns="0" bIns="0" anchor="b"/>
          <a:lstStyle/>
          <a:p>
            <a:pPr algn="ctr">
              <a:lnSpc>
                <a:spcPct val="100000"/>
              </a:lnSpc>
            </a:pPr>
            <a:r>
              <a:rPr lang="en-US" sz="4000" b="1" dirty="0">
                <a:solidFill>
                  <a:srgbClr val="7030A0"/>
                </a:solidFill>
                <a:latin typeface="Times New Roman"/>
              </a:rPr>
              <a:t>Introduction</a:t>
            </a:r>
            <a:endParaRPr dirty="0"/>
          </a:p>
        </p:txBody>
      </p:sp>
      <p:sp>
        <p:nvSpPr>
          <p:cNvPr id="7" name="TextShape 2"/>
          <p:cNvSpPr txBox="1"/>
          <p:nvPr/>
        </p:nvSpPr>
        <p:spPr>
          <a:xfrm>
            <a:off x="533340" y="1299467"/>
            <a:ext cx="8229240" cy="2103429"/>
          </a:xfrm>
          <a:prstGeom prst="rect">
            <a:avLst/>
          </a:prstGeom>
        </p:spPr>
        <p:txBody>
          <a:bodyPr/>
          <a:lstStyle/>
          <a:p>
            <a:pPr marL="342900" indent="-342900" algn="just">
              <a:buSzPct val="950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6" name="TextShape 2"/>
          <p:cNvSpPr txBox="1"/>
          <p:nvPr/>
        </p:nvSpPr>
        <p:spPr>
          <a:xfrm>
            <a:off x="1275007" y="3181082"/>
            <a:ext cx="7147775" cy="4949660"/>
          </a:xfrm>
          <a:prstGeom prst="rect">
            <a:avLst/>
          </a:prstGeom>
        </p:spPr>
        <p:txBody>
          <a:bodyPr/>
          <a:lstStyle/>
          <a:p>
            <a:pPr algn="just"/>
            <a:endParaRPr lang="en-US" sz="2100" i="1" dirty="0">
              <a:latin typeface="Times New Roman" panose="02020603050405020304" pitchFamily="18" charset="0"/>
              <a:cs typeface="Times New Roman" panose="02020603050405020304" pitchFamily="18" charset="0"/>
            </a:endParaRPr>
          </a:p>
        </p:txBody>
      </p:sp>
      <p:pic>
        <p:nvPicPr>
          <p:cNvPr id="8"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3"/>
          <p:cNvSpPr>
            <a:spLocks noGrp="1"/>
          </p:cNvSpPr>
          <p:nvPr>
            <p:ph type="ftr" sz="quarter" idx="11"/>
          </p:nvPr>
        </p:nvSpPr>
        <p:spPr bwMode="auto">
          <a:xfrm>
            <a:off x="2667000" y="6356350"/>
            <a:ext cx="3352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2" name="TextBox 1"/>
          <p:cNvSpPr txBox="1"/>
          <p:nvPr/>
        </p:nvSpPr>
        <p:spPr>
          <a:xfrm>
            <a:off x="609480" y="1562463"/>
            <a:ext cx="8076960" cy="4204356"/>
          </a:xfrm>
          <a:prstGeom prst="rect">
            <a:avLst/>
          </a:prstGeom>
          <a:noFill/>
        </p:spPr>
        <p:txBody>
          <a:bodyPr wrap="square" rtlCol="0">
            <a:spAutoFit/>
          </a:bodyPr>
          <a:lstStyle/>
          <a:p>
            <a:pPr algn="just">
              <a:lnSpc>
                <a:spcPct val="150000"/>
              </a:lnSpc>
            </a:pPr>
            <a:r>
              <a:rPr lang="en-US" b="0" i="0" dirty="0">
                <a:solidFill>
                  <a:srgbClr val="000000"/>
                </a:solidFill>
                <a:effectLst/>
              </a:rPr>
              <a:t>The Sorting Algorithm Visualizer is a web-based tool developed with React.js. It provides real-time animations of various sorting algorithms, aiding in the comprehension of these fundamental computer science concepts. The visualizer operates on an array of data, each element represented as a box in a histogram. As the sorting progresses, the boxes rearrange, visually demonstrating the data manipulation. It includes algorithms like Bubble Sort, Selection Sort, Insertion Sort, and Merge Sort, catering to different complexity levels. The use of React.js ensures efficient component updates and rendering, enhancing user experience. This tool serves as a valuable resource for learners, educators, and enthusiasts, offering insights into the mechanics of sorting algorithms.</a:t>
            </a:r>
          </a:p>
        </p:txBody>
      </p:sp>
    </p:spTree>
    <p:extLst>
      <p:ext uri="{BB962C8B-B14F-4D97-AF65-F5344CB8AC3E}">
        <p14:creationId xmlns:p14="http://schemas.microsoft.com/office/powerpoint/2010/main" val="3150599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761940" y="77271"/>
            <a:ext cx="7619760" cy="820668"/>
          </a:xfrm>
          <a:prstGeom prst="rect">
            <a:avLst/>
          </a:prstGeom>
        </p:spPr>
        <p:txBody>
          <a:bodyPr lIns="0" rIns="0" bIns="0" anchor="b"/>
          <a:lstStyle/>
          <a:p>
            <a:pPr algn="ctr">
              <a:lnSpc>
                <a:spcPct val="100000"/>
              </a:lnSpc>
            </a:pPr>
            <a:r>
              <a:rPr lang="en-US" sz="4000" dirty="0">
                <a:solidFill>
                  <a:srgbClr val="7030A0"/>
                </a:solidFill>
                <a:latin typeface="Times New Roman" panose="02020603050405020304" pitchFamily="18" charset="0"/>
                <a:cs typeface="Times New Roman" panose="02020603050405020304" pitchFamily="18" charset="0"/>
              </a:rPr>
              <a:t>Literature Review</a:t>
            </a:r>
            <a:endParaRPr sz="4000" dirty="0">
              <a:solidFill>
                <a:srgbClr val="7030A0"/>
              </a:solidFill>
              <a:latin typeface="Times New Roman" panose="02020603050405020304" pitchFamily="18" charset="0"/>
              <a:cs typeface="Times New Roman" panose="02020603050405020304" pitchFamily="18" charset="0"/>
            </a:endParaRPr>
          </a:p>
        </p:txBody>
      </p:sp>
      <p:pic>
        <p:nvPicPr>
          <p:cNvPr id="6"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p:cNvGraphicFramePr>
            <a:graphicFrameLocks noGrp="1"/>
          </p:cNvGraphicFramePr>
          <p:nvPr>
            <p:extLst>
              <p:ext uri="{D42A27DB-BD31-4B8C-83A1-F6EECF244321}">
                <p14:modId xmlns:p14="http://schemas.microsoft.com/office/powerpoint/2010/main" val="1175877470"/>
              </p:ext>
            </p:extLst>
          </p:nvPr>
        </p:nvGraphicFramePr>
        <p:xfrm>
          <a:off x="54411" y="1167742"/>
          <a:ext cx="9034818" cy="5158641"/>
        </p:xfrm>
        <a:graphic>
          <a:graphicData uri="http://schemas.openxmlformats.org/drawingml/2006/table">
            <a:tbl>
              <a:tblPr firstRow="1" bandRow="1">
                <a:tableStyleId>{C083E6E3-FA7D-4D7B-A595-EF9225AFEA82}</a:tableStyleId>
              </a:tblPr>
              <a:tblGrid>
                <a:gridCol w="2229231">
                  <a:extLst>
                    <a:ext uri="{9D8B030D-6E8A-4147-A177-3AD203B41FA5}">
                      <a16:colId xmlns:a16="http://schemas.microsoft.com/office/drawing/2014/main" val="20000"/>
                    </a:ext>
                  </a:extLst>
                </a:gridCol>
                <a:gridCol w="813888">
                  <a:extLst>
                    <a:ext uri="{9D8B030D-6E8A-4147-A177-3AD203B41FA5}">
                      <a16:colId xmlns:a16="http://schemas.microsoft.com/office/drawing/2014/main" val="20001"/>
                    </a:ext>
                  </a:extLst>
                </a:gridCol>
                <a:gridCol w="5991699">
                  <a:extLst>
                    <a:ext uri="{9D8B030D-6E8A-4147-A177-3AD203B41FA5}">
                      <a16:colId xmlns:a16="http://schemas.microsoft.com/office/drawing/2014/main" val="20002"/>
                    </a:ext>
                  </a:extLst>
                </a:gridCol>
              </a:tblGrid>
              <a:tr h="486397">
                <a:tc>
                  <a:txBody>
                    <a:bodyPr/>
                    <a:lstStyle/>
                    <a:p>
                      <a:pPr fontAlgn="b"/>
                      <a:r>
                        <a:rPr lang="en-IN" dirty="0">
                          <a:effectLst/>
                          <a:latin typeface="Times New Roman" panose="02020603050405020304" pitchFamily="18" charset="0"/>
                          <a:cs typeface="Times New Roman" panose="02020603050405020304" pitchFamily="18" charset="0"/>
                        </a:rPr>
                        <a:t>Author(s)</a:t>
                      </a:r>
                      <a:endParaRPr lang="en-IN" b="1" dirty="0">
                        <a:effectLst/>
                        <a:latin typeface="Times New Roman" panose="02020603050405020304" pitchFamily="18" charset="0"/>
                        <a:cs typeface="Times New Roman" panose="02020603050405020304" pitchFamily="18"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
                      <a:r>
                        <a:rPr lang="en-IN" dirty="0">
                          <a:effectLst/>
                          <a:latin typeface="Times New Roman" panose="02020603050405020304" pitchFamily="18" charset="0"/>
                          <a:cs typeface="Times New Roman" panose="02020603050405020304" pitchFamily="18" charset="0"/>
                        </a:rPr>
                        <a:t>Date</a:t>
                      </a:r>
                      <a:endParaRPr lang="en-IN" b="1" dirty="0">
                        <a:effectLst/>
                        <a:latin typeface="Times New Roman" panose="02020603050405020304" pitchFamily="18" charset="0"/>
                        <a:cs typeface="Times New Roman" panose="02020603050405020304" pitchFamily="18"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
                      <a:r>
                        <a:rPr lang="en-IN" dirty="0">
                          <a:effectLst/>
                          <a:latin typeface="Times New Roman" panose="02020603050405020304" pitchFamily="18" charset="0"/>
                          <a:cs typeface="Times New Roman" panose="02020603050405020304" pitchFamily="18" charset="0"/>
                        </a:rPr>
                        <a:t>Description</a:t>
                      </a:r>
                      <a:endParaRPr lang="en-IN" b="1" dirty="0">
                        <a:effectLst/>
                        <a:latin typeface="Times New Roman" panose="02020603050405020304" pitchFamily="18" charset="0"/>
                        <a:cs typeface="Times New Roman" panose="02020603050405020304" pitchFamily="18"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354432">
                <a:tc>
                  <a:txBody>
                    <a:bodyPr/>
                    <a:lstStyle/>
                    <a:p>
                      <a:pPr fontAlgn="base"/>
                      <a:r>
                        <a:rPr lang="sv-SE" dirty="0"/>
                        <a:t>Shubham Nath, Jatin Gupta, Abhinav Gupta, Teena Verma</a:t>
                      </a:r>
                      <a:endParaRPr lang="en-IN"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dirty="0">
                          <a:effectLst/>
                          <a:latin typeface="Times New Roman" panose="02020603050405020304" pitchFamily="18" charset="0"/>
                          <a:cs typeface="Times New Roman" panose="02020603050405020304" pitchFamily="18" charset="0"/>
                        </a:rPr>
                        <a:t>2021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dirty="0">
                          <a:effectLst/>
                          <a:latin typeface="+mn-lt"/>
                          <a:cs typeface="Times New Roman" panose="02020603050405020304" pitchFamily="18" charset="0"/>
                        </a:rPr>
                        <a:t>The research paper presents a web-based animation tool for visualizing sorting algorithms, aiding algorithm comprehension. Despite memory issues, student feedback was generally positive. Future work includes addressing memory constraints and making the tool publicly available.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746164">
                <a:tc>
                  <a:txBody>
                    <a:bodyPr/>
                    <a:lstStyle/>
                    <a:p>
                      <a:pPr fontAlgn="base"/>
                      <a:r>
                        <a:rPr lang="en-IN" dirty="0"/>
                        <a:t>Shankar M. Patil, Ankit Josh </a:t>
                      </a:r>
                      <a:endParaRPr lang="it-IT"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dirty="0">
                          <a:effectLst/>
                          <a:latin typeface="Times New Roman" panose="02020603050405020304" pitchFamily="18" charset="0"/>
                          <a:cs typeface="Times New Roman" panose="02020603050405020304" pitchFamily="18" charset="0"/>
                        </a:rPr>
                        <a:t>2022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kumimoji="0" lang="en-US" b="0" i="0" kern="1200" dirty="0">
                          <a:solidFill>
                            <a:schemeClr val="tx1"/>
                          </a:solidFill>
                          <a:effectLst/>
                          <a:latin typeface="+mn-lt"/>
                          <a:ea typeface="+mn-ea"/>
                          <a:cs typeface="+mn-cs"/>
                        </a:rPr>
                        <a:t>introduces web-based visualization tools for famous sorting and pathfinding algorithms. It utilizes WebGL libraries like </a:t>
                      </a:r>
                      <a:r>
                        <a:rPr kumimoji="0" lang="en-US" b="0" i="0" kern="1200" dirty="0" err="1">
                          <a:solidFill>
                            <a:schemeClr val="tx1"/>
                          </a:solidFill>
                          <a:effectLst/>
                          <a:latin typeface="+mn-lt"/>
                          <a:ea typeface="+mn-ea"/>
                          <a:cs typeface="+mn-cs"/>
                        </a:rPr>
                        <a:t>ThreeJS</a:t>
                      </a:r>
                      <a:r>
                        <a:rPr kumimoji="0" lang="en-US" b="0" i="0" kern="1200" dirty="0">
                          <a:solidFill>
                            <a:schemeClr val="tx1"/>
                          </a:solidFill>
                          <a:effectLst/>
                          <a:latin typeface="+mn-lt"/>
                          <a:ea typeface="+mn-ea"/>
                          <a:cs typeface="+mn-cs"/>
                        </a:rPr>
                        <a:t> for 3D rendering and React for frontend. Sorting algorithms are animated using bar charts, while pathfinding algorithms are visualized in a 3D maze environment</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131904">
                <a:tc>
                  <a:txBody>
                    <a:bodyPr/>
                    <a:lstStyle/>
                    <a:p>
                      <a:r>
                        <a:rPr lang="en-IN" dirty="0"/>
                        <a:t>Prof. Abhijeet Thakare1 , </a:t>
                      </a:r>
                      <a:r>
                        <a:rPr lang="en-IN" dirty="0" err="1"/>
                        <a:t>Naziya</a:t>
                      </a:r>
                      <a:r>
                        <a:rPr lang="en-IN" dirty="0"/>
                        <a:t> Siddiqui2 , Kalyani </a:t>
                      </a:r>
                      <a:r>
                        <a:rPr lang="en-IN" dirty="0" err="1"/>
                        <a:t>Dhoke</a:t>
                      </a:r>
                      <a:endParaRPr kumimoji="0" lang="en-IN" b="0" i="0" kern="1200" dirty="0">
                        <a:solidFill>
                          <a:schemeClr val="tx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dirty="0">
                          <a:effectLst/>
                          <a:latin typeface="Times New Roman" panose="02020603050405020304" pitchFamily="18" charset="0"/>
                          <a:cs typeface="Times New Roman" panose="02020603050405020304" pitchFamily="18" charset="0"/>
                        </a:rPr>
                        <a:t>2023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kumimoji="0" lang="en-US" b="0" i="0" kern="1200" dirty="0">
                          <a:solidFill>
                            <a:schemeClr val="tx1"/>
                          </a:solidFill>
                          <a:effectLst/>
                          <a:latin typeface="+mn-lt"/>
                          <a:ea typeface="+mn-ea"/>
                          <a:cs typeface="+mn-cs"/>
                        </a:rPr>
                        <a:t>A comprehensive tool built to understand sorting algorithms through visual representations</a:t>
                      </a:r>
                      <a:r>
                        <a:rPr kumimoji="0" lang="en-US" b="0" i="0" u="none" kern="1200" dirty="0">
                          <a:solidFill>
                            <a:schemeClr val="tx1"/>
                          </a:solidFill>
                          <a:effectLst/>
                          <a:latin typeface="+mn-lt"/>
                          <a:ea typeface="+mn-ea"/>
                          <a:cs typeface="+mn-cs"/>
                        </a:rPr>
                        <a:t>. With features like speech recognition for note-taking and </a:t>
                      </a:r>
                      <a:r>
                        <a:rPr kumimoji="0" lang="en-US" b="0" i="0" kern="1200" dirty="0">
                          <a:solidFill>
                            <a:schemeClr val="tx1"/>
                          </a:solidFill>
                          <a:effectLst/>
                          <a:latin typeface="+mn-lt"/>
                          <a:ea typeface="+mn-ea"/>
                          <a:cs typeface="+mn-cs"/>
                        </a:rPr>
                        <a:t>customizable array sizing, it facilitates efficient learning</a:t>
                      </a:r>
                      <a:r>
                        <a:rPr lang="en-US" dirty="0">
                          <a:effectLst/>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15777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7" name="TextShape 1"/>
          <p:cNvSpPr txBox="1"/>
          <p:nvPr/>
        </p:nvSpPr>
        <p:spPr>
          <a:xfrm>
            <a:off x="228780" y="405228"/>
            <a:ext cx="8229240" cy="739273"/>
          </a:xfrm>
          <a:prstGeom prst="rect">
            <a:avLst/>
          </a:prstGeom>
        </p:spPr>
        <p:txBody>
          <a:bodyPr lIns="0" rIns="0" bIns="0" anchor="b"/>
          <a:lstStyle/>
          <a:p>
            <a:pPr algn="ctr">
              <a:lnSpc>
                <a:spcPct val="100000"/>
              </a:lnSpc>
            </a:pPr>
            <a:r>
              <a:rPr lang="en-US" sz="4000" b="1" dirty="0">
                <a:solidFill>
                  <a:srgbClr val="7030A0"/>
                </a:solidFill>
                <a:latin typeface="Times New Roman"/>
              </a:rPr>
              <a:t>Objectives</a:t>
            </a:r>
            <a:endParaRPr dirty="0"/>
          </a:p>
        </p:txBody>
      </p:sp>
      <p:sp>
        <p:nvSpPr>
          <p:cNvPr id="9" name="TextShape 2"/>
          <p:cNvSpPr txBox="1"/>
          <p:nvPr/>
        </p:nvSpPr>
        <p:spPr>
          <a:xfrm>
            <a:off x="533520" y="1295280"/>
            <a:ext cx="8076960" cy="4389120"/>
          </a:xfrm>
          <a:prstGeom prst="rect">
            <a:avLst/>
          </a:prstGeom>
        </p:spPr>
        <p:txBody>
          <a:bodyPr/>
          <a:lstStyle/>
          <a:p>
            <a:pPr algn="just">
              <a:lnSpc>
                <a:spcPct val="100000"/>
              </a:lnSpc>
              <a:buSzPct val="95000"/>
              <a:buFont typeface="Wingdings 2" charset="2"/>
              <a:buChar char=""/>
            </a:pPr>
            <a:endParaRPr dirty="0"/>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777922" y="1549729"/>
            <a:ext cx="7588155"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Interactive Learning: </a:t>
            </a:r>
            <a:r>
              <a:rPr lang="en-US" dirty="0">
                <a:latin typeface="Times New Roman" panose="02020603050405020304" pitchFamily="18" charset="0"/>
                <a:cs typeface="Times New Roman" panose="02020603050405020304" pitchFamily="18" charset="0"/>
              </a:rPr>
              <a:t>To provide an interactive interface and enable users to manipulate data sets and observe the sorting process in real-time.</a:t>
            </a:r>
          </a:p>
          <a:p>
            <a:pPr marL="285750" indent="-28575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Algorithm Comparison: </a:t>
            </a:r>
            <a:r>
              <a:rPr lang="en-US" dirty="0">
                <a:latin typeface="Times New Roman" panose="02020603050405020304" pitchFamily="18" charset="0"/>
                <a:cs typeface="Times New Roman" panose="02020603050405020304" pitchFamily="18" charset="0"/>
              </a:rPr>
              <a:t>Allow users to compare different sorting algorithms based on their execution time and efficiency, providing insights into their performance characteristics.</a:t>
            </a:r>
          </a:p>
          <a:p>
            <a:pPr marL="285750" indent="-28575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User-Friendly Interface: </a:t>
            </a:r>
            <a:r>
              <a:rPr lang="en-US" dirty="0">
                <a:latin typeface="Times New Roman" panose="02020603050405020304" pitchFamily="18" charset="0"/>
                <a:cs typeface="Times New Roman" panose="02020603050405020304" pitchFamily="18" charset="0"/>
              </a:rPr>
              <a:t>The application must features a clean, intuitive interface, ensuring a seamless user experience and easy navigation.</a:t>
            </a:r>
          </a:p>
          <a:p>
            <a:pPr marL="285750" indent="-28575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Open Source Contribution: </a:t>
            </a:r>
            <a:r>
              <a:rPr lang="en-US" dirty="0">
                <a:latin typeface="Times New Roman" panose="02020603050405020304" pitchFamily="18" charset="0"/>
                <a:cs typeface="Times New Roman" panose="02020603050405020304" pitchFamily="18" charset="0"/>
              </a:rPr>
              <a:t>This project is going to be open-source, encouraging community contributions and fostering a collaborative learning environment.</a:t>
            </a:r>
          </a:p>
          <a:p>
            <a:pPr marL="285750" indent="-28575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Educational Tool: </a:t>
            </a:r>
            <a:r>
              <a:rPr lang="en-US" dirty="0">
                <a:latin typeface="Times New Roman" panose="02020603050405020304" pitchFamily="18" charset="0"/>
                <a:cs typeface="Times New Roman" panose="02020603050405020304" pitchFamily="18" charset="0"/>
              </a:rPr>
              <a:t>This visualizer should serve as a practical learning resource, transforming abstract sorting algorithms into tangible visuals, enhancing comprehension and retention.</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4309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5" name="TextShape 1"/>
          <p:cNvSpPr txBox="1"/>
          <p:nvPr/>
        </p:nvSpPr>
        <p:spPr>
          <a:xfrm>
            <a:off x="495900" y="127080"/>
            <a:ext cx="8229240" cy="914040"/>
          </a:xfrm>
          <a:prstGeom prst="rect">
            <a:avLst/>
          </a:prstGeom>
        </p:spPr>
        <p:txBody>
          <a:bodyPr lIns="0" rIns="0" bIns="0" anchor="b"/>
          <a:lstStyle/>
          <a:p>
            <a:pPr algn="ctr">
              <a:lnSpc>
                <a:spcPct val="100000"/>
              </a:lnSpc>
            </a:pPr>
            <a:r>
              <a:rPr lang="en-US" sz="4000" b="1" dirty="0">
                <a:solidFill>
                  <a:srgbClr val="7030A0"/>
                </a:solidFill>
                <a:latin typeface="Times New Roman"/>
              </a:rPr>
              <a:t>Proposed Model</a:t>
            </a:r>
            <a:endParaRPr dirty="0"/>
          </a:p>
        </p:txBody>
      </p:sp>
      <p:pic>
        <p:nvPicPr>
          <p:cNvPr id="21"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Oval 2">
            <a:extLst>
              <a:ext uri="{FF2B5EF4-FFF2-40B4-BE49-F238E27FC236}">
                <a16:creationId xmlns:a16="http://schemas.microsoft.com/office/drawing/2014/main" id="{F38BC60D-E7B6-BCF1-1B38-21362D74F9D7}"/>
              </a:ext>
            </a:extLst>
          </p:cNvPr>
          <p:cNvSpPr/>
          <p:nvPr/>
        </p:nvSpPr>
        <p:spPr>
          <a:xfrm>
            <a:off x="4190271" y="1168200"/>
            <a:ext cx="766125" cy="51399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0F4CDB23-1E6C-132A-DEAB-BF2FCD6F9313}"/>
              </a:ext>
            </a:extLst>
          </p:cNvPr>
          <p:cNvSpPr/>
          <p:nvPr/>
        </p:nvSpPr>
        <p:spPr>
          <a:xfrm>
            <a:off x="2299167" y="2600469"/>
            <a:ext cx="1597865" cy="51399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12CD2A1C-71FF-139B-FAFD-53CF79D80028}"/>
              </a:ext>
            </a:extLst>
          </p:cNvPr>
          <p:cNvSpPr/>
          <p:nvPr/>
        </p:nvSpPr>
        <p:spPr>
          <a:xfrm>
            <a:off x="3993531" y="1966815"/>
            <a:ext cx="1159604" cy="51399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EDEDA0F3-02A3-8AE6-A19F-7D5B1970BF0C}"/>
              </a:ext>
            </a:extLst>
          </p:cNvPr>
          <p:cNvSpPr/>
          <p:nvPr/>
        </p:nvSpPr>
        <p:spPr>
          <a:xfrm>
            <a:off x="5320401" y="2600469"/>
            <a:ext cx="1431327" cy="51399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4525C55F-C371-8384-DC2F-FD771EF7F7CB}"/>
              </a:ext>
            </a:extLst>
          </p:cNvPr>
          <p:cNvSpPr/>
          <p:nvPr/>
        </p:nvSpPr>
        <p:spPr>
          <a:xfrm>
            <a:off x="3889074" y="3241668"/>
            <a:ext cx="1560121" cy="51399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Rounded Corners 8">
            <a:extLst>
              <a:ext uri="{FF2B5EF4-FFF2-40B4-BE49-F238E27FC236}">
                <a16:creationId xmlns:a16="http://schemas.microsoft.com/office/drawing/2014/main" id="{46F5180A-D99C-A2FC-D22C-A8D4763BA6D2}"/>
              </a:ext>
            </a:extLst>
          </p:cNvPr>
          <p:cNvSpPr/>
          <p:nvPr/>
        </p:nvSpPr>
        <p:spPr>
          <a:xfrm>
            <a:off x="2050236" y="3926439"/>
            <a:ext cx="1874698" cy="51399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Rounded Corners 9">
            <a:extLst>
              <a:ext uri="{FF2B5EF4-FFF2-40B4-BE49-F238E27FC236}">
                <a16:creationId xmlns:a16="http://schemas.microsoft.com/office/drawing/2014/main" id="{B883F730-67E2-B9B1-D711-DDC98FC2FC5F}"/>
              </a:ext>
            </a:extLst>
          </p:cNvPr>
          <p:cNvSpPr/>
          <p:nvPr/>
        </p:nvSpPr>
        <p:spPr>
          <a:xfrm>
            <a:off x="5286994" y="3893305"/>
            <a:ext cx="1560121" cy="51399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734495B1-99D5-388A-117E-E4CFF7AAEF17}"/>
              </a:ext>
            </a:extLst>
          </p:cNvPr>
          <p:cNvSpPr/>
          <p:nvPr/>
        </p:nvSpPr>
        <p:spPr>
          <a:xfrm>
            <a:off x="3924934" y="4651623"/>
            <a:ext cx="1494136" cy="51399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56CAE667-89E7-398E-1A5D-64CAC0B09313}"/>
              </a:ext>
            </a:extLst>
          </p:cNvPr>
          <p:cNvSpPr txBox="1"/>
          <p:nvPr/>
        </p:nvSpPr>
        <p:spPr>
          <a:xfrm>
            <a:off x="4274214" y="1243401"/>
            <a:ext cx="609462" cy="338554"/>
          </a:xfrm>
          <a:prstGeom prst="rect">
            <a:avLst/>
          </a:prstGeom>
          <a:noFill/>
        </p:spPr>
        <p:txBody>
          <a:bodyPr wrap="none" rtlCol="0">
            <a:spAutoFit/>
          </a:bodyPr>
          <a:lstStyle/>
          <a:p>
            <a:r>
              <a:rPr lang="en-US" sz="1600" dirty="0"/>
              <a:t>Start</a:t>
            </a:r>
            <a:endParaRPr lang="en-IN" sz="1600" dirty="0"/>
          </a:p>
        </p:txBody>
      </p:sp>
      <p:sp>
        <p:nvSpPr>
          <p:cNvPr id="13" name="TextBox 12">
            <a:extLst>
              <a:ext uri="{FF2B5EF4-FFF2-40B4-BE49-F238E27FC236}">
                <a16:creationId xmlns:a16="http://schemas.microsoft.com/office/drawing/2014/main" id="{2340052D-F1C9-D977-9078-5D6581400DC8}"/>
              </a:ext>
            </a:extLst>
          </p:cNvPr>
          <p:cNvSpPr txBox="1"/>
          <p:nvPr/>
        </p:nvSpPr>
        <p:spPr>
          <a:xfrm>
            <a:off x="4043673" y="2040703"/>
            <a:ext cx="1104020" cy="338554"/>
          </a:xfrm>
          <a:prstGeom prst="rect">
            <a:avLst/>
          </a:prstGeom>
          <a:noFill/>
        </p:spPr>
        <p:txBody>
          <a:bodyPr wrap="none" rtlCol="0">
            <a:spAutoFit/>
          </a:bodyPr>
          <a:lstStyle/>
          <a:p>
            <a:r>
              <a:rPr lang="en-US" sz="1600" dirty="0"/>
              <a:t>Main Page</a:t>
            </a:r>
            <a:endParaRPr lang="en-IN" sz="1600" dirty="0"/>
          </a:p>
        </p:txBody>
      </p:sp>
      <p:sp>
        <p:nvSpPr>
          <p:cNvPr id="14" name="TextBox 13">
            <a:extLst>
              <a:ext uri="{FF2B5EF4-FFF2-40B4-BE49-F238E27FC236}">
                <a16:creationId xmlns:a16="http://schemas.microsoft.com/office/drawing/2014/main" id="{4D5FEA51-56A8-6707-7B01-1DAC8A2A6998}"/>
              </a:ext>
            </a:extLst>
          </p:cNvPr>
          <p:cNvSpPr txBox="1"/>
          <p:nvPr/>
        </p:nvSpPr>
        <p:spPr>
          <a:xfrm>
            <a:off x="2298922" y="2667191"/>
            <a:ext cx="1660070" cy="338554"/>
          </a:xfrm>
          <a:prstGeom prst="rect">
            <a:avLst/>
          </a:prstGeom>
          <a:noFill/>
        </p:spPr>
        <p:txBody>
          <a:bodyPr wrap="none" rtlCol="0">
            <a:spAutoFit/>
          </a:bodyPr>
          <a:lstStyle/>
          <a:p>
            <a:r>
              <a:rPr lang="en-US" sz="1600" dirty="0"/>
              <a:t>User Input Array</a:t>
            </a:r>
            <a:endParaRPr lang="en-IN" sz="1600" dirty="0"/>
          </a:p>
        </p:txBody>
      </p:sp>
      <p:sp>
        <p:nvSpPr>
          <p:cNvPr id="15" name="TextBox 14">
            <a:extLst>
              <a:ext uri="{FF2B5EF4-FFF2-40B4-BE49-F238E27FC236}">
                <a16:creationId xmlns:a16="http://schemas.microsoft.com/office/drawing/2014/main" id="{9310AC0B-F59D-9D3E-8E27-F6C524751F0A}"/>
              </a:ext>
            </a:extLst>
          </p:cNvPr>
          <p:cNvSpPr txBox="1"/>
          <p:nvPr/>
        </p:nvSpPr>
        <p:spPr>
          <a:xfrm>
            <a:off x="5317490" y="2651164"/>
            <a:ext cx="1499128" cy="338554"/>
          </a:xfrm>
          <a:prstGeom prst="rect">
            <a:avLst/>
          </a:prstGeom>
          <a:noFill/>
        </p:spPr>
        <p:txBody>
          <a:bodyPr wrap="square" rtlCol="0">
            <a:spAutoFit/>
          </a:bodyPr>
          <a:lstStyle/>
          <a:p>
            <a:r>
              <a:rPr lang="en-US" sz="1600" dirty="0"/>
              <a:t>Random Array</a:t>
            </a:r>
            <a:endParaRPr lang="en-IN" sz="1600" dirty="0"/>
          </a:p>
        </p:txBody>
      </p:sp>
      <p:sp>
        <p:nvSpPr>
          <p:cNvPr id="16" name="TextBox 15">
            <a:extLst>
              <a:ext uri="{FF2B5EF4-FFF2-40B4-BE49-F238E27FC236}">
                <a16:creationId xmlns:a16="http://schemas.microsoft.com/office/drawing/2014/main" id="{6731EE82-72A2-DE08-7E17-C66F1E60F303}"/>
              </a:ext>
            </a:extLst>
          </p:cNvPr>
          <p:cNvSpPr txBox="1"/>
          <p:nvPr/>
        </p:nvSpPr>
        <p:spPr>
          <a:xfrm>
            <a:off x="3829244" y="3321888"/>
            <a:ext cx="1696939" cy="323165"/>
          </a:xfrm>
          <a:prstGeom prst="rect">
            <a:avLst/>
          </a:prstGeom>
          <a:noFill/>
        </p:spPr>
        <p:txBody>
          <a:bodyPr wrap="none" rtlCol="0">
            <a:spAutoFit/>
          </a:bodyPr>
          <a:lstStyle/>
          <a:p>
            <a:r>
              <a:rPr lang="en-US" sz="1500" dirty="0"/>
              <a:t>Choose Algorithm</a:t>
            </a:r>
            <a:endParaRPr lang="en-IN" sz="1500" dirty="0"/>
          </a:p>
        </p:txBody>
      </p:sp>
      <p:sp>
        <p:nvSpPr>
          <p:cNvPr id="17" name="TextBox 16">
            <a:extLst>
              <a:ext uri="{FF2B5EF4-FFF2-40B4-BE49-F238E27FC236}">
                <a16:creationId xmlns:a16="http://schemas.microsoft.com/office/drawing/2014/main" id="{65F20890-1C56-DDDE-B01B-C9D68F72BFF9}"/>
              </a:ext>
            </a:extLst>
          </p:cNvPr>
          <p:cNvSpPr txBox="1"/>
          <p:nvPr/>
        </p:nvSpPr>
        <p:spPr>
          <a:xfrm>
            <a:off x="2008426" y="4018741"/>
            <a:ext cx="1980029" cy="323165"/>
          </a:xfrm>
          <a:prstGeom prst="rect">
            <a:avLst/>
          </a:prstGeom>
          <a:noFill/>
        </p:spPr>
        <p:txBody>
          <a:bodyPr wrap="none" rtlCol="0">
            <a:spAutoFit/>
          </a:bodyPr>
          <a:lstStyle/>
          <a:p>
            <a:r>
              <a:rPr lang="en-US" sz="1500" dirty="0"/>
              <a:t>Animation Controller</a:t>
            </a:r>
            <a:endParaRPr lang="en-IN" sz="1500" dirty="0"/>
          </a:p>
        </p:txBody>
      </p:sp>
      <p:sp>
        <p:nvSpPr>
          <p:cNvPr id="18" name="TextBox 17">
            <a:extLst>
              <a:ext uri="{FF2B5EF4-FFF2-40B4-BE49-F238E27FC236}">
                <a16:creationId xmlns:a16="http://schemas.microsoft.com/office/drawing/2014/main" id="{DA75BF73-2FC5-65E8-A505-2995725A6D6F}"/>
              </a:ext>
            </a:extLst>
          </p:cNvPr>
          <p:cNvSpPr txBox="1"/>
          <p:nvPr/>
        </p:nvSpPr>
        <p:spPr>
          <a:xfrm>
            <a:off x="5281037" y="3976016"/>
            <a:ext cx="1602426" cy="338554"/>
          </a:xfrm>
          <a:prstGeom prst="rect">
            <a:avLst/>
          </a:prstGeom>
          <a:noFill/>
        </p:spPr>
        <p:txBody>
          <a:bodyPr wrap="none" rtlCol="0">
            <a:spAutoFit/>
          </a:bodyPr>
          <a:lstStyle/>
          <a:p>
            <a:r>
              <a:rPr lang="en-US" sz="1600" dirty="0"/>
              <a:t>Time Controller</a:t>
            </a:r>
            <a:endParaRPr lang="en-IN" sz="1600" dirty="0"/>
          </a:p>
        </p:txBody>
      </p:sp>
      <p:sp>
        <p:nvSpPr>
          <p:cNvPr id="19" name="TextBox 18">
            <a:extLst>
              <a:ext uri="{FF2B5EF4-FFF2-40B4-BE49-F238E27FC236}">
                <a16:creationId xmlns:a16="http://schemas.microsoft.com/office/drawing/2014/main" id="{AF321EF7-E3A6-4A40-0037-76266B12DC72}"/>
              </a:ext>
            </a:extLst>
          </p:cNvPr>
          <p:cNvSpPr txBox="1"/>
          <p:nvPr/>
        </p:nvSpPr>
        <p:spPr>
          <a:xfrm>
            <a:off x="3869354" y="4759221"/>
            <a:ext cx="1732594" cy="338554"/>
          </a:xfrm>
          <a:prstGeom prst="rect">
            <a:avLst/>
          </a:prstGeom>
          <a:noFill/>
        </p:spPr>
        <p:txBody>
          <a:bodyPr wrap="square" rtlCol="0">
            <a:spAutoFit/>
          </a:bodyPr>
          <a:lstStyle/>
          <a:p>
            <a:r>
              <a:rPr lang="en-US" sz="1600" dirty="0"/>
              <a:t>Main Animation</a:t>
            </a:r>
            <a:endParaRPr lang="en-IN" sz="1600" dirty="0"/>
          </a:p>
        </p:txBody>
      </p:sp>
      <p:sp>
        <p:nvSpPr>
          <p:cNvPr id="20" name="Rectangle: Rounded Corners 19">
            <a:extLst>
              <a:ext uri="{FF2B5EF4-FFF2-40B4-BE49-F238E27FC236}">
                <a16:creationId xmlns:a16="http://schemas.microsoft.com/office/drawing/2014/main" id="{AD2BB4F3-31BD-0F8B-C918-2F31168A186A}"/>
              </a:ext>
            </a:extLst>
          </p:cNvPr>
          <p:cNvSpPr/>
          <p:nvPr/>
        </p:nvSpPr>
        <p:spPr>
          <a:xfrm>
            <a:off x="3927802" y="5470875"/>
            <a:ext cx="1482664" cy="51399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TextBox 21">
            <a:extLst>
              <a:ext uri="{FF2B5EF4-FFF2-40B4-BE49-F238E27FC236}">
                <a16:creationId xmlns:a16="http://schemas.microsoft.com/office/drawing/2014/main" id="{0E5AA271-9061-2F5A-5A83-098F091A7F5E}"/>
              </a:ext>
            </a:extLst>
          </p:cNvPr>
          <p:cNvSpPr txBox="1"/>
          <p:nvPr/>
        </p:nvSpPr>
        <p:spPr>
          <a:xfrm>
            <a:off x="4002704" y="5507237"/>
            <a:ext cx="1180723" cy="317417"/>
          </a:xfrm>
          <a:prstGeom prst="rect">
            <a:avLst/>
          </a:prstGeom>
          <a:noFill/>
        </p:spPr>
        <p:txBody>
          <a:bodyPr wrap="none" rtlCol="0">
            <a:spAutoFit/>
          </a:bodyPr>
          <a:lstStyle/>
          <a:p>
            <a:r>
              <a:rPr lang="en-US" dirty="0"/>
              <a:t>Sorted Array</a:t>
            </a:r>
            <a:endParaRPr lang="en-IN" dirty="0"/>
          </a:p>
        </p:txBody>
      </p:sp>
      <p:cxnSp>
        <p:nvCxnSpPr>
          <p:cNvPr id="23" name="Straight Arrow Connector 22">
            <a:extLst>
              <a:ext uri="{FF2B5EF4-FFF2-40B4-BE49-F238E27FC236}">
                <a16:creationId xmlns:a16="http://schemas.microsoft.com/office/drawing/2014/main" id="{BC2CCE33-F571-7A50-94AD-B0C2716A712A}"/>
              </a:ext>
            </a:extLst>
          </p:cNvPr>
          <p:cNvCxnSpPr>
            <a:cxnSpLocks/>
            <a:stCxn id="3" idx="4"/>
            <a:endCxn id="6" idx="0"/>
          </p:cNvCxnSpPr>
          <p:nvPr/>
        </p:nvCxnSpPr>
        <p:spPr>
          <a:xfrm>
            <a:off x="4573333" y="1682192"/>
            <a:ext cx="0" cy="2846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9A71336-0705-F8A5-EFBF-D77197477996}"/>
              </a:ext>
            </a:extLst>
          </p:cNvPr>
          <p:cNvCxnSpPr>
            <a:cxnSpLocks/>
            <a:stCxn id="6" idx="1"/>
            <a:endCxn id="4" idx="0"/>
          </p:cNvCxnSpPr>
          <p:nvPr/>
        </p:nvCxnSpPr>
        <p:spPr>
          <a:xfrm flipH="1">
            <a:off x="3098099" y="2223812"/>
            <a:ext cx="895432" cy="3766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FAC8D9-7A18-B4AD-0A88-A5A687DAB51D}"/>
              </a:ext>
            </a:extLst>
          </p:cNvPr>
          <p:cNvCxnSpPr>
            <a:stCxn id="6" idx="3"/>
            <a:endCxn id="7" idx="0"/>
          </p:cNvCxnSpPr>
          <p:nvPr/>
        </p:nvCxnSpPr>
        <p:spPr>
          <a:xfrm>
            <a:off x="5153136" y="2223812"/>
            <a:ext cx="882929" cy="3766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4343AF8-F826-1A8B-89F6-BA539484AC99}"/>
              </a:ext>
            </a:extLst>
          </p:cNvPr>
          <p:cNvCxnSpPr>
            <a:stCxn id="4" idx="2"/>
            <a:endCxn id="16" idx="1"/>
          </p:cNvCxnSpPr>
          <p:nvPr/>
        </p:nvCxnSpPr>
        <p:spPr>
          <a:xfrm>
            <a:off x="3098100" y="3114461"/>
            <a:ext cx="731144" cy="36901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86793E1-58B2-FB6A-71B5-F6A53CDE6F44}"/>
              </a:ext>
            </a:extLst>
          </p:cNvPr>
          <p:cNvCxnSpPr>
            <a:stCxn id="7" idx="2"/>
            <a:endCxn id="16" idx="3"/>
          </p:cNvCxnSpPr>
          <p:nvPr/>
        </p:nvCxnSpPr>
        <p:spPr>
          <a:xfrm flipH="1">
            <a:off x="5526183" y="3114461"/>
            <a:ext cx="509882" cy="36901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DAA0BC-7496-1685-412E-0A41C96B31BC}"/>
              </a:ext>
            </a:extLst>
          </p:cNvPr>
          <p:cNvCxnSpPr>
            <a:stCxn id="8" idx="2"/>
            <a:endCxn id="11" idx="0"/>
          </p:cNvCxnSpPr>
          <p:nvPr/>
        </p:nvCxnSpPr>
        <p:spPr>
          <a:xfrm>
            <a:off x="4669134" y="3755660"/>
            <a:ext cx="2868" cy="8959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B9D517E-1BDF-AE7A-0B32-D4C01902AB25}"/>
              </a:ext>
            </a:extLst>
          </p:cNvPr>
          <p:cNvCxnSpPr>
            <a:stCxn id="9" idx="2"/>
            <a:endCxn id="11" idx="1"/>
          </p:cNvCxnSpPr>
          <p:nvPr/>
        </p:nvCxnSpPr>
        <p:spPr>
          <a:xfrm>
            <a:off x="2987585" y="4440431"/>
            <a:ext cx="937349" cy="46818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C073AA8-721D-DA19-8F18-2567A0990B1F}"/>
              </a:ext>
            </a:extLst>
          </p:cNvPr>
          <p:cNvCxnSpPr>
            <a:cxnSpLocks/>
            <a:stCxn id="10" idx="2"/>
          </p:cNvCxnSpPr>
          <p:nvPr/>
        </p:nvCxnSpPr>
        <p:spPr>
          <a:xfrm flipH="1">
            <a:off x="5416202" y="4407297"/>
            <a:ext cx="650853" cy="5013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154CD97-3D46-8260-4103-00F6DF232EB1}"/>
              </a:ext>
            </a:extLst>
          </p:cNvPr>
          <p:cNvCxnSpPr>
            <a:cxnSpLocks/>
            <a:stCxn id="11" idx="2"/>
            <a:endCxn id="20" idx="0"/>
          </p:cNvCxnSpPr>
          <p:nvPr/>
        </p:nvCxnSpPr>
        <p:spPr>
          <a:xfrm flipH="1">
            <a:off x="4669134" y="5165615"/>
            <a:ext cx="2868" cy="30526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22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114660" y="119061"/>
            <a:ext cx="8229240" cy="923674"/>
          </a:xfrm>
          <a:prstGeom prst="rect">
            <a:avLst/>
          </a:prstGeom>
        </p:spPr>
        <p:txBody>
          <a:bodyPr lIns="0" rIns="0" bIns="0" anchor="b"/>
          <a:lstStyle/>
          <a:p>
            <a:pPr algn="ctr">
              <a:lnSpc>
                <a:spcPct val="100000"/>
              </a:lnSpc>
            </a:pPr>
            <a:r>
              <a:rPr lang="en-US" sz="4000" dirty="0">
                <a:solidFill>
                  <a:srgbClr val="7030A0"/>
                </a:solidFill>
                <a:latin typeface="Times New Roman" panose="02020603050405020304" pitchFamily="18" charset="0"/>
                <a:cs typeface="Times New Roman" panose="02020603050405020304" pitchFamily="18" charset="0"/>
              </a:rPr>
              <a:t>Experimental Set-up</a:t>
            </a:r>
            <a:endParaRPr sz="3000" dirty="0"/>
          </a:p>
        </p:txBody>
      </p:sp>
      <p:pic>
        <p:nvPicPr>
          <p:cNvPr id="5" name="Picture 6" descr="D:\logo.jpg"/>
          <p:cNvPicPr>
            <a:picLocks noChangeAspect="1" noChangeArrowheads="1"/>
          </p:cNvPicPr>
          <p:nvPr/>
        </p:nvPicPr>
        <p:blipFill>
          <a:blip r:embed="rId3"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Rectangle: Rounded Corners 51">
            <a:extLst>
              <a:ext uri="{FF2B5EF4-FFF2-40B4-BE49-F238E27FC236}">
                <a16:creationId xmlns:a16="http://schemas.microsoft.com/office/drawing/2014/main" id="{08EBF5E5-F0A5-856D-6255-675F4DF940BA}"/>
              </a:ext>
            </a:extLst>
          </p:cNvPr>
          <p:cNvSpPr/>
          <p:nvPr/>
        </p:nvSpPr>
        <p:spPr>
          <a:xfrm>
            <a:off x="234214" y="2069783"/>
            <a:ext cx="2411414" cy="117841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ectangle: Rounded Corners 52">
            <a:extLst>
              <a:ext uri="{FF2B5EF4-FFF2-40B4-BE49-F238E27FC236}">
                <a16:creationId xmlns:a16="http://schemas.microsoft.com/office/drawing/2014/main" id="{D968D312-1821-A492-18D5-542FAEE76A79}"/>
              </a:ext>
            </a:extLst>
          </p:cNvPr>
          <p:cNvSpPr/>
          <p:nvPr/>
        </p:nvSpPr>
        <p:spPr>
          <a:xfrm>
            <a:off x="3410764" y="2068799"/>
            <a:ext cx="2411414" cy="117841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ectangle: Rounded Corners 53">
            <a:extLst>
              <a:ext uri="{FF2B5EF4-FFF2-40B4-BE49-F238E27FC236}">
                <a16:creationId xmlns:a16="http://schemas.microsoft.com/office/drawing/2014/main" id="{13A227EE-4F7F-6574-318A-3E31261FACC5}"/>
              </a:ext>
            </a:extLst>
          </p:cNvPr>
          <p:cNvSpPr/>
          <p:nvPr/>
        </p:nvSpPr>
        <p:spPr>
          <a:xfrm>
            <a:off x="6561764" y="2068799"/>
            <a:ext cx="2411414" cy="117841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Rounded Corners 54">
            <a:extLst>
              <a:ext uri="{FF2B5EF4-FFF2-40B4-BE49-F238E27FC236}">
                <a16:creationId xmlns:a16="http://schemas.microsoft.com/office/drawing/2014/main" id="{48DA8234-EBDA-7800-2A33-1A657A2B8E37}"/>
              </a:ext>
            </a:extLst>
          </p:cNvPr>
          <p:cNvSpPr/>
          <p:nvPr/>
        </p:nvSpPr>
        <p:spPr>
          <a:xfrm>
            <a:off x="6561764" y="4027823"/>
            <a:ext cx="2411414" cy="117841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6" name="Rectangle: Rounded Corners 55">
            <a:extLst>
              <a:ext uri="{FF2B5EF4-FFF2-40B4-BE49-F238E27FC236}">
                <a16:creationId xmlns:a16="http://schemas.microsoft.com/office/drawing/2014/main" id="{22B0685A-B8FA-570D-1D56-E4308DFA4F5D}"/>
              </a:ext>
            </a:extLst>
          </p:cNvPr>
          <p:cNvSpPr/>
          <p:nvPr/>
        </p:nvSpPr>
        <p:spPr>
          <a:xfrm>
            <a:off x="3410764" y="4047475"/>
            <a:ext cx="2411414" cy="117841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Rounded Corners 56">
            <a:extLst>
              <a:ext uri="{FF2B5EF4-FFF2-40B4-BE49-F238E27FC236}">
                <a16:creationId xmlns:a16="http://schemas.microsoft.com/office/drawing/2014/main" id="{73AE4EE7-81F8-F5A1-4427-784FA5DDB367}"/>
              </a:ext>
            </a:extLst>
          </p:cNvPr>
          <p:cNvSpPr/>
          <p:nvPr/>
        </p:nvSpPr>
        <p:spPr>
          <a:xfrm>
            <a:off x="234214" y="4048459"/>
            <a:ext cx="2411414" cy="117841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TextBox 57">
            <a:extLst>
              <a:ext uri="{FF2B5EF4-FFF2-40B4-BE49-F238E27FC236}">
                <a16:creationId xmlns:a16="http://schemas.microsoft.com/office/drawing/2014/main" id="{DBFAA7B9-6E31-2FCB-9C4F-9693AE987EB5}"/>
              </a:ext>
            </a:extLst>
          </p:cNvPr>
          <p:cNvSpPr txBox="1"/>
          <p:nvPr/>
        </p:nvSpPr>
        <p:spPr>
          <a:xfrm>
            <a:off x="420489" y="2379268"/>
            <a:ext cx="2038864" cy="559440"/>
          </a:xfrm>
          <a:prstGeom prst="rect">
            <a:avLst/>
          </a:prstGeom>
          <a:noFill/>
        </p:spPr>
        <p:txBody>
          <a:bodyPr wrap="square" rtlCol="0">
            <a:spAutoFit/>
          </a:bodyPr>
          <a:lstStyle/>
          <a:p>
            <a:pPr algn="ctr"/>
            <a:r>
              <a:rPr lang="en-US" dirty="0"/>
              <a:t>Landing Page using React JS</a:t>
            </a:r>
          </a:p>
        </p:txBody>
      </p:sp>
      <p:sp>
        <p:nvSpPr>
          <p:cNvPr id="59" name="TextBox 58">
            <a:extLst>
              <a:ext uri="{FF2B5EF4-FFF2-40B4-BE49-F238E27FC236}">
                <a16:creationId xmlns:a16="http://schemas.microsoft.com/office/drawing/2014/main" id="{37B35400-CFC9-C3FE-365B-43AA6FC62E50}"/>
              </a:ext>
            </a:extLst>
          </p:cNvPr>
          <p:cNvSpPr txBox="1"/>
          <p:nvPr/>
        </p:nvSpPr>
        <p:spPr>
          <a:xfrm>
            <a:off x="6739106" y="4238064"/>
            <a:ext cx="2038864" cy="799200"/>
          </a:xfrm>
          <a:prstGeom prst="rect">
            <a:avLst/>
          </a:prstGeom>
          <a:noFill/>
        </p:spPr>
        <p:txBody>
          <a:bodyPr wrap="square" rtlCol="0">
            <a:spAutoFit/>
          </a:bodyPr>
          <a:lstStyle/>
          <a:p>
            <a:pPr algn="ctr"/>
            <a:r>
              <a:rPr lang="en-US" dirty="0"/>
              <a:t>Sorting Performed</a:t>
            </a:r>
          </a:p>
          <a:p>
            <a:pPr algn="ctr"/>
            <a:r>
              <a:rPr lang="en-US" dirty="0"/>
              <a:t>By showing animations</a:t>
            </a:r>
          </a:p>
        </p:txBody>
      </p:sp>
      <p:sp>
        <p:nvSpPr>
          <p:cNvPr id="60" name="TextBox 59">
            <a:extLst>
              <a:ext uri="{FF2B5EF4-FFF2-40B4-BE49-F238E27FC236}">
                <a16:creationId xmlns:a16="http://schemas.microsoft.com/office/drawing/2014/main" id="{75575912-C70B-83ED-C36A-C3FFB7F6D760}"/>
              </a:ext>
            </a:extLst>
          </p:cNvPr>
          <p:cNvSpPr txBox="1"/>
          <p:nvPr/>
        </p:nvSpPr>
        <p:spPr>
          <a:xfrm>
            <a:off x="6777689" y="2379268"/>
            <a:ext cx="2038864" cy="559440"/>
          </a:xfrm>
          <a:prstGeom prst="rect">
            <a:avLst/>
          </a:prstGeom>
          <a:noFill/>
        </p:spPr>
        <p:txBody>
          <a:bodyPr wrap="square" rtlCol="0">
            <a:spAutoFit/>
          </a:bodyPr>
          <a:lstStyle/>
          <a:p>
            <a:pPr algn="ctr"/>
            <a:r>
              <a:rPr lang="en-US" dirty="0"/>
              <a:t>Perform Sorting /</a:t>
            </a:r>
          </a:p>
          <a:p>
            <a:pPr algn="ctr"/>
            <a:r>
              <a:rPr lang="en-US" dirty="0"/>
              <a:t>Select Algorithm</a:t>
            </a:r>
          </a:p>
        </p:txBody>
      </p:sp>
      <p:sp>
        <p:nvSpPr>
          <p:cNvPr id="61" name="TextBox 60">
            <a:extLst>
              <a:ext uri="{FF2B5EF4-FFF2-40B4-BE49-F238E27FC236}">
                <a16:creationId xmlns:a16="http://schemas.microsoft.com/office/drawing/2014/main" id="{73F65F1D-5465-C9B9-E916-E80DED8B0437}"/>
              </a:ext>
            </a:extLst>
          </p:cNvPr>
          <p:cNvSpPr txBox="1"/>
          <p:nvPr/>
        </p:nvSpPr>
        <p:spPr>
          <a:xfrm>
            <a:off x="3526512" y="2334838"/>
            <a:ext cx="2254076" cy="646331"/>
          </a:xfrm>
          <a:prstGeom prst="rect">
            <a:avLst/>
          </a:prstGeom>
          <a:noFill/>
        </p:spPr>
        <p:txBody>
          <a:bodyPr wrap="square" rtlCol="0">
            <a:spAutoFit/>
          </a:bodyPr>
          <a:lstStyle/>
          <a:p>
            <a:pPr algn="ctr"/>
            <a:r>
              <a:rPr lang="en-US" dirty="0"/>
              <a:t>Array Creation – User Given/Random</a:t>
            </a:r>
          </a:p>
        </p:txBody>
      </p:sp>
      <p:sp>
        <p:nvSpPr>
          <p:cNvPr id="62" name="TextBox 61">
            <a:extLst>
              <a:ext uri="{FF2B5EF4-FFF2-40B4-BE49-F238E27FC236}">
                <a16:creationId xmlns:a16="http://schemas.microsoft.com/office/drawing/2014/main" id="{840C2B35-5F3E-7656-4785-914E6AA0AA0F}"/>
              </a:ext>
            </a:extLst>
          </p:cNvPr>
          <p:cNvSpPr txBox="1"/>
          <p:nvPr/>
        </p:nvSpPr>
        <p:spPr>
          <a:xfrm>
            <a:off x="3526512" y="4486793"/>
            <a:ext cx="2038864" cy="319680"/>
          </a:xfrm>
          <a:prstGeom prst="rect">
            <a:avLst/>
          </a:prstGeom>
          <a:noFill/>
        </p:spPr>
        <p:txBody>
          <a:bodyPr wrap="square" rtlCol="0">
            <a:spAutoFit/>
          </a:bodyPr>
          <a:lstStyle/>
          <a:p>
            <a:pPr algn="ctr"/>
            <a:r>
              <a:rPr lang="en-US" dirty="0"/>
              <a:t>Sorted Array</a:t>
            </a:r>
          </a:p>
        </p:txBody>
      </p:sp>
      <p:sp>
        <p:nvSpPr>
          <p:cNvPr id="63" name="TextBox 62">
            <a:extLst>
              <a:ext uri="{FF2B5EF4-FFF2-40B4-BE49-F238E27FC236}">
                <a16:creationId xmlns:a16="http://schemas.microsoft.com/office/drawing/2014/main" id="{750B39F3-B820-F732-8661-2ECDCFA956D6}"/>
              </a:ext>
            </a:extLst>
          </p:cNvPr>
          <p:cNvSpPr txBox="1"/>
          <p:nvPr/>
        </p:nvSpPr>
        <p:spPr>
          <a:xfrm>
            <a:off x="420489" y="4088177"/>
            <a:ext cx="2038864" cy="799200"/>
          </a:xfrm>
          <a:prstGeom prst="rect">
            <a:avLst/>
          </a:prstGeom>
          <a:noFill/>
        </p:spPr>
        <p:txBody>
          <a:bodyPr wrap="square" rtlCol="0">
            <a:spAutoFit/>
          </a:bodyPr>
          <a:lstStyle/>
          <a:p>
            <a:pPr algn="ctr"/>
            <a:r>
              <a:rPr lang="en-US" dirty="0"/>
              <a:t>Visualization /</a:t>
            </a:r>
          </a:p>
          <a:p>
            <a:pPr algn="ctr"/>
            <a:r>
              <a:rPr lang="en-US" dirty="0"/>
              <a:t>Comparison of different algorithms</a:t>
            </a:r>
          </a:p>
        </p:txBody>
      </p:sp>
      <p:cxnSp>
        <p:nvCxnSpPr>
          <p:cNvPr id="76" name="Straight Arrow Connector 75">
            <a:extLst>
              <a:ext uri="{FF2B5EF4-FFF2-40B4-BE49-F238E27FC236}">
                <a16:creationId xmlns:a16="http://schemas.microsoft.com/office/drawing/2014/main" id="{C7E2450F-DD9E-8342-278E-F2BBA00FD49E}"/>
              </a:ext>
            </a:extLst>
          </p:cNvPr>
          <p:cNvCxnSpPr>
            <a:stCxn id="52" idx="3"/>
            <a:endCxn id="53" idx="1"/>
          </p:cNvCxnSpPr>
          <p:nvPr/>
        </p:nvCxnSpPr>
        <p:spPr>
          <a:xfrm flipV="1">
            <a:off x="2645628" y="2658005"/>
            <a:ext cx="765136" cy="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27B191E4-AC39-5277-66E6-9F37A631C45E}"/>
              </a:ext>
            </a:extLst>
          </p:cNvPr>
          <p:cNvCxnSpPr>
            <a:cxnSpLocks/>
            <a:stCxn id="53" idx="3"/>
            <a:endCxn id="54" idx="1"/>
          </p:cNvCxnSpPr>
          <p:nvPr/>
        </p:nvCxnSpPr>
        <p:spPr>
          <a:xfrm>
            <a:off x="5822178" y="2658005"/>
            <a:ext cx="7395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0267ABC8-B3E7-7957-E246-2B20EFB740F2}"/>
              </a:ext>
            </a:extLst>
          </p:cNvPr>
          <p:cNvCxnSpPr>
            <a:stCxn id="54" idx="2"/>
            <a:endCxn id="55" idx="0"/>
          </p:cNvCxnSpPr>
          <p:nvPr/>
        </p:nvCxnSpPr>
        <p:spPr>
          <a:xfrm>
            <a:off x="7767471" y="3247210"/>
            <a:ext cx="0" cy="780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2C434CE2-7EB8-7F69-F829-C494B823B3D3}"/>
              </a:ext>
            </a:extLst>
          </p:cNvPr>
          <p:cNvCxnSpPr>
            <a:cxnSpLocks/>
            <a:stCxn id="55" idx="1"/>
            <a:endCxn id="56" idx="3"/>
          </p:cNvCxnSpPr>
          <p:nvPr/>
        </p:nvCxnSpPr>
        <p:spPr>
          <a:xfrm flipH="1">
            <a:off x="5822178" y="4617029"/>
            <a:ext cx="739586" cy="19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D0CCD8A4-A949-B6F5-E08B-2800F10D7FFE}"/>
              </a:ext>
            </a:extLst>
          </p:cNvPr>
          <p:cNvCxnSpPr>
            <a:cxnSpLocks/>
            <a:stCxn id="56" idx="1"/>
            <a:endCxn id="57" idx="3"/>
          </p:cNvCxnSpPr>
          <p:nvPr/>
        </p:nvCxnSpPr>
        <p:spPr>
          <a:xfrm flipH="1">
            <a:off x="2645628" y="4636681"/>
            <a:ext cx="765136" cy="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472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CustomShape 1"/>
          <p:cNvSpPr/>
          <p:nvPr/>
        </p:nvSpPr>
        <p:spPr>
          <a:xfrm>
            <a:off x="571500" y="193593"/>
            <a:ext cx="8076960" cy="837720"/>
          </a:xfrm>
          <a:prstGeom prst="rect">
            <a:avLst/>
          </a:prstGeom>
          <a:noFill/>
          <a:ln w="9360">
            <a:noFill/>
          </a:ln>
        </p:spPr>
        <p:txBody>
          <a:bodyPr lIns="0" tIns="45000" rIns="0" bIns="0" anchor="b"/>
          <a:lstStyle/>
          <a:p>
            <a:pPr algn="ctr">
              <a:lnSpc>
                <a:spcPct val="100000"/>
              </a:lnSpc>
            </a:pPr>
            <a:r>
              <a:rPr lang="en-IN" sz="4000" b="1" dirty="0">
                <a:solidFill>
                  <a:srgbClr val="7030A0"/>
                </a:solidFill>
                <a:latin typeface="Times New Roman" panose="02020603050405020304" pitchFamily="18" charset="0"/>
                <a:cs typeface="Times New Roman" panose="02020603050405020304" pitchFamily="18" charset="0"/>
              </a:rPr>
              <a:t>Result Analysis </a:t>
            </a:r>
            <a:endParaRPr sz="4000" dirty="0">
              <a:latin typeface="Times New Roman" panose="02020603050405020304" pitchFamily="18" charset="0"/>
              <a:cs typeface="Times New Roman" panose="02020603050405020304" pitchFamily="18" charset="0"/>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034015AC-18C5-AE80-01CE-ACD74B4FA2D5}"/>
              </a:ext>
            </a:extLst>
          </p:cNvPr>
          <p:cNvPicPr>
            <a:picLocks noChangeAspect="1"/>
          </p:cNvPicPr>
          <p:nvPr/>
        </p:nvPicPr>
        <p:blipFill>
          <a:blip r:embed="rId3"/>
          <a:stretch>
            <a:fillRect/>
          </a:stretch>
        </p:blipFill>
        <p:spPr>
          <a:xfrm>
            <a:off x="496764" y="1234993"/>
            <a:ext cx="7958868" cy="4331934"/>
          </a:xfrm>
          <a:prstGeom prst="rect">
            <a:avLst/>
          </a:prstGeom>
        </p:spPr>
      </p:pic>
      <p:sp>
        <p:nvSpPr>
          <p:cNvPr id="11" name="TextBox 10">
            <a:extLst>
              <a:ext uri="{FF2B5EF4-FFF2-40B4-BE49-F238E27FC236}">
                <a16:creationId xmlns:a16="http://schemas.microsoft.com/office/drawing/2014/main" id="{27E42818-9272-F506-5C86-83E42D2132EE}"/>
              </a:ext>
            </a:extLst>
          </p:cNvPr>
          <p:cNvSpPr txBox="1"/>
          <p:nvPr/>
        </p:nvSpPr>
        <p:spPr>
          <a:xfrm>
            <a:off x="1470017" y="5566927"/>
            <a:ext cx="6073783" cy="646331"/>
          </a:xfrm>
          <a:prstGeom prst="rect">
            <a:avLst/>
          </a:prstGeom>
          <a:noFill/>
        </p:spPr>
        <p:txBody>
          <a:bodyPr wrap="square" rtlCol="0">
            <a:spAutoFit/>
          </a:bodyPr>
          <a:lstStyle/>
          <a:p>
            <a:pPr algn="ctr"/>
            <a:r>
              <a:rPr lang="en-US" dirty="0"/>
              <a:t> </a:t>
            </a:r>
            <a:r>
              <a:rPr lang="en-US" b="1" dirty="0"/>
              <a:t>Fig. After selecting the "generate new </a:t>
            </a:r>
          </a:p>
          <a:p>
            <a:pPr algn="ctr"/>
            <a:r>
              <a:rPr lang="en-US" b="1" dirty="0"/>
              <a:t>array" button, random array boxes are created.</a:t>
            </a:r>
            <a:endParaRPr lang="en-IN" b="1" dirty="0"/>
          </a:p>
        </p:txBody>
      </p:sp>
    </p:spTree>
    <p:extLst>
      <p:ext uri="{BB962C8B-B14F-4D97-AF65-F5344CB8AC3E}">
        <p14:creationId xmlns:p14="http://schemas.microsoft.com/office/powerpoint/2010/main" val="2581007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99DAB1-B6F9-CF1B-445A-D85B086279B2}"/>
            </a:ext>
          </a:extLst>
        </p:cNvPr>
        <p:cNvGrpSpPr/>
        <p:nvPr/>
      </p:nvGrpSpPr>
      <p:grpSpPr>
        <a:xfrm>
          <a:off x="0" y="0"/>
          <a:ext cx="0" cy="0"/>
          <a:chOff x="0" y="0"/>
          <a:chExt cx="0" cy="0"/>
        </a:xfrm>
      </p:grpSpPr>
      <p:sp>
        <p:nvSpPr>
          <p:cNvPr id="23556" name="Footer Placeholder 3">
            <a:extLst>
              <a:ext uri="{FF2B5EF4-FFF2-40B4-BE49-F238E27FC236}">
                <a16:creationId xmlns:a16="http://schemas.microsoft.com/office/drawing/2014/main" id="{EE6163AE-9E37-AEE0-2341-4C430BEB06F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CustomShape 1">
            <a:extLst>
              <a:ext uri="{FF2B5EF4-FFF2-40B4-BE49-F238E27FC236}">
                <a16:creationId xmlns:a16="http://schemas.microsoft.com/office/drawing/2014/main" id="{C5F341FC-C396-0123-FD29-14B20C2EC41D}"/>
              </a:ext>
            </a:extLst>
          </p:cNvPr>
          <p:cNvSpPr/>
          <p:nvPr/>
        </p:nvSpPr>
        <p:spPr>
          <a:xfrm>
            <a:off x="571500" y="193593"/>
            <a:ext cx="8076960" cy="837720"/>
          </a:xfrm>
          <a:prstGeom prst="rect">
            <a:avLst/>
          </a:prstGeom>
          <a:noFill/>
          <a:ln w="9360">
            <a:noFill/>
          </a:ln>
        </p:spPr>
        <p:txBody>
          <a:bodyPr lIns="0" tIns="45000" rIns="0" bIns="0" anchor="b"/>
          <a:lstStyle/>
          <a:p>
            <a:pPr algn="ctr">
              <a:lnSpc>
                <a:spcPct val="100000"/>
              </a:lnSpc>
            </a:pPr>
            <a:r>
              <a:rPr lang="en-IN" sz="4000" b="1" dirty="0">
                <a:solidFill>
                  <a:srgbClr val="7030A0"/>
                </a:solidFill>
                <a:latin typeface="Times New Roman" panose="02020603050405020304" pitchFamily="18" charset="0"/>
                <a:cs typeface="Times New Roman" panose="02020603050405020304" pitchFamily="18" charset="0"/>
              </a:rPr>
              <a:t>Result Analysis </a:t>
            </a:r>
            <a:endParaRPr sz="4000" dirty="0">
              <a:latin typeface="Times New Roman" panose="02020603050405020304" pitchFamily="18" charset="0"/>
              <a:cs typeface="Times New Roman" panose="02020603050405020304" pitchFamily="18" charset="0"/>
            </a:endParaRPr>
          </a:p>
        </p:txBody>
      </p:sp>
      <p:pic>
        <p:nvPicPr>
          <p:cNvPr id="5" name="Picture 6" descr="D:\logo.jpg">
            <a:extLst>
              <a:ext uri="{FF2B5EF4-FFF2-40B4-BE49-F238E27FC236}">
                <a16:creationId xmlns:a16="http://schemas.microsoft.com/office/drawing/2014/main" id="{32A514CF-D7BD-4611-4066-F434F2FB60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F2072620-8B6F-4360-1BD3-E24B3FFEF349}"/>
              </a:ext>
            </a:extLst>
          </p:cNvPr>
          <p:cNvPicPr>
            <a:picLocks noChangeAspect="1"/>
          </p:cNvPicPr>
          <p:nvPr/>
        </p:nvPicPr>
        <p:blipFill>
          <a:blip r:embed="rId3"/>
          <a:stretch>
            <a:fillRect/>
          </a:stretch>
        </p:blipFill>
        <p:spPr>
          <a:xfrm>
            <a:off x="418477" y="1739243"/>
            <a:ext cx="8229983" cy="3523351"/>
          </a:xfrm>
          <a:prstGeom prst="rect">
            <a:avLst/>
          </a:prstGeom>
        </p:spPr>
      </p:pic>
      <p:sp>
        <p:nvSpPr>
          <p:cNvPr id="6" name="TextBox 5">
            <a:extLst>
              <a:ext uri="{FF2B5EF4-FFF2-40B4-BE49-F238E27FC236}">
                <a16:creationId xmlns:a16="http://schemas.microsoft.com/office/drawing/2014/main" id="{98EEDE39-EE48-5672-E922-1D1CBD9BC103}"/>
              </a:ext>
            </a:extLst>
          </p:cNvPr>
          <p:cNvSpPr txBox="1"/>
          <p:nvPr/>
        </p:nvSpPr>
        <p:spPr>
          <a:xfrm>
            <a:off x="1535108" y="5262594"/>
            <a:ext cx="6073783" cy="369332"/>
          </a:xfrm>
          <a:prstGeom prst="rect">
            <a:avLst/>
          </a:prstGeom>
          <a:noFill/>
        </p:spPr>
        <p:txBody>
          <a:bodyPr wrap="square" rtlCol="0">
            <a:spAutoFit/>
          </a:bodyPr>
          <a:lstStyle/>
          <a:p>
            <a:pPr algn="ctr"/>
            <a:r>
              <a:rPr lang="en-US" dirty="0"/>
              <a:t> </a:t>
            </a:r>
            <a:r>
              <a:rPr lang="en-US" b="1" dirty="0"/>
              <a:t>Fig. The outcome of the merge sort visualization.</a:t>
            </a:r>
            <a:endParaRPr lang="en-IN" b="1" dirty="0"/>
          </a:p>
        </p:txBody>
      </p:sp>
    </p:spTree>
    <p:extLst>
      <p:ext uri="{BB962C8B-B14F-4D97-AF65-F5344CB8AC3E}">
        <p14:creationId xmlns:p14="http://schemas.microsoft.com/office/powerpoint/2010/main" val="27598771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2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otalTime>247</TotalTime>
  <Words>1503</Words>
  <Application>Microsoft Office PowerPoint</Application>
  <PresentationFormat>On-screen Show (4:3)</PresentationFormat>
  <Paragraphs>117</Paragraphs>
  <Slides>16</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16</vt:i4>
      </vt:variant>
    </vt:vector>
  </HeadingPairs>
  <TitlesOfParts>
    <vt:vector size="26" baseType="lpstr">
      <vt:lpstr>Arial</vt:lpstr>
      <vt:lpstr>Calibri</vt:lpstr>
      <vt:lpstr>Constantia</vt:lpstr>
      <vt:lpstr>StarSymbol</vt:lpstr>
      <vt:lpstr>Times New Roman</vt:lpstr>
      <vt:lpstr>Wingdings</vt:lpstr>
      <vt:lpstr>Wingdings 2</vt:lpstr>
      <vt:lpstr>Flow</vt:lpstr>
      <vt:lpstr>2_Flow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ANJAN</dc:creator>
  <cp:lastModifiedBy>AryaKumar</cp:lastModifiedBy>
  <cp:revision>30</cp:revision>
  <dcterms:modified xsi:type="dcterms:W3CDTF">2024-02-26T08:03:42Z</dcterms:modified>
</cp:coreProperties>
</file>