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46A"/>
    <a:srgbClr val="113A5E"/>
    <a:srgbClr val="1B2932"/>
    <a:srgbClr val="CC1A21"/>
    <a:srgbClr val="ED4324"/>
    <a:srgbClr val="1D3168"/>
    <a:srgbClr val="EA4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8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5C37-6A8C-4B81-9AD3-46300D421415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5157-6155-4245-8F89-31B2DB01E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9041" y="356875"/>
            <a:ext cx="11300588" cy="1129845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-645459" y="356872"/>
            <a:ext cx="8606118" cy="1129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40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40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559719" y="415288"/>
            <a:ext cx="1066800" cy="1013013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339890" y="2038258"/>
            <a:ext cx="6908159" cy="210802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354">
              <a:defRPr/>
            </a:pPr>
            <a:r>
              <a:rPr lang="en-US" altLang="ko-KR" sz="4000" dirty="0" err="1">
                <a:solidFill>
                  <a:srgbClr val="113A5E"/>
                </a:solidFill>
                <a:latin typeface="Arial"/>
                <a:ea typeface="맑은 고딕" pitchFamily="50" charset="-127"/>
              </a:rPr>
              <a:t>LendingClub</a:t>
            </a:r>
            <a:endParaRPr lang="en-US" altLang="ko-KR" sz="4000" dirty="0">
              <a:solidFill>
                <a:srgbClr val="113A5E"/>
              </a:solidFill>
              <a:latin typeface="Arial"/>
              <a:ea typeface="맑은 고딕" pitchFamily="50" charset="-127"/>
            </a:endParaRPr>
          </a:p>
          <a:p>
            <a:pPr algn="l" defTabSz="914354">
              <a:defRPr/>
            </a:pPr>
            <a:r>
              <a:rPr lang="en-US" altLang="ko-KR" sz="4000" dirty="0">
                <a:solidFill>
                  <a:srgbClr val="113A5E"/>
                </a:solidFill>
                <a:latin typeface="Arial"/>
                <a:ea typeface="맑은 고딕" pitchFamily="50" charset="-127"/>
              </a:rPr>
              <a:t>Loan Approval Prediction</a:t>
            </a:r>
          </a:p>
          <a:p>
            <a:pPr algn="l" defTabSz="914354">
              <a:defRPr/>
            </a:pPr>
            <a:r>
              <a:rPr lang="en-US" altLang="ko-KR" sz="4000" dirty="0">
                <a:solidFill>
                  <a:srgbClr val="113A5E"/>
                </a:solidFill>
                <a:latin typeface="Arial"/>
                <a:ea typeface="맑은 고딕" pitchFamily="50" charset="-127"/>
              </a:rPr>
              <a:t>Application</a:t>
            </a:r>
            <a:endParaRPr lang="en-US" altLang="ko-KR" sz="4000" dirty="0">
              <a:solidFill>
                <a:srgbClr val="113A5E"/>
              </a:solidFill>
              <a:latin typeface="Arial"/>
              <a:ea typeface="Arial Unicode MS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A57053-1E9A-449C-B846-86FDDD60F3BA}"/>
              </a:ext>
            </a:extLst>
          </p:cNvPr>
          <p:cNvSpPr txBox="1">
            <a:spLocks/>
          </p:cNvSpPr>
          <p:nvPr/>
        </p:nvSpPr>
        <p:spPr>
          <a:xfrm>
            <a:off x="1339890" y="4850175"/>
            <a:ext cx="4595119" cy="128936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dirty="0">
                <a:solidFill>
                  <a:srgbClr val="CC1A21"/>
                </a:solidFill>
                <a:latin typeface="Arial"/>
                <a:ea typeface="Arial Unicode MS"/>
              </a:rPr>
              <a:t>Arya </a:t>
            </a:r>
            <a:r>
              <a:rPr lang="en-US" altLang="ko-KR" sz="1600" dirty="0" err="1">
                <a:solidFill>
                  <a:srgbClr val="CC1A21"/>
                </a:solidFill>
                <a:latin typeface="Arial"/>
                <a:ea typeface="Arial Unicode MS"/>
              </a:rPr>
              <a:t>Pambudi</a:t>
            </a:r>
            <a:r>
              <a:rPr lang="en-US" altLang="ko-KR" sz="1600" dirty="0">
                <a:solidFill>
                  <a:srgbClr val="CC1A21"/>
                </a:solidFill>
                <a:latin typeface="Arial"/>
                <a:ea typeface="Arial Unicode MS"/>
              </a:rPr>
              <a:t> </a:t>
            </a:r>
            <a:r>
              <a:rPr lang="en-US" altLang="ko-KR" sz="1600" dirty="0" err="1">
                <a:solidFill>
                  <a:srgbClr val="CC1A21"/>
                </a:solidFill>
                <a:latin typeface="Arial"/>
                <a:ea typeface="Arial Unicode MS"/>
              </a:rPr>
              <a:t>Bayuaji</a:t>
            </a:r>
            <a:endParaRPr lang="en-US" altLang="ko-KR" sz="1600" dirty="0">
              <a:solidFill>
                <a:srgbClr val="CC1A21"/>
              </a:solidFill>
              <a:latin typeface="Arial"/>
              <a:ea typeface="Arial Unicode MS"/>
            </a:endParaRPr>
          </a:p>
          <a:p>
            <a:pPr lvl="0" algn="l">
              <a:defRPr/>
            </a:pPr>
            <a:endParaRPr lang="id-ID" altLang="ko-KR" sz="1000" dirty="0">
              <a:solidFill>
                <a:srgbClr val="CC1A21"/>
              </a:solidFill>
              <a:latin typeface="Arial"/>
              <a:ea typeface="Arial Unicode MS"/>
            </a:endParaRPr>
          </a:p>
          <a:p>
            <a:pPr algn="l">
              <a:defRPr/>
            </a:pPr>
            <a:r>
              <a:rPr lang="en-US" altLang="ko-KR" sz="1600" dirty="0" err="1">
                <a:solidFill>
                  <a:srgbClr val="CC1A21"/>
                </a:solidFill>
                <a:latin typeface="Arial"/>
                <a:ea typeface="맑은 고딕" pitchFamily="50" charset="-127"/>
              </a:rPr>
              <a:t>Purwadhika</a:t>
            </a:r>
            <a:r>
              <a:rPr lang="en-US" altLang="ko-KR" sz="1600" dirty="0">
                <a:solidFill>
                  <a:srgbClr val="CC1A21"/>
                </a:solidFill>
                <a:latin typeface="Arial"/>
                <a:ea typeface="맑은 고딕" pitchFamily="50" charset="-127"/>
              </a:rPr>
              <a:t> Startup and Coding School</a:t>
            </a:r>
          </a:p>
          <a:p>
            <a:pPr algn="l">
              <a:defRPr/>
            </a:pPr>
            <a:r>
              <a:rPr lang="en-US" altLang="ko-KR" sz="1600" dirty="0">
                <a:solidFill>
                  <a:srgbClr val="CC1A21"/>
                </a:solidFill>
                <a:latin typeface="Arial"/>
                <a:ea typeface="맑은 고딕" pitchFamily="50" charset="-127"/>
              </a:rPr>
              <a:t>Data Science Trainee</a:t>
            </a:r>
            <a:endParaRPr lang="en-US" altLang="ko-KR" sz="1600" dirty="0">
              <a:solidFill>
                <a:srgbClr val="CC1A21"/>
              </a:solidFill>
              <a:latin typeface="Arial"/>
              <a:ea typeface="Arial Unicode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041" y="1854927"/>
            <a:ext cx="626953" cy="4389120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39959">
            <a:off x="9887802" y="5483539"/>
            <a:ext cx="4436148" cy="3141883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081251" y="4146280"/>
            <a:ext cx="3316941" cy="3455795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68879" y="240171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ampling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79BFC95D-3EC4-4508-BF3F-B0E6702F3C6B}"/>
              </a:ext>
            </a:extLst>
          </p:cNvPr>
          <p:cNvSpPr txBox="1">
            <a:spLocks/>
          </p:cNvSpPr>
          <p:nvPr/>
        </p:nvSpPr>
        <p:spPr>
          <a:xfrm>
            <a:off x="568879" y="816235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rgbClr val="ED43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SMOTE</a:t>
            </a:r>
            <a:endParaRPr lang="id-ID" dirty="0">
              <a:ln w="0"/>
              <a:solidFill>
                <a:srgbClr val="ED43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63D29D-D79B-4F08-B360-0B9D9FB3358B}"/>
              </a:ext>
            </a:extLst>
          </p:cNvPr>
          <p:cNvGrpSpPr/>
          <p:nvPr/>
        </p:nvGrpSpPr>
        <p:grpSpPr>
          <a:xfrm>
            <a:off x="866759" y="1988258"/>
            <a:ext cx="4380232" cy="1451770"/>
            <a:chOff x="1294704" y="1708699"/>
            <a:chExt cx="4380232" cy="145177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3B65842-D24B-4D78-BCB5-D6BE61416864}"/>
                </a:ext>
              </a:extLst>
            </p:cNvPr>
            <p:cNvGrpSpPr/>
            <p:nvPr/>
          </p:nvGrpSpPr>
          <p:grpSpPr>
            <a:xfrm>
              <a:off x="1294704" y="1708699"/>
              <a:ext cx="3632200" cy="1451770"/>
              <a:chOff x="3683000" y="3089524"/>
              <a:chExt cx="3632200" cy="1451770"/>
            </a:xfrm>
            <a:solidFill>
              <a:srgbClr val="FFFFFF"/>
            </a:solidFill>
          </p:grpSpPr>
          <p:sp>
            <p:nvSpPr>
              <p:cNvPr id="65" name="Snip Diagonal Corner Rectangle 22">
                <a:extLst>
                  <a:ext uri="{FF2B5EF4-FFF2-40B4-BE49-F238E27FC236}">
                    <a16:creationId xmlns:a16="http://schemas.microsoft.com/office/drawing/2014/main" id="{D1FEF875-FF9A-4283-A94E-C0CC6FAEBAF3}"/>
                  </a:ext>
                </a:extLst>
              </p:cNvPr>
              <p:cNvSpPr/>
              <p:nvPr/>
            </p:nvSpPr>
            <p:spPr>
              <a:xfrm>
                <a:off x="3835400" y="3241924"/>
                <a:ext cx="3479800" cy="1299370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6" name="Snip Diagonal Corner Rectangle 3">
                <a:extLst>
                  <a:ext uri="{FF2B5EF4-FFF2-40B4-BE49-F238E27FC236}">
                    <a16:creationId xmlns:a16="http://schemas.microsoft.com/office/drawing/2014/main" id="{6750323C-B7F0-4C4F-A184-346C18DB9A54}"/>
                  </a:ext>
                </a:extLst>
              </p:cNvPr>
              <p:cNvSpPr/>
              <p:nvPr/>
            </p:nvSpPr>
            <p:spPr>
              <a:xfrm>
                <a:off x="3683000" y="3089524"/>
                <a:ext cx="3479800" cy="1299370"/>
              </a:xfrm>
              <a:prstGeom prst="snip2DiagRect">
                <a:avLst/>
              </a:prstGeom>
              <a:solidFill>
                <a:srgbClr val="1B2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170A-C57F-41BF-8E3F-9AFBF1B87477}"/>
                  </a:ext>
                </a:extLst>
              </p:cNvPr>
              <p:cNvSpPr txBox="1"/>
              <p:nvPr/>
            </p:nvSpPr>
            <p:spPr>
              <a:xfrm>
                <a:off x="3977948" y="3089524"/>
                <a:ext cx="2628491" cy="400110"/>
              </a:xfrm>
              <a:prstGeom prst="rect">
                <a:avLst/>
              </a:prstGeom>
              <a:solidFill>
                <a:srgbClr val="1B293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Confusion Matrix</a:t>
                </a:r>
                <a:endParaRPr lang="id-ID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72DF97-E6D9-4FCF-BDE2-C6362CE5EB96}"/>
                </a:ext>
              </a:extLst>
            </p:cNvPr>
            <p:cNvSpPr txBox="1"/>
            <p:nvPr/>
          </p:nvSpPr>
          <p:spPr>
            <a:xfrm>
              <a:off x="3046445" y="2067995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Prediction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          Yes</a:t>
              </a:r>
              <a:endParaRPr lang="id-ID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BE6414-0310-412A-A4A1-17E71BD991B9}"/>
                </a:ext>
              </a:extLst>
            </p:cNvPr>
            <p:cNvSpPr txBox="1"/>
            <p:nvPr/>
          </p:nvSpPr>
          <p:spPr>
            <a:xfrm>
              <a:off x="1834508" y="2490332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No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Yes</a:t>
              </a:r>
              <a:endParaRPr lang="id-ID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0549400-3807-4D4C-A760-2FBD6A959592}"/>
                </a:ext>
              </a:extLst>
            </p:cNvPr>
            <p:cNvSpPr txBox="1"/>
            <p:nvPr/>
          </p:nvSpPr>
          <p:spPr>
            <a:xfrm>
              <a:off x="1834508" y="2579924"/>
              <a:ext cx="807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Actual</a:t>
              </a:r>
              <a:endParaRPr lang="id-ID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01F7B8B-E795-4293-9784-17E5A58F55F1}"/>
              </a:ext>
            </a:extLst>
          </p:cNvPr>
          <p:cNvGrpSpPr/>
          <p:nvPr/>
        </p:nvGrpSpPr>
        <p:grpSpPr>
          <a:xfrm>
            <a:off x="699127" y="3986758"/>
            <a:ext cx="3721670" cy="2794369"/>
            <a:chOff x="3683000" y="3089524"/>
            <a:chExt cx="3767762" cy="1448745"/>
          </a:xfrm>
          <a:solidFill>
            <a:srgbClr val="FFFFFF"/>
          </a:solidFill>
        </p:grpSpPr>
        <p:sp>
          <p:nvSpPr>
            <p:cNvPr id="69" name="Snip Diagonal Corner Rectangle 22">
              <a:extLst>
                <a:ext uri="{FF2B5EF4-FFF2-40B4-BE49-F238E27FC236}">
                  <a16:creationId xmlns:a16="http://schemas.microsoft.com/office/drawing/2014/main" id="{41F8DB7D-3C18-4250-B4EF-21D8EF174000}"/>
                </a:ext>
              </a:extLst>
            </p:cNvPr>
            <p:cNvSpPr/>
            <p:nvPr/>
          </p:nvSpPr>
          <p:spPr>
            <a:xfrm>
              <a:off x="3970962" y="3238899"/>
              <a:ext cx="3479800" cy="1299370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0" name="Snip Diagonal Corner Rectangle 3">
              <a:extLst>
                <a:ext uri="{FF2B5EF4-FFF2-40B4-BE49-F238E27FC236}">
                  <a16:creationId xmlns:a16="http://schemas.microsoft.com/office/drawing/2014/main" id="{C7050531-1D55-4B5A-B04B-EDF5685BF6F0}"/>
                </a:ext>
              </a:extLst>
            </p:cNvPr>
            <p:cNvSpPr/>
            <p:nvPr/>
          </p:nvSpPr>
          <p:spPr>
            <a:xfrm>
              <a:off x="3683000" y="3089524"/>
              <a:ext cx="3479800" cy="1299370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F3AFA3-95F5-4E3A-837E-596B3D1364FF}"/>
                </a:ext>
              </a:extLst>
            </p:cNvPr>
            <p:cNvSpPr txBox="1"/>
            <p:nvPr/>
          </p:nvSpPr>
          <p:spPr>
            <a:xfrm>
              <a:off x="3977948" y="3089524"/>
              <a:ext cx="262849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AUC Graphs</a:t>
              </a:r>
              <a:endParaRPr lang="id-ID" sz="2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4BA77CB-8EE9-4160-A618-16BA3B46330D}"/>
              </a:ext>
            </a:extLst>
          </p:cNvPr>
          <p:cNvGrpSpPr/>
          <p:nvPr/>
        </p:nvGrpSpPr>
        <p:grpSpPr>
          <a:xfrm>
            <a:off x="5532087" y="1840446"/>
            <a:ext cx="5368178" cy="2031053"/>
            <a:chOff x="5081974" y="1697983"/>
            <a:chExt cx="5368178" cy="203105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2FD2781-1A1D-4A4A-B91C-A2F597B5974A}"/>
                </a:ext>
              </a:extLst>
            </p:cNvPr>
            <p:cNvGrpSpPr/>
            <p:nvPr/>
          </p:nvGrpSpPr>
          <p:grpSpPr>
            <a:xfrm>
              <a:off x="5081974" y="1697983"/>
              <a:ext cx="5368178" cy="2031053"/>
              <a:chOff x="5255238" y="2639674"/>
              <a:chExt cx="3587766" cy="2800204"/>
            </a:xfrm>
          </p:grpSpPr>
          <p:sp>
            <p:nvSpPr>
              <p:cNvPr id="75" name="Snip Diagonal Corner Rectangle 22">
                <a:extLst>
                  <a:ext uri="{FF2B5EF4-FFF2-40B4-BE49-F238E27FC236}">
                    <a16:creationId xmlns:a16="http://schemas.microsoft.com/office/drawing/2014/main" id="{4FC8DC9B-8583-44D8-B5AE-92318BBD3B89}"/>
                  </a:ext>
                </a:extLst>
              </p:cNvPr>
              <p:cNvSpPr/>
              <p:nvPr/>
            </p:nvSpPr>
            <p:spPr>
              <a:xfrm>
                <a:off x="5405774" y="2933626"/>
                <a:ext cx="3437230" cy="2506252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6" name="Snip Diagonal Corner Rectangle 3">
                <a:extLst>
                  <a:ext uri="{FF2B5EF4-FFF2-40B4-BE49-F238E27FC236}">
                    <a16:creationId xmlns:a16="http://schemas.microsoft.com/office/drawing/2014/main" id="{88AF3262-DEEB-4121-BA9D-E35515BAC05E}"/>
                  </a:ext>
                </a:extLst>
              </p:cNvPr>
              <p:cNvSpPr/>
              <p:nvPr/>
            </p:nvSpPr>
            <p:spPr>
              <a:xfrm>
                <a:off x="5255238" y="2639674"/>
                <a:ext cx="3437230" cy="2506252"/>
              </a:xfrm>
              <a:prstGeom prst="snip2DiagRect">
                <a:avLst/>
              </a:prstGeom>
              <a:solidFill>
                <a:srgbClr val="1B2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851D68F-C296-4D7B-AE16-5AA04896005E}"/>
                </a:ext>
              </a:extLst>
            </p:cNvPr>
            <p:cNvSpPr txBox="1"/>
            <p:nvPr/>
          </p:nvSpPr>
          <p:spPr>
            <a:xfrm>
              <a:off x="6394796" y="1710696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</a:t>
              </a:r>
              <a:endParaRPr lang="id-ID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075F70E-521E-4AC3-8C61-737A6B9D0F1B}"/>
              </a:ext>
            </a:extLst>
          </p:cNvPr>
          <p:cNvGrpSpPr/>
          <p:nvPr/>
        </p:nvGrpSpPr>
        <p:grpSpPr>
          <a:xfrm>
            <a:off x="5532087" y="3986759"/>
            <a:ext cx="5678834" cy="2744630"/>
            <a:chOff x="4613456" y="3918412"/>
            <a:chExt cx="7488905" cy="274463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594E7DB-8427-4A0B-87DA-B1B10B3669A8}"/>
                </a:ext>
              </a:extLst>
            </p:cNvPr>
            <p:cNvGrpSpPr/>
            <p:nvPr/>
          </p:nvGrpSpPr>
          <p:grpSpPr>
            <a:xfrm>
              <a:off x="4613456" y="3918412"/>
              <a:ext cx="7488905" cy="2744630"/>
              <a:chOff x="5255238" y="2639674"/>
              <a:chExt cx="3618106" cy="2800204"/>
            </a:xfrm>
          </p:grpSpPr>
          <p:sp>
            <p:nvSpPr>
              <p:cNvPr id="80" name="Snip Diagonal Corner Rectangle 22">
                <a:extLst>
                  <a:ext uri="{FF2B5EF4-FFF2-40B4-BE49-F238E27FC236}">
                    <a16:creationId xmlns:a16="http://schemas.microsoft.com/office/drawing/2014/main" id="{DD4C43BD-14D0-4A7B-B6A9-9A71A97031EB}"/>
                  </a:ext>
                </a:extLst>
              </p:cNvPr>
              <p:cNvSpPr/>
              <p:nvPr/>
            </p:nvSpPr>
            <p:spPr>
              <a:xfrm>
                <a:off x="5436114" y="2933626"/>
                <a:ext cx="3437230" cy="2506252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1" name="Snip Diagonal Corner Rectangle 3">
                <a:extLst>
                  <a:ext uri="{FF2B5EF4-FFF2-40B4-BE49-F238E27FC236}">
                    <a16:creationId xmlns:a16="http://schemas.microsoft.com/office/drawing/2014/main" id="{2A2D1241-EEA3-4813-B529-5EA0ADB30366}"/>
                  </a:ext>
                </a:extLst>
              </p:cNvPr>
              <p:cNvSpPr/>
              <p:nvPr/>
            </p:nvSpPr>
            <p:spPr>
              <a:xfrm>
                <a:off x="5255238" y="2639674"/>
                <a:ext cx="3437230" cy="2506252"/>
              </a:xfrm>
              <a:prstGeom prst="snip2DiagRect">
                <a:avLst/>
              </a:prstGeom>
              <a:solidFill>
                <a:srgbClr val="1B2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AE29C1-981F-405F-A8A9-C338C556A623}"/>
                </a:ext>
              </a:extLst>
            </p:cNvPr>
            <p:cNvSpPr txBox="1"/>
            <p:nvPr/>
          </p:nvSpPr>
          <p:spPr>
            <a:xfrm>
              <a:off x="5244224" y="3976010"/>
              <a:ext cx="6064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 Comparation</a:t>
              </a:r>
              <a:endParaRPr lang="id-ID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15" y="2225572"/>
            <a:ext cx="4141542" cy="1377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791" y="2713050"/>
            <a:ext cx="1392894" cy="464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713" y="4508175"/>
            <a:ext cx="2603118" cy="1857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1148" y="4592049"/>
            <a:ext cx="5276740" cy="14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004063" y="801169"/>
            <a:ext cx="5843183" cy="5843183"/>
          </a:xfrm>
          <a:prstGeom prst="ellipse">
            <a:avLst/>
          </a:prstGeom>
          <a:solidFill>
            <a:srgbClr val="EA4223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182473" y="947585"/>
            <a:ext cx="5495691" cy="5515975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337017" y="1134121"/>
            <a:ext cx="5177279" cy="5177279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-157456" y="-154303"/>
            <a:ext cx="12618399" cy="656328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39959">
            <a:off x="9887802" y="5483539"/>
            <a:ext cx="4436148" cy="3141883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081251" y="4146280"/>
            <a:ext cx="3316941" cy="3455795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58896" y="1356001"/>
            <a:ext cx="4733507" cy="4733507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 rot="13277280">
            <a:off x="-2281423" y="5483536"/>
            <a:ext cx="4436148" cy="3141882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-612314" y="4155378"/>
            <a:ext cx="3382361" cy="3025351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5401212" y="1553171"/>
            <a:ext cx="1066800" cy="101301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631561" y="2270975"/>
            <a:ext cx="8606119" cy="1129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4000" dirty="0">
                <a:solidFill>
                  <a:srgbClr val="113A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LENDING CLUB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9553" y="3702601"/>
            <a:ext cx="7594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Flask Application</a:t>
            </a:r>
            <a:endParaRPr lang="id-ID" sz="40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54828" y="4548287"/>
            <a:ext cx="4105835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93465" y="3623607"/>
            <a:ext cx="4446495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 animBg="1"/>
      <p:bldP spid="1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Sign In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Home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About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Predict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Visualization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Visualization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Visualization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004063" y="801169"/>
            <a:ext cx="5843183" cy="5843183"/>
          </a:xfrm>
          <a:prstGeom prst="ellipse">
            <a:avLst/>
          </a:prstGeom>
          <a:solidFill>
            <a:srgbClr val="EA4223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182473" y="947585"/>
            <a:ext cx="5495691" cy="5515975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337017" y="1134121"/>
            <a:ext cx="5177279" cy="5177279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-157456" y="-154303"/>
            <a:ext cx="12618399" cy="656328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39959">
            <a:off x="9887802" y="5483539"/>
            <a:ext cx="4436148" cy="3141883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081251" y="4146280"/>
            <a:ext cx="3316941" cy="3455795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58896" y="1356001"/>
            <a:ext cx="4733507" cy="4733507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 rot="13277280">
            <a:off x="-2281423" y="5483536"/>
            <a:ext cx="4436148" cy="3141882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-612314" y="4155378"/>
            <a:ext cx="3382361" cy="3025351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5401212" y="1553171"/>
            <a:ext cx="1066800" cy="101301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631561" y="2270975"/>
            <a:ext cx="8606119" cy="1129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4000" dirty="0">
                <a:solidFill>
                  <a:srgbClr val="113A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LENDING CLUB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8495" y="3659973"/>
            <a:ext cx="75943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Project Mission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908612" y="4531327"/>
            <a:ext cx="4069976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47249" y="3623607"/>
            <a:ext cx="4347883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7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 animBg="1"/>
      <p:bldP spid="1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0" y="1879225"/>
            <a:ext cx="8599424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Visualization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0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8" y="1879225"/>
            <a:ext cx="8599425" cy="4837176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Input Data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85" y="1849177"/>
            <a:ext cx="8597423" cy="4836051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Input Data Interface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004063" y="801169"/>
            <a:ext cx="5843183" cy="5843183"/>
          </a:xfrm>
          <a:prstGeom prst="ellipse">
            <a:avLst/>
          </a:prstGeom>
          <a:solidFill>
            <a:srgbClr val="EA4223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182473" y="947585"/>
            <a:ext cx="5495691" cy="5515975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337017" y="1134121"/>
            <a:ext cx="5177279" cy="5177279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-157456" y="-154303"/>
            <a:ext cx="12618399" cy="656328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39959">
            <a:off x="9887802" y="5483539"/>
            <a:ext cx="4436148" cy="3141883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081251" y="4146280"/>
            <a:ext cx="3316941" cy="3455795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58896" y="1356001"/>
            <a:ext cx="4733507" cy="4733507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 rot="13277280">
            <a:off x="-2281423" y="5483536"/>
            <a:ext cx="4436148" cy="3141882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-612314" y="4155378"/>
            <a:ext cx="3382361" cy="3025351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5401212" y="1553171"/>
            <a:ext cx="1066800" cy="101301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631561" y="2270975"/>
            <a:ext cx="8606119" cy="1129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4000" dirty="0">
                <a:solidFill>
                  <a:srgbClr val="113A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LENDING CLUB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9553" y="3702601"/>
            <a:ext cx="7594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Conclusion</a:t>
            </a:r>
            <a:endParaRPr lang="id-ID" sz="40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54828" y="4548287"/>
            <a:ext cx="4105835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93465" y="3623607"/>
            <a:ext cx="4446495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 animBg="1"/>
      <p:bldP spid="15" grpId="0" animBg="1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1681C0D-D7F7-4519-92C3-96B09017D2FF}"/>
              </a:ext>
            </a:extLst>
          </p:cNvPr>
          <p:cNvGrpSpPr/>
          <p:nvPr/>
        </p:nvGrpSpPr>
        <p:grpSpPr>
          <a:xfrm>
            <a:off x="4688559" y="4754937"/>
            <a:ext cx="2814881" cy="505085"/>
            <a:chOff x="3683000" y="3089524"/>
            <a:chExt cx="3632200" cy="1451770"/>
          </a:xfrm>
          <a:solidFill>
            <a:srgbClr val="FFFFFF"/>
          </a:solidFill>
        </p:grpSpPr>
        <p:sp>
          <p:nvSpPr>
            <p:cNvPr id="32" name="Snip Diagonal Corner Rectangle 22">
              <a:extLst>
                <a:ext uri="{FF2B5EF4-FFF2-40B4-BE49-F238E27FC236}">
                  <a16:creationId xmlns:a16="http://schemas.microsoft.com/office/drawing/2014/main" id="{1837889B-2966-4538-AA07-012C892BAA3F}"/>
                </a:ext>
              </a:extLst>
            </p:cNvPr>
            <p:cNvSpPr/>
            <p:nvPr/>
          </p:nvSpPr>
          <p:spPr>
            <a:xfrm>
              <a:off x="3835400" y="3241924"/>
              <a:ext cx="3479800" cy="1299370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113A5E"/>
                </a:solidFill>
              </a:endParaRPr>
            </a:p>
          </p:txBody>
        </p:sp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D845139-BC00-42AB-9BA8-0A49502FB2BA}"/>
                </a:ext>
              </a:extLst>
            </p:cNvPr>
            <p:cNvSpPr/>
            <p:nvPr/>
          </p:nvSpPr>
          <p:spPr>
            <a:xfrm>
              <a:off x="3683000" y="3089524"/>
              <a:ext cx="3479800" cy="1299370"/>
            </a:xfrm>
            <a:prstGeom prst="snip2DiagRect">
              <a:avLst/>
            </a:prstGeom>
            <a:solidFill>
              <a:srgbClr val="113A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113A5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14195" y="1689007"/>
            <a:ext cx="800535" cy="1300104"/>
            <a:chOff x="148144" y="2101812"/>
            <a:chExt cx="800534" cy="1300104"/>
          </a:xfrm>
        </p:grpSpPr>
        <p:sp>
          <p:nvSpPr>
            <p:cNvPr id="20" name="Half Frame 19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Half Frame 20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rgbClr val="113A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105338" y="5308359"/>
            <a:ext cx="874723" cy="1292739"/>
            <a:chOff x="56817" y="2051082"/>
            <a:chExt cx="874722" cy="1292739"/>
          </a:xfrm>
        </p:grpSpPr>
        <p:sp>
          <p:nvSpPr>
            <p:cNvPr id="23" name="Half Frame 22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4" name="Half Frame 23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rgbClr val="113A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614463" y="51418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Conclusion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E9C61C-BA4E-4B9B-ACA0-51D5C38908CF}"/>
              </a:ext>
            </a:extLst>
          </p:cNvPr>
          <p:cNvGrpSpPr/>
          <p:nvPr/>
        </p:nvGrpSpPr>
        <p:grpSpPr>
          <a:xfrm>
            <a:off x="4688559" y="2229778"/>
            <a:ext cx="2814881" cy="503274"/>
            <a:chOff x="3683000" y="3089524"/>
            <a:chExt cx="3632200" cy="1451770"/>
          </a:xfrm>
          <a:solidFill>
            <a:srgbClr val="FFFFFF"/>
          </a:solidFill>
        </p:grpSpPr>
        <p:sp>
          <p:nvSpPr>
            <p:cNvPr id="26" name="Snip Diagonal Corner Rectangle 22">
              <a:extLst>
                <a:ext uri="{FF2B5EF4-FFF2-40B4-BE49-F238E27FC236}">
                  <a16:creationId xmlns:a16="http://schemas.microsoft.com/office/drawing/2014/main" id="{CC09C988-27ED-4D22-9F02-BD5BE4A56425}"/>
                </a:ext>
              </a:extLst>
            </p:cNvPr>
            <p:cNvSpPr/>
            <p:nvPr/>
          </p:nvSpPr>
          <p:spPr>
            <a:xfrm>
              <a:off x="3835400" y="3241924"/>
              <a:ext cx="3479800" cy="1299370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113A5E"/>
                </a:solidFill>
              </a:endParaRPr>
            </a:p>
          </p:txBody>
        </p:sp>
        <p:sp>
          <p:nvSpPr>
            <p:cNvPr id="29" name="Snip Diagonal Corner Rectangle 3">
              <a:extLst>
                <a:ext uri="{FF2B5EF4-FFF2-40B4-BE49-F238E27FC236}">
                  <a16:creationId xmlns:a16="http://schemas.microsoft.com/office/drawing/2014/main" id="{6F458FF9-9B69-4D00-AFE3-53979EDB558E}"/>
                </a:ext>
              </a:extLst>
            </p:cNvPr>
            <p:cNvSpPr/>
            <p:nvPr/>
          </p:nvSpPr>
          <p:spPr>
            <a:xfrm>
              <a:off x="3683000" y="3089524"/>
              <a:ext cx="3479800" cy="1299370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113A5E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78652" y="2253640"/>
            <a:ext cx="113165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  <a:p>
            <a:pPr algn="ctr"/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Diperoleh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Machine Learning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persetujuan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pinjaman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baru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menggunakan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Gradient 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Boost Classifier 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Resampling SMOTE.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Metode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tersebut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terpilih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karena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nilai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AUC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tertinggi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yaitu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0.706865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menggunakan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nilai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Treshold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0.7116565025507577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mengurangi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False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Positif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diperoleh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nilai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Precission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0.85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Recall 0.8386.</a:t>
            </a:r>
            <a:endParaRPr lang="id-ID" sz="2400" dirty="0">
              <a:solidFill>
                <a:srgbClr val="113A5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BE775-C641-43E1-B0C9-1266B5E5671C}"/>
              </a:ext>
            </a:extLst>
          </p:cNvPr>
          <p:cNvSpPr txBox="1"/>
          <p:nvPr/>
        </p:nvSpPr>
        <p:spPr>
          <a:xfrm>
            <a:off x="997591" y="4743546"/>
            <a:ext cx="102806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SUGGESTION</a:t>
            </a:r>
          </a:p>
          <a:p>
            <a:pPr algn="ctr"/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pengembangan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kita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perlu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mengetahui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lebih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lagi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memilih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fitur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mana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saja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yang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sangat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krusial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disamping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fitur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utama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id-ID" sz="2400" dirty="0">
              <a:solidFill>
                <a:srgbClr val="113A5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7456" y="-154303"/>
            <a:ext cx="12618399" cy="656328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39959">
            <a:off x="9887802" y="5483539"/>
            <a:ext cx="4436148" cy="3141883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081251" y="4146280"/>
            <a:ext cx="3316941" cy="3455795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3277280">
            <a:off x="-2281423" y="5483536"/>
            <a:ext cx="4436148" cy="3141882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-612314" y="4155378"/>
            <a:ext cx="3382361" cy="3025351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"/>
          <p:cNvSpPr txBox="1">
            <a:spLocks/>
          </p:cNvSpPr>
          <p:nvPr/>
        </p:nvSpPr>
        <p:spPr>
          <a:xfrm>
            <a:off x="1626755" y="3131206"/>
            <a:ext cx="8498010" cy="1568018"/>
          </a:xfrm>
          <a:prstGeom prst="rect">
            <a:avLst/>
          </a:prstGeom>
        </p:spPr>
        <p:txBody>
          <a:bodyPr anchor="ctr"/>
          <a:lstStyle>
            <a:lvl1pPr marL="0" indent="0" algn="ctr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dirty="0">
                <a:solidFill>
                  <a:srgbClr val="20346A"/>
                </a:solidFill>
                <a:latin typeface="Mistral" panose="03090702030407020403" pitchFamily="66" charset="0"/>
              </a:rPr>
              <a:t>Thank you</a:t>
            </a:r>
            <a:endParaRPr lang="ko-KR" altLang="en-US" sz="8000" dirty="0">
              <a:solidFill>
                <a:srgbClr val="20346A"/>
              </a:solidFill>
              <a:latin typeface="Mistral" panose="03090702030407020403" pitchFamily="66" charset="0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2304074" y="1290202"/>
            <a:ext cx="8606118" cy="1129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6600" dirty="0">
                <a:solidFill>
                  <a:srgbClr val="20346A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6600" dirty="0">
              <a:solidFill>
                <a:srgbClr val="20346A"/>
              </a:solidFill>
              <a:latin typeface="Arial"/>
              <a:ea typeface="Arial Unicode M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1739621" y="1025378"/>
            <a:ext cx="1742762" cy="16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646799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 Unicode MS"/>
              </a:rPr>
              <a:t>Project Mission</a:t>
            </a:r>
            <a:endParaRPr lang="ko-KR" altLang="en-US" b="1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503" y="1814263"/>
            <a:ext cx="10881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 data set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diketahui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bahwa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sekitar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20% </a:t>
            </a:r>
          </a:p>
          <a:p>
            <a:pPr algn="ctr"/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pinjaman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pribadi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tanpa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jaminan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di Perusahaan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LendingClub</a:t>
            </a:r>
            <a:endParaRPr lang="en-US" sz="2400" dirty="0">
              <a:solidFill>
                <a:srgbClr val="113A5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bermasalah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Jika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kondisi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ini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terjadi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bertambah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besar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maka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dapat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mengakibatkan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berkurangnya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minat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investor </a:t>
            </a:r>
          </a:p>
          <a:p>
            <a:pPr algn="ctr"/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peminjam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menggunakan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LendingClub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yang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berakibat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profit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berkurang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ctr"/>
            <a:endParaRPr lang="en-US" sz="2400" dirty="0">
              <a:solidFill>
                <a:srgbClr val="113A5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400" dirty="0" err="1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Misi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utama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Project </a:t>
            </a:r>
            <a:r>
              <a:rPr lang="en-US" sz="2400" dirty="0" err="1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ini</a:t>
            </a:r>
            <a:r>
              <a:rPr lang="en-US" sz="24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adalah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membuat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Machine </a:t>
            </a:r>
          </a:p>
          <a:p>
            <a:pPr algn="ctr"/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Learning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rasio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peminjam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dapat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membayar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penuh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pinjamannya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sebesar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85% yang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secara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langsung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mengurangi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resiko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 smtClean="0">
              <a:solidFill>
                <a:srgbClr val="113A5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credit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macet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sebelum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diterima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 </a:t>
            </a:r>
            <a:r>
              <a:rPr lang="en-US" sz="2400" dirty="0" err="1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LendingClub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yang </a:t>
            </a:r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berbasis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algn="ctr"/>
            <a:r>
              <a:rPr lang="en-US" sz="2400" dirty="0" err="1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aplikasi</a:t>
            </a:r>
            <a:r>
              <a:rPr lang="en-US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i-FI" sz="2400" dirty="0" smtClean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untuk menentukan permintaan </a:t>
            </a:r>
            <a:r>
              <a:rPr lang="fi-FI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pinjaman berdasarkan data historis</a:t>
            </a:r>
            <a:r>
              <a:rPr lang="en-US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r>
              <a:rPr lang="id-ID" sz="24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6378" y="1675583"/>
            <a:ext cx="800535" cy="1300104"/>
            <a:chOff x="148144" y="2101812"/>
            <a:chExt cx="800534" cy="1300104"/>
          </a:xfrm>
        </p:grpSpPr>
        <p:sp>
          <p:nvSpPr>
            <p:cNvPr id="20" name="Half Frame 19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Half Frame 20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rgbClr val="113A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024655" y="5384365"/>
            <a:ext cx="874723" cy="1292739"/>
            <a:chOff x="56817" y="2051082"/>
            <a:chExt cx="874722" cy="1292739"/>
          </a:xfrm>
        </p:grpSpPr>
        <p:sp>
          <p:nvSpPr>
            <p:cNvPr id="23" name="Half Frame 22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4" name="Half Frame 23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rgbClr val="113A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004063" y="801169"/>
            <a:ext cx="5843183" cy="5843183"/>
          </a:xfrm>
          <a:prstGeom prst="ellipse">
            <a:avLst/>
          </a:prstGeom>
          <a:solidFill>
            <a:srgbClr val="EA4223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182473" y="947585"/>
            <a:ext cx="5495691" cy="5515975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337017" y="1134121"/>
            <a:ext cx="5177279" cy="5177279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-157456" y="-154303"/>
            <a:ext cx="12618399" cy="656328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39959">
            <a:off x="9887802" y="5483539"/>
            <a:ext cx="4436148" cy="3141883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081251" y="4146280"/>
            <a:ext cx="3316941" cy="3455795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58896" y="1356001"/>
            <a:ext cx="4733507" cy="4733507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 rot="13277280">
            <a:off x="-2281423" y="5483536"/>
            <a:ext cx="4436148" cy="3141882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-612314" y="4155378"/>
            <a:ext cx="3382361" cy="3025351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5401212" y="1553171"/>
            <a:ext cx="1066800" cy="101301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631561" y="2270975"/>
            <a:ext cx="8606119" cy="1129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4000" dirty="0">
                <a:solidFill>
                  <a:srgbClr val="113A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LENDING CLUB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8495" y="3659973"/>
            <a:ext cx="75943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Set</a:t>
            </a:r>
            <a:endParaRPr lang="id-ID" sz="44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908612" y="4531327"/>
            <a:ext cx="4069976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74148" y="3623607"/>
            <a:ext cx="4329953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0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 animBg="1"/>
      <p:bldP spid="1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646799" y="534669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b="1" dirty="0">
                <a:solidFill>
                  <a:schemeClr val="bg1"/>
                </a:solidFill>
                <a:latin typeface="Arial"/>
                <a:ea typeface="Arial Unicode MS"/>
              </a:rPr>
              <a:t>Project Mission</a:t>
            </a:r>
            <a:endParaRPr lang="ko-KR" altLang="en-US" b="1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CC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4461" y="1907704"/>
            <a:ext cx="800535" cy="1300104"/>
            <a:chOff x="148144" y="2101812"/>
            <a:chExt cx="800534" cy="1300104"/>
          </a:xfrm>
        </p:grpSpPr>
        <p:sp>
          <p:nvSpPr>
            <p:cNvPr id="20" name="Half Frame 19"/>
            <p:cNvSpPr/>
            <p:nvPr/>
          </p:nvSpPr>
          <p:spPr>
            <a:xfrm>
              <a:off x="165283" y="2159907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Half Frame 20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rgbClr val="113A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0791573" y="5240929"/>
            <a:ext cx="874723" cy="1292739"/>
            <a:chOff x="56817" y="2051082"/>
            <a:chExt cx="874722" cy="1292739"/>
          </a:xfrm>
        </p:grpSpPr>
        <p:sp>
          <p:nvSpPr>
            <p:cNvPr id="23" name="Half Frame 22"/>
            <p:cNvSpPr/>
            <p:nvPr/>
          </p:nvSpPr>
          <p:spPr>
            <a:xfrm>
              <a:off x="56817" y="2051082"/>
              <a:ext cx="783395" cy="1242009"/>
            </a:xfrm>
            <a:prstGeom prst="halfFrame">
              <a:avLst/>
            </a:prstGeom>
            <a:solidFill>
              <a:srgbClr val="CC1A21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4" name="Half Frame 23"/>
            <p:cNvSpPr/>
            <p:nvPr/>
          </p:nvSpPr>
          <p:spPr>
            <a:xfrm>
              <a:off x="148144" y="2101812"/>
              <a:ext cx="783395" cy="1242009"/>
            </a:xfrm>
            <a:prstGeom prst="halfFrame">
              <a:avLst/>
            </a:prstGeom>
            <a:solidFill>
              <a:srgbClr val="113A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64199" y="2170247"/>
            <a:ext cx="993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1A2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dataset is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the U.S. Small Business Administration (SBA)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C01543-6C57-4877-8992-8205F4DD3847}"/>
              </a:ext>
            </a:extLst>
          </p:cNvPr>
          <p:cNvGrpSpPr/>
          <p:nvPr/>
        </p:nvGrpSpPr>
        <p:grpSpPr>
          <a:xfrm>
            <a:off x="1753716" y="2942925"/>
            <a:ext cx="9050275" cy="3369172"/>
            <a:chOff x="777480" y="2695383"/>
            <a:chExt cx="11602855" cy="431942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3A1906-7773-40BD-946F-32908F213BFC}"/>
                </a:ext>
              </a:extLst>
            </p:cNvPr>
            <p:cNvGrpSpPr/>
            <p:nvPr/>
          </p:nvGrpSpPr>
          <p:grpSpPr>
            <a:xfrm>
              <a:off x="777480" y="2695388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D714043-3DBD-432A-A2F2-72C3A12B68E7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54" latinLnBrk="1">
                  <a:defRPr/>
                </a:pPr>
                <a:endParaRPr lang="ko-KR" altLang="en-US" kern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B2F08FD9-A05F-4AEC-BC06-63A6EB285EC3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 latinLnBrk="1">
                  <a:defRPr/>
                </a:pPr>
                <a:endParaRPr lang="ko-KR" altLang="en-US" kern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6F71DD-06A4-4ECD-B5F6-862CFA67F937}"/>
                </a:ext>
              </a:extLst>
            </p:cNvPr>
            <p:cNvSpPr txBox="1"/>
            <p:nvPr/>
          </p:nvSpPr>
          <p:spPr>
            <a:xfrm>
              <a:off x="2137746" y="3140166"/>
              <a:ext cx="4363045" cy="43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2" indent="-171442" latinLnBrk="1"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Kaggle</a:t>
              </a:r>
              <a:endParaRPr lang="en-US" altLang="ko-KR" sz="16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D7EF4-DE60-4652-A8BC-D35F13C9F4F3}"/>
                </a:ext>
              </a:extLst>
            </p:cNvPr>
            <p:cNvSpPr txBox="1"/>
            <p:nvPr/>
          </p:nvSpPr>
          <p:spPr>
            <a:xfrm>
              <a:off x="2137746" y="2769507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Source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AA3707-E9C0-4058-9CA1-08D5079500E7}"/>
                </a:ext>
              </a:extLst>
            </p:cNvPr>
            <p:cNvSpPr txBox="1"/>
            <p:nvPr/>
          </p:nvSpPr>
          <p:spPr>
            <a:xfrm>
              <a:off x="890079" y="2757506"/>
              <a:ext cx="1030434" cy="828625"/>
            </a:xfrm>
            <a:prstGeom prst="rect">
              <a:avLst/>
            </a:prstGeom>
            <a:solidFill>
              <a:srgbClr val="113A5E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640736-C4E9-44B8-90EA-DA6B877E98A2}"/>
                </a:ext>
              </a:extLst>
            </p:cNvPr>
            <p:cNvGrpSpPr/>
            <p:nvPr/>
          </p:nvGrpSpPr>
          <p:grpSpPr>
            <a:xfrm>
              <a:off x="6820690" y="2695383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D852E63-0E9C-42EB-9FB7-A58792327093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54" latinLnBrk="1">
                  <a:defRPr/>
                </a:pPr>
                <a:endParaRPr lang="ko-KR" altLang="en-US" kern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1BF3DFF-0AAE-44B4-BF39-AE39FC465FC3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 latinLnBrk="1">
                  <a:defRPr/>
                </a:pPr>
                <a:endParaRPr lang="ko-KR" altLang="en-US" kern="0" dirty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88D3B2-8661-4491-804C-CB810F0DA5C1}"/>
                </a:ext>
              </a:extLst>
            </p:cNvPr>
            <p:cNvSpPr txBox="1"/>
            <p:nvPr/>
          </p:nvSpPr>
          <p:spPr>
            <a:xfrm>
              <a:off x="8180959" y="3140165"/>
              <a:ext cx="3871528" cy="43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2" indent="-171442" latinLnBrk="1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396030 </a:t>
              </a:r>
              <a:r>
                <a:rPr lang="en-US" altLang="ko-KR" sz="1600" dirty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rows of 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8C0800-CB1B-4F40-A216-DBDEF99067DA}"/>
                </a:ext>
              </a:extLst>
            </p:cNvPr>
            <p:cNvSpPr txBox="1"/>
            <p:nvPr/>
          </p:nvSpPr>
          <p:spPr>
            <a:xfrm>
              <a:off x="8180957" y="2769502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Rows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91B327-D290-44C7-9A3F-D9AC19E79029}"/>
                </a:ext>
              </a:extLst>
            </p:cNvPr>
            <p:cNvSpPr txBox="1"/>
            <p:nvPr/>
          </p:nvSpPr>
          <p:spPr>
            <a:xfrm>
              <a:off x="6933290" y="2757501"/>
              <a:ext cx="1030434" cy="828625"/>
            </a:xfrm>
            <a:prstGeom prst="rect">
              <a:avLst/>
            </a:prstGeom>
            <a:solidFill>
              <a:srgbClr val="113A5E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BEBC12E-38FE-40FF-9628-ADBCB56D5A3E}"/>
                </a:ext>
              </a:extLst>
            </p:cNvPr>
            <p:cNvGrpSpPr/>
            <p:nvPr/>
          </p:nvGrpSpPr>
          <p:grpSpPr>
            <a:xfrm>
              <a:off x="787865" y="5288383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CC9635-42BA-41CF-AC77-B8511E1BD72D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54" latinLnBrk="1">
                  <a:defRPr/>
                </a:pPr>
                <a:endParaRPr lang="ko-KR" altLang="en-US" kern="0" dirty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F783F91F-FAE2-4FFE-A115-DB72A0972320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 latinLnBrk="1">
                  <a:defRPr/>
                </a:pPr>
                <a:endParaRPr lang="ko-KR" altLang="en-US" kern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671DB7-C284-452B-B8FA-0C0D3B3246B8}"/>
                </a:ext>
              </a:extLst>
            </p:cNvPr>
            <p:cNvSpPr txBox="1"/>
            <p:nvPr/>
          </p:nvSpPr>
          <p:spPr>
            <a:xfrm>
              <a:off x="2148133" y="5733165"/>
              <a:ext cx="3871528" cy="43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2" indent="-171442" latinLnBrk="1">
                <a:buFont typeface="Arial" panose="020B0604020202020204" pitchFamily="34" charset="0"/>
                <a:buChar char="•"/>
              </a:pPr>
              <a:r>
                <a:rPr lang="id-ID" altLang="ko-KR" sz="1600" dirty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27</a:t>
              </a:r>
              <a:r>
                <a:rPr lang="en-US" altLang="ko-KR" sz="1600" dirty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Features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182AAC-E116-4B8B-879C-C9EE50B70570}"/>
                </a:ext>
              </a:extLst>
            </p:cNvPr>
            <p:cNvSpPr txBox="1"/>
            <p:nvPr/>
          </p:nvSpPr>
          <p:spPr>
            <a:xfrm>
              <a:off x="2148133" y="5362504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The Feature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DE5E6FD-E144-4A15-8F48-D27C599F16D6}"/>
                </a:ext>
              </a:extLst>
            </p:cNvPr>
            <p:cNvSpPr txBox="1"/>
            <p:nvPr/>
          </p:nvSpPr>
          <p:spPr>
            <a:xfrm>
              <a:off x="900464" y="5350501"/>
              <a:ext cx="1030434" cy="828625"/>
            </a:xfrm>
            <a:prstGeom prst="rect">
              <a:avLst/>
            </a:prstGeom>
            <a:solidFill>
              <a:srgbClr val="113A5E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F180FDA-7C24-4884-B26A-44DC9B1906FB}"/>
                </a:ext>
              </a:extLst>
            </p:cNvPr>
            <p:cNvGrpSpPr/>
            <p:nvPr/>
          </p:nvGrpSpPr>
          <p:grpSpPr>
            <a:xfrm>
              <a:off x="6820690" y="5202771"/>
              <a:ext cx="1255631" cy="1726428"/>
              <a:chOff x="2391994" y="1635646"/>
              <a:chExt cx="805454" cy="1584088"/>
            </a:xfrm>
            <a:solidFill>
              <a:schemeClr val="bg1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6B672BE-F822-4808-B2BE-6A85AE33F09F}"/>
                  </a:ext>
                </a:extLst>
              </p:cNvPr>
              <p:cNvSpPr/>
              <p:nvPr/>
            </p:nvSpPr>
            <p:spPr>
              <a:xfrm>
                <a:off x="2391994" y="1635646"/>
                <a:ext cx="805454" cy="792000"/>
              </a:xfrm>
              <a:prstGeom prst="rect">
                <a:avLst/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54" latinLnBrk="1">
                  <a:defRPr/>
                </a:pPr>
                <a:endParaRPr lang="ko-KR" altLang="en-US" kern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CF5A769A-DC19-40EA-9B97-46DB9051580E}"/>
                  </a:ext>
                </a:extLst>
              </p:cNvPr>
              <p:cNvSpPr/>
              <p:nvPr/>
            </p:nvSpPr>
            <p:spPr>
              <a:xfrm rot="10800000">
                <a:off x="2391994" y="2427734"/>
                <a:ext cx="805454" cy="792000"/>
              </a:xfrm>
              <a:prstGeom prst="triangle">
                <a:avLst>
                  <a:gd name="adj" fmla="val 0"/>
                </a:avLst>
              </a:prstGeom>
              <a:solidFill>
                <a:srgbClr val="113A5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 latinLnBrk="1">
                  <a:defRPr/>
                </a:pPr>
                <a:endParaRPr lang="ko-KR" altLang="en-US" kern="0">
                  <a:solidFill>
                    <a:prstClr val="white"/>
                  </a:solidFill>
                  <a:latin typeface="Arial"/>
                  <a:ea typeface="Arial Unicode MS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C0B4C9-8B26-4E76-A687-DC885A671795}"/>
                </a:ext>
              </a:extLst>
            </p:cNvPr>
            <p:cNvSpPr txBox="1"/>
            <p:nvPr/>
          </p:nvSpPr>
          <p:spPr>
            <a:xfrm>
              <a:off x="8180955" y="5647553"/>
              <a:ext cx="4199380" cy="749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2" indent="-171442" latinLnBrk="1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360467 </a:t>
              </a:r>
              <a:r>
                <a:rPr lang="en-US" altLang="ko-KR" sz="1600" dirty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rows</a:t>
              </a:r>
              <a:endParaRPr lang="id-ID" altLang="ko-KR" sz="16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marL="171442" indent="-171442" latinLnBrk="1"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 </a:t>
              </a:r>
              <a:r>
                <a:rPr lang="en-US" altLang="ko-KR" sz="1600" dirty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Features (include </a:t>
              </a:r>
              <a:r>
                <a:rPr lang="en-US" altLang="ko-KR" sz="1600" dirty="0" smtClean="0">
                  <a:solidFill>
                    <a:srgbClr val="113A5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target)</a:t>
              </a:r>
              <a:endParaRPr lang="en-US" altLang="ko-KR" sz="1600" dirty="0">
                <a:solidFill>
                  <a:srgbClr val="113A5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DD04C7-5E85-4936-A04E-3548481BE838}"/>
                </a:ext>
              </a:extLst>
            </p:cNvPr>
            <p:cNvSpPr txBox="1"/>
            <p:nvPr/>
          </p:nvSpPr>
          <p:spPr>
            <a:xfrm>
              <a:off x="8191301" y="5264888"/>
              <a:ext cx="3871528" cy="51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20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Final Cleaned Dataset</a:t>
              </a:r>
              <a:endParaRPr lang="ko-KR" altLang="en-US" sz="20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4E4ADF-F034-44C6-BF86-E572A7318B48}"/>
                </a:ext>
              </a:extLst>
            </p:cNvPr>
            <p:cNvSpPr txBox="1"/>
            <p:nvPr/>
          </p:nvSpPr>
          <p:spPr>
            <a:xfrm>
              <a:off x="6933290" y="5264888"/>
              <a:ext cx="1030434" cy="828625"/>
            </a:xfrm>
            <a:prstGeom prst="rect">
              <a:avLst/>
            </a:prstGeom>
            <a:solidFill>
              <a:srgbClr val="113A5E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rgbClr val="CC1A21"/>
                  </a:solidFill>
                  <a:latin typeface="Arial"/>
                  <a:ea typeface="Arial Unicode MS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rgbClr val="CC1A21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87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004063" y="801169"/>
            <a:ext cx="5843183" cy="5843183"/>
          </a:xfrm>
          <a:prstGeom prst="ellipse">
            <a:avLst/>
          </a:prstGeom>
          <a:solidFill>
            <a:srgbClr val="EA4223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3182473" y="947585"/>
            <a:ext cx="5495691" cy="5515975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3337017" y="1134121"/>
            <a:ext cx="5177279" cy="5177279"/>
          </a:xfrm>
          <a:prstGeom prst="ellipse">
            <a:avLst/>
          </a:prstGeom>
          <a:solidFill>
            <a:srgbClr val="262E69"/>
          </a:solidFill>
          <a:ln w="101600">
            <a:solidFill>
              <a:srgbClr val="262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-157456" y="-154303"/>
            <a:ext cx="12618399" cy="656328"/>
          </a:xfrm>
          <a:prstGeom prst="rect">
            <a:avLst/>
          </a:prstGeom>
          <a:solidFill>
            <a:srgbClr val="113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8039959">
            <a:off x="9887802" y="5483539"/>
            <a:ext cx="4436148" cy="3141883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9081251" y="4146280"/>
            <a:ext cx="3316941" cy="3455795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58896" y="1356001"/>
            <a:ext cx="4733507" cy="4733507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 rot="13277280">
            <a:off x="-2281423" y="5483536"/>
            <a:ext cx="4436148" cy="3141882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-612314" y="4155378"/>
            <a:ext cx="3382361" cy="3025351"/>
          </a:xfrm>
          <a:prstGeom prst="line">
            <a:avLst/>
          </a:prstGeom>
          <a:ln w="63500" cap="flat" cmpd="sng">
            <a:solidFill>
              <a:srgbClr val="113A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5401212" y="1553171"/>
            <a:ext cx="1066800" cy="1013013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631561" y="2270975"/>
            <a:ext cx="8606119" cy="11298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4000" dirty="0">
                <a:solidFill>
                  <a:srgbClr val="113A5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LENDING CLUB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28495" y="3659975"/>
            <a:ext cx="75943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Machine Learning</a:t>
            </a:r>
          </a:p>
          <a:p>
            <a:pPr algn="ctr"/>
            <a:r>
              <a:rPr lang="en-US" sz="4000" dirty="0">
                <a:ln w="0"/>
                <a:solidFill>
                  <a:srgbClr val="262E6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Algorithm</a:t>
            </a:r>
            <a:endParaRPr lang="id-ID" sz="4000" dirty="0">
              <a:ln w="0"/>
              <a:solidFill>
                <a:srgbClr val="262E6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249279" y="5104099"/>
            <a:ext cx="3442447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93465" y="3623607"/>
            <a:ext cx="4446495" cy="0"/>
          </a:xfrm>
          <a:prstGeom prst="line">
            <a:avLst/>
          </a:prstGeom>
          <a:ln>
            <a:solidFill>
              <a:srgbClr val="262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9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12" grpId="0" animBg="1"/>
      <p:bldP spid="15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462063" y="514064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Machine Learning Algorithm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016659" y="3083820"/>
            <a:ext cx="132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6" name="Rectangle 11"/>
          <p:cNvSpPr/>
          <p:nvPr/>
        </p:nvSpPr>
        <p:spPr>
          <a:xfrm>
            <a:off x="350956" y="3270675"/>
            <a:ext cx="3571587" cy="875632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113A5E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80130" y="3508436"/>
            <a:ext cx="261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Logistic Regression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9" name="Rectangle 11"/>
          <p:cNvSpPr/>
          <p:nvPr/>
        </p:nvSpPr>
        <p:spPr>
          <a:xfrm>
            <a:off x="831060" y="2873198"/>
            <a:ext cx="1200721" cy="262284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113A5E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436437" y="2868375"/>
            <a:ext cx="1945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1. </a:t>
            </a:r>
            <a:r>
              <a:rPr lang="en-US" altLang="ko-KR" sz="1100" b="1" dirty="0" err="1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Logreg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1" name="Rectangle 11"/>
          <p:cNvSpPr/>
          <p:nvPr/>
        </p:nvSpPr>
        <p:spPr>
          <a:xfrm>
            <a:off x="3455568" y="4548612"/>
            <a:ext cx="3571587" cy="875632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113A5E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42391" y="4632488"/>
            <a:ext cx="261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Random Forest Classifier</a:t>
            </a:r>
            <a:endParaRPr lang="ko-KR" altLang="en-US" sz="20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3" name="Rectangle 11"/>
          <p:cNvSpPr/>
          <p:nvPr/>
        </p:nvSpPr>
        <p:spPr>
          <a:xfrm>
            <a:off x="3935672" y="4151134"/>
            <a:ext cx="1200721" cy="262284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113A5E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541049" y="4146312"/>
            <a:ext cx="1945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3. RFC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5" name="Rectangle 11"/>
          <p:cNvSpPr/>
          <p:nvPr/>
        </p:nvSpPr>
        <p:spPr>
          <a:xfrm>
            <a:off x="7207751" y="5424244"/>
            <a:ext cx="3571587" cy="875632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ED432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708797" y="5520618"/>
            <a:ext cx="261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Gradient Boost </a:t>
            </a:r>
            <a:r>
              <a:rPr lang="en-US" altLang="ko-KR" sz="2000" b="1" dirty="0" err="1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Classifer</a:t>
            </a:r>
            <a:endParaRPr lang="ko-KR" altLang="en-US" sz="20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07" name="Rectangle 11"/>
          <p:cNvSpPr/>
          <p:nvPr/>
        </p:nvSpPr>
        <p:spPr>
          <a:xfrm>
            <a:off x="7687856" y="5026766"/>
            <a:ext cx="1200721" cy="262284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ED432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293232" y="5021944"/>
            <a:ext cx="1945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5. GBC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9" name="Rectangle 11"/>
          <p:cNvSpPr/>
          <p:nvPr/>
        </p:nvSpPr>
        <p:spPr>
          <a:xfrm>
            <a:off x="7987653" y="3672980"/>
            <a:ext cx="3571587" cy="875632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113A5E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8397519" y="3744356"/>
            <a:ext cx="261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0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Ada Boost Classifier</a:t>
            </a:r>
            <a:endParaRPr lang="ko-KR" altLang="en-US" sz="2000" b="1" dirty="0">
              <a:solidFill>
                <a:schemeClr val="bg1"/>
              </a:solidFill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11" name="Rectangle 11"/>
          <p:cNvSpPr/>
          <p:nvPr/>
        </p:nvSpPr>
        <p:spPr>
          <a:xfrm>
            <a:off x="8467758" y="3275502"/>
            <a:ext cx="1200721" cy="262284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113A5E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8073136" y="3270680"/>
            <a:ext cx="1945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4. ABC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3" name="Rectangle 11"/>
          <p:cNvSpPr/>
          <p:nvPr/>
        </p:nvSpPr>
        <p:spPr>
          <a:xfrm>
            <a:off x="4257983" y="2868723"/>
            <a:ext cx="3571587" cy="875632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ED432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736041" y="2995353"/>
            <a:ext cx="261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Arial"/>
                <a:cs typeface="Arial" pitchFamily="34" charset="0"/>
              </a:rPr>
              <a:t>Decission</a:t>
            </a:r>
            <a:r>
              <a:rPr lang="en-US" altLang="ko-KR" sz="20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 Tree Classifier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5" name="Rectangle 11"/>
          <p:cNvSpPr/>
          <p:nvPr/>
        </p:nvSpPr>
        <p:spPr>
          <a:xfrm>
            <a:off x="4738088" y="2471246"/>
            <a:ext cx="1200721" cy="262284"/>
          </a:xfrm>
          <a:custGeom>
            <a:avLst/>
            <a:gdLst>
              <a:gd name="connsiteX0" fmla="*/ 2561751 w 2880000"/>
              <a:gd name="connsiteY0" fmla="*/ 720000 h 720000"/>
              <a:gd name="connsiteX1" fmla="*/ 2880000 w 2880000"/>
              <a:gd name="connsiteY1" fmla="*/ 720000 h 720000"/>
              <a:gd name="connsiteX2" fmla="*/ 2561751 w 2880000"/>
              <a:gd name="connsiteY2" fmla="*/ 720000 h 720000"/>
              <a:gd name="connsiteX3" fmla="*/ 363574 w 2880000"/>
              <a:gd name="connsiteY3" fmla="*/ 0 h 720000"/>
              <a:gd name="connsiteX4" fmla="*/ 2597321 w 2880000"/>
              <a:gd name="connsiteY4" fmla="*/ 0 h 720000"/>
              <a:gd name="connsiteX5" fmla="*/ 2276393 w 2880000"/>
              <a:gd name="connsiteY5" fmla="*/ 720000 h 720000"/>
              <a:gd name="connsiteX6" fmla="*/ 42647 w 2880000"/>
              <a:gd name="connsiteY6" fmla="*/ 720000 h 720000"/>
              <a:gd name="connsiteX7" fmla="*/ 363574 w 2880000"/>
              <a:gd name="connsiteY7" fmla="*/ 0 h 720000"/>
              <a:gd name="connsiteX8" fmla="*/ 0 w 2880000"/>
              <a:gd name="connsiteY8" fmla="*/ 0 h 720000"/>
              <a:gd name="connsiteX9" fmla="*/ 78216 w 2880000"/>
              <a:gd name="connsiteY9" fmla="*/ 0 h 720000"/>
              <a:gd name="connsiteX10" fmla="*/ 0 w 2880000"/>
              <a:gd name="connsiteY10" fmla="*/ 175478 h 720000"/>
              <a:gd name="connsiteX11" fmla="*/ 0 w 2880000"/>
              <a:gd name="connsiteY11" fmla="*/ 0 h 720000"/>
              <a:gd name="connsiteX0" fmla="*/ 2561751 w 2880000"/>
              <a:gd name="connsiteY0" fmla="*/ 720000 h 724527"/>
              <a:gd name="connsiteX1" fmla="*/ 2880000 w 2880000"/>
              <a:gd name="connsiteY1" fmla="*/ 724527 h 724527"/>
              <a:gd name="connsiteX2" fmla="*/ 2561751 w 2880000"/>
              <a:gd name="connsiteY2" fmla="*/ 720000 h 724527"/>
              <a:gd name="connsiteX3" fmla="*/ 363574 w 2880000"/>
              <a:gd name="connsiteY3" fmla="*/ 0 h 724527"/>
              <a:gd name="connsiteX4" fmla="*/ 2597321 w 2880000"/>
              <a:gd name="connsiteY4" fmla="*/ 0 h 724527"/>
              <a:gd name="connsiteX5" fmla="*/ 2276393 w 2880000"/>
              <a:gd name="connsiteY5" fmla="*/ 720000 h 724527"/>
              <a:gd name="connsiteX6" fmla="*/ 42647 w 2880000"/>
              <a:gd name="connsiteY6" fmla="*/ 720000 h 724527"/>
              <a:gd name="connsiteX7" fmla="*/ 363574 w 2880000"/>
              <a:gd name="connsiteY7" fmla="*/ 0 h 724527"/>
              <a:gd name="connsiteX8" fmla="*/ 0 w 2880000"/>
              <a:gd name="connsiteY8" fmla="*/ 0 h 724527"/>
              <a:gd name="connsiteX9" fmla="*/ 78216 w 2880000"/>
              <a:gd name="connsiteY9" fmla="*/ 0 h 724527"/>
              <a:gd name="connsiteX10" fmla="*/ 0 w 2880000"/>
              <a:gd name="connsiteY10" fmla="*/ 175478 h 724527"/>
              <a:gd name="connsiteX11" fmla="*/ 0 w 2880000"/>
              <a:gd name="connsiteY11" fmla="*/ 0 h 724527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78216 w 2597321"/>
              <a:gd name="connsiteY6" fmla="*/ 0 h 720000"/>
              <a:gd name="connsiteX7" fmla="*/ 0 w 2597321"/>
              <a:gd name="connsiteY7" fmla="*/ 175478 h 720000"/>
              <a:gd name="connsiteX8" fmla="*/ 0 w 2597321"/>
              <a:gd name="connsiteY8" fmla="*/ 0 h 720000"/>
              <a:gd name="connsiteX0" fmla="*/ 363574 w 2597321"/>
              <a:gd name="connsiteY0" fmla="*/ 0 h 720000"/>
              <a:gd name="connsiteX1" fmla="*/ 2597321 w 2597321"/>
              <a:gd name="connsiteY1" fmla="*/ 0 h 720000"/>
              <a:gd name="connsiteX2" fmla="*/ 2276393 w 2597321"/>
              <a:gd name="connsiteY2" fmla="*/ 720000 h 720000"/>
              <a:gd name="connsiteX3" fmla="*/ 42647 w 2597321"/>
              <a:gd name="connsiteY3" fmla="*/ 720000 h 720000"/>
              <a:gd name="connsiteX4" fmla="*/ 363574 w 2597321"/>
              <a:gd name="connsiteY4" fmla="*/ 0 h 720000"/>
              <a:gd name="connsiteX5" fmla="*/ 0 w 2597321"/>
              <a:gd name="connsiteY5" fmla="*/ 0 h 720000"/>
              <a:gd name="connsiteX6" fmla="*/ 0 w 2597321"/>
              <a:gd name="connsiteY6" fmla="*/ 175478 h 720000"/>
              <a:gd name="connsiteX7" fmla="*/ 0 w 2597321"/>
              <a:gd name="connsiteY7" fmla="*/ 0 h 720000"/>
              <a:gd name="connsiteX0" fmla="*/ 320927 w 2554674"/>
              <a:gd name="connsiteY0" fmla="*/ 0 h 720000"/>
              <a:gd name="connsiteX1" fmla="*/ 2554674 w 2554674"/>
              <a:gd name="connsiteY1" fmla="*/ 0 h 720000"/>
              <a:gd name="connsiteX2" fmla="*/ 2233746 w 2554674"/>
              <a:gd name="connsiteY2" fmla="*/ 720000 h 720000"/>
              <a:gd name="connsiteX3" fmla="*/ 0 w 2554674"/>
              <a:gd name="connsiteY3" fmla="*/ 720000 h 720000"/>
              <a:gd name="connsiteX4" fmla="*/ 320927 w 2554674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674" h="720000">
                <a:moveTo>
                  <a:pt x="320927" y="0"/>
                </a:moveTo>
                <a:lnTo>
                  <a:pt x="2554674" y="0"/>
                </a:lnTo>
                <a:lnTo>
                  <a:pt x="2233746" y="720000"/>
                </a:lnTo>
                <a:lnTo>
                  <a:pt x="0" y="720000"/>
                </a:lnTo>
                <a:lnTo>
                  <a:pt x="320927" y="0"/>
                </a:lnTo>
                <a:close/>
              </a:path>
            </a:pathLst>
          </a:custGeom>
          <a:solidFill>
            <a:srgbClr val="ED4324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4343464" y="2466423"/>
            <a:ext cx="1945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Arial"/>
                <a:ea typeface="Arial Unicode MS"/>
                <a:cs typeface="Arial" pitchFamily="34" charset="0"/>
              </a:rPr>
              <a:t>2. DTC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462063" y="514064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Evaluation Method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1A0C117-7B8A-49DA-B34C-E1DBEF2CE54B}"/>
              </a:ext>
            </a:extLst>
          </p:cNvPr>
          <p:cNvGrpSpPr/>
          <p:nvPr/>
        </p:nvGrpSpPr>
        <p:grpSpPr>
          <a:xfrm>
            <a:off x="374574" y="2649151"/>
            <a:ext cx="11442865" cy="1010195"/>
            <a:chOff x="2079428" y="1209498"/>
            <a:chExt cx="6524572" cy="576000"/>
          </a:xfrm>
        </p:grpSpPr>
        <p:sp>
          <p:nvSpPr>
            <p:cNvPr id="30" name="Pentagon 14">
              <a:extLst>
                <a:ext uri="{FF2B5EF4-FFF2-40B4-BE49-F238E27FC236}">
                  <a16:creationId xmlns:a16="http://schemas.microsoft.com/office/drawing/2014/main" id="{A6C97A75-F9C3-4104-A1E3-B7902CE5D5DE}"/>
                </a:ext>
              </a:extLst>
            </p:cNvPr>
            <p:cNvSpPr/>
            <p:nvPr/>
          </p:nvSpPr>
          <p:spPr>
            <a:xfrm>
              <a:off x="2079428" y="1209498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rgbClr val="F7F7F7"/>
            </a:solidFill>
            <a:ln w="254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 latinLnBrk="1">
                <a:defRPr/>
              </a:pPr>
              <a:endParaRPr lang="ko-KR" altLang="en-US" kern="0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2F7EFD0-736B-4727-B1F5-EA8E1737FBF9}"/>
                </a:ext>
              </a:extLst>
            </p:cNvPr>
            <p:cNvSpPr/>
            <p:nvPr/>
          </p:nvSpPr>
          <p:spPr>
            <a:xfrm>
              <a:off x="2974842" y="1209498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rgbClr val="F7F7F7"/>
            </a:solidFill>
            <a:ln w="381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 latinLnBrk="1">
                <a:defRPr/>
              </a:pPr>
              <a:endParaRPr lang="ko-KR" altLang="en-US" kern="0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626869-D7F3-44B9-89E8-D5E4CFEB07AF}"/>
                </a:ext>
              </a:extLst>
            </p:cNvPr>
            <p:cNvSpPr txBox="1"/>
            <p:nvPr/>
          </p:nvSpPr>
          <p:spPr>
            <a:xfrm>
              <a:off x="2161101" y="1267027"/>
              <a:ext cx="604639" cy="47382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01</a:t>
              </a:r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B2597901-A4F2-4386-BB3C-695E9E74A4F0}"/>
                </a:ext>
              </a:extLst>
            </p:cNvPr>
            <p:cNvSpPr txBox="1"/>
            <p:nvPr/>
          </p:nvSpPr>
          <p:spPr bwMode="auto">
            <a:xfrm>
              <a:off x="3477147" y="1354770"/>
              <a:ext cx="4845318" cy="2983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 smtClean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Precision </a:t>
              </a: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&amp; Recall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0B09D3-142C-43CF-A5CE-9D9BCC5AC14E}"/>
              </a:ext>
            </a:extLst>
          </p:cNvPr>
          <p:cNvGrpSpPr/>
          <p:nvPr/>
        </p:nvGrpSpPr>
        <p:grpSpPr>
          <a:xfrm>
            <a:off x="374574" y="4101711"/>
            <a:ext cx="11442865" cy="1010195"/>
            <a:chOff x="2079428" y="1209498"/>
            <a:chExt cx="6524572" cy="576000"/>
          </a:xfrm>
        </p:grpSpPr>
        <p:sp>
          <p:nvSpPr>
            <p:cNvPr id="35" name="Pentagon 21">
              <a:extLst>
                <a:ext uri="{FF2B5EF4-FFF2-40B4-BE49-F238E27FC236}">
                  <a16:creationId xmlns:a16="http://schemas.microsoft.com/office/drawing/2014/main" id="{AF321D7B-D7E7-4FEB-B239-D2019862A310}"/>
                </a:ext>
              </a:extLst>
            </p:cNvPr>
            <p:cNvSpPr/>
            <p:nvPr/>
          </p:nvSpPr>
          <p:spPr>
            <a:xfrm>
              <a:off x="2079428" y="1209498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rgbClr val="F7F7F7"/>
            </a:solidFill>
            <a:ln w="254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 latinLnBrk="1">
                <a:defRPr/>
              </a:pPr>
              <a:endParaRPr lang="ko-KR" altLang="en-US" kern="0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9FB7FAB5-1D59-414C-9072-95364A86D400}"/>
                </a:ext>
              </a:extLst>
            </p:cNvPr>
            <p:cNvSpPr/>
            <p:nvPr/>
          </p:nvSpPr>
          <p:spPr>
            <a:xfrm>
              <a:off x="2974842" y="1209498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rgbClr val="F7F7F7"/>
            </a:solidFill>
            <a:ln w="38100" cap="flat" cmpd="sng" algn="ctr">
              <a:solidFill>
                <a:srgbClr val="CC1A2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 latinLnBrk="1">
                <a:defRPr/>
              </a:pPr>
              <a:endParaRPr lang="ko-KR" altLang="en-US" kern="0" dirty="0">
                <a:solidFill>
                  <a:prstClr val="white"/>
                </a:solidFill>
                <a:latin typeface="Arial"/>
                <a:ea typeface="Arial Unicode M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2279C0-7802-4D91-967D-8C58B44B4F5F}"/>
                </a:ext>
              </a:extLst>
            </p:cNvPr>
            <p:cNvSpPr txBox="1"/>
            <p:nvPr/>
          </p:nvSpPr>
          <p:spPr>
            <a:xfrm>
              <a:off x="2161101" y="1267027"/>
              <a:ext cx="604639" cy="47382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latinLnBrk="1"/>
              <a:r>
                <a:rPr lang="en-US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0</a:t>
              </a:r>
              <a:r>
                <a:rPr lang="id-ID" altLang="ko-KR" sz="54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2</a:t>
              </a:r>
              <a:endParaRPr lang="en-US" altLang="ko-KR" sz="5400" b="1" dirty="0">
                <a:solidFill>
                  <a:srgbClr val="20346A"/>
                </a:solidFill>
                <a:latin typeface="Arial"/>
                <a:ea typeface="Arial Unicode MS"/>
                <a:cs typeface="Arial" pitchFamily="34" charset="0"/>
              </a:endParaRP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FB70BD81-75B5-401F-B2CD-48B4848772E9}"/>
                </a:ext>
              </a:extLst>
            </p:cNvPr>
            <p:cNvSpPr txBox="1"/>
            <p:nvPr/>
          </p:nvSpPr>
          <p:spPr bwMode="auto">
            <a:xfrm>
              <a:off x="3477147" y="1354770"/>
              <a:ext cx="5126853" cy="29833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800" b="1" dirty="0">
                  <a:solidFill>
                    <a:srgbClr val="20346A"/>
                  </a:solidFill>
                  <a:latin typeface="Arial"/>
                  <a:ea typeface="Arial Unicode MS"/>
                  <a:cs typeface="Arial" pitchFamily="34" charset="0"/>
                </a:rPr>
                <a:t>ROC &amp; AUC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4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-115956" y="1647979"/>
            <a:ext cx="12351657" cy="5299668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5956" y="194958"/>
            <a:ext cx="12351657" cy="1255486"/>
          </a:xfrm>
          <a:prstGeom prst="rect">
            <a:avLst/>
          </a:prstGeom>
          <a:solidFill>
            <a:srgbClr val="113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68879" y="240171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Chosen Algorithm</a:t>
            </a:r>
            <a:endParaRPr lang="id-ID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68167" y="194958"/>
            <a:ext cx="632623" cy="1255486"/>
          </a:xfrm>
          <a:prstGeom prst="rect">
            <a:avLst/>
          </a:prstGeom>
          <a:solidFill>
            <a:srgbClr val="ED4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6687672" y="309530"/>
            <a:ext cx="7273195" cy="95485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en-US" altLang="ko-KR" sz="3200" dirty="0">
                <a:solidFill>
                  <a:schemeClr val="bg1"/>
                </a:solidFill>
                <a:latin typeface="Arial"/>
                <a:ea typeface="맑은 고딕" pitchFamily="50" charset="-127"/>
              </a:rPr>
              <a:t>LENDING CLUB</a:t>
            </a:r>
            <a:endParaRPr lang="en-US" altLang="ko-KR" sz="3200" dirty="0">
              <a:solidFill>
                <a:schemeClr val="bg1"/>
              </a:solidFill>
              <a:latin typeface="Arial"/>
              <a:ea typeface="Arial Unicode MS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2019" r="79354" b="25216"/>
          <a:stretch/>
        </p:blipFill>
        <p:spPr>
          <a:xfrm>
            <a:off x="7813921" y="381226"/>
            <a:ext cx="871244" cy="827316"/>
          </a:xfrm>
          <a:prstGeom prst="rect">
            <a:avLst/>
          </a:prstGeom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79BFC95D-3EC4-4508-BF3F-B0E6702F3C6B}"/>
              </a:ext>
            </a:extLst>
          </p:cNvPr>
          <p:cNvSpPr txBox="1">
            <a:spLocks/>
          </p:cNvSpPr>
          <p:nvPr/>
        </p:nvSpPr>
        <p:spPr>
          <a:xfrm>
            <a:off x="568879" y="816235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ED43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Gradient Boost Classifier</a:t>
            </a:r>
            <a:endParaRPr lang="id-ID" dirty="0">
              <a:ln w="0"/>
              <a:solidFill>
                <a:srgbClr val="ED43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B63D29D-D79B-4F08-B360-0B9D9FB3358B}"/>
              </a:ext>
            </a:extLst>
          </p:cNvPr>
          <p:cNvGrpSpPr/>
          <p:nvPr/>
        </p:nvGrpSpPr>
        <p:grpSpPr>
          <a:xfrm>
            <a:off x="736511" y="1988258"/>
            <a:ext cx="4380232" cy="1451770"/>
            <a:chOff x="1294704" y="1708699"/>
            <a:chExt cx="4380232" cy="145177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3B65842-D24B-4D78-BCB5-D6BE61416864}"/>
                </a:ext>
              </a:extLst>
            </p:cNvPr>
            <p:cNvGrpSpPr/>
            <p:nvPr/>
          </p:nvGrpSpPr>
          <p:grpSpPr>
            <a:xfrm>
              <a:off x="1294704" y="1708699"/>
              <a:ext cx="3632200" cy="1451770"/>
              <a:chOff x="3683000" y="3089524"/>
              <a:chExt cx="3632200" cy="1451770"/>
            </a:xfrm>
            <a:solidFill>
              <a:srgbClr val="FFFFFF"/>
            </a:solidFill>
          </p:grpSpPr>
          <p:sp>
            <p:nvSpPr>
              <p:cNvPr id="66" name="Snip Diagonal Corner Rectangle 22">
                <a:extLst>
                  <a:ext uri="{FF2B5EF4-FFF2-40B4-BE49-F238E27FC236}">
                    <a16:creationId xmlns:a16="http://schemas.microsoft.com/office/drawing/2014/main" id="{D1FEF875-FF9A-4283-A94E-C0CC6FAEBAF3}"/>
                  </a:ext>
                </a:extLst>
              </p:cNvPr>
              <p:cNvSpPr/>
              <p:nvPr/>
            </p:nvSpPr>
            <p:spPr>
              <a:xfrm>
                <a:off x="3835400" y="3241924"/>
                <a:ext cx="3479800" cy="1299370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7" name="Snip Diagonal Corner Rectangle 3">
                <a:extLst>
                  <a:ext uri="{FF2B5EF4-FFF2-40B4-BE49-F238E27FC236}">
                    <a16:creationId xmlns:a16="http://schemas.microsoft.com/office/drawing/2014/main" id="{6750323C-B7F0-4C4F-A184-346C18DB9A54}"/>
                  </a:ext>
                </a:extLst>
              </p:cNvPr>
              <p:cNvSpPr/>
              <p:nvPr/>
            </p:nvSpPr>
            <p:spPr>
              <a:xfrm>
                <a:off x="3683000" y="3089524"/>
                <a:ext cx="3479800" cy="1299370"/>
              </a:xfrm>
              <a:prstGeom prst="snip2DiagRect">
                <a:avLst/>
              </a:prstGeom>
              <a:solidFill>
                <a:srgbClr val="1B2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736170A-C57F-41BF-8E3F-9AFBF1B87477}"/>
                  </a:ext>
                </a:extLst>
              </p:cNvPr>
              <p:cNvSpPr txBox="1"/>
              <p:nvPr/>
            </p:nvSpPr>
            <p:spPr>
              <a:xfrm>
                <a:off x="3977948" y="3089524"/>
                <a:ext cx="2628491" cy="400110"/>
              </a:xfrm>
              <a:prstGeom prst="rect">
                <a:avLst/>
              </a:prstGeom>
              <a:solidFill>
                <a:srgbClr val="1B293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Confusion Matrix</a:t>
                </a:r>
                <a:endParaRPr lang="id-ID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72DF97-E6D9-4FCF-BDE2-C6362CE5EB96}"/>
                </a:ext>
              </a:extLst>
            </p:cNvPr>
            <p:cNvSpPr txBox="1"/>
            <p:nvPr/>
          </p:nvSpPr>
          <p:spPr>
            <a:xfrm>
              <a:off x="3046445" y="2067995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Prediction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           Yes</a:t>
              </a:r>
              <a:endParaRPr lang="id-ID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BE6414-0310-412A-A4A1-17E71BD991B9}"/>
                </a:ext>
              </a:extLst>
            </p:cNvPr>
            <p:cNvSpPr txBox="1"/>
            <p:nvPr/>
          </p:nvSpPr>
          <p:spPr>
            <a:xfrm>
              <a:off x="1834508" y="2490332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No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           Yes</a:t>
              </a:r>
              <a:endParaRPr lang="id-ID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549400-3807-4D4C-A760-2FBD6A959592}"/>
                </a:ext>
              </a:extLst>
            </p:cNvPr>
            <p:cNvSpPr txBox="1"/>
            <p:nvPr/>
          </p:nvSpPr>
          <p:spPr>
            <a:xfrm>
              <a:off x="1834508" y="2579924"/>
              <a:ext cx="807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Actual</a:t>
              </a:r>
              <a:endParaRPr lang="id-ID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01F7B8B-E795-4293-9784-17E5A58F55F1}"/>
              </a:ext>
            </a:extLst>
          </p:cNvPr>
          <p:cNvGrpSpPr/>
          <p:nvPr/>
        </p:nvGrpSpPr>
        <p:grpSpPr>
          <a:xfrm>
            <a:off x="568879" y="3986758"/>
            <a:ext cx="3721670" cy="2794369"/>
            <a:chOff x="3683000" y="3089524"/>
            <a:chExt cx="3767762" cy="1448745"/>
          </a:xfrm>
          <a:solidFill>
            <a:srgbClr val="FFFFFF"/>
          </a:solidFill>
        </p:grpSpPr>
        <p:sp>
          <p:nvSpPr>
            <p:cNvPr id="70" name="Snip Diagonal Corner Rectangle 22">
              <a:extLst>
                <a:ext uri="{FF2B5EF4-FFF2-40B4-BE49-F238E27FC236}">
                  <a16:creationId xmlns:a16="http://schemas.microsoft.com/office/drawing/2014/main" id="{41F8DB7D-3C18-4250-B4EF-21D8EF174000}"/>
                </a:ext>
              </a:extLst>
            </p:cNvPr>
            <p:cNvSpPr/>
            <p:nvPr/>
          </p:nvSpPr>
          <p:spPr>
            <a:xfrm>
              <a:off x="3970962" y="3238899"/>
              <a:ext cx="3479800" cy="1299370"/>
            </a:xfrm>
            <a:prstGeom prst="snip2DiagRect">
              <a:avLst/>
            </a:prstGeom>
            <a:solidFill>
              <a:srgbClr val="C00000"/>
            </a:solidFill>
            <a:ln>
              <a:solidFill>
                <a:srgbClr val="CC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Snip Diagonal Corner Rectangle 3">
              <a:extLst>
                <a:ext uri="{FF2B5EF4-FFF2-40B4-BE49-F238E27FC236}">
                  <a16:creationId xmlns:a16="http://schemas.microsoft.com/office/drawing/2014/main" id="{C7050531-1D55-4B5A-B04B-EDF5685BF6F0}"/>
                </a:ext>
              </a:extLst>
            </p:cNvPr>
            <p:cNvSpPr/>
            <p:nvPr/>
          </p:nvSpPr>
          <p:spPr>
            <a:xfrm>
              <a:off x="3683000" y="3089524"/>
              <a:ext cx="3479800" cy="1299370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F3AFA3-95F5-4E3A-837E-596B3D1364FF}"/>
                </a:ext>
              </a:extLst>
            </p:cNvPr>
            <p:cNvSpPr txBox="1"/>
            <p:nvPr/>
          </p:nvSpPr>
          <p:spPr>
            <a:xfrm>
              <a:off x="3977948" y="3089524"/>
              <a:ext cx="262849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0346A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AUC Graphs</a:t>
              </a:r>
              <a:endParaRPr lang="id-ID" sz="2000" dirty="0">
                <a:solidFill>
                  <a:srgbClr val="20346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BA77CB-8EE9-4160-A618-16BA3B46330D}"/>
              </a:ext>
            </a:extLst>
          </p:cNvPr>
          <p:cNvGrpSpPr/>
          <p:nvPr/>
        </p:nvGrpSpPr>
        <p:grpSpPr>
          <a:xfrm>
            <a:off x="5401839" y="1840446"/>
            <a:ext cx="5368178" cy="2031053"/>
            <a:chOff x="5081974" y="1697983"/>
            <a:chExt cx="5368178" cy="203105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2FD2781-1A1D-4A4A-B91C-A2F597B5974A}"/>
                </a:ext>
              </a:extLst>
            </p:cNvPr>
            <p:cNvGrpSpPr/>
            <p:nvPr/>
          </p:nvGrpSpPr>
          <p:grpSpPr>
            <a:xfrm>
              <a:off x="5081974" y="1697983"/>
              <a:ext cx="5368178" cy="2031053"/>
              <a:chOff x="5255238" y="2639674"/>
              <a:chExt cx="3587766" cy="2800204"/>
            </a:xfrm>
          </p:grpSpPr>
          <p:sp>
            <p:nvSpPr>
              <p:cNvPr id="76" name="Snip Diagonal Corner Rectangle 22">
                <a:extLst>
                  <a:ext uri="{FF2B5EF4-FFF2-40B4-BE49-F238E27FC236}">
                    <a16:creationId xmlns:a16="http://schemas.microsoft.com/office/drawing/2014/main" id="{4FC8DC9B-8583-44D8-B5AE-92318BBD3B89}"/>
                  </a:ext>
                </a:extLst>
              </p:cNvPr>
              <p:cNvSpPr/>
              <p:nvPr/>
            </p:nvSpPr>
            <p:spPr>
              <a:xfrm>
                <a:off x="5405774" y="2933626"/>
                <a:ext cx="3437230" cy="2506252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7" name="Snip Diagonal Corner Rectangle 3">
                <a:extLst>
                  <a:ext uri="{FF2B5EF4-FFF2-40B4-BE49-F238E27FC236}">
                    <a16:creationId xmlns:a16="http://schemas.microsoft.com/office/drawing/2014/main" id="{88AF3262-DEEB-4121-BA9D-E35515BAC05E}"/>
                  </a:ext>
                </a:extLst>
              </p:cNvPr>
              <p:cNvSpPr/>
              <p:nvPr/>
            </p:nvSpPr>
            <p:spPr>
              <a:xfrm>
                <a:off x="5255238" y="2639674"/>
                <a:ext cx="3437230" cy="2506252"/>
              </a:xfrm>
              <a:prstGeom prst="snip2DiagRect">
                <a:avLst/>
              </a:prstGeom>
              <a:solidFill>
                <a:srgbClr val="1B2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51D68F-C296-4D7B-AE16-5AA04896005E}"/>
                </a:ext>
              </a:extLst>
            </p:cNvPr>
            <p:cNvSpPr txBox="1"/>
            <p:nvPr/>
          </p:nvSpPr>
          <p:spPr>
            <a:xfrm>
              <a:off x="6394796" y="1710696"/>
              <a:ext cx="2628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</a:t>
              </a:r>
              <a:endParaRPr lang="id-ID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075F70E-521E-4AC3-8C61-737A6B9D0F1B}"/>
              </a:ext>
            </a:extLst>
          </p:cNvPr>
          <p:cNvGrpSpPr/>
          <p:nvPr/>
        </p:nvGrpSpPr>
        <p:grpSpPr>
          <a:xfrm>
            <a:off x="5401839" y="3986759"/>
            <a:ext cx="5678834" cy="2744630"/>
            <a:chOff x="4613456" y="3918412"/>
            <a:chExt cx="7488905" cy="274463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594E7DB-8427-4A0B-87DA-B1B10B3669A8}"/>
                </a:ext>
              </a:extLst>
            </p:cNvPr>
            <p:cNvGrpSpPr/>
            <p:nvPr/>
          </p:nvGrpSpPr>
          <p:grpSpPr>
            <a:xfrm>
              <a:off x="4613456" y="3918412"/>
              <a:ext cx="7488905" cy="2744630"/>
              <a:chOff x="5255238" y="2639674"/>
              <a:chExt cx="3618106" cy="2800204"/>
            </a:xfrm>
          </p:grpSpPr>
          <p:sp>
            <p:nvSpPr>
              <p:cNvPr id="81" name="Snip Diagonal Corner Rectangle 22">
                <a:extLst>
                  <a:ext uri="{FF2B5EF4-FFF2-40B4-BE49-F238E27FC236}">
                    <a16:creationId xmlns:a16="http://schemas.microsoft.com/office/drawing/2014/main" id="{DD4C43BD-14D0-4A7B-B6A9-9A71A97031EB}"/>
                  </a:ext>
                </a:extLst>
              </p:cNvPr>
              <p:cNvSpPr/>
              <p:nvPr/>
            </p:nvSpPr>
            <p:spPr>
              <a:xfrm>
                <a:off x="5436114" y="2933626"/>
                <a:ext cx="3437230" cy="2506252"/>
              </a:xfrm>
              <a:prstGeom prst="snip2DiagRect">
                <a:avLst/>
              </a:prstGeom>
              <a:solidFill>
                <a:srgbClr val="C00000"/>
              </a:solidFill>
              <a:ln>
                <a:solidFill>
                  <a:srgbClr val="CC1A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2" name="Snip Diagonal Corner Rectangle 3">
                <a:extLst>
                  <a:ext uri="{FF2B5EF4-FFF2-40B4-BE49-F238E27FC236}">
                    <a16:creationId xmlns:a16="http://schemas.microsoft.com/office/drawing/2014/main" id="{2A2D1241-EEA3-4813-B529-5EA0ADB30366}"/>
                  </a:ext>
                </a:extLst>
              </p:cNvPr>
              <p:cNvSpPr/>
              <p:nvPr/>
            </p:nvSpPr>
            <p:spPr>
              <a:xfrm>
                <a:off x="5255238" y="2639674"/>
                <a:ext cx="3437230" cy="2506252"/>
              </a:xfrm>
              <a:prstGeom prst="snip2DiagRect">
                <a:avLst/>
              </a:prstGeom>
              <a:solidFill>
                <a:srgbClr val="1B2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AE29C1-981F-405F-A8A9-C338C556A623}"/>
                </a:ext>
              </a:extLst>
            </p:cNvPr>
            <p:cNvSpPr txBox="1"/>
            <p:nvPr/>
          </p:nvSpPr>
          <p:spPr>
            <a:xfrm>
              <a:off x="5244224" y="3976010"/>
              <a:ext cx="60643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Classification Report Comparation</a:t>
              </a:r>
              <a:endParaRPr lang="id-ID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200" y="2265982"/>
            <a:ext cx="3961445" cy="139230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92" y="2724010"/>
            <a:ext cx="1362075" cy="4762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47" y="4477196"/>
            <a:ext cx="2498308" cy="178815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735" y="4502065"/>
            <a:ext cx="4851674" cy="18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397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Malgun Gothic</vt:lpstr>
      <vt:lpstr>Arial</vt:lpstr>
      <vt:lpstr>Arial Unicode MS</vt:lpstr>
      <vt:lpstr>Calibri</vt:lpstr>
      <vt:lpstr>Calibri Light</vt:lpstr>
      <vt:lpstr>Mistral</vt:lpstr>
      <vt:lpstr>Segoe UI Black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2020-10-12T13:25:14Z</dcterms:created>
  <dcterms:modified xsi:type="dcterms:W3CDTF">2020-10-14T06:01:45Z</dcterms:modified>
</cp:coreProperties>
</file>