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63" r:id="rId4"/>
    <p:sldId id="264" r:id="rId5"/>
    <p:sldId id="265" r:id="rId6"/>
    <p:sldId id="259" r:id="rId7"/>
    <p:sldId id="260" r:id="rId8"/>
    <p:sldId id="261" r:id="rId9"/>
  </p:sldIdLst>
  <p:sldSz cx="9144000" cy="5143500" type="screen16x9"/>
  <p:notesSz cx="6858000" cy="9144000"/>
  <p:embeddedFontLst>
    <p:embeddedFont>
      <p:font typeface="Roboto" panose="02000000000000000000" pitchFamily="2" charset="0"/>
      <p:regular r:id="rId11"/>
      <p:bold r:id="rId12"/>
      <p:italic r:id="rId13"/>
      <p:boldItalic r:id="rId14"/>
    </p:embeddedFont>
    <p:embeddedFont>
      <p:font typeface="Roboto Slab" pitchFamily="2" charset="0"/>
      <p:regular r:id="rId15"/>
      <p:bold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E584E98-F22C-4E6F-8C55-6CFEC2229C57}">
  <a:tblStyle styleId="{2E584E98-F22C-4E6F-8C55-6CFEC2229C5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81408"/>
  </p:normalViewPr>
  <p:slideViewPr>
    <p:cSldViewPr snapToGrid="0">
      <p:cViewPr varScale="1">
        <p:scale>
          <a:sx n="92" d="100"/>
          <a:sy n="92" d="100"/>
        </p:scale>
        <p:origin x="1186" y="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516fb96bf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516fb96bf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GB" b="1" dirty="0"/>
              <a:t>Prompts to try: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Generate a simple outline for an AI collections system workflow, including inputs, decision logic, action triggers, and learning loop.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List 3–5 key customer attributes that would be most predictive for collections decision-making, and explain why each one matters.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Suggest examples of business rules and AI-driven actions the system could use at different risk levels (e.g., low, medium, high risk).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Create a rough sketch or step-by-step description of how customer data flows through the system from intake to action.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16fb96bfd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516fb96bfd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GB" b="1" dirty="0"/>
              <a:t>Prompts to try: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Explain how agentic AI could automate financial collections while keeping humans in critical decision points.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List 3–5 examples of collection actions, and classify each as best suited for full automation or requiring human oversight, with a brief reason why.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16fb96bfd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16fb96bfd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GB" b="1" dirty="0"/>
              <a:t>Prompts to try: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List key fairness, transparency, and compliance practices to build into an AI-powered credit collections system.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Suggest specific ways to monitor and audit the system over time to ensure it stays fair, compliant, and effective.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16fb96bfd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16fb96bfd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GB" b="1" dirty="0"/>
              <a:t>Prompts to try: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Suggest KPIs for an AI-powered collections strategy that balances business outcomes with customer fairness.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Describe 2–3 ways an AI collections system could improve both operational efficiency and customer experience.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1"/>
          <p:cNvSpPr txBox="1">
            <a:spLocks noGrp="1"/>
          </p:cNvSpPr>
          <p:nvPr>
            <p:ph type="title" hasCustomPrompt="1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>
            <a:spLocks noGrp="1"/>
          </p:cNvSpPr>
          <p:nvPr>
            <p:ph type="body" idx="1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6" name="Google Shape;36;p7"/>
          <p:cNvSpPr txBox="1">
            <a:spLocks noGrp="1"/>
          </p:cNvSpPr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1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5" name="Google Shape;45;p9"/>
          <p:cNvSpPr txBox="1">
            <a:spLocks noGrp="1"/>
          </p:cNvSpPr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>
            <a:spLocks noGrp="1"/>
          </p:cNvSpPr>
          <p:nvPr>
            <p:ph type="body" idx="1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rina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>
            <a:spLocks noGrp="1"/>
          </p:cNvSpPr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/>
              <a:t>AI-Powered Collections Strategy</a:t>
            </a:r>
            <a:endParaRPr sz="3000" dirty="0"/>
          </a:p>
        </p:txBody>
      </p:sp>
      <p:sp>
        <p:nvSpPr>
          <p:cNvPr id="64" name="Google Shape;64;p13"/>
          <p:cNvSpPr txBox="1">
            <a:spLocks noGrp="1"/>
          </p:cNvSpPr>
          <p:nvPr>
            <p:ph type="subTitle" idx="1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Leveraging Agentic AI for Scalable, Fair, and Effective Debt Management at Geldium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>
            <a:spLocks noGrp="1"/>
          </p:cNvSpPr>
          <p:nvPr>
            <p:ph type="title"/>
          </p:nvPr>
        </p:nvSpPr>
        <p:spPr>
          <a:xfrm>
            <a:off x="387900" y="182880"/>
            <a:ext cx="8368200" cy="139653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r>
              <a:rPr lang="en-US" b="1" dirty="0"/>
              <a:t>How the AI-Powered Collections System Works</a:t>
            </a:r>
            <a:br>
              <a:rPr lang="en-US" dirty="0"/>
            </a:br>
            <a:endParaRPr dirty="0"/>
          </a:p>
        </p:txBody>
      </p:sp>
      <p:sp>
        <p:nvSpPr>
          <p:cNvPr id="70" name="Google Shape;70;p14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400" b="1" dirty="0"/>
              <a:t>1. Data Collection:</a:t>
            </a:r>
            <a:r>
              <a:rPr lang="en-US" sz="1400" dirty="0"/>
              <a:t> Aggregate customer data from internal (transaction history, payment records) and external sources (credit bureaus, public records).</a:t>
            </a:r>
          </a:p>
          <a:p>
            <a:r>
              <a:rPr lang="en-US" sz="1400" b="1" dirty="0"/>
              <a:t>2. Data Processing &amp; Feature Engineering:</a:t>
            </a:r>
            <a:r>
              <a:rPr lang="en-US" sz="1400" dirty="0"/>
              <a:t> Clean, encode, and standardize data; engineer features such as missed payments, credit utilization, and account tenure.</a:t>
            </a:r>
          </a:p>
          <a:p>
            <a:r>
              <a:rPr lang="en-US" sz="1400" b="1" dirty="0"/>
              <a:t>3. Predictive Modeling:</a:t>
            </a:r>
            <a:r>
              <a:rPr lang="en-US" sz="1400" dirty="0"/>
              <a:t> Apply trained AI models (Logistic Regression, </a:t>
            </a:r>
            <a:r>
              <a:rPr lang="en-US" sz="1400" dirty="0" err="1"/>
              <a:t>XGBoost</a:t>
            </a:r>
            <a:r>
              <a:rPr lang="en-US" sz="1400" dirty="0"/>
              <a:t>) to score delinquency risk for each customer.</a:t>
            </a:r>
          </a:p>
          <a:p>
            <a:r>
              <a:rPr lang="en-US" sz="1400" b="1" dirty="0"/>
              <a:t>4. Segmentation &amp; Decision Logic:</a:t>
            </a:r>
            <a:r>
              <a:rPr lang="en-US" sz="1400" dirty="0"/>
              <a:t> Segment customers by risk level and determine recommended actions (e.g., reminders, offers, escalations).</a:t>
            </a:r>
          </a:p>
          <a:p>
            <a:r>
              <a:rPr lang="en-US" sz="1400" b="1" dirty="0"/>
              <a:t>5. Action Execution:</a:t>
            </a:r>
            <a:r>
              <a:rPr lang="en-US" sz="1400" dirty="0"/>
              <a:t> Trigger automated communications (email/SMS), assign cases to agents, or offer support programs.</a:t>
            </a:r>
          </a:p>
          <a:p>
            <a:r>
              <a:rPr lang="en-US" sz="1400" b="1" dirty="0"/>
              <a:t>6. Learning Loop:</a:t>
            </a:r>
            <a:r>
              <a:rPr lang="en-US" sz="1400" dirty="0"/>
              <a:t> Collect feedback on outcomes, monitor model performance, and retrain models regularly for continuous improvement.</a:t>
            </a:r>
          </a:p>
          <a:p>
            <a:pPr marL="114300" indent="0">
              <a:buNone/>
            </a:pPr>
            <a:endParaRPr lang="en-GB" sz="10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C2814-8E03-91A1-02FB-9DC5FB5D6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03B9AD-83EF-C751-9F04-B3CFC5589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7900" y="1144125"/>
            <a:ext cx="8368200" cy="3999375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950D21-7CD8-5230-0EBE-498CF44CEC6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70C0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0" y="0"/>
            <a:ext cx="9144000" cy="6096000"/>
          </a:xfrm>
          <a:prstGeom prst="rect">
            <a:avLst/>
          </a:prstGeom>
          <a:ln>
            <a:solidFill>
              <a:schemeClr val="bg2"/>
            </a:solidFill>
          </a:ln>
        </p:spPr>
      </p:pic>
    </p:spTree>
    <p:extLst>
      <p:ext uri="{BB962C8B-B14F-4D97-AF65-F5344CB8AC3E}">
        <p14:creationId xmlns:p14="http://schemas.microsoft.com/office/powerpoint/2010/main" val="3990101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B6C1C-F8E4-76F8-DF37-82C897AA7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900" y="574776"/>
            <a:ext cx="8368200" cy="6861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 Data Inputs and Feature Importance</a:t>
            </a:r>
            <a:br>
              <a:rPr lang="en-US" b="1" dirty="0"/>
            </a:b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2EF44-6BE3-971F-3140-B37CCFF7E5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114300" indent="0">
              <a:buNone/>
            </a:pPr>
            <a:r>
              <a:rPr lang="en-US" b="1" dirty="0"/>
              <a:t>Key Data Inputs :</a:t>
            </a:r>
          </a:p>
          <a:p>
            <a:pPr marL="114300" indent="0">
              <a:buNone/>
            </a:pPr>
            <a:endParaRPr lang="en-US" dirty="0"/>
          </a:p>
          <a:p>
            <a:r>
              <a:rPr lang="en-US" sz="1200" dirty="0"/>
              <a:t>Payment history (missed payments, on-time payments)</a:t>
            </a:r>
          </a:p>
          <a:p>
            <a:r>
              <a:rPr lang="en-US" sz="1200" dirty="0"/>
              <a:t>Credit utilization ratio</a:t>
            </a:r>
          </a:p>
          <a:p>
            <a:r>
              <a:rPr lang="en-US" sz="1200" dirty="0"/>
              <a:t>Debt-to-income ratio</a:t>
            </a:r>
          </a:p>
          <a:p>
            <a:r>
              <a:rPr lang="en-US" sz="1200" dirty="0"/>
              <a:t>Loan balance and account tenure</a:t>
            </a:r>
          </a:p>
          <a:p>
            <a:r>
              <a:rPr lang="en-US" sz="1200" dirty="0"/>
              <a:t>Demographic data (age, income)</a:t>
            </a:r>
          </a:p>
          <a:p>
            <a:pPr marL="114300" indent="0">
              <a:buNone/>
            </a:pPr>
            <a:endParaRPr lang="en-US" sz="1200" dirty="0"/>
          </a:p>
          <a:p>
            <a:pPr marL="114300" indent="0">
              <a:buNone/>
            </a:pPr>
            <a:r>
              <a:rPr lang="en-US" b="1" dirty="0"/>
              <a:t>Feature Importance :</a:t>
            </a:r>
          </a:p>
          <a:p>
            <a:pPr marL="114300" indent="0">
              <a:buNone/>
            </a:pPr>
            <a:endParaRPr lang="en-US" dirty="0"/>
          </a:p>
          <a:p>
            <a:r>
              <a:rPr lang="en-US" sz="1200" dirty="0"/>
              <a:t>Models consistently identify missed payments and high credit utilization as the strongest predictors of delinquency.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760304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18DC0-6FCF-F069-C06F-7E1FFB19C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402" y="981727"/>
            <a:ext cx="8368200" cy="686100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Model Decision Logic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5BF094-AFFB-5994-4332-B4D8089BC5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400" dirty="0"/>
              <a:t>Customers are assigned a risk score based on model outputs.</a:t>
            </a:r>
          </a:p>
          <a:p>
            <a:r>
              <a:rPr lang="en-US" sz="1400" dirty="0"/>
              <a:t>Decision thresholds are set to segment customers into low, medium, and high risk.</a:t>
            </a:r>
          </a:p>
          <a:p>
            <a:r>
              <a:rPr lang="en-US" sz="1400" dirty="0"/>
              <a:t>High-risk customers receive proactive outreach and support offers.</a:t>
            </a:r>
          </a:p>
          <a:p>
            <a:r>
              <a:rPr lang="en-US" sz="1400" dirty="0"/>
              <a:t>Medium-risk customers are monitored and receive periodic reminders.</a:t>
            </a:r>
          </a:p>
          <a:p>
            <a:r>
              <a:rPr lang="en-US" sz="1400" dirty="0"/>
              <a:t>Low-risk customers follow standard collection protocols.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197498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Role of Agentic AI</a:t>
            </a:r>
            <a:endParaRPr/>
          </a:p>
        </p:txBody>
      </p:sp>
      <p:sp>
        <p:nvSpPr>
          <p:cNvPr id="82" name="Google Shape;82;p16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>
              <a:buNone/>
            </a:pPr>
            <a:endParaRPr lang="en-GB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F592359-C85F-3557-EDC1-94464A2F44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6128723"/>
              </p:ext>
            </p:extLst>
          </p:nvPr>
        </p:nvGraphicFramePr>
        <p:xfrm>
          <a:off x="387900" y="1484640"/>
          <a:ext cx="8368200" cy="3079751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4184100">
                  <a:extLst>
                    <a:ext uri="{9D8B030D-6E8A-4147-A177-3AD203B41FA5}">
                      <a16:colId xmlns:a16="http://schemas.microsoft.com/office/drawing/2014/main" val="1877106413"/>
                    </a:ext>
                  </a:extLst>
                </a:gridCol>
                <a:gridCol w="4184100">
                  <a:extLst>
                    <a:ext uri="{9D8B030D-6E8A-4147-A177-3AD203B41FA5}">
                      <a16:colId xmlns:a16="http://schemas.microsoft.com/office/drawing/2014/main" val="4095824517"/>
                    </a:ext>
                  </a:extLst>
                </a:gridCol>
              </a:tblGrid>
              <a:tr h="54910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b="1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Autonomous Activities</a:t>
                      </a:r>
                    </a:p>
                  </a:txBody>
                  <a:tcPr marL="35811" marR="35811" marT="23874" marB="23874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b="1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Human Oversight Activities</a:t>
                      </a:r>
                    </a:p>
                  </a:txBody>
                  <a:tcPr marL="35811" marR="35811" marT="23874" marB="23874" anchor="ctr"/>
                </a:tc>
                <a:extLst>
                  <a:ext uri="{0D108BD9-81ED-4DB2-BD59-A6C34878D82A}">
                    <a16:rowId xmlns:a16="http://schemas.microsoft.com/office/drawing/2014/main" val="265918852"/>
                  </a:ext>
                </a:extLst>
              </a:tr>
              <a:tr h="54910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>
                          <a:effectLst/>
                        </a:rPr>
                        <a:t>Automated risk scoring and segmentation</a:t>
                      </a:r>
                    </a:p>
                  </a:txBody>
                  <a:tcPr marL="35811" marR="35811" marT="23874" marB="23874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>
                          <a:effectLst/>
                        </a:rPr>
                        <a:t>Reviewing edge cases or escalations</a:t>
                      </a:r>
                    </a:p>
                  </a:txBody>
                  <a:tcPr marL="35811" marR="35811" marT="23874" marB="23874" anchor="ctr"/>
                </a:tc>
                <a:extLst>
                  <a:ext uri="{0D108BD9-81ED-4DB2-BD59-A6C34878D82A}">
                    <a16:rowId xmlns:a16="http://schemas.microsoft.com/office/drawing/2014/main" val="1971999639"/>
                  </a:ext>
                </a:extLst>
              </a:tr>
              <a:tr h="71622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 dirty="0">
                          <a:effectLst/>
                        </a:rPr>
                        <a:t>Triggering standard reminders and outreach</a:t>
                      </a:r>
                    </a:p>
                  </a:txBody>
                  <a:tcPr marL="35811" marR="35811" marT="23874" marB="23874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 dirty="0">
                          <a:effectLst/>
                        </a:rPr>
                        <a:t>Approving high-impact or sensitive actions</a:t>
                      </a:r>
                    </a:p>
                  </a:txBody>
                  <a:tcPr marL="35811" marR="35811" marT="23874" marB="23874" anchor="ctr"/>
                </a:tc>
                <a:extLst>
                  <a:ext uri="{0D108BD9-81ED-4DB2-BD59-A6C34878D82A}">
                    <a16:rowId xmlns:a16="http://schemas.microsoft.com/office/drawing/2014/main" val="2605557678"/>
                  </a:ext>
                </a:extLst>
              </a:tr>
              <a:tr h="54910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>
                          <a:effectLst/>
                        </a:rPr>
                        <a:t>Routine model retraining and monitoring</a:t>
                      </a:r>
                    </a:p>
                  </a:txBody>
                  <a:tcPr marL="35811" marR="35811" marT="23874" marB="23874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>
                          <a:effectLst/>
                        </a:rPr>
                        <a:t>Monitoring model fairness and compliance</a:t>
                      </a:r>
                    </a:p>
                  </a:txBody>
                  <a:tcPr marL="35811" marR="35811" marT="23874" marB="23874" anchor="ctr"/>
                </a:tc>
                <a:extLst>
                  <a:ext uri="{0D108BD9-81ED-4DB2-BD59-A6C34878D82A}">
                    <a16:rowId xmlns:a16="http://schemas.microsoft.com/office/drawing/2014/main" val="1576731904"/>
                  </a:ext>
                </a:extLst>
              </a:tr>
              <a:tr h="71622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100">
                          <a:effectLst/>
                        </a:rPr>
                        <a:t>Generating reports and dashboards</a:t>
                      </a:r>
                    </a:p>
                  </a:txBody>
                  <a:tcPr marL="35811" marR="35811" marT="23874" marB="23874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100" dirty="0">
                          <a:effectLst/>
                        </a:rPr>
                        <a:t>Handling customer complaints/appeals</a:t>
                      </a:r>
                    </a:p>
                  </a:txBody>
                  <a:tcPr marL="35811" marR="35811" marT="23874" marB="23874" anchor="ctr"/>
                </a:tc>
                <a:extLst>
                  <a:ext uri="{0D108BD9-81ED-4DB2-BD59-A6C34878D82A}">
                    <a16:rowId xmlns:a16="http://schemas.microsoft.com/office/drawing/2014/main" val="27384762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Responsible AI Guardrails</a:t>
            </a:r>
            <a:endParaRPr/>
          </a:p>
        </p:txBody>
      </p:sp>
      <p:sp>
        <p:nvSpPr>
          <p:cNvPr id="89" name="Google Shape;89;p17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400" b="1" dirty="0"/>
              <a:t>Bias &amp; Fairness Audits:</a:t>
            </a:r>
            <a:r>
              <a:rPr lang="en-US" sz="1400" dirty="0"/>
              <a:t> Regularly test for disparate impact across demographic groups; adjust models as needed.</a:t>
            </a:r>
          </a:p>
          <a:p>
            <a:pPr marL="114300" indent="0">
              <a:buNone/>
            </a:pPr>
            <a:endParaRPr lang="en-US" sz="1400" dirty="0"/>
          </a:p>
          <a:p>
            <a:r>
              <a:rPr lang="en-US" sz="1400" b="1" dirty="0"/>
              <a:t>Explainability:</a:t>
            </a:r>
            <a:r>
              <a:rPr lang="en-US" sz="1400" dirty="0"/>
              <a:t> Use interpretable models and provide clear explanations for decisions to customers and staff.</a:t>
            </a:r>
          </a:p>
          <a:p>
            <a:pPr marL="114300" indent="0">
              <a:buNone/>
            </a:pPr>
            <a:endParaRPr lang="en-US" sz="1400" dirty="0"/>
          </a:p>
          <a:p>
            <a:r>
              <a:rPr lang="en-US" sz="1400" b="1" dirty="0"/>
              <a:t>Regulatory Compliance:</a:t>
            </a:r>
            <a:r>
              <a:rPr lang="en-US" sz="1400" dirty="0"/>
              <a:t> Ensure all processes comply with financial regulations (e.g., fair lending, data privacy).</a:t>
            </a:r>
          </a:p>
          <a:p>
            <a:pPr marL="114300" indent="0">
              <a:buNone/>
            </a:pPr>
            <a:endParaRPr lang="en-US" sz="1400" dirty="0"/>
          </a:p>
          <a:p>
            <a:r>
              <a:rPr lang="en-US" sz="1400" b="1" dirty="0"/>
              <a:t>Human-in-the-Loop:</a:t>
            </a:r>
            <a:r>
              <a:rPr lang="en-US" sz="1400" dirty="0"/>
              <a:t> Maintain human review for high-stakes or sensitive decisions.</a:t>
            </a:r>
          </a:p>
          <a:p>
            <a:pPr marL="114300" indent="0">
              <a:buNone/>
            </a:pPr>
            <a:endParaRPr lang="en-US" sz="1400" dirty="0"/>
          </a:p>
          <a:p>
            <a:r>
              <a:rPr lang="en-US" sz="1400" b="1" dirty="0"/>
              <a:t>Data Privacy &amp; Security:</a:t>
            </a:r>
            <a:r>
              <a:rPr lang="en-US" sz="1400" dirty="0"/>
              <a:t> Protect customer data throughout the lifecycle.</a:t>
            </a:r>
          </a:p>
          <a:p>
            <a:pPr>
              <a:buNone/>
            </a:pPr>
            <a:endParaRPr lang="en-GB" sz="16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Expected Business Impact</a:t>
            </a:r>
            <a:endParaRPr/>
          </a:p>
        </p:txBody>
      </p:sp>
      <p:sp>
        <p:nvSpPr>
          <p:cNvPr id="95" name="Google Shape;95;p18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3814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None/>
            </a:pPr>
            <a:r>
              <a:rPr lang="en-US" b="1" dirty="0"/>
              <a:t>Business KPIs :</a:t>
            </a:r>
          </a:p>
          <a:p>
            <a:pPr marL="114300" indent="0">
              <a:buNone/>
            </a:pPr>
            <a:endParaRPr lang="en-US" dirty="0"/>
          </a:p>
          <a:p>
            <a:r>
              <a:rPr lang="en-US" sz="1400" dirty="0"/>
              <a:t>Reduced delinquency rates and charge-offs</a:t>
            </a:r>
          </a:p>
          <a:p>
            <a:r>
              <a:rPr lang="en-US" sz="1400" dirty="0"/>
              <a:t>Increased collections efficiency and cost savings</a:t>
            </a:r>
          </a:p>
          <a:p>
            <a:r>
              <a:rPr lang="en-US" sz="1400" dirty="0"/>
              <a:t>Improved risk segmentation and resource allocation</a:t>
            </a:r>
          </a:p>
          <a:p>
            <a:r>
              <a:rPr lang="en-US" sz="1400" dirty="0"/>
              <a:t>Enhanced compliance and audit readiness</a:t>
            </a:r>
          </a:p>
          <a:p>
            <a:pPr marL="114300" indent="0">
              <a:buNone/>
            </a:pPr>
            <a:endParaRPr lang="en-US" b="1" dirty="0"/>
          </a:p>
          <a:p>
            <a:pPr marL="114300" indent="0">
              <a:buNone/>
            </a:pPr>
            <a:r>
              <a:rPr lang="en-US" b="1" dirty="0"/>
              <a:t>Customer Outcomes  :</a:t>
            </a:r>
            <a:endParaRPr lang="en-US" dirty="0"/>
          </a:p>
          <a:p>
            <a:r>
              <a:rPr lang="en-US" sz="1400" dirty="0"/>
              <a:t>More personalized and timely outreach</a:t>
            </a:r>
          </a:p>
          <a:p>
            <a:r>
              <a:rPr lang="en-US" sz="1400" dirty="0"/>
              <a:t>Improved customer experience and trust</a:t>
            </a:r>
          </a:p>
          <a:p>
            <a:r>
              <a:rPr lang="en-US" sz="1400" dirty="0"/>
              <a:t>Proactive support for at-risk customers</a:t>
            </a:r>
          </a:p>
          <a:p>
            <a:r>
              <a:rPr lang="en-US" sz="1400" dirty="0"/>
              <a:t>Greater transparency and fairness in decision-making</a:t>
            </a:r>
          </a:p>
          <a:p>
            <a:pPr>
              <a:buNone/>
            </a:pPr>
            <a:endParaRPr lang="en-GB" sz="1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693</Words>
  <Application>Microsoft Office PowerPoint</Application>
  <PresentationFormat>On-screen Show (16:9)</PresentationFormat>
  <Paragraphs>75</Paragraphs>
  <Slides>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Roboto</vt:lpstr>
      <vt:lpstr>Roboto Slab</vt:lpstr>
      <vt:lpstr>Arial</vt:lpstr>
      <vt:lpstr>Marina</vt:lpstr>
      <vt:lpstr>AI-Powered Collections Strategy</vt:lpstr>
      <vt:lpstr>How the AI-Powered Collections System Works </vt:lpstr>
      <vt:lpstr>PowerPoint Presentation</vt:lpstr>
      <vt:lpstr> Data Inputs and Feature Importance </vt:lpstr>
      <vt:lpstr>Model Decision Logic </vt:lpstr>
      <vt:lpstr>Role of Agentic AI</vt:lpstr>
      <vt:lpstr>Responsible AI Guardrails</vt:lpstr>
      <vt:lpstr>Expected Business Impact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 R Y A</dc:creator>
  <cp:lastModifiedBy>Arya Prakash Shrivastav</cp:lastModifiedBy>
  <cp:revision>3</cp:revision>
  <dcterms:modified xsi:type="dcterms:W3CDTF">2025-07-22T16:20:30Z</dcterms:modified>
</cp:coreProperties>
</file>