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4" r:id="rId4"/>
    <p:sldId id="258" r:id="rId5"/>
    <p:sldId id="259" r:id="rId6"/>
    <p:sldId id="261" r:id="rId7"/>
    <p:sldId id="262" r:id="rId8"/>
    <p:sldId id="263" r:id="rId9"/>
    <p:sldId id="264" r:id="rId10"/>
    <p:sldId id="265" r:id="rId11"/>
    <p:sldId id="266" r:id="rId12"/>
    <p:sldId id="267" r:id="rId13"/>
    <p:sldId id="269" r:id="rId14"/>
    <p:sldId id="270" r:id="rId15"/>
    <p:sldId id="268" r:id="rId16"/>
    <p:sldId id="272" r:id="rId17"/>
    <p:sldId id="273" r:id="rId18"/>
    <p:sldId id="271"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525"/>
    <a:srgbClr val="333131"/>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B0B25-41B7-4404-8B05-E69A1CECA545}"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58601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B0B25-41B7-4404-8B05-E69A1CECA545}"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402145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B0B25-41B7-4404-8B05-E69A1CECA545}"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20074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B0B25-41B7-4404-8B05-E69A1CECA545}"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95481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8B0B25-41B7-4404-8B05-E69A1CECA545}"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252022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8B0B25-41B7-4404-8B05-E69A1CECA545}" type="datetimeFigureOut">
              <a:rPr lang="en-IN" smtClean="0"/>
              <a:t>04-03-2018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307252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8B0B25-41B7-4404-8B05-E69A1CECA545}" type="datetimeFigureOut">
              <a:rPr lang="en-IN" smtClean="0"/>
              <a:t>04-03-2018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41513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8B0B25-41B7-4404-8B05-E69A1CECA545}" type="datetimeFigureOut">
              <a:rPr lang="en-IN" smtClean="0"/>
              <a:t>04-03-2018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129820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B0B25-41B7-4404-8B05-E69A1CECA545}" type="datetimeFigureOut">
              <a:rPr lang="en-IN" smtClean="0"/>
              <a:t>04-03-2018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34566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8B0B25-41B7-4404-8B05-E69A1CECA545}" type="datetimeFigureOut">
              <a:rPr lang="en-IN" smtClean="0"/>
              <a:t>04-03-2018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301330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8B0B25-41B7-4404-8B05-E69A1CECA545}" type="datetimeFigureOut">
              <a:rPr lang="en-IN" smtClean="0"/>
              <a:t>04-03-2018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01BC6-A40A-4406-AAAB-84F60D969F3E}" type="slidenum">
              <a:rPr lang="en-IN" smtClean="0"/>
              <a:t>‹#›</a:t>
            </a:fld>
            <a:endParaRPr lang="en-IN"/>
          </a:p>
        </p:txBody>
      </p:sp>
    </p:spTree>
    <p:extLst>
      <p:ext uri="{BB962C8B-B14F-4D97-AF65-F5344CB8AC3E}">
        <p14:creationId xmlns:p14="http://schemas.microsoft.com/office/powerpoint/2010/main" val="310433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B0B25-41B7-4404-8B05-E69A1CECA545}" type="datetimeFigureOut">
              <a:rPr lang="en-IN" smtClean="0"/>
              <a:t>04-03-2018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01BC6-A40A-4406-AAAB-84F60D969F3E}" type="slidenum">
              <a:rPr lang="en-IN" smtClean="0"/>
              <a:t>‹#›</a:t>
            </a:fld>
            <a:endParaRPr lang="en-IN"/>
          </a:p>
        </p:txBody>
      </p:sp>
    </p:spTree>
    <p:extLst>
      <p:ext uri="{BB962C8B-B14F-4D97-AF65-F5344CB8AC3E}">
        <p14:creationId xmlns:p14="http://schemas.microsoft.com/office/powerpoint/2010/main" val="347301128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84AD-0AE1-4A56-B65F-03F631323160}"/>
              </a:ext>
            </a:extLst>
          </p:cNvPr>
          <p:cNvSpPr>
            <a:spLocks noGrp="1"/>
          </p:cNvSpPr>
          <p:nvPr>
            <p:ph type="ctrTitle"/>
          </p:nvPr>
        </p:nvSpPr>
        <p:spPr/>
        <p:txBody>
          <a:bodyPr/>
          <a:lstStyle/>
          <a:p>
            <a:r>
              <a:rPr lang="en-IN" dirty="0"/>
              <a:t>Bayesian Decision Theory</a:t>
            </a:r>
          </a:p>
        </p:txBody>
      </p:sp>
      <p:sp>
        <p:nvSpPr>
          <p:cNvPr id="3" name="Subtitle 2">
            <a:extLst>
              <a:ext uri="{FF2B5EF4-FFF2-40B4-BE49-F238E27FC236}">
                <a16:creationId xmlns:a16="http://schemas.microsoft.com/office/drawing/2014/main" id="{B09003AB-0F1B-4E23-A017-00B8E95AD86B}"/>
              </a:ext>
            </a:extLst>
          </p:cNvPr>
          <p:cNvSpPr>
            <a:spLocks noGrp="1"/>
          </p:cNvSpPr>
          <p:nvPr>
            <p:ph type="subTitle" idx="1"/>
          </p:nvPr>
        </p:nvSpPr>
        <p:spPr/>
        <p:txBody>
          <a:bodyPr/>
          <a:lstStyle/>
          <a:p>
            <a:r>
              <a:rPr lang="en-IN" dirty="0">
                <a:solidFill>
                  <a:schemeClr val="tx1">
                    <a:lumMod val="65000"/>
                  </a:schemeClr>
                </a:solidFill>
              </a:rPr>
              <a:t>An Introduction</a:t>
            </a:r>
          </a:p>
          <a:p>
            <a:r>
              <a:rPr lang="en-IN" dirty="0">
                <a:solidFill>
                  <a:schemeClr val="tx1">
                    <a:lumMod val="65000"/>
                  </a:schemeClr>
                </a:solidFill>
              </a:rPr>
              <a:t>By : Arya Rajiv Chaloli</a:t>
            </a:r>
          </a:p>
        </p:txBody>
      </p:sp>
    </p:spTree>
    <p:extLst>
      <p:ext uri="{BB962C8B-B14F-4D97-AF65-F5344CB8AC3E}">
        <p14:creationId xmlns:p14="http://schemas.microsoft.com/office/powerpoint/2010/main" val="101869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B2B9CE-3F22-4C7E-A951-A6F42420820C}"/>
                  </a:ext>
                </a:extLst>
              </p:cNvPr>
              <p:cNvSpPr>
                <a:spLocks noGrp="1"/>
              </p:cNvSpPr>
              <p:nvPr>
                <p:ph idx="1"/>
              </p:nvPr>
            </p:nvSpPr>
            <p:spPr>
              <a:xfrm>
                <a:off x="838200" y="731520"/>
                <a:ext cx="10515600" cy="5445443"/>
              </a:xfrm>
            </p:spPr>
            <p:txBody>
              <a:bodyPr>
                <a:normAutofit lnSpcReduction="10000"/>
              </a:bodyPr>
              <a:lstStyle/>
              <a:p>
                <a:pPr marL="0" indent="0">
                  <a:buNone/>
                </a:pPr>
                <a:r>
                  <a:rPr lang="en-IN" dirty="0">
                    <a:solidFill>
                      <a:schemeClr val="tx1">
                        <a:lumMod val="65000"/>
                      </a:schemeClr>
                    </a:solidFill>
                  </a:rPr>
                  <a:t>Following the decision rule - part 3 ,</a:t>
                </a:r>
                <a:r>
                  <a:rPr lang="pt-BR" dirty="0">
                    <a:solidFill>
                      <a:schemeClr val="tx1">
                        <a:lumMod val="65000"/>
                      </a:schemeClr>
                    </a:solidFill>
                  </a:rPr>
                  <a:t> we decide ω1 if </a:t>
                </a:r>
              </a:p>
              <a:p>
                <a:pPr marL="0" indent="0">
                  <a:buNone/>
                </a:pPr>
                <a:endParaRPr lang="en-IN" sz="1800" dirty="0">
                  <a:solidFill>
                    <a:schemeClr val="tx1">
                      <a:lumMod val="65000"/>
                    </a:schemeClr>
                  </a:solidFill>
                </a:endParaRPr>
              </a:p>
              <a:p>
                <a:pPr marL="0" indent="0">
                  <a:buNone/>
                </a:pPr>
                <a14:m>
                  <m:oMathPara xmlns:m="http://schemas.openxmlformats.org/officeDocument/2006/math">
                    <m:oMathParaPr>
                      <m:jc m:val="centerGroup"/>
                    </m:oMathParaPr>
                    <m:oMath xmlns:m="http://schemas.openxmlformats.org/officeDocument/2006/math">
                      <m:r>
                        <a:rPr lang="pt-BR" i="1">
                          <a:solidFill>
                            <a:schemeClr val="tx1">
                              <a:lumMod val="65000"/>
                            </a:schemeClr>
                          </a:solidFill>
                          <a:latin typeface="Cambria Math" panose="02040503050406030204" pitchFamily="18" charset="0"/>
                        </a:rPr>
                        <m:t>𝑅</m:t>
                      </m:r>
                      <m:r>
                        <a:rPr lang="pt-BR" i="1">
                          <a:solidFill>
                            <a:schemeClr val="tx1">
                              <a:lumMod val="65000"/>
                            </a:schemeClr>
                          </a:solidFill>
                          <a:latin typeface="Cambria Math" panose="02040503050406030204" pitchFamily="18" charset="0"/>
                        </a:rPr>
                        <m:t>(</m:t>
                      </m:r>
                      <m:r>
                        <a:rPr lang="pt-BR" i="1">
                          <a:solidFill>
                            <a:schemeClr val="tx1">
                              <a:lumMod val="65000"/>
                            </a:schemeClr>
                          </a:solidFill>
                          <a:latin typeface="Cambria Math" panose="02040503050406030204" pitchFamily="18" charset="0"/>
                        </a:rPr>
                        <m:t>𝛼</m:t>
                      </m:r>
                      <m:r>
                        <a:rPr lang="pt-BR" i="1">
                          <a:solidFill>
                            <a:schemeClr val="tx1">
                              <a:lumMod val="65000"/>
                            </a:schemeClr>
                          </a:solidFill>
                          <a:latin typeface="Cambria Math" panose="02040503050406030204" pitchFamily="18" charset="0"/>
                        </a:rPr>
                        <m:t>1|</m:t>
                      </m:r>
                      <m:r>
                        <a:rPr lang="pt-BR" i="1">
                          <a:solidFill>
                            <a:schemeClr val="tx1">
                              <a:lumMod val="65000"/>
                            </a:schemeClr>
                          </a:solidFill>
                          <a:latin typeface="Cambria Math" panose="02040503050406030204" pitchFamily="18" charset="0"/>
                        </a:rPr>
                        <m:t>𝑥</m:t>
                      </m:r>
                      <m:r>
                        <a:rPr lang="pt-BR" i="1">
                          <a:solidFill>
                            <a:schemeClr val="tx1">
                              <a:lumMod val="65000"/>
                            </a:schemeClr>
                          </a:solidFill>
                          <a:latin typeface="Cambria Math" panose="02040503050406030204" pitchFamily="18" charset="0"/>
                        </a:rPr>
                        <m:t>) &lt; </m:t>
                      </m:r>
                      <m:r>
                        <a:rPr lang="pt-BR" i="1">
                          <a:solidFill>
                            <a:schemeClr val="tx1">
                              <a:lumMod val="65000"/>
                            </a:schemeClr>
                          </a:solidFill>
                          <a:latin typeface="Cambria Math" panose="02040503050406030204" pitchFamily="18" charset="0"/>
                        </a:rPr>
                        <m:t>𝑅</m:t>
                      </m:r>
                      <m:r>
                        <a:rPr lang="pt-BR" i="1">
                          <a:solidFill>
                            <a:schemeClr val="tx1">
                              <a:lumMod val="65000"/>
                            </a:schemeClr>
                          </a:solidFill>
                          <a:latin typeface="Cambria Math" panose="02040503050406030204" pitchFamily="18" charset="0"/>
                        </a:rPr>
                        <m:t>(</m:t>
                      </m:r>
                      <m:r>
                        <a:rPr lang="pt-BR" i="1">
                          <a:solidFill>
                            <a:schemeClr val="tx1">
                              <a:lumMod val="65000"/>
                            </a:schemeClr>
                          </a:solidFill>
                          <a:latin typeface="Cambria Math" panose="02040503050406030204" pitchFamily="18" charset="0"/>
                        </a:rPr>
                        <m:t>𝛼</m:t>
                      </m:r>
                      <m:r>
                        <a:rPr lang="pt-BR" i="1">
                          <a:solidFill>
                            <a:schemeClr val="tx1">
                              <a:lumMod val="65000"/>
                            </a:schemeClr>
                          </a:solidFill>
                          <a:latin typeface="Cambria Math" panose="02040503050406030204" pitchFamily="18" charset="0"/>
                        </a:rPr>
                        <m:t>2|</m:t>
                      </m:r>
                      <m:r>
                        <a:rPr lang="pt-BR" i="1">
                          <a:solidFill>
                            <a:schemeClr val="tx1">
                              <a:lumMod val="65000"/>
                            </a:schemeClr>
                          </a:solidFill>
                          <a:latin typeface="Cambria Math" panose="02040503050406030204" pitchFamily="18" charset="0"/>
                        </a:rPr>
                        <m:t>𝑥</m:t>
                      </m:r>
                      <m:r>
                        <a:rPr lang="en-IN" b="0" i="1" smtClean="0">
                          <a:solidFill>
                            <a:schemeClr val="tx1">
                              <a:lumMod val="65000"/>
                            </a:schemeClr>
                          </a:solidFill>
                          <a:latin typeface="Cambria Math" panose="02040503050406030204" pitchFamily="18" charset="0"/>
                        </a:rPr>
                        <m:t>)</m:t>
                      </m:r>
                    </m:oMath>
                  </m:oMathPara>
                </a14:m>
                <a:endParaRPr lang="en-IN" dirty="0">
                  <a:solidFill>
                    <a:schemeClr val="tx1">
                      <a:lumMod val="65000"/>
                    </a:schemeClr>
                  </a:solidFill>
                </a:endParaRPr>
              </a:p>
              <a:p>
                <a:pPr marL="0" indent="0">
                  <a:buNone/>
                </a:pPr>
                <a:endParaRPr lang="en-IN" dirty="0">
                  <a:solidFill>
                    <a:schemeClr val="tx1">
                      <a:lumMod val="65000"/>
                    </a:schemeClr>
                  </a:solidFill>
                </a:endParaRPr>
              </a:p>
              <a:p>
                <a:pPr marL="0" indent="0">
                  <a:buNone/>
                </a:pPr>
                <a14:m>
                  <m:oMathPara xmlns:m="http://schemas.openxmlformats.org/officeDocument/2006/math">
                    <m:oMathParaPr>
                      <m:jc m:val="centerGroup"/>
                    </m:oMathParaPr>
                    <m:oMath xmlns:m="http://schemas.openxmlformats.org/officeDocument/2006/math">
                      <m:d>
                        <m:dPr>
                          <m:ctrlPr>
                            <a:rPr lang="el-GR" i="1">
                              <a:solidFill>
                                <a:schemeClr val="tx1">
                                  <a:lumMod val="65000"/>
                                </a:schemeClr>
                              </a:solidFill>
                              <a:latin typeface="Cambria Math" panose="02040503050406030204" pitchFamily="18" charset="0"/>
                            </a:rPr>
                          </m:ctrlPr>
                        </m:dPr>
                        <m:e>
                          <m:sSub>
                            <m:sSubPr>
                              <m:ctrlPr>
                                <a:rPr lang="el-GR" i="1" smtClean="0">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21</m:t>
                              </m:r>
                            </m:sub>
                          </m:sSub>
                          <m:r>
                            <a:rPr lang="el-GR" i="1">
                              <a:solidFill>
                                <a:schemeClr val="tx1">
                                  <a:lumMod val="65000"/>
                                </a:schemeClr>
                              </a:solidFill>
                              <a:latin typeface="Cambria Math" panose="02040503050406030204" pitchFamily="18" charset="0"/>
                            </a:rPr>
                            <m:t>−</m:t>
                          </m:r>
                          <m:sSub>
                            <m:sSubPr>
                              <m:ctrlPr>
                                <a:rPr lang="el-GR" i="1" smtClean="0">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11</m:t>
                              </m:r>
                            </m:sub>
                          </m:sSub>
                        </m:e>
                      </m:d>
                      <m:r>
                        <a:rPr lang="en-IN" i="1">
                          <a:solidFill>
                            <a:schemeClr val="tx1">
                              <a:lumMod val="65000"/>
                            </a:schemeClr>
                          </a:solidFill>
                          <a:latin typeface="Cambria Math" panose="02040503050406030204" pitchFamily="18" charset="0"/>
                        </a:rPr>
                        <m:t>𝑃</m:t>
                      </m:r>
                      <m:d>
                        <m:dPr>
                          <m:ctrlPr>
                            <a:rPr lang="en-IN"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1</m:t>
                          </m:r>
                        </m:e>
                        <m:e>
                          <m:r>
                            <a:rPr lang="en-IN" i="1">
                              <a:solidFill>
                                <a:schemeClr val="tx1">
                                  <a:lumMod val="65000"/>
                                </a:schemeClr>
                              </a:solidFill>
                              <a:latin typeface="Cambria Math" panose="02040503050406030204" pitchFamily="18" charset="0"/>
                            </a:rPr>
                            <m:t>𝑥</m:t>
                          </m:r>
                        </m:e>
                      </m:d>
                      <m:r>
                        <a:rPr lang="en-IN" i="1">
                          <a:solidFill>
                            <a:schemeClr val="tx1">
                              <a:lumMod val="65000"/>
                            </a:schemeClr>
                          </a:solidFill>
                          <a:latin typeface="Cambria Math" panose="02040503050406030204" pitchFamily="18" charset="0"/>
                        </a:rPr>
                        <m:t>&gt; </m:t>
                      </m:r>
                      <m:d>
                        <m:dPr>
                          <m:ctrlPr>
                            <a:rPr lang="en-IN" i="1">
                              <a:solidFill>
                                <a:schemeClr val="tx1">
                                  <a:lumMod val="65000"/>
                                </a:schemeClr>
                              </a:solidFill>
                              <a:latin typeface="Cambria Math" panose="02040503050406030204" pitchFamily="18" charset="0"/>
                            </a:rPr>
                          </m:ctrlPr>
                        </m:dPr>
                        <m:e>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1</m:t>
                              </m:r>
                              <m:r>
                                <a:rPr lang="en-IN" b="0" i="1" smtClean="0">
                                  <a:solidFill>
                                    <a:schemeClr val="tx1">
                                      <a:lumMod val="65000"/>
                                    </a:schemeClr>
                                  </a:solidFill>
                                  <a:latin typeface="Cambria Math" panose="02040503050406030204" pitchFamily="18" charset="0"/>
                                </a:rPr>
                                <m:t>2</m:t>
                              </m:r>
                            </m:sub>
                          </m:sSub>
                          <m:r>
                            <a:rPr lang="el-GR" i="1">
                              <a:solidFill>
                                <a:schemeClr val="tx1">
                                  <a:lumMod val="65000"/>
                                </a:schemeClr>
                              </a:solidFill>
                              <a:latin typeface="Cambria Math" panose="02040503050406030204" pitchFamily="18" charset="0"/>
                            </a:rPr>
                            <m:t>−</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22</m:t>
                              </m:r>
                            </m:sub>
                          </m:sSub>
                        </m:e>
                      </m:d>
                      <m:r>
                        <a:rPr lang="en-IN" i="1">
                          <a:solidFill>
                            <a:schemeClr val="tx1">
                              <a:lumMod val="65000"/>
                            </a:schemeClr>
                          </a:solidFill>
                          <a:latin typeface="Cambria Math" panose="02040503050406030204" pitchFamily="18" charset="0"/>
                        </a:rPr>
                        <m:t>𝑃</m:t>
                      </m:r>
                      <m:d>
                        <m:dPr>
                          <m:ctrlPr>
                            <a:rPr lang="en-IN"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e>
                        <m:e>
                          <m:r>
                            <a:rPr lang="en-IN" i="1">
                              <a:solidFill>
                                <a:schemeClr val="tx1">
                                  <a:lumMod val="65000"/>
                                </a:schemeClr>
                              </a:solidFill>
                              <a:latin typeface="Cambria Math" panose="02040503050406030204" pitchFamily="18" charset="0"/>
                            </a:rPr>
                            <m:t>𝑥</m:t>
                          </m:r>
                        </m:e>
                      </m:d>
                    </m:oMath>
                  </m:oMathPara>
                </a14:m>
                <a:endParaRPr lang="en-IN" dirty="0">
                  <a:solidFill>
                    <a:schemeClr val="tx1">
                      <a:lumMod val="65000"/>
                    </a:schemeClr>
                  </a:solidFill>
                </a:endParaRPr>
              </a:p>
              <a:p>
                <a:pPr marL="0" indent="0">
                  <a:buNone/>
                </a:pPr>
                <a:endParaRPr lang="en-IN" dirty="0">
                  <a:solidFill>
                    <a:schemeClr val="tx1">
                      <a:lumMod val="65000"/>
                    </a:schemeClr>
                  </a:solidFill>
                </a:endParaRPr>
              </a:p>
              <a:p>
                <a:pPr marL="0" indent="0">
                  <a:buNone/>
                </a:pPr>
                <a14:m>
                  <m:oMathPara xmlns:m="http://schemas.openxmlformats.org/officeDocument/2006/math">
                    <m:oMathParaPr>
                      <m:jc m:val="centerGroup"/>
                    </m:oMathParaPr>
                    <m:oMath xmlns:m="http://schemas.openxmlformats.org/officeDocument/2006/math">
                      <m:d>
                        <m:dPr>
                          <m:ctrlPr>
                            <a:rPr lang="el-GR" i="1">
                              <a:solidFill>
                                <a:schemeClr val="tx1">
                                  <a:lumMod val="65000"/>
                                </a:schemeClr>
                              </a:solidFill>
                              <a:latin typeface="Cambria Math" panose="02040503050406030204" pitchFamily="18" charset="0"/>
                            </a:rPr>
                          </m:ctrlPr>
                        </m:dPr>
                        <m:e>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21</m:t>
                              </m:r>
                            </m:sub>
                          </m:sSub>
                          <m:r>
                            <a:rPr lang="el-GR" i="1">
                              <a:solidFill>
                                <a:schemeClr val="tx1">
                                  <a:lumMod val="65000"/>
                                </a:schemeClr>
                              </a:solidFill>
                              <a:latin typeface="Cambria Math" panose="02040503050406030204" pitchFamily="18" charset="0"/>
                            </a:rPr>
                            <m:t>−</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11</m:t>
                              </m:r>
                            </m:sub>
                          </m:sSub>
                        </m:e>
                      </m:d>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1)</m:t>
                      </m:r>
                      <m:r>
                        <a:rPr lang="en-IN" i="1">
                          <a:solidFill>
                            <a:schemeClr val="tx1">
                              <a:lumMod val="65000"/>
                            </a:schemeClr>
                          </a:solidFill>
                          <a:latin typeface="Cambria Math" panose="02040503050406030204" pitchFamily="18" charset="0"/>
                        </a:rPr>
                        <m:t>𝑃</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1)&gt; </m:t>
                      </m:r>
                      <m:d>
                        <m:dPr>
                          <m:ctrlPr>
                            <a:rPr lang="en-IN" i="1">
                              <a:solidFill>
                                <a:schemeClr val="tx1">
                                  <a:lumMod val="65000"/>
                                </a:schemeClr>
                              </a:solidFill>
                              <a:latin typeface="Cambria Math" panose="02040503050406030204" pitchFamily="18" charset="0"/>
                            </a:rPr>
                          </m:ctrlPr>
                        </m:dPr>
                        <m:e>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1</m:t>
                              </m:r>
                              <m:r>
                                <a:rPr lang="en-IN" i="1">
                                  <a:solidFill>
                                    <a:schemeClr val="tx1">
                                      <a:lumMod val="65000"/>
                                    </a:schemeClr>
                                  </a:solidFill>
                                  <a:latin typeface="Cambria Math" panose="02040503050406030204" pitchFamily="18" charset="0"/>
                                </a:rPr>
                                <m:t>2</m:t>
                              </m:r>
                            </m:sub>
                          </m:sSub>
                          <m:r>
                            <a:rPr lang="el-GR" i="1">
                              <a:solidFill>
                                <a:schemeClr val="tx1">
                                  <a:lumMod val="65000"/>
                                </a:schemeClr>
                              </a:solidFill>
                              <a:latin typeface="Cambria Math" panose="02040503050406030204" pitchFamily="18" charset="0"/>
                            </a:rPr>
                            <m:t>−</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22</m:t>
                              </m:r>
                            </m:sub>
                          </m:sSub>
                        </m:e>
                      </m:d>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r>
                        <a:rPr lang="en-IN" i="1">
                          <a:solidFill>
                            <a:schemeClr val="tx1">
                              <a:lumMod val="65000"/>
                            </a:schemeClr>
                          </a:solidFill>
                          <a:latin typeface="Cambria Math" panose="02040503050406030204" pitchFamily="18" charset="0"/>
                        </a:rPr>
                        <m:t>𝑃</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oMath>
                  </m:oMathPara>
                </a14:m>
                <a:endParaRPr lang="en-IN" dirty="0">
                  <a:solidFill>
                    <a:schemeClr val="tx1">
                      <a:lumMod val="65000"/>
                    </a:schemeClr>
                  </a:solidFill>
                </a:endParaRPr>
              </a:p>
              <a:p>
                <a:pPr marL="0" indent="0">
                  <a:buNone/>
                </a:pPr>
                <a:endParaRPr lang="en-IN" dirty="0">
                  <a:solidFill>
                    <a:schemeClr val="tx1">
                      <a:lumMod val="65000"/>
                    </a:schemeClr>
                  </a:solidFill>
                </a:endParaRPr>
              </a:p>
              <a:p>
                <a:pPr marL="0" indent="0">
                  <a:buNone/>
                </a:pPr>
                <a14:m>
                  <m:oMathPara xmlns:m="http://schemas.openxmlformats.org/officeDocument/2006/math">
                    <m:oMathParaPr>
                      <m:jc m:val="centerGroup"/>
                    </m:oMathParaPr>
                    <m:oMath xmlns:m="http://schemas.openxmlformats.org/officeDocument/2006/math">
                      <m:f>
                        <m:fPr>
                          <m:ctrlPr>
                            <a:rPr lang="el-GR" i="1" smtClean="0">
                              <a:solidFill>
                                <a:schemeClr val="tx1">
                                  <a:lumMod val="65000"/>
                                </a:schemeClr>
                              </a:solidFill>
                              <a:latin typeface="Cambria Math" panose="02040503050406030204" pitchFamily="18" charset="0"/>
                            </a:rPr>
                          </m:ctrlPr>
                        </m:fPr>
                        <m:num>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1)</m:t>
                          </m:r>
                        </m:num>
                        <m:den>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den>
                      </m:f>
                      <m:r>
                        <a:rPr lang="el-GR" i="1">
                          <a:solidFill>
                            <a:schemeClr val="tx1">
                              <a:lumMod val="65000"/>
                            </a:schemeClr>
                          </a:solidFill>
                          <a:latin typeface="Cambria Math" panose="02040503050406030204" pitchFamily="18" charset="0"/>
                        </a:rPr>
                        <m:t> &gt;</m:t>
                      </m:r>
                      <m:f>
                        <m:fPr>
                          <m:ctrlPr>
                            <a:rPr lang="el-GR" i="1" smtClean="0">
                              <a:solidFill>
                                <a:schemeClr val="tx1">
                                  <a:lumMod val="65000"/>
                                </a:schemeClr>
                              </a:solidFill>
                              <a:latin typeface="Cambria Math" panose="02040503050406030204" pitchFamily="18" charset="0"/>
                            </a:rPr>
                          </m:ctrlPr>
                        </m:fPr>
                        <m:num>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12</m:t>
                              </m:r>
                            </m:sub>
                          </m:sSub>
                          <m:r>
                            <a:rPr lang="el-GR" i="1">
                              <a:solidFill>
                                <a:schemeClr val="tx1">
                                  <a:lumMod val="65000"/>
                                </a:schemeClr>
                              </a:solidFill>
                              <a:latin typeface="Cambria Math" panose="02040503050406030204" pitchFamily="18" charset="0"/>
                            </a:rPr>
                            <m:t>−</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22</m:t>
                              </m:r>
                            </m:sub>
                          </m:sSub>
                        </m:num>
                        <m:den>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21</m:t>
                              </m:r>
                            </m:sub>
                          </m:sSub>
                          <m:r>
                            <a:rPr lang="el-GR" i="1">
                              <a:solidFill>
                                <a:schemeClr val="tx1">
                                  <a:lumMod val="65000"/>
                                </a:schemeClr>
                              </a:solidFill>
                              <a:latin typeface="Cambria Math" panose="02040503050406030204" pitchFamily="18" charset="0"/>
                            </a:rPr>
                            <m:t>−</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i="1">
                                  <a:solidFill>
                                    <a:schemeClr val="tx1">
                                      <a:lumMod val="65000"/>
                                    </a:schemeClr>
                                  </a:solidFill>
                                  <a:latin typeface="Cambria Math" panose="02040503050406030204" pitchFamily="18" charset="0"/>
                                </a:rPr>
                                <m:t>11</m:t>
                              </m:r>
                            </m:sub>
                          </m:sSub>
                        </m:den>
                      </m:f>
                      <m:r>
                        <a:rPr lang="en-IN" i="1">
                          <a:solidFill>
                            <a:schemeClr val="tx1">
                              <a:lumMod val="65000"/>
                            </a:schemeClr>
                          </a:solidFill>
                          <a:latin typeface="Cambria Math" panose="02040503050406030204" pitchFamily="18" charset="0"/>
                          <a:ea typeface="Cambria Math" panose="02040503050406030204" pitchFamily="18" charset="0"/>
                        </a:rPr>
                        <m:t>×</m:t>
                      </m:r>
                      <m:f>
                        <m:fPr>
                          <m:ctrlPr>
                            <a:rPr lang="el-GR" i="1" smtClean="0">
                              <a:solidFill>
                                <a:schemeClr val="tx1">
                                  <a:lumMod val="65000"/>
                                </a:schemeClr>
                              </a:solidFill>
                              <a:latin typeface="Cambria Math" panose="02040503050406030204" pitchFamily="18" charset="0"/>
                            </a:rPr>
                          </m:ctrlPr>
                        </m:fPr>
                        <m:num>
                          <m:r>
                            <a:rPr lang="en-IN" i="1">
                              <a:solidFill>
                                <a:schemeClr val="tx1">
                                  <a:lumMod val="65000"/>
                                </a:schemeClr>
                              </a:solidFill>
                              <a:latin typeface="Cambria Math" panose="02040503050406030204" pitchFamily="18" charset="0"/>
                            </a:rPr>
                            <m:t>𝑃</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num>
                        <m:den>
                          <m:r>
                            <a:rPr lang="en-IN" i="1">
                              <a:solidFill>
                                <a:schemeClr val="tx1">
                                  <a:lumMod val="65000"/>
                                </a:schemeClr>
                              </a:solidFill>
                              <a:latin typeface="Cambria Math" panose="02040503050406030204" pitchFamily="18" charset="0"/>
                            </a:rPr>
                            <m:t>𝑃</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1)</m:t>
                          </m:r>
                        </m:den>
                      </m:f>
                    </m:oMath>
                  </m:oMathPara>
                </a14:m>
                <a:endParaRPr lang="en-IN" dirty="0">
                  <a:solidFill>
                    <a:schemeClr val="tx1">
                      <a:lumMod val="65000"/>
                    </a:schemeClr>
                  </a:solidFill>
                </a:endParaRPr>
              </a:p>
              <a:p>
                <a:pPr marL="0" indent="0">
                  <a:buNone/>
                </a:pPr>
                <a:endParaRPr lang="en-IN" sz="2400" dirty="0">
                  <a:solidFill>
                    <a:schemeClr val="tx1">
                      <a:lumMod val="65000"/>
                    </a:schemeClr>
                  </a:solidFill>
                </a:endParaRPr>
              </a:p>
              <a:p>
                <a:pPr marL="0" indent="0">
                  <a:buNone/>
                </a:pPr>
                <a:r>
                  <a:rPr lang="en-IN" dirty="0">
                    <a:solidFill>
                      <a:schemeClr val="tx1">
                        <a:lumMod val="65000"/>
                      </a:schemeClr>
                    </a:solidFill>
                  </a:rPr>
                  <a:t>   </a:t>
                </a:r>
                <a14:m>
                  <m:oMath xmlns:m="http://schemas.openxmlformats.org/officeDocument/2006/math">
                    <m:f>
                      <m:fPr>
                        <m:ctrlPr>
                          <a:rPr lang="el-GR" i="1">
                            <a:solidFill>
                              <a:schemeClr val="tx1">
                                <a:lumMod val="65000"/>
                              </a:schemeClr>
                            </a:solidFill>
                            <a:latin typeface="Cambria Math" panose="02040503050406030204" pitchFamily="18" charset="0"/>
                          </a:rPr>
                        </m:ctrlPr>
                      </m:fPr>
                      <m:num>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1)</m:t>
                        </m:r>
                      </m:num>
                      <m:den>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den>
                    </m:f>
                  </m:oMath>
                </a14:m>
                <a:r>
                  <a:rPr lang="en-IN" dirty="0">
                    <a:solidFill>
                      <a:schemeClr val="tx1">
                        <a:lumMod val="65000"/>
                      </a:schemeClr>
                    </a:solidFill>
                  </a:rPr>
                  <a:t> is called the likelihood ratio</a:t>
                </a:r>
              </a:p>
            </p:txBody>
          </p:sp>
        </mc:Choice>
        <mc:Fallback>
          <p:sp>
            <p:nvSpPr>
              <p:cNvPr id="3" name="Content Placeholder 2">
                <a:extLst>
                  <a:ext uri="{FF2B5EF4-FFF2-40B4-BE49-F238E27FC236}">
                    <a16:creationId xmlns:a16="http://schemas.microsoft.com/office/drawing/2014/main" id="{13B2B9CE-3F22-4C7E-A951-A6F42420820C}"/>
                  </a:ext>
                </a:extLst>
              </p:cNvPr>
              <p:cNvSpPr>
                <a:spLocks noGrp="1" noRot="1" noChangeAspect="1" noMove="1" noResize="1" noEditPoints="1" noAdjustHandles="1" noChangeArrowheads="1" noChangeShapeType="1" noTextEdit="1"/>
              </p:cNvSpPr>
              <p:nvPr>
                <p:ph idx="1"/>
              </p:nvPr>
            </p:nvSpPr>
            <p:spPr>
              <a:xfrm>
                <a:off x="838200" y="731520"/>
                <a:ext cx="10515600" cy="5445443"/>
              </a:xfrm>
              <a:blipFill>
                <a:blip r:embed="rId2"/>
                <a:stretch>
                  <a:fillRect l="-1217" t="-2464"/>
                </a:stretch>
              </a:blipFill>
            </p:spPr>
            <p:txBody>
              <a:bodyPr/>
              <a:lstStyle/>
              <a:p>
                <a:r>
                  <a:rPr lang="en-IN">
                    <a:noFill/>
                  </a:rPr>
                  <a:t> </a:t>
                </a:r>
              </a:p>
            </p:txBody>
          </p:sp>
        </mc:Fallback>
      </mc:AlternateContent>
    </p:spTree>
    <p:extLst>
      <p:ext uri="{BB962C8B-B14F-4D97-AF65-F5344CB8AC3E}">
        <p14:creationId xmlns:p14="http://schemas.microsoft.com/office/powerpoint/2010/main" val="279069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52D4-AD1B-49A5-882C-A1E39556701D}"/>
              </a:ext>
            </a:extLst>
          </p:cNvPr>
          <p:cNvSpPr>
            <a:spLocks noGrp="1"/>
          </p:cNvSpPr>
          <p:nvPr>
            <p:ph type="title"/>
          </p:nvPr>
        </p:nvSpPr>
        <p:spPr/>
        <p:txBody>
          <a:bodyPr/>
          <a:lstStyle/>
          <a:p>
            <a:r>
              <a:rPr lang="en-IN" dirty="0"/>
              <a:t>BAYES RISK</a:t>
            </a:r>
          </a:p>
        </p:txBody>
      </p:sp>
      <p:sp>
        <p:nvSpPr>
          <p:cNvPr id="3" name="Text Placeholder 2">
            <a:extLst>
              <a:ext uri="{FF2B5EF4-FFF2-40B4-BE49-F238E27FC236}">
                <a16:creationId xmlns:a16="http://schemas.microsoft.com/office/drawing/2014/main" id="{4E30C851-6503-472F-BE97-06D33FEC1572}"/>
              </a:ext>
            </a:extLst>
          </p:cNvPr>
          <p:cNvSpPr>
            <a:spLocks noGrp="1"/>
          </p:cNvSpPr>
          <p:nvPr>
            <p:ph type="body" idx="1"/>
          </p:nvPr>
        </p:nvSpPr>
        <p:spPr/>
        <p:txBody>
          <a:bodyPr>
            <a:normAutofit fontScale="92500" lnSpcReduction="20000"/>
          </a:bodyPr>
          <a:lstStyle/>
          <a:p>
            <a:pPr marL="342900" indent="-342900">
              <a:buFont typeface="Arial" panose="020B0604020202020204" pitchFamily="34" charset="0"/>
              <a:buChar char="•"/>
            </a:pPr>
            <a:r>
              <a:rPr lang="en-US" dirty="0">
                <a:solidFill>
                  <a:schemeClr val="tx1">
                    <a:lumMod val="65000"/>
                  </a:schemeClr>
                </a:solidFill>
              </a:rPr>
              <a:t>Bayes risk is the minimum overall risk. </a:t>
            </a:r>
          </a:p>
          <a:p>
            <a:pPr marL="342900" indent="-342900">
              <a:buFont typeface="Arial" panose="020B0604020202020204" pitchFamily="34" charset="0"/>
              <a:buChar char="•"/>
            </a:pPr>
            <a:r>
              <a:rPr lang="en-US" dirty="0">
                <a:solidFill>
                  <a:schemeClr val="tx1">
                    <a:lumMod val="65000"/>
                  </a:schemeClr>
                </a:solidFill>
              </a:rPr>
              <a:t>It is denoted by R*.</a:t>
            </a:r>
          </a:p>
          <a:p>
            <a:pPr marL="342900" indent="-342900">
              <a:buFont typeface="Arial" panose="020B0604020202020204" pitchFamily="34" charset="0"/>
              <a:buChar char="•"/>
            </a:pPr>
            <a:r>
              <a:rPr lang="en-US" dirty="0">
                <a:solidFill>
                  <a:schemeClr val="tx1">
                    <a:lumMod val="65000"/>
                  </a:schemeClr>
                </a:solidFill>
              </a:rPr>
              <a:t>Itis the best performance that can be achieved.</a:t>
            </a:r>
          </a:p>
          <a:p>
            <a:pPr marL="342900" indent="-342900">
              <a:buFont typeface="Arial" panose="020B0604020202020204" pitchFamily="34" charset="0"/>
              <a:buChar char="•"/>
            </a:pPr>
            <a:r>
              <a:rPr lang="en-US" dirty="0">
                <a:solidFill>
                  <a:schemeClr val="tx1">
                    <a:lumMod val="65000"/>
                  </a:schemeClr>
                </a:solidFill>
              </a:rPr>
              <a:t>It is obtained from the Decision rule part 3</a:t>
            </a:r>
            <a:endParaRPr lang="en-IN" dirty="0">
              <a:solidFill>
                <a:schemeClr val="tx1">
                  <a:lumMod val="65000"/>
                </a:schemeClr>
              </a:solidFill>
            </a:endParaRPr>
          </a:p>
        </p:txBody>
      </p:sp>
      <p:sp>
        <p:nvSpPr>
          <p:cNvPr id="4" name="Title 1">
            <a:extLst>
              <a:ext uri="{FF2B5EF4-FFF2-40B4-BE49-F238E27FC236}">
                <a16:creationId xmlns:a16="http://schemas.microsoft.com/office/drawing/2014/main" id="{87F5BD4D-0E10-4580-A6CB-3E61F3B60D33}"/>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THE DECISION RULE</a:t>
            </a:r>
          </a:p>
        </p:txBody>
      </p:sp>
    </p:spTree>
    <p:extLst>
      <p:ext uri="{BB962C8B-B14F-4D97-AF65-F5344CB8AC3E}">
        <p14:creationId xmlns:p14="http://schemas.microsoft.com/office/powerpoint/2010/main" val="288304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3E0E-D561-4745-BD57-3002F9C6DB00}"/>
              </a:ext>
            </a:extLst>
          </p:cNvPr>
          <p:cNvSpPr>
            <a:spLocks noGrp="1"/>
          </p:cNvSpPr>
          <p:nvPr>
            <p:ph type="title"/>
          </p:nvPr>
        </p:nvSpPr>
        <p:spPr/>
        <p:txBody>
          <a:bodyPr/>
          <a:lstStyle/>
          <a:p>
            <a:r>
              <a:rPr lang="en-IN" dirty="0"/>
              <a:t>ZERO – ONE LOSS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8C972BD-90BF-43BB-B0EB-8750DF517D8B}"/>
                  </a:ext>
                </a:extLst>
              </p:cNvPr>
              <p:cNvSpPr>
                <a:spLocks noGrp="1"/>
              </p:cNvSpPr>
              <p:nvPr>
                <p:ph type="body" idx="1"/>
              </p:nvPr>
            </p:nvSpPr>
            <p:spPr/>
            <p:txBody>
              <a:bodyPr>
                <a:normAutofit fontScale="77500" lnSpcReduction="20000"/>
              </a:bodyPr>
              <a:lstStyle/>
              <a:p>
                <a:pPr marL="342900" indent="-342900">
                  <a:buFont typeface="Arial" panose="020B0604020202020204" pitchFamily="34" charset="0"/>
                  <a:buChar char="•"/>
                </a:pPr>
                <a:r>
                  <a:rPr lang="en-US" dirty="0">
                    <a:solidFill>
                      <a:schemeClr val="tx1">
                        <a:lumMod val="65000"/>
                      </a:schemeClr>
                    </a:solidFill>
                  </a:rPr>
                  <a:t>If action α</a:t>
                </a:r>
                <a:r>
                  <a:rPr lang="en-US" dirty="0" err="1">
                    <a:solidFill>
                      <a:schemeClr val="tx1">
                        <a:lumMod val="65000"/>
                      </a:schemeClr>
                    </a:solidFill>
                  </a:rPr>
                  <a:t>i</a:t>
                </a:r>
                <a:r>
                  <a:rPr lang="en-US" dirty="0">
                    <a:solidFill>
                      <a:schemeClr val="tx1">
                        <a:lumMod val="65000"/>
                      </a:schemeClr>
                    </a:solidFill>
                  </a:rPr>
                  <a:t> is taken and the true state of nature is </a:t>
                </a:r>
                <a:r>
                  <a:rPr lang="en-US" dirty="0" err="1">
                    <a:solidFill>
                      <a:schemeClr val="tx1">
                        <a:lumMod val="65000"/>
                      </a:schemeClr>
                    </a:solidFill>
                  </a:rPr>
                  <a:t>ωj</a:t>
                </a:r>
                <a:r>
                  <a:rPr lang="en-US" dirty="0">
                    <a:solidFill>
                      <a:schemeClr val="tx1">
                        <a:lumMod val="65000"/>
                      </a:schemeClr>
                    </a:solidFill>
                  </a:rPr>
                  <a:t>, then the decision is correct if </a:t>
                </a:r>
                <a:r>
                  <a:rPr lang="en-US" dirty="0" err="1">
                    <a:solidFill>
                      <a:schemeClr val="tx1">
                        <a:lumMod val="65000"/>
                      </a:schemeClr>
                    </a:solidFill>
                  </a:rPr>
                  <a:t>i</a:t>
                </a:r>
                <a:r>
                  <a:rPr lang="en-US" dirty="0">
                    <a:solidFill>
                      <a:schemeClr val="tx1">
                        <a:lumMod val="65000"/>
                      </a:schemeClr>
                    </a:solidFill>
                  </a:rPr>
                  <a:t> = j, and in error if </a:t>
                </a:r>
                <a:r>
                  <a:rPr lang="en-US" dirty="0" err="1">
                    <a:solidFill>
                      <a:schemeClr val="tx1">
                        <a:lumMod val="65000"/>
                      </a:schemeClr>
                    </a:solidFill>
                  </a:rPr>
                  <a:t>i</a:t>
                </a:r>
                <a14:m>
                  <m:oMath xmlns:m="http://schemas.openxmlformats.org/officeDocument/2006/math">
                    <m:r>
                      <a:rPr lang="en-IN" b="0" i="0" dirty="0" smtClean="0">
                        <a:solidFill>
                          <a:schemeClr val="tx1">
                            <a:lumMod val="65000"/>
                          </a:schemeClr>
                        </a:solidFill>
                        <a:latin typeface="Cambria Math" panose="02040503050406030204" pitchFamily="18" charset="0"/>
                        <a:ea typeface="Cambria Math" panose="02040503050406030204" pitchFamily="18" charset="0"/>
                      </a:rPr>
                      <m:t> </m:t>
                    </m:r>
                    <m:r>
                      <a:rPr lang="en-US" i="1" dirty="0" smtClean="0">
                        <a:solidFill>
                          <a:schemeClr val="tx1">
                            <a:lumMod val="65000"/>
                          </a:schemeClr>
                        </a:solidFill>
                        <a:latin typeface="Cambria Math" panose="02040503050406030204" pitchFamily="18" charset="0"/>
                        <a:ea typeface="Cambria Math" panose="02040503050406030204" pitchFamily="18" charset="0"/>
                      </a:rPr>
                      <m:t>≠</m:t>
                    </m:r>
                  </m:oMath>
                </a14:m>
                <a:r>
                  <a:rPr lang="en-US" dirty="0">
                    <a:solidFill>
                      <a:schemeClr val="tx1">
                        <a:lumMod val="65000"/>
                      </a:schemeClr>
                    </a:solidFill>
                  </a:rPr>
                  <a:t> j.</a:t>
                </a:r>
              </a:p>
              <a:p>
                <a:pPr marL="342900" indent="-342900">
                  <a:buFont typeface="Arial" panose="020B0604020202020204" pitchFamily="34" charset="0"/>
                  <a:buChar char="•"/>
                </a:pPr>
                <a:r>
                  <a:rPr lang="en-US" dirty="0">
                    <a:solidFill>
                      <a:schemeClr val="tx1">
                        <a:lumMod val="65000"/>
                      </a:schemeClr>
                    </a:solidFill>
                  </a:rPr>
                  <a:t>The loss function of interest for this case is hence the so-called symmetrical or zero-one loss function,</a:t>
                </a:r>
              </a:p>
              <a:p>
                <a:pPr marL="342900" indent="-342900">
                  <a:buFont typeface="Arial" panose="020B0604020202020204" pitchFamily="34" charset="0"/>
                  <a:buChar char="•"/>
                </a:pPr>
                <a14:m>
                  <m:oMath xmlns:m="http://schemas.openxmlformats.org/officeDocument/2006/math">
                    <m:r>
                      <a:rPr lang="pl-PL" i="1">
                        <a:solidFill>
                          <a:schemeClr val="tx1">
                            <a:lumMod val="65000"/>
                          </a:schemeClr>
                        </a:solidFill>
                        <a:latin typeface="Cambria Math" panose="02040503050406030204" pitchFamily="18" charset="0"/>
                      </a:rPr>
                      <m:t>𝜆</m:t>
                    </m:r>
                    <m:d>
                      <m:dPr>
                        <m:ctrlPr>
                          <a:rPr lang="pl-PL" i="1">
                            <a:solidFill>
                              <a:schemeClr val="tx1">
                                <a:lumMod val="65000"/>
                              </a:schemeClr>
                            </a:solidFill>
                            <a:latin typeface="Cambria Math" panose="02040503050406030204" pitchFamily="18" charset="0"/>
                          </a:rPr>
                        </m:ctrlPr>
                      </m:dPr>
                      <m:e>
                        <m:r>
                          <a:rPr lang="pl-PL" i="1">
                            <a:solidFill>
                              <a:schemeClr val="tx1">
                                <a:lumMod val="65000"/>
                              </a:schemeClr>
                            </a:solidFill>
                            <a:latin typeface="Cambria Math" panose="02040503050406030204" pitchFamily="18" charset="0"/>
                          </a:rPr>
                          <m:t>𝛼</m:t>
                        </m:r>
                        <m:r>
                          <a:rPr lang="pl-PL" i="1">
                            <a:solidFill>
                              <a:schemeClr val="tx1">
                                <a:lumMod val="65000"/>
                              </a:schemeClr>
                            </a:solidFill>
                            <a:latin typeface="Cambria Math" panose="02040503050406030204" pitchFamily="18" charset="0"/>
                          </a:rPr>
                          <m:t>𝑖</m:t>
                        </m:r>
                      </m:e>
                      <m:e>
                        <m:r>
                          <a:rPr lang="pl-PL" i="1">
                            <a:solidFill>
                              <a:schemeClr val="tx1">
                                <a:lumMod val="65000"/>
                              </a:schemeClr>
                            </a:solidFill>
                            <a:latin typeface="Cambria Math" panose="02040503050406030204" pitchFamily="18" charset="0"/>
                          </a:rPr>
                          <m:t>𝜔</m:t>
                        </m:r>
                        <m:r>
                          <a:rPr lang="pl-PL" i="1">
                            <a:solidFill>
                              <a:schemeClr val="tx1">
                                <a:lumMod val="65000"/>
                              </a:schemeClr>
                            </a:solidFill>
                            <a:latin typeface="Cambria Math" panose="02040503050406030204" pitchFamily="18" charset="0"/>
                          </a:rPr>
                          <m:t>𝑗</m:t>
                        </m:r>
                      </m:e>
                    </m:d>
                    <m:r>
                      <a:rPr lang="pl-PL" i="1">
                        <a:solidFill>
                          <a:schemeClr val="tx1">
                            <a:lumMod val="65000"/>
                          </a:schemeClr>
                        </a:solidFill>
                        <a:latin typeface="Cambria Math" panose="02040503050406030204" pitchFamily="18" charset="0"/>
                      </a:rPr>
                      <m:t>= 0</m:t>
                    </m:r>
                    <m:r>
                      <a:rPr lang="en-IN" b="0" i="1" smtClean="0">
                        <a:solidFill>
                          <a:schemeClr val="tx1">
                            <a:lumMod val="65000"/>
                          </a:schemeClr>
                        </a:solidFill>
                        <a:latin typeface="Cambria Math" panose="02040503050406030204" pitchFamily="18" charset="0"/>
                      </a:rPr>
                      <m:t> </m:t>
                    </m:r>
                    <m:r>
                      <a:rPr lang="en-IN" b="0" i="1" smtClean="0">
                        <a:solidFill>
                          <a:schemeClr val="tx1">
                            <a:lumMod val="65000"/>
                          </a:schemeClr>
                        </a:solidFill>
                        <a:latin typeface="Cambria Math" panose="02040503050406030204" pitchFamily="18" charset="0"/>
                      </a:rPr>
                      <m:t>𝑖𝑓</m:t>
                    </m:r>
                    <m:r>
                      <a:rPr lang="pl-PL" i="1">
                        <a:solidFill>
                          <a:schemeClr val="tx1">
                            <a:lumMod val="65000"/>
                          </a:schemeClr>
                        </a:solidFill>
                        <a:latin typeface="Cambria Math" panose="02040503050406030204" pitchFamily="18" charset="0"/>
                      </a:rPr>
                      <m:t> </m:t>
                    </m:r>
                    <m:r>
                      <a:rPr lang="pl-PL" i="1">
                        <a:solidFill>
                          <a:schemeClr val="tx1">
                            <a:lumMod val="65000"/>
                          </a:schemeClr>
                        </a:solidFill>
                        <a:latin typeface="Cambria Math" panose="02040503050406030204" pitchFamily="18" charset="0"/>
                      </a:rPr>
                      <m:t>𝑖</m:t>
                    </m:r>
                    <m:r>
                      <a:rPr lang="pl-PL" i="1">
                        <a:solidFill>
                          <a:schemeClr val="tx1">
                            <a:lumMod val="65000"/>
                          </a:schemeClr>
                        </a:solidFill>
                        <a:latin typeface="Cambria Math" panose="02040503050406030204" pitchFamily="18" charset="0"/>
                      </a:rPr>
                      <m:t> = </m:t>
                    </m:r>
                    <m:r>
                      <a:rPr lang="pl-PL" i="1">
                        <a:solidFill>
                          <a:schemeClr val="tx1">
                            <a:lumMod val="65000"/>
                          </a:schemeClr>
                        </a:solidFill>
                        <a:latin typeface="Cambria Math" panose="02040503050406030204" pitchFamily="18" charset="0"/>
                      </a:rPr>
                      <m:t>𝑗</m:t>
                    </m:r>
                    <m:r>
                      <a:rPr lang="pl-PL" i="1">
                        <a:solidFill>
                          <a:schemeClr val="tx1">
                            <a:lumMod val="65000"/>
                          </a:schemeClr>
                        </a:solidFill>
                        <a:latin typeface="Cambria Math" panose="02040503050406030204" pitchFamily="18" charset="0"/>
                      </a:rPr>
                      <m:t> </m:t>
                    </m:r>
                  </m:oMath>
                </a14:m>
                <a:endParaRPr lang="en-IN" i="1" dirty="0">
                  <a:solidFill>
                    <a:schemeClr val="tx1">
                      <a:lumMod val="65000"/>
                    </a:schemeClr>
                  </a:solidFill>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pl-PL" i="1">
                        <a:solidFill>
                          <a:schemeClr val="tx1">
                            <a:lumMod val="65000"/>
                          </a:schemeClr>
                        </a:solidFill>
                        <a:latin typeface="Cambria Math" panose="02040503050406030204" pitchFamily="18" charset="0"/>
                      </a:rPr>
                      <m:t>𝜆</m:t>
                    </m:r>
                    <m:d>
                      <m:dPr>
                        <m:ctrlPr>
                          <a:rPr lang="pl-PL" i="1">
                            <a:solidFill>
                              <a:schemeClr val="tx1">
                                <a:lumMod val="65000"/>
                              </a:schemeClr>
                            </a:solidFill>
                            <a:latin typeface="Cambria Math" panose="02040503050406030204" pitchFamily="18" charset="0"/>
                          </a:rPr>
                        </m:ctrlPr>
                      </m:dPr>
                      <m:e>
                        <m:r>
                          <a:rPr lang="pl-PL" i="1">
                            <a:solidFill>
                              <a:schemeClr val="tx1">
                                <a:lumMod val="65000"/>
                              </a:schemeClr>
                            </a:solidFill>
                            <a:latin typeface="Cambria Math" panose="02040503050406030204" pitchFamily="18" charset="0"/>
                          </a:rPr>
                          <m:t>𝛼</m:t>
                        </m:r>
                        <m:r>
                          <a:rPr lang="pl-PL" i="1">
                            <a:solidFill>
                              <a:schemeClr val="tx1">
                                <a:lumMod val="65000"/>
                              </a:schemeClr>
                            </a:solidFill>
                            <a:latin typeface="Cambria Math" panose="02040503050406030204" pitchFamily="18" charset="0"/>
                          </a:rPr>
                          <m:t>𝑖</m:t>
                        </m:r>
                      </m:e>
                      <m:e>
                        <m:r>
                          <a:rPr lang="pl-PL" i="1">
                            <a:solidFill>
                              <a:schemeClr val="tx1">
                                <a:lumMod val="65000"/>
                              </a:schemeClr>
                            </a:solidFill>
                            <a:latin typeface="Cambria Math" panose="02040503050406030204" pitchFamily="18" charset="0"/>
                          </a:rPr>
                          <m:t>𝜔</m:t>
                        </m:r>
                        <m:r>
                          <a:rPr lang="pl-PL" i="1">
                            <a:solidFill>
                              <a:schemeClr val="tx1">
                                <a:lumMod val="65000"/>
                              </a:schemeClr>
                            </a:solidFill>
                            <a:latin typeface="Cambria Math" panose="02040503050406030204" pitchFamily="18" charset="0"/>
                          </a:rPr>
                          <m:t>𝑗</m:t>
                        </m:r>
                      </m:e>
                    </m:d>
                    <m:r>
                      <a:rPr lang="pl-PL" i="1">
                        <a:solidFill>
                          <a:schemeClr val="tx1">
                            <a:lumMod val="65000"/>
                          </a:schemeClr>
                        </a:solidFill>
                        <a:latin typeface="Cambria Math" panose="02040503050406030204" pitchFamily="18" charset="0"/>
                      </a:rPr>
                      <m:t>=</m:t>
                    </m:r>
                    <m:r>
                      <a:rPr lang="en-IN" b="0" i="1" smtClean="0">
                        <a:solidFill>
                          <a:schemeClr val="tx1">
                            <a:lumMod val="65000"/>
                          </a:schemeClr>
                        </a:solidFill>
                        <a:latin typeface="Cambria Math" panose="02040503050406030204" pitchFamily="18" charset="0"/>
                      </a:rPr>
                      <m:t> </m:t>
                    </m:r>
                    <m:r>
                      <a:rPr lang="pl-PL" i="1">
                        <a:solidFill>
                          <a:schemeClr val="tx1">
                            <a:lumMod val="65000"/>
                          </a:schemeClr>
                        </a:solidFill>
                        <a:latin typeface="Cambria Math" panose="02040503050406030204" pitchFamily="18" charset="0"/>
                      </a:rPr>
                      <m:t>1 </m:t>
                    </m:r>
                    <m:r>
                      <a:rPr lang="en-IN" b="0" i="1" smtClean="0">
                        <a:solidFill>
                          <a:schemeClr val="tx1">
                            <a:lumMod val="65000"/>
                          </a:schemeClr>
                        </a:solidFill>
                        <a:latin typeface="Cambria Math" panose="02040503050406030204" pitchFamily="18" charset="0"/>
                      </a:rPr>
                      <m:t>𝑖𝑓</m:t>
                    </m:r>
                    <m:r>
                      <a:rPr lang="en-IN" b="0" i="1" smtClean="0">
                        <a:solidFill>
                          <a:schemeClr val="tx1">
                            <a:lumMod val="65000"/>
                          </a:schemeClr>
                        </a:solidFill>
                        <a:latin typeface="Cambria Math" panose="02040503050406030204" pitchFamily="18" charset="0"/>
                      </a:rPr>
                      <m:t> </m:t>
                    </m:r>
                    <m:r>
                      <a:rPr lang="pl-PL" i="1">
                        <a:solidFill>
                          <a:schemeClr val="tx1">
                            <a:lumMod val="65000"/>
                          </a:schemeClr>
                        </a:solidFill>
                        <a:latin typeface="Cambria Math" panose="02040503050406030204" pitchFamily="18" charset="0"/>
                      </a:rPr>
                      <m:t>𝑖</m:t>
                    </m:r>
                    <m:r>
                      <a:rPr lang="pl-PL" i="1">
                        <a:solidFill>
                          <a:schemeClr val="tx1">
                            <a:lumMod val="65000"/>
                          </a:schemeClr>
                        </a:solidFill>
                        <a:latin typeface="Cambria Math" panose="02040503050406030204" pitchFamily="18" charset="0"/>
                      </a:rPr>
                      <m:t> ≠ </m:t>
                    </m:r>
                    <m:r>
                      <a:rPr lang="pl-PL" i="1">
                        <a:solidFill>
                          <a:schemeClr val="tx1">
                            <a:lumMod val="65000"/>
                          </a:schemeClr>
                        </a:solidFill>
                        <a:latin typeface="Cambria Math" panose="02040503050406030204" pitchFamily="18" charset="0"/>
                      </a:rPr>
                      <m:t>𝑗</m:t>
                    </m:r>
                    <m:r>
                      <a:rPr lang="pl-PL" i="1">
                        <a:solidFill>
                          <a:schemeClr val="tx1">
                            <a:lumMod val="65000"/>
                          </a:schemeClr>
                        </a:solidFill>
                        <a:latin typeface="Cambria Math" panose="02040503050406030204" pitchFamily="18" charset="0"/>
                      </a:rPr>
                      <m:t>       </m:t>
                    </m:r>
                    <m:r>
                      <a:rPr lang="en-IN" b="0" i="1" smtClean="0">
                        <a:solidFill>
                          <a:schemeClr val="tx1">
                            <a:lumMod val="65000"/>
                          </a:schemeClr>
                        </a:solidFill>
                        <a:latin typeface="Cambria Math" panose="02040503050406030204" pitchFamily="18" charset="0"/>
                      </a:rPr>
                      <m:t>𝑓𝑜𝑟</m:t>
                    </m:r>
                    <m:r>
                      <a:rPr lang="en-IN" b="0" i="1" smtClean="0">
                        <a:solidFill>
                          <a:schemeClr val="tx1">
                            <a:lumMod val="65000"/>
                          </a:schemeClr>
                        </a:solidFill>
                        <a:latin typeface="Cambria Math" panose="02040503050406030204" pitchFamily="18" charset="0"/>
                      </a:rPr>
                      <m:t>  </m:t>
                    </m:r>
                    <m:r>
                      <a:rPr lang="pl-PL" i="1">
                        <a:solidFill>
                          <a:schemeClr val="tx1">
                            <a:lumMod val="65000"/>
                          </a:schemeClr>
                        </a:solidFill>
                        <a:latin typeface="Cambria Math" panose="02040503050406030204" pitchFamily="18" charset="0"/>
                      </a:rPr>
                      <m:t>𝑖</m:t>
                    </m:r>
                    <m:r>
                      <a:rPr lang="pl-PL" i="1">
                        <a:solidFill>
                          <a:schemeClr val="tx1">
                            <a:lumMod val="65000"/>
                          </a:schemeClr>
                        </a:solidFill>
                        <a:latin typeface="Cambria Math" panose="02040503050406030204" pitchFamily="18" charset="0"/>
                      </a:rPr>
                      <m:t>,</m:t>
                    </m:r>
                    <m:r>
                      <a:rPr lang="pl-PL" i="1">
                        <a:solidFill>
                          <a:schemeClr val="tx1">
                            <a:lumMod val="65000"/>
                          </a:schemeClr>
                        </a:solidFill>
                        <a:latin typeface="Cambria Math" panose="02040503050406030204" pitchFamily="18" charset="0"/>
                      </a:rPr>
                      <m:t>𝑗</m:t>
                    </m:r>
                    <m:r>
                      <a:rPr lang="pl-PL" i="1">
                        <a:solidFill>
                          <a:schemeClr val="tx1">
                            <a:lumMod val="65000"/>
                          </a:schemeClr>
                        </a:solidFill>
                        <a:latin typeface="Cambria Math" panose="02040503050406030204" pitchFamily="18" charset="0"/>
                      </a:rPr>
                      <m:t> =1,...,</m:t>
                    </m:r>
                    <m:r>
                      <a:rPr lang="pl-PL" i="1">
                        <a:solidFill>
                          <a:schemeClr val="tx1">
                            <a:lumMod val="65000"/>
                          </a:schemeClr>
                        </a:solidFill>
                        <a:latin typeface="Cambria Math" panose="02040503050406030204" pitchFamily="18" charset="0"/>
                      </a:rPr>
                      <m:t>𝑐</m:t>
                    </m:r>
                  </m:oMath>
                </a14:m>
                <a:endParaRPr lang="en-US" dirty="0">
                  <a:solidFill>
                    <a:schemeClr val="tx1">
                      <a:lumMod val="65000"/>
                    </a:schemeClr>
                  </a:solidFill>
                </a:endParaRPr>
              </a:p>
              <a:p>
                <a:pPr marL="342900" indent="-342900">
                  <a:buFont typeface="Arial" panose="020B0604020202020204" pitchFamily="34" charset="0"/>
                  <a:buChar char="•"/>
                </a:pPr>
                <a:endParaRPr lang="en-IN" dirty="0">
                  <a:solidFill>
                    <a:schemeClr val="tx1">
                      <a:lumMod val="65000"/>
                    </a:schemeClr>
                  </a:solidFill>
                </a:endParaRPr>
              </a:p>
            </p:txBody>
          </p:sp>
        </mc:Choice>
        <mc:Fallback>
          <p:sp>
            <p:nvSpPr>
              <p:cNvPr id="3" name="Text Placeholder 2">
                <a:extLst>
                  <a:ext uri="{FF2B5EF4-FFF2-40B4-BE49-F238E27FC236}">
                    <a16:creationId xmlns:a16="http://schemas.microsoft.com/office/drawing/2014/main" id="{68C972BD-90BF-43BB-B0EB-8750DF517D8B}"/>
                  </a:ext>
                </a:extLst>
              </p:cNvPr>
              <p:cNvSpPr>
                <a:spLocks noGrp="1" noRot="1" noChangeAspect="1" noMove="1" noResize="1" noEditPoints="1" noAdjustHandles="1" noChangeArrowheads="1" noChangeShapeType="1" noTextEdit="1"/>
              </p:cNvSpPr>
              <p:nvPr>
                <p:ph type="body" idx="1"/>
              </p:nvPr>
            </p:nvSpPr>
            <p:spPr>
              <a:blipFill>
                <a:blip r:embed="rId2"/>
                <a:stretch>
                  <a:fillRect l="-406" t="-6911" r="-116" b="-4878"/>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B105D994-E0FC-4F67-85EC-6A752F36E240}"/>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rgbClr val="272525"/>
                </a:solidFill>
              </a:rPr>
              <a:t>MINIMUM ERROR RATE CLASSIFICATION</a:t>
            </a:r>
          </a:p>
        </p:txBody>
      </p:sp>
    </p:spTree>
    <p:extLst>
      <p:ext uri="{BB962C8B-B14F-4D97-AF65-F5344CB8AC3E}">
        <p14:creationId xmlns:p14="http://schemas.microsoft.com/office/powerpoint/2010/main" val="200574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B2B9CE-3F22-4C7E-A951-A6F42420820C}"/>
                  </a:ext>
                </a:extLst>
              </p:cNvPr>
              <p:cNvSpPr>
                <a:spLocks noGrp="1"/>
              </p:cNvSpPr>
              <p:nvPr>
                <p:ph idx="1"/>
              </p:nvPr>
            </p:nvSpPr>
            <p:spPr>
              <a:xfrm>
                <a:off x="838200" y="731520"/>
                <a:ext cx="10515600" cy="5445443"/>
              </a:xfrm>
            </p:spPr>
            <p:txBody>
              <a:bodyPr>
                <a:normAutofit/>
              </a:bodyPr>
              <a:lstStyle/>
              <a:p>
                <a:pPr marL="0" indent="0">
                  <a:buNone/>
                </a:pPr>
                <a:r>
                  <a:rPr lang="en-US" dirty="0">
                    <a:solidFill>
                      <a:schemeClr val="tx1">
                        <a:lumMod val="65000"/>
                      </a:schemeClr>
                    </a:solidFill>
                  </a:rPr>
                  <a:t>This loss function assigns no loss to a correct decision, and assigns a unit loss to any error; thus, all errors are equally costly</a:t>
                </a:r>
              </a:p>
              <a:p>
                <a:pPr marL="0" indent="0">
                  <a:buNone/>
                </a:pPr>
                <a:endParaRPr lang="en-US" dirty="0">
                  <a:solidFill>
                    <a:schemeClr val="tx1">
                      <a:lumMod val="65000"/>
                    </a:schemeClr>
                  </a:solidFill>
                </a:endParaRPr>
              </a:p>
              <a:p>
                <a:pPr marL="0" indent="0">
                  <a:buNone/>
                </a:pPr>
                <a14:m>
                  <m:oMathPara xmlns:m="http://schemas.openxmlformats.org/officeDocument/2006/math">
                    <m:oMathParaPr>
                      <m:jc m:val="centerGroup"/>
                    </m:oMathParaPr>
                    <m:oMath xmlns:m="http://schemas.openxmlformats.org/officeDocument/2006/math">
                      <m:r>
                        <a:rPr lang="en-IN" i="1">
                          <a:solidFill>
                            <a:schemeClr val="tx1">
                              <a:lumMod val="65000"/>
                            </a:schemeClr>
                          </a:solidFill>
                          <a:latin typeface="Cambria Math" panose="02040503050406030204" pitchFamily="18" charset="0"/>
                        </a:rPr>
                        <m:t>𝑅</m:t>
                      </m:r>
                      <m:d>
                        <m:dPr>
                          <m:ctrlPr>
                            <a:rPr lang="en-IN"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𝛼</m:t>
                          </m:r>
                          <m:r>
                            <a:rPr lang="en-IN" i="1">
                              <a:solidFill>
                                <a:schemeClr val="tx1">
                                  <a:lumMod val="65000"/>
                                </a:schemeClr>
                              </a:solidFill>
                              <a:latin typeface="Cambria Math" panose="02040503050406030204" pitchFamily="18" charset="0"/>
                            </a:rPr>
                            <m:t>𝑖</m:t>
                          </m:r>
                        </m:e>
                        <m:e>
                          <m:r>
                            <a:rPr lang="en-IN" i="1">
                              <a:solidFill>
                                <a:schemeClr val="tx1">
                                  <a:lumMod val="65000"/>
                                </a:schemeClr>
                              </a:solidFill>
                              <a:latin typeface="Cambria Math" panose="02040503050406030204" pitchFamily="18" charset="0"/>
                            </a:rPr>
                            <m:t>𝑥</m:t>
                          </m:r>
                        </m:e>
                      </m:d>
                      <m:r>
                        <a:rPr lang="en-IN" i="1">
                          <a:solidFill>
                            <a:schemeClr val="tx1">
                              <a:lumMod val="65000"/>
                            </a:schemeClr>
                          </a:solidFill>
                          <a:latin typeface="Cambria Math" panose="02040503050406030204" pitchFamily="18" charset="0"/>
                        </a:rPr>
                        <m:t>=</m:t>
                      </m:r>
                      <m:nary>
                        <m:naryPr>
                          <m:chr m:val="∑"/>
                          <m:ctrlPr>
                            <a:rPr lang="en-IN" i="1" smtClean="0">
                              <a:solidFill>
                                <a:schemeClr val="tx1">
                                  <a:lumMod val="65000"/>
                                </a:schemeClr>
                              </a:solidFill>
                              <a:latin typeface="Cambria Math" panose="02040503050406030204" pitchFamily="18" charset="0"/>
                            </a:rPr>
                          </m:ctrlPr>
                        </m:naryPr>
                        <m:sub>
                          <m:r>
                            <m:rPr>
                              <m:brk m:alnAt="23"/>
                            </m:rPr>
                            <a:rPr lang="en-IN" b="0" i="1" smtClean="0">
                              <a:solidFill>
                                <a:schemeClr val="tx1">
                                  <a:lumMod val="65000"/>
                                </a:schemeClr>
                              </a:solidFill>
                              <a:latin typeface="Cambria Math" panose="02040503050406030204" pitchFamily="18" charset="0"/>
                            </a:rPr>
                            <m:t>𝑗</m:t>
                          </m:r>
                          <m:r>
                            <a:rPr lang="en-IN" b="0" i="1" smtClean="0">
                              <a:solidFill>
                                <a:schemeClr val="tx1">
                                  <a:lumMod val="65000"/>
                                </a:schemeClr>
                              </a:solidFill>
                              <a:latin typeface="Cambria Math" panose="02040503050406030204" pitchFamily="18" charset="0"/>
                            </a:rPr>
                            <m:t>=1</m:t>
                          </m:r>
                        </m:sub>
                        <m:sup>
                          <m:r>
                            <a:rPr lang="en-IN" b="0" i="1" smtClean="0">
                              <a:solidFill>
                                <a:schemeClr val="tx1">
                                  <a:lumMod val="65000"/>
                                </a:schemeClr>
                              </a:solidFill>
                              <a:latin typeface="Cambria Math" panose="02040503050406030204" pitchFamily="18" charset="0"/>
                            </a:rPr>
                            <m:t>𝑐</m:t>
                          </m:r>
                        </m:sup>
                        <m:e>
                          <m:r>
                            <a:rPr lang="el-GR" i="1">
                              <a:solidFill>
                                <a:schemeClr val="tx1">
                                  <a:lumMod val="65000"/>
                                </a:schemeClr>
                              </a:solidFill>
                              <a:latin typeface="Cambria Math" panose="02040503050406030204" pitchFamily="18" charset="0"/>
                            </a:rPr>
                            <m:t>𝜆</m:t>
                          </m:r>
                          <m:d>
                            <m:dPr>
                              <m:ctrlPr>
                                <a:rPr lang="el-GR"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𝛼</m:t>
                              </m:r>
                              <m:r>
                                <a:rPr lang="en-IN" i="1">
                                  <a:solidFill>
                                    <a:schemeClr val="tx1">
                                      <a:lumMod val="65000"/>
                                    </a:schemeClr>
                                  </a:solidFill>
                                  <a:latin typeface="Cambria Math" panose="02040503050406030204" pitchFamily="18" charset="0"/>
                                </a:rPr>
                                <m:t>𝑖</m:t>
                              </m:r>
                            </m:e>
                            <m:e>
                              <m:r>
                                <a:rPr lang="el-GR" i="1">
                                  <a:solidFill>
                                    <a:schemeClr val="tx1">
                                      <a:lumMod val="65000"/>
                                    </a:schemeClr>
                                  </a:solidFill>
                                  <a:latin typeface="Cambria Math" panose="02040503050406030204" pitchFamily="18" charset="0"/>
                                </a:rPr>
                                <m:t>𝜔</m:t>
                              </m:r>
                              <m:r>
                                <a:rPr lang="en-IN" i="1">
                                  <a:solidFill>
                                    <a:schemeClr val="tx1">
                                      <a:lumMod val="65000"/>
                                    </a:schemeClr>
                                  </a:solidFill>
                                  <a:latin typeface="Cambria Math" panose="02040503050406030204" pitchFamily="18" charset="0"/>
                                </a:rPr>
                                <m:t>𝑗</m:t>
                              </m:r>
                            </m:e>
                          </m:d>
                          <m:r>
                            <a:rPr lang="en-IN" i="1">
                              <a:solidFill>
                                <a:schemeClr val="tx1">
                                  <a:lumMod val="65000"/>
                                </a:schemeClr>
                              </a:solidFill>
                              <a:latin typeface="Cambria Math" panose="02040503050406030204" pitchFamily="18" charset="0"/>
                            </a:rPr>
                            <m:t>𝑃</m:t>
                          </m:r>
                          <m:d>
                            <m:dPr>
                              <m:ctrlPr>
                                <a:rPr lang="en-IN"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𝜔</m:t>
                              </m:r>
                              <m:r>
                                <a:rPr lang="en-IN" i="1">
                                  <a:solidFill>
                                    <a:schemeClr val="tx1">
                                      <a:lumMod val="65000"/>
                                    </a:schemeClr>
                                  </a:solidFill>
                                  <a:latin typeface="Cambria Math" panose="02040503050406030204" pitchFamily="18" charset="0"/>
                                </a:rPr>
                                <m:t>𝑗</m:t>
                              </m:r>
                            </m:e>
                            <m:e>
                              <m:r>
                                <a:rPr lang="en-IN" i="1">
                                  <a:solidFill>
                                    <a:schemeClr val="tx1">
                                      <a:lumMod val="65000"/>
                                    </a:schemeClr>
                                  </a:solidFill>
                                  <a:latin typeface="Cambria Math" panose="02040503050406030204" pitchFamily="18" charset="0"/>
                                </a:rPr>
                                <m:t>𝑥</m:t>
                              </m:r>
                            </m:e>
                          </m:d>
                          <m:r>
                            <m:rPr>
                              <m:nor/>
                            </m:rPr>
                            <a:rPr lang="en-IN">
                              <a:solidFill>
                                <a:schemeClr val="tx1">
                                  <a:lumMod val="65000"/>
                                </a:schemeClr>
                              </a:solidFill>
                            </a:rPr>
                            <m:t> </m:t>
                          </m:r>
                        </m:e>
                      </m:nary>
                    </m:oMath>
                  </m:oMathPara>
                </a14:m>
                <a:endParaRPr lang="en-IN" i="1" dirty="0">
                  <a:solidFill>
                    <a:schemeClr val="tx1">
                      <a:lumMod val="65000"/>
                    </a:schemeClr>
                  </a:solidFill>
                  <a:latin typeface="Cambria Math" panose="02040503050406030204" pitchFamily="18" charset="0"/>
                </a:endParaRPr>
              </a:p>
              <a:p>
                <a:pPr marL="0" indent="0">
                  <a:buNone/>
                </a:pPr>
                <a:endParaRPr lang="en-IN" i="1" dirty="0">
                  <a:solidFill>
                    <a:schemeClr val="tx1">
                      <a:lumMod val="65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i="1">
                          <a:solidFill>
                            <a:schemeClr val="tx1">
                              <a:lumMod val="65000"/>
                            </a:schemeClr>
                          </a:solidFill>
                          <a:latin typeface="Cambria Math" panose="02040503050406030204" pitchFamily="18" charset="0"/>
                        </a:rPr>
                        <m:t>=</m:t>
                      </m:r>
                      <m:nary>
                        <m:naryPr>
                          <m:chr m:val="∑"/>
                          <m:ctrlPr>
                            <a:rPr lang="en-IN" i="1">
                              <a:solidFill>
                                <a:schemeClr val="tx1">
                                  <a:lumMod val="65000"/>
                                </a:schemeClr>
                              </a:solidFill>
                              <a:latin typeface="Cambria Math" panose="02040503050406030204" pitchFamily="18" charset="0"/>
                            </a:rPr>
                          </m:ctrlPr>
                        </m:naryPr>
                        <m:sub>
                          <m:r>
                            <m:rPr>
                              <m:brk m:alnAt="23"/>
                            </m:rPr>
                            <a:rPr lang="en-IN" i="1">
                              <a:solidFill>
                                <a:schemeClr val="tx1">
                                  <a:lumMod val="65000"/>
                                </a:schemeClr>
                              </a:solidFill>
                              <a:latin typeface="Cambria Math" panose="02040503050406030204" pitchFamily="18" charset="0"/>
                            </a:rPr>
                            <m:t>𝑗</m:t>
                          </m:r>
                          <m:r>
                            <a:rPr lang="en-IN" i="1">
                              <a:solidFill>
                                <a:schemeClr val="tx1">
                                  <a:lumMod val="65000"/>
                                </a:schemeClr>
                              </a:solidFill>
                              <a:latin typeface="Cambria Math" panose="02040503050406030204" pitchFamily="18" charset="0"/>
                            </a:rPr>
                            <m:t>=1</m:t>
                          </m:r>
                        </m:sub>
                        <m:sup>
                          <m:r>
                            <a:rPr lang="en-IN" i="1">
                              <a:solidFill>
                                <a:schemeClr val="tx1">
                                  <a:lumMod val="65000"/>
                                </a:schemeClr>
                              </a:solidFill>
                              <a:latin typeface="Cambria Math" panose="02040503050406030204" pitchFamily="18" charset="0"/>
                            </a:rPr>
                            <m:t>𝑐</m:t>
                          </m:r>
                        </m:sup>
                        <m:e>
                          <m:r>
                            <a:rPr lang="en-IN" i="1">
                              <a:solidFill>
                                <a:schemeClr val="tx1">
                                  <a:lumMod val="65000"/>
                                </a:schemeClr>
                              </a:solidFill>
                              <a:latin typeface="Cambria Math" panose="02040503050406030204" pitchFamily="18" charset="0"/>
                            </a:rPr>
                            <m:t>𝑃</m:t>
                          </m:r>
                          <m:d>
                            <m:dPr>
                              <m:ctrlPr>
                                <a:rPr lang="en-IN"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𝜔</m:t>
                              </m:r>
                              <m:r>
                                <a:rPr lang="en-IN" i="1">
                                  <a:solidFill>
                                    <a:schemeClr val="tx1">
                                      <a:lumMod val="65000"/>
                                    </a:schemeClr>
                                  </a:solidFill>
                                  <a:latin typeface="Cambria Math" panose="02040503050406030204" pitchFamily="18" charset="0"/>
                                </a:rPr>
                                <m:t>𝑗</m:t>
                              </m:r>
                            </m:e>
                            <m:e>
                              <m:r>
                                <a:rPr lang="en-IN" i="1">
                                  <a:solidFill>
                                    <a:schemeClr val="tx1">
                                      <a:lumMod val="65000"/>
                                    </a:schemeClr>
                                  </a:solidFill>
                                  <a:latin typeface="Cambria Math" panose="02040503050406030204" pitchFamily="18" charset="0"/>
                                </a:rPr>
                                <m:t>𝑥</m:t>
                              </m:r>
                            </m:e>
                          </m:d>
                          <m:r>
                            <m:rPr>
                              <m:nor/>
                            </m:rPr>
                            <a:rPr lang="en-IN">
                              <a:solidFill>
                                <a:schemeClr val="tx1">
                                  <a:lumMod val="65000"/>
                                </a:schemeClr>
                              </a:solidFill>
                            </a:rPr>
                            <m:t> </m:t>
                          </m:r>
                        </m:e>
                      </m:nary>
                    </m:oMath>
                  </m:oMathPara>
                </a14:m>
                <a:endParaRPr lang="en-IN" i="1" dirty="0">
                  <a:solidFill>
                    <a:schemeClr val="tx1">
                      <a:lumMod val="65000"/>
                    </a:schemeClr>
                  </a:solidFill>
                  <a:latin typeface="Cambria Math" panose="02040503050406030204" pitchFamily="18" charset="0"/>
                </a:endParaRPr>
              </a:p>
              <a:p>
                <a:pPr marL="0" indent="0">
                  <a:buNone/>
                </a:pPr>
                <a14:m/>
              </a:p>
              <a:p>
                <a:pPr marL="0" indent="0">
                  <a:buNone/>
                </a:pPr>
                <a:endParaRPr lang="en-IN" dirty="0">
                  <a:solidFill>
                    <a:schemeClr val="tx1">
                      <a:lumMod val="65000"/>
                    </a:schemeClr>
                  </a:solidFill>
                </a:endParaRPr>
              </a:p>
            </p:txBody>
          </p:sp>
        </mc:Choice>
        <mc:Fallback>
          <p:sp>
            <p:nvSpPr>
              <p:cNvPr id="3" name="Content Placeholder 2">
                <a:extLst>
                  <a:ext uri="{FF2B5EF4-FFF2-40B4-BE49-F238E27FC236}">
                    <a16:creationId xmlns:a16="http://schemas.microsoft.com/office/drawing/2014/main" id="{13B2B9CE-3F22-4C7E-A951-A6F42420820C}"/>
                  </a:ext>
                </a:extLst>
              </p:cNvPr>
              <p:cNvSpPr>
                <a:spLocks noGrp="1" noRot="1" noChangeAspect="1" noMove="1" noResize="1" noEditPoints="1" noAdjustHandles="1" noChangeArrowheads="1" noChangeShapeType="1" noTextEdit="1"/>
              </p:cNvSpPr>
              <p:nvPr>
                <p:ph idx="1"/>
              </p:nvPr>
            </p:nvSpPr>
            <p:spPr>
              <a:xfrm>
                <a:off x="838200" y="731520"/>
                <a:ext cx="10515600" cy="5445443"/>
              </a:xfrm>
              <a:blipFill>
                <a:blip r:embed="rId2"/>
                <a:stretch>
                  <a:fillRect l="-1217" t="-1792"/>
                </a:stretch>
              </a:blipFill>
            </p:spPr>
            <p:txBody>
              <a:bodyPr/>
              <a:lstStyle/>
              <a:p>
                <a:r>
                  <a:rPr lang="en-IN">
                    <a:noFill/>
                  </a:rPr>
                  <a:t> </a:t>
                </a:r>
              </a:p>
            </p:txBody>
          </p:sp>
        </mc:Fallback>
      </mc:AlternateContent>
    </p:spTree>
    <p:extLst>
      <p:ext uri="{BB962C8B-B14F-4D97-AF65-F5344CB8AC3E}">
        <p14:creationId xmlns:p14="http://schemas.microsoft.com/office/powerpoint/2010/main" val="311625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B2B9CE-3F22-4C7E-A951-A6F42420820C}"/>
                  </a:ext>
                </a:extLst>
              </p:cNvPr>
              <p:cNvSpPr>
                <a:spLocks noGrp="1"/>
              </p:cNvSpPr>
              <p:nvPr>
                <p:ph idx="1"/>
              </p:nvPr>
            </p:nvSpPr>
            <p:spPr>
              <a:xfrm>
                <a:off x="838200" y="731520"/>
                <a:ext cx="10515600" cy="5445443"/>
              </a:xfrm>
            </p:spPr>
            <p:txBody>
              <a:bodyPr>
                <a:normAutofit fontScale="92500" lnSpcReduction="10000"/>
              </a:bodyPr>
              <a:lstStyle/>
              <a:p>
                <a:pPr>
                  <a:lnSpc>
                    <a:spcPct val="150000"/>
                  </a:lnSpc>
                </a:pPr>
                <a:r>
                  <a:rPr lang="en-IN" dirty="0">
                    <a:solidFill>
                      <a:schemeClr val="tx1">
                        <a:lumMod val="65000"/>
                      </a:schemeClr>
                    </a:solidFill>
                  </a:rPr>
                  <a:t>Where P(</a:t>
                </a:r>
                <a:r>
                  <a:rPr lang="el-GR" dirty="0">
                    <a:solidFill>
                      <a:schemeClr val="tx1">
                        <a:lumMod val="65000"/>
                      </a:schemeClr>
                    </a:solidFill>
                  </a:rPr>
                  <a:t>ω</a:t>
                </a:r>
                <a:r>
                  <a:rPr lang="en-IN" dirty="0" err="1">
                    <a:solidFill>
                      <a:schemeClr val="tx1">
                        <a:lumMod val="65000"/>
                      </a:schemeClr>
                    </a:solidFill>
                  </a:rPr>
                  <a:t>i|x</a:t>
                </a:r>
                <a:r>
                  <a:rPr lang="en-IN" dirty="0">
                    <a:solidFill>
                      <a:schemeClr val="tx1">
                        <a:lumMod val="65000"/>
                      </a:schemeClr>
                    </a:solidFill>
                  </a:rPr>
                  <a:t>) is the conditional probability that action </a:t>
                </a:r>
                <a:r>
                  <a:rPr lang="el-GR" dirty="0">
                    <a:solidFill>
                      <a:schemeClr val="tx1">
                        <a:lumMod val="65000"/>
                      </a:schemeClr>
                    </a:solidFill>
                  </a:rPr>
                  <a:t>α</a:t>
                </a:r>
                <a:r>
                  <a:rPr lang="en-IN" dirty="0" err="1">
                    <a:solidFill>
                      <a:schemeClr val="tx1">
                        <a:lumMod val="65000"/>
                      </a:schemeClr>
                    </a:solidFill>
                  </a:rPr>
                  <a:t>i</a:t>
                </a:r>
                <a:r>
                  <a:rPr lang="en-IN" dirty="0">
                    <a:solidFill>
                      <a:schemeClr val="tx1">
                        <a:lumMod val="65000"/>
                      </a:schemeClr>
                    </a:solidFill>
                  </a:rPr>
                  <a:t> is correct.</a:t>
                </a:r>
              </a:p>
              <a:p>
                <a:pPr>
                  <a:lnSpc>
                    <a:spcPct val="150000"/>
                  </a:lnSpc>
                </a:pPr>
                <a:r>
                  <a:rPr lang="en-IN" dirty="0">
                    <a:solidFill>
                      <a:schemeClr val="tx1">
                        <a:lumMod val="65000"/>
                      </a:schemeClr>
                    </a:solidFill>
                  </a:rPr>
                  <a:t>The Bayes decision rule to minimize risk calls for selecting the action that minimizes the conditional risk. </a:t>
                </a:r>
              </a:p>
              <a:p>
                <a:pPr>
                  <a:lnSpc>
                    <a:spcPct val="150000"/>
                  </a:lnSpc>
                </a:pPr>
                <a:r>
                  <a:rPr lang="en-IN" dirty="0">
                    <a:solidFill>
                      <a:schemeClr val="tx1">
                        <a:lumMod val="65000"/>
                      </a:schemeClr>
                    </a:solidFill>
                  </a:rPr>
                  <a:t>Thus, to minimize the average probability of error, we should select the </a:t>
                </a:r>
                <a:r>
                  <a:rPr lang="en-IN" dirty="0" err="1">
                    <a:solidFill>
                      <a:schemeClr val="tx1">
                        <a:lumMod val="65000"/>
                      </a:schemeClr>
                    </a:solidFill>
                  </a:rPr>
                  <a:t>i</a:t>
                </a:r>
                <a:r>
                  <a:rPr lang="en-IN" dirty="0">
                    <a:solidFill>
                      <a:schemeClr val="tx1">
                        <a:lumMod val="65000"/>
                      </a:schemeClr>
                    </a:solidFill>
                  </a:rPr>
                  <a:t> that maximizes the posterior probability P(</a:t>
                </a:r>
                <a:r>
                  <a:rPr lang="el-GR" dirty="0">
                    <a:solidFill>
                      <a:schemeClr val="tx1">
                        <a:lumMod val="65000"/>
                      </a:schemeClr>
                    </a:solidFill>
                  </a:rPr>
                  <a:t>ω</a:t>
                </a:r>
                <a:r>
                  <a:rPr lang="en-IN" dirty="0" err="1">
                    <a:solidFill>
                      <a:schemeClr val="tx1">
                        <a:lumMod val="65000"/>
                      </a:schemeClr>
                    </a:solidFill>
                  </a:rPr>
                  <a:t>i|x</a:t>
                </a:r>
                <a:r>
                  <a:rPr lang="en-IN" dirty="0">
                    <a:solidFill>
                      <a:schemeClr val="tx1">
                        <a:lumMod val="65000"/>
                      </a:schemeClr>
                    </a:solidFill>
                  </a:rPr>
                  <a:t>). </a:t>
                </a:r>
              </a:p>
              <a:p>
                <a:pPr>
                  <a:lnSpc>
                    <a:spcPct val="150000"/>
                  </a:lnSpc>
                </a:pPr>
                <a:r>
                  <a:rPr lang="en-IN" dirty="0">
                    <a:solidFill>
                      <a:schemeClr val="tx1">
                        <a:lumMod val="65000"/>
                      </a:schemeClr>
                    </a:solidFill>
                  </a:rPr>
                  <a:t>In other words, for minimum error rate: </a:t>
                </a:r>
              </a:p>
              <a:p>
                <a:pPr marL="0" indent="0">
                  <a:lnSpc>
                    <a:spcPct val="150000"/>
                  </a:lnSpc>
                  <a:buNone/>
                </a:pPr>
                <a:r>
                  <a:rPr lang="en-IN" dirty="0">
                    <a:solidFill>
                      <a:schemeClr val="tx1">
                        <a:lumMod val="65000"/>
                      </a:schemeClr>
                    </a:solidFill>
                  </a:rPr>
                  <a:t>	Decide </a:t>
                </a:r>
                <a:r>
                  <a:rPr lang="el-GR" dirty="0">
                    <a:solidFill>
                      <a:schemeClr val="tx1">
                        <a:lumMod val="65000"/>
                      </a:schemeClr>
                    </a:solidFill>
                  </a:rPr>
                  <a:t>ω</a:t>
                </a:r>
                <a:r>
                  <a:rPr lang="en-IN" dirty="0" err="1">
                    <a:solidFill>
                      <a:schemeClr val="tx1">
                        <a:lumMod val="65000"/>
                      </a:schemeClr>
                    </a:solidFill>
                  </a:rPr>
                  <a:t>i</a:t>
                </a:r>
                <a:r>
                  <a:rPr lang="en-IN" dirty="0">
                    <a:solidFill>
                      <a:schemeClr val="tx1">
                        <a:lumMod val="65000"/>
                      </a:schemeClr>
                    </a:solidFill>
                  </a:rPr>
                  <a:t> if P(</a:t>
                </a:r>
                <a:r>
                  <a:rPr lang="el-GR" dirty="0">
                    <a:solidFill>
                      <a:schemeClr val="tx1">
                        <a:lumMod val="65000"/>
                      </a:schemeClr>
                    </a:solidFill>
                  </a:rPr>
                  <a:t>ω</a:t>
                </a:r>
                <a:r>
                  <a:rPr lang="en-IN" dirty="0" err="1">
                    <a:solidFill>
                      <a:schemeClr val="tx1">
                        <a:lumMod val="65000"/>
                      </a:schemeClr>
                    </a:solidFill>
                  </a:rPr>
                  <a:t>i|x</a:t>
                </a:r>
                <a:r>
                  <a:rPr lang="en-IN" dirty="0">
                    <a:solidFill>
                      <a:schemeClr val="tx1">
                        <a:lumMod val="65000"/>
                      </a:schemeClr>
                    </a:solidFill>
                  </a:rPr>
                  <a:t>) &gt;P(</a:t>
                </a:r>
                <a:r>
                  <a:rPr lang="el-GR" dirty="0">
                    <a:solidFill>
                      <a:schemeClr val="tx1">
                        <a:lumMod val="65000"/>
                      </a:schemeClr>
                    </a:solidFill>
                  </a:rPr>
                  <a:t>ω</a:t>
                </a:r>
                <a:r>
                  <a:rPr lang="en-IN" dirty="0" err="1">
                    <a:solidFill>
                      <a:schemeClr val="tx1">
                        <a:lumMod val="65000"/>
                      </a:schemeClr>
                    </a:solidFill>
                  </a:rPr>
                  <a:t>j|x</a:t>
                </a:r>
                <a:r>
                  <a:rPr lang="en-IN" dirty="0">
                    <a:solidFill>
                      <a:schemeClr val="tx1">
                        <a:lumMod val="65000"/>
                      </a:schemeClr>
                    </a:solidFill>
                  </a:rPr>
                  <a:t>) for all j</a:t>
                </a:r>
                <a14:m>
                  <m:oMath xmlns:m="http://schemas.openxmlformats.org/officeDocument/2006/math">
                    <m:r>
                      <a:rPr lang="en-IN" i="1" dirty="0" smtClean="0">
                        <a:solidFill>
                          <a:schemeClr val="tx1">
                            <a:lumMod val="65000"/>
                          </a:schemeClr>
                        </a:solidFill>
                        <a:latin typeface="Cambria Math" panose="02040503050406030204" pitchFamily="18" charset="0"/>
                        <a:ea typeface="Cambria Math" panose="02040503050406030204" pitchFamily="18" charset="0"/>
                      </a:rPr>
                      <m:t>≠</m:t>
                    </m:r>
                  </m:oMath>
                </a14:m>
                <a:r>
                  <a:rPr lang="en-IN" dirty="0" err="1">
                    <a:solidFill>
                      <a:schemeClr val="tx1">
                        <a:lumMod val="65000"/>
                      </a:schemeClr>
                    </a:solidFill>
                  </a:rPr>
                  <a:t>i</a:t>
                </a:r>
                <a:r>
                  <a:rPr lang="en-IN" dirty="0">
                    <a:solidFill>
                      <a:schemeClr val="tx1">
                        <a:lumMod val="65000"/>
                      </a:schemeClr>
                    </a:solidFill>
                  </a:rPr>
                  <a:t>.</a:t>
                </a:r>
              </a:p>
              <a:p>
                <a:pPr>
                  <a:lnSpc>
                    <a:spcPct val="150000"/>
                  </a:lnSpc>
                </a:pPr>
                <a:r>
                  <a:rPr lang="en-IN" dirty="0">
                    <a:solidFill>
                      <a:schemeClr val="tx1">
                        <a:lumMod val="65000"/>
                      </a:schemeClr>
                    </a:solidFill>
                  </a:rPr>
                  <a:t>This in turn points to the </a:t>
                </a:r>
                <a:r>
                  <a:rPr lang="en-IN" dirty="0" err="1">
                    <a:solidFill>
                      <a:schemeClr val="tx1">
                        <a:lumMod val="65000"/>
                      </a:schemeClr>
                    </a:solidFill>
                  </a:rPr>
                  <a:t>the</a:t>
                </a:r>
                <a:r>
                  <a:rPr lang="en-IN" dirty="0">
                    <a:solidFill>
                      <a:schemeClr val="tx1">
                        <a:lumMod val="65000"/>
                      </a:schemeClr>
                    </a:solidFill>
                  </a:rPr>
                  <a:t> second decision rule.</a:t>
                </a:r>
              </a:p>
            </p:txBody>
          </p:sp>
        </mc:Choice>
        <mc:Fallback>
          <p:sp>
            <p:nvSpPr>
              <p:cNvPr id="3" name="Content Placeholder 2">
                <a:extLst>
                  <a:ext uri="{FF2B5EF4-FFF2-40B4-BE49-F238E27FC236}">
                    <a16:creationId xmlns:a16="http://schemas.microsoft.com/office/drawing/2014/main" id="{13B2B9CE-3F22-4C7E-A951-A6F42420820C}"/>
                  </a:ext>
                </a:extLst>
              </p:cNvPr>
              <p:cNvSpPr>
                <a:spLocks noGrp="1" noRot="1" noChangeAspect="1" noMove="1" noResize="1" noEditPoints="1" noAdjustHandles="1" noChangeArrowheads="1" noChangeShapeType="1" noTextEdit="1"/>
              </p:cNvSpPr>
              <p:nvPr>
                <p:ph idx="1"/>
              </p:nvPr>
            </p:nvSpPr>
            <p:spPr>
              <a:xfrm>
                <a:off x="838200" y="731520"/>
                <a:ext cx="10515600" cy="5445443"/>
              </a:xfrm>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1379001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3E0E-D561-4745-BD57-3002F9C6DB00}"/>
              </a:ext>
            </a:extLst>
          </p:cNvPr>
          <p:cNvSpPr>
            <a:spLocks noGrp="1"/>
          </p:cNvSpPr>
          <p:nvPr>
            <p:ph type="title"/>
          </p:nvPr>
        </p:nvSpPr>
        <p:spPr/>
        <p:txBody>
          <a:bodyPr/>
          <a:lstStyle/>
          <a:p>
            <a:r>
              <a:rPr lang="en-IN" dirty="0"/>
              <a:t>Minimax Criterion</a:t>
            </a:r>
          </a:p>
        </p:txBody>
      </p:sp>
      <p:sp>
        <p:nvSpPr>
          <p:cNvPr id="3" name="Text Placeholder 2">
            <a:extLst>
              <a:ext uri="{FF2B5EF4-FFF2-40B4-BE49-F238E27FC236}">
                <a16:creationId xmlns:a16="http://schemas.microsoft.com/office/drawing/2014/main" id="{68C972BD-90BF-43BB-B0EB-8750DF517D8B}"/>
              </a:ext>
            </a:extLst>
          </p:cNvPr>
          <p:cNvSpPr>
            <a:spLocks noGrp="1"/>
          </p:cNvSpPr>
          <p:nvPr>
            <p:ph type="body" idx="1"/>
          </p:nvPr>
        </p:nvSpPr>
        <p:spPr/>
        <p:txBody>
          <a:bodyPr>
            <a:normAutofit lnSpcReduction="10000"/>
          </a:bodyPr>
          <a:lstStyle/>
          <a:p>
            <a:pPr marL="342900" indent="-342900">
              <a:buFont typeface="Arial" panose="020B0604020202020204" pitchFamily="34" charset="0"/>
              <a:buChar char="•"/>
            </a:pPr>
            <a:r>
              <a:rPr lang="en-US" dirty="0">
                <a:solidFill>
                  <a:schemeClr val="tx1">
                    <a:lumMod val="65000"/>
                  </a:schemeClr>
                </a:solidFill>
              </a:rPr>
              <a:t>prior probabilities might vary widely and in an unpredictable way or  we do not know the prior probabilities.</a:t>
            </a:r>
          </a:p>
          <a:p>
            <a:pPr marL="342900" indent="-342900">
              <a:buFont typeface="Arial" panose="020B0604020202020204" pitchFamily="34" charset="0"/>
              <a:buChar char="•"/>
            </a:pPr>
            <a:r>
              <a:rPr lang="en-US" dirty="0">
                <a:solidFill>
                  <a:schemeClr val="tx1">
                    <a:lumMod val="65000"/>
                  </a:schemeClr>
                </a:solidFill>
              </a:rPr>
              <a:t>A reasonable approach is then to design our classiﬁer so as to minimize the maximum possible overall risk.</a:t>
            </a:r>
            <a:endParaRPr lang="en-IN" dirty="0">
              <a:solidFill>
                <a:schemeClr val="tx1">
                  <a:lumMod val="65000"/>
                </a:schemeClr>
              </a:solidFill>
            </a:endParaRPr>
          </a:p>
        </p:txBody>
      </p:sp>
      <p:sp>
        <p:nvSpPr>
          <p:cNvPr id="4" name="Title 1">
            <a:extLst>
              <a:ext uri="{FF2B5EF4-FFF2-40B4-BE49-F238E27FC236}">
                <a16:creationId xmlns:a16="http://schemas.microsoft.com/office/drawing/2014/main" id="{B105D994-E0FC-4F67-85EC-6A752F36E240}"/>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MINIMUM ERROR RATE CLASSIFICATION</a:t>
            </a:r>
          </a:p>
        </p:txBody>
      </p:sp>
    </p:spTree>
    <p:extLst>
      <p:ext uri="{BB962C8B-B14F-4D97-AF65-F5344CB8AC3E}">
        <p14:creationId xmlns:p14="http://schemas.microsoft.com/office/powerpoint/2010/main" val="41707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2B9CE-3F22-4C7E-A951-A6F42420820C}"/>
              </a:ext>
            </a:extLst>
          </p:cNvPr>
          <p:cNvSpPr>
            <a:spLocks noGrp="1"/>
          </p:cNvSpPr>
          <p:nvPr>
            <p:ph idx="1"/>
          </p:nvPr>
        </p:nvSpPr>
        <p:spPr>
          <a:xfrm>
            <a:off x="838200" y="731520"/>
            <a:ext cx="10515600" cy="5445443"/>
          </a:xfrm>
        </p:spPr>
        <p:txBody>
          <a:bodyPr>
            <a:noAutofit/>
          </a:bodyPr>
          <a:lstStyle/>
          <a:p>
            <a:pPr marL="342900" indent="-342900">
              <a:lnSpc>
                <a:spcPct val="150000"/>
              </a:lnSpc>
            </a:pPr>
            <a:r>
              <a:rPr lang="en-US" dirty="0">
                <a:solidFill>
                  <a:schemeClr val="tx1">
                    <a:lumMod val="65000"/>
                  </a:schemeClr>
                </a:solidFill>
              </a:rPr>
              <a:t>In order to understand this, we let R1 denote that region in feature space where the classiﬁer decides ω1 and likewise for R2 and ω2, and then write our overall risk in terms of conditional risks.</a:t>
            </a:r>
          </a:p>
          <a:p>
            <a:pPr marL="342900" indent="-342900">
              <a:lnSpc>
                <a:spcPct val="150000"/>
              </a:lnSpc>
            </a:pPr>
            <a:r>
              <a:rPr lang="en-US" dirty="0">
                <a:solidFill>
                  <a:schemeClr val="tx1">
                    <a:lumMod val="65000"/>
                  </a:schemeClr>
                </a:solidFill>
              </a:rPr>
              <a:t>On resolution the equation shows that once the decision boundary is determined, the overall risk is linear in P(ω1). </a:t>
            </a:r>
          </a:p>
          <a:p>
            <a:pPr lvl="2">
              <a:lnSpc>
                <a:spcPct val="150000"/>
              </a:lnSpc>
            </a:pPr>
            <a:r>
              <a:rPr lang="en-US" sz="2800" dirty="0">
                <a:solidFill>
                  <a:schemeClr val="tx1">
                    <a:lumMod val="65000"/>
                  </a:schemeClr>
                </a:solidFill>
              </a:rPr>
              <a:t>ﬁnd a boundary such that the constant of proportionality is 0</a:t>
            </a:r>
          </a:p>
          <a:p>
            <a:pPr lvl="2">
              <a:lnSpc>
                <a:spcPct val="150000"/>
              </a:lnSpc>
            </a:pPr>
            <a:r>
              <a:rPr lang="en-US" sz="2800" dirty="0">
                <a:solidFill>
                  <a:schemeClr val="tx1">
                    <a:lumMod val="65000"/>
                  </a:schemeClr>
                </a:solidFill>
              </a:rPr>
              <a:t>then the risk is independent of priors. </a:t>
            </a:r>
          </a:p>
          <a:p>
            <a:pPr marL="342900" indent="-342900">
              <a:lnSpc>
                <a:spcPct val="150000"/>
              </a:lnSpc>
            </a:pPr>
            <a:r>
              <a:rPr lang="en-US" dirty="0">
                <a:solidFill>
                  <a:schemeClr val="tx1">
                    <a:lumMod val="65000"/>
                  </a:schemeClr>
                </a:solidFill>
              </a:rPr>
              <a:t>This is the </a:t>
            </a:r>
            <a:r>
              <a:rPr lang="en-US" i="1" dirty="0">
                <a:solidFill>
                  <a:schemeClr val="tx1">
                    <a:lumMod val="65000"/>
                  </a:schemeClr>
                </a:solidFill>
              </a:rPr>
              <a:t>minimax solution </a:t>
            </a:r>
            <a:r>
              <a:rPr lang="en-US" dirty="0">
                <a:solidFill>
                  <a:schemeClr val="tx1">
                    <a:lumMod val="65000"/>
                  </a:schemeClr>
                </a:solidFill>
              </a:rPr>
              <a:t>and the </a:t>
            </a:r>
            <a:r>
              <a:rPr lang="en-US" i="1" dirty="0">
                <a:solidFill>
                  <a:schemeClr val="tx1">
                    <a:lumMod val="65000"/>
                  </a:schemeClr>
                </a:solidFill>
              </a:rPr>
              <a:t>minimax risk</a:t>
            </a:r>
            <a:r>
              <a:rPr lang="en-US" dirty="0">
                <a:solidFill>
                  <a:schemeClr val="tx1">
                    <a:lumMod val="65000"/>
                  </a:schemeClr>
                </a:solidFill>
              </a:rPr>
              <a:t>, </a:t>
            </a:r>
            <a:r>
              <a:rPr lang="en-US" dirty="0" err="1">
                <a:solidFill>
                  <a:schemeClr val="tx1">
                    <a:lumMod val="65000"/>
                  </a:schemeClr>
                </a:solidFill>
              </a:rPr>
              <a:t>Rmm</a:t>
            </a:r>
            <a:r>
              <a:rPr lang="en-US" dirty="0">
                <a:solidFill>
                  <a:schemeClr val="tx1">
                    <a:lumMod val="65000"/>
                  </a:schemeClr>
                </a:solidFill>
              </a:rPr>
              <a:t>. </a:t>
            </a:r>
            <a:endParaRPr lang="en-IN" dirty="0">
              <a:solidFill>
                <a:schemeClr val="tx1">
                  <a:lumMod val="65000"/>
                </a:schemeClr>
              </a:solidFill>
            </a:endParaRPr>
          </a:p>
        </p:txBody>
      </p:sp>
    </p:spTree>
    <p:extLst>
      <p:ext uri="{BB962C8B-B14F-4D97-AF65-F5344CB8AC3E}">
        <p14:creationId xmlns:p14="http://schemas.microsoft.com/office/powerpoint/2010/main" val="2231866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B2B9CE-3F22-4C7E-A951-A6F42420820C}"/>
                  </a:ext>
                </a:extLst>
              </p:cNvPr>
              <p:cNvSpPr>
                <a:spLocks noGrp="1"/>
              </p:cNvSpPr>
              <p:nvPr>
                <p:ph idx="1"/>
              </p:nvPr>
            </p:nvSpPr>
            <p:spPr>
              <a:xfrm>
                <a:off x="838200" y="731520"/>
                <a:ext cx="10515600" cy="5445443"/>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IN" i="1" smtClean="0">
                          <a:solidFill>
                            <a:schemeClr val="tx1">
                              <a:lumMod val="65000"/>
                            </a:schemeClr>
                          </a:solidFill>
                          <a:latin typeface="Cambria Math" panose="02040503050406030204" pitchFamily="18" charset="0"/>
                        </a:rPr>
                        <m:t>𝑅𝑚𝑚</m:t>
                      </m:r>
                      <m:r>
                        <a:rPr lang="en-IN" i="1" smtClean="0">
                          <a:solidFill>
                            <a:schemeClr val="tx1">
                              <a:lumMod val="65000"/>
                            </a:schemeClr>
                          </a:solidFill>
                          <a:latin typeface="Cambria Math" panose="02040503050406030204" pitchFamily="18" charset="0"/>
                        </a:rPr>
                        <m:t> = </m:t>
                      </m:r>
                      <m:sSub>
                        <m:sSubPr>
                          <m:ctrlPr>
                            <a:rPr lang="en-IN" i="1" smtClean="0">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22</m:t>
                          </m:r>
                        </m:sub>
                      </m:sSub>
                      <m:r>
                        <a:rPr lang="el-GR" i="1">
                          <a:solidFill>
                            <a:schemeClr val="tx1">
                              <a:lumMod val="65000"/>
                            </a:schemeClr>
                          </a:solidFill>
                          <a:latin typeface="Cambria Math" panose="02040503050406030204" pitchFamily="18" charset="0"/>
                        </a:rPr>
                        <m:t> +</m:t>
                      </m:r>
                      <m:d>
                        <m:dPr>
                          <m:ctrlPr>
                            <a:rPr lang="el-GR" i="1" smtClean="0">
                              <a:solidFill>
                                <a:schemeClr val="tx1">
                                  <a:lumMod val="65000"/>
                                </a:schemeClr>
                              </a:solidFill>
                              <a:latin typeface="Cambria Math" panose="02040503050406030204" pitchFamily="18" charset="0"/>
                            </a:rPr>
                          </m:ctrlPr>
                        </m:dPr>
                        <m:e>
                          <m:sSub>
                            <m:sSubPr>
                              <m:ctrlPr>
                                <a:rPr lang="el-GR" i="1" smtClean="0">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12</m:t>
                              </m:r>
                            </m:sub>
                          </m:sSub>
                          <m:r>
                            <a:rPr lang="el-GR" i="1">
                              <a:solidFill>
                                <a:schemeClr val="tx1">
                                  <a:lumMod val="65000"/>
                                </a:schemeClr>
                              </a:solidFill>
                              <a:latin typeface="Cambria Math" panose="02040503050406030204" pitchFamily="18" charset="0"/>
                            </a:rPr>
                            <m:t> −</m:t>
                          </m:r>
                          <m:sSub>
                            <m:sSubPr>
                              <m:ctrlPr>
                                <a:rPr lang="el-GR" i="1" smtClean="0">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22</m:t>
                              </m:r>
                            </m:sub>
                          </m:sSub>
                        </m:e>
                      </m:d>
                      <m:nary>
                        <m:naryPr>
                          <m:ctrlPr>
                            <a:rPr lang="el-GR" i="1" smtClean="0">
                              <a:solidFill>
                                <a:schemeClr val="tx1">
                                  <a:lumMod val="65000"/>
                                </a:schemeClr>
                              </a:solidFill>
                              <a:latin typeface="Cambria Math" panose="02040503050406030204" pitchFamily="18" charset="0"/>
                            </a:rPr>
                          </m:ctrlPr>
                        </m:naryPr>
                        <m:sub>
                          <m:r>
                            <m:rPr>
                              <m:brk m:alnAt="23"/>
                            </m:rPr>
                            <a:rPr lang="en-IN" b="0" i="1" smtClean="0">
                              <a:solidFill>
                                <a:schemeClr val="tx1">
                                  <a:lumMod val="65000"/>
                                </a:schemeClr>
                              </a:solidFill>
                              <a:latin typeface="Cambria Math" panose="02040503050406030204" pitchFamily="18" charset="0"/>
                            </a:rPr>
                            <m:t>𝑅</m:t>
                          </m:r>
                          <m:r>
                            <a:rPr lang="en-IN" b="0" i="1" smtClean="0">
                              <a:solidFill>
                                <a:schemeClr val="tx1">
                                  <a:lumMod val="65000"/>
                                </a:schemeClr>
                              </a:solidFill>
                              <a:latin typeface="Cambria Math" panose="02040503050406030204" pitchFamily="18" charset="0"/>
                            </a:rPr>
                            <m:t>1</m:t>
                          </m:r>
                        </m:sub>
                        <m:sup/>
                        <m:e>
                          <m:r>
                            <a:rPr lang="en-IN" i="1">
                              <a:solidFill>
                                <a:schemeClr val="tx1">
                                  <a:lumMod val="65000"/>
                                </a:schemeClr>
                              </a:solidFill>
                              <a:latin typeface="Cambria Math" panose="02040503050406030204" pitchFamily="18" charset="0"/>
                            </a:rPr>
                            <m:t>𝑝</m:t>
                          </m:r>
                          <m:d>
                            <m:dPr>
                              <m:ctrlPr>
                                <a:rPr lang="en-IN" i="1">
                                  <a:solidFill>
                                    <a:schemeClr val="tx1">
                                      <a:lumMod val="65000"/>
                                    </a:schemeClr>
                                  </a:solidFill>
                                  <a:latin typeface="Cambria Math" panose="02040503050406030204" pitchFamily="18" charset="0"/>
                                </a:rPr>
                              </m:ctrlPr>
                            </m:dPr>
                            <m:e>
                              <m:r>
                                <a:rPr lang="en-IN" i="1">
                                  <a:solidFill>
                                    <a:schemeClr val="tx1">
                                      <a:lumMod val="65000"/>
                                    </a:schemeClr>
                                  </a:solidFill>
                                  <a:latin typeface="Cambria Math" panose="02040503050406030204" pitchFamily="18" charset="0"/>
                                </a:rPr>
                                <m:t>𝑥</m:t>
                              </m:r>
                            </m:e>
                            <m:e>
                              <m:r>
                                <a:rPr lang="el-GR" i="1">
                                  <a:solidFill>
                                    <a:schemeClr val="tx1">
                                      <a:lumMod val="65000"/>
                                    </a:schemeClr>
                                  </a:solidFill>
                                  <a:latin typeface="Cambria Math" panose="02040503050406030204" pitchFamily="18" charset="0"/>
                                </a:rPr>
                                <m:t>𝜔</m:t>
                              </m:r>
                              <m:r>
                                <a:rPr lang="el-GR" i="1">
                                  <a:solidFill>
                                    <a:schemeClr val="tx1">
                                      <a:lumMod val="65000"/>
                                    </a:schemeClr>
                                  </a:solidFill>
                                  <a:latin typeface="Cambria Math" panose="02040503050406030204" pitchFamily="18" charset="0"/>
                                </a:rPr>
                                <m:t>2</m:t>
                              </m:r>
                            </m:e>
                          </m:d>
                          <m:r>
                            <a:rPr lang="en-IN" i="1">
                              <a:solidFill>
                                <a:schemeClr val="tx1">
                                  <a:lumMod val="65000"/>
                                </a:schemeClr>
                              </a:solidFill>
                              <a:latin typeface="Cambria Math" panose="02040503050406030204" pitchFamily="18" charset="0"/>
                            </a:rPr>
                            <m:t>𝑑𝑥</m:t>
                          </m:r>
                          <m:r>
                            <m:rPr>
                              <m:nor/>
                            </m:rPr>
                            <a:rPr lang="en-IN">
                              <a:solidFill>
                                <a:schemeClr val="tx1">
                                  <a:lumMod val="65000"/>
                                </a:schemeClr>
                              </a:solidFill>
                            </a:rPr>
                            <m:t> </m:t>
                          </m:r>
                        </m:e>
                      </m:nary>
                    </m:oMath>
                  </m:oMathPara>
                </a14:m>
                <a:endParaRPr lang="en-IN" i="1" dirty="0">
                  <a:solidFill>
                    <a:schemeClr val="tx1">
                      <a:lumMod val="6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IN" i="1">
                          <a:solidFill>
                            <a:schemeClr val="tx1">
                              <a:lumMod val="65000"/>
                            </a:schemeClr>
                          </a:solidFill>
                          <a:latin typeface="Cambria Math" panose="02040503050406030204" pitchFamily="18" charset="0"/>
                        </a:rPr>
                        <m:t>= </m:t>
                      </m:r>
                      <m:sSub>
                        <m:sSubPr>
                          <m:ctrlPr>
                            <a:rPr lang="en-IN"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11</m:t>
                          </m:r>
                        </m:sub>
                      </m:sSub>
                      <m:r>
                        <a:rPr lang="el-GR" i="1">
                          <a:solidFill>
                            <a:schemeClr val="tx1">
                              <a:lumMod val="65000"/>
                            </a:schemeClr>
                          </a:solidFill>
                          <a:latin typeface="Cambria Math" panose="02040503050406030204" pitchFamily="18" charset="0"/>
                        </a:rPr>
                        <m:t> +(</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21</m:t>
                          </m:r>
                        </m:sub>
                      </m:sSub>
                      <m:r>
                        <a:rPr lang="el-GR" i="1">
                          <a:solidFill>
                            <a:schemeClr val="tx1">
                              <a:lumMod val="65000"/>
                            </a:schemeClr>
                          </a:solidFill>
                          <a:latin typeface="Cambria Math" panose="02040503050406030204" pitchFamily="18" charset="0"/>
                        </a:rPr>
                        <m:t> −</m:t>
                      </m:r>
                      <m:sSub>
                        <m:sSubPr>
                          <m:ctrlPr>
                            <a:rPr lang="el-GR" i="1">
                              <a:solidFill>
                                <a:schemeClr val="tx1">
                                  <a:lumMod val="65000"/>
                                </a:schemeClr>
                              </a:solidFill>
                              <a:latin typeface="Cambria Math" panose="02040503050406030204" pitchFamily="18" charset="0"/>
                            </a:rPr>
                          </m:ctrlPr>
                        </m:sSubPr>
                        <m:e>
                          <m:r>
                            <a:rPr lang="el-GR" i="1">
                              <a:solidFill>
                                <a:schemeClr val="tx1">
                                  <a:lumMod val="65000"/>
                                </a:schemeClr>
                              </a:solidFill>
                              <a:latin typeface="Cambria Math" panose="02040503050406030204" pitchFamily="18" charset="0"/>
                            </a:rPr>
                            <m:t>𝜆</m:t>
                          </m:r>
                        </m:e>
                        <m:sub>
                          <m:r>
                            <a:rPr lang="en-IN" b="0" i="1" smtClean="0">
                              <a:solidFill>
                                <a:schemeClr val="tx1">
                                  <a:lumMod val="65000"/>
                                </a:schemeClr>
                              </a:solidFill>
                              <a:latin typeface="Cambria Math" panose="02040503050406030204" pitchFamily="18" charset="0"/>
                            </a:rPr>
                            <m:t>11</m:t>
                          </m:r>
                        </m:sub>
                      </m:sSub>
                      <m:r>
                        <a:rPr lang="el-GR" i="1">
                          <a:solidFill>
                            <a:schemeClr val="tx1">
                              <a:lumMod val="65000"/>
                            </a:schemeClr>
                          </a:solidFill>
                          <a:latin typeface="Cambria Math" panose="02040503050406030204" pitchFamily="18" charset="0"/>
                        </a:rPr>
                        <m:t>)</m:t>
                      </m:r>
                      <m:nary>
                        <m:naryPr>
                          <m:ctrlPr>
                            <a:rPr lang="el-GR" i="1">
                              <a:solidFill>
                                <a:schemeClr val="tx1">
                                  <a:lumMod val="65000"/>
                                </a:schemeClr>
                              </a:solidFill>
                              <a:latin typeface="Cambria Math" panose="02040503050406030204" pitchFamily="18" charset="0"/>
                            </a:rPr>
                          </m:ctrlPr>
                        </m:naryPr>
                        <m:sub>
                          <m:r>
                            <m:rPr>
                              <m:brk m:alnAt="23"/>
                            </m:rPr>
                            <a:rPr lang="en-IN" i="1">
                              <a:solidFill>
                                <a:schemeClr val="tx1">
                                  <a:lumMod val="65000"/>
                                </a:schemeClr>
                              </a:solidFill>
                              <a:latin typeface="Cambria Math" panose="02040503050406030204" pitchFamily="18" charset="0"/>
                            </a:rPr>
                            <m:t>𝑅</m:t>
                          </m:r>
                          <m:r>
                            <a:rPr lang="en-IN" b="0" i="1" smtClean="0">
                              <a:solidFill>
                                <a:schemeClr val="tx1">
                                  <a:lumMod val="65000"/>
                                </a:schemeClr>
                              </a:solidFill>
                              <a:latin typeface="Cambria Math" panose="02040503050406030204" pitchFamily="18" charset="0"/>
                            </a:rPr>
                            <m:t>2</m:t>
                          </m:r>
                        </m:sub>
                        <m:sup/>
                        <m:e>
                          <m:r>
                            <a:rPr lang="en-IN" i="1">
                              <a:solidFill>
                                <a:schemeClr val="tx1">
                                  <a:lumMod val="65000"/>
                                </a:schemeClr>
                              </a:solidFill>
                              <a:latin typeface="Cambria Math" panose="02040503050406030204" pitchFamily="18" charset="0"/>
                            </a:rPr>
                            <m:t>𝑝</m:t>
                          </m:r>
                          <m:r>
                            <a:rPr lang="en-IN" i="1">
                              <a:solidFill>
                                <a:schemeClr val="tx1">
                                  <a:lumMod val="65000"/>
                                </a:schemeClr>
                              </a:solidFill>
                              <a:latin typeface="Cambria Math" panose="02040503050406030204" pitchFamily="18" charset="0"/>
                            </a:rPr>
                            <m:t>(</m:t>
                          </m:r>
                          <m:r>
                            <a:rPr lang="en-IN" i="1">
                              <a:solidFill>
                                <a:schemeClr val="tx1">
                                  <a:lumMod val="65000"/>
                                </a:schemeClr>
                              </a:solidFill>
                              <a:latin typeface="Cambria Math" panose="02040503050406030204" pitchFamily="18" charset="0"/>
                            </a:rPr>
                            <m:t>𝑥</m:t>
                          </m:r>
                          <m:r>
                            <a:rPr lang="en-IN"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n-IN" b="0" i="1" smtClean="0">
                              <a:solidFill>
                                <a:schemeClr val="tx1">
                                  <a:lumMod val="65000"/>
                                </a:schemeClr>
                              </a:solidFill>
                              <a:latin typeface="Cambria Math" panose="02040503050406030204" pitchFamily="18" charset="0"/>
                            </a:rPr>
                            <m:t>1</m:t>
                          </m:r>
                          <m:r>
                            <a:rPr lang="el-GR" i="1">
                              <a:solidFill>
                                <a:schemeClr val="tx1">
                                  <a:lumMod val="65000"/>
                                </a:schemeClr>
                              </a:solidFill>
                              <a:latin typeface="Cambria Math" panose="02040503050406030204" pitchFamily="18" charset="0"/>
                            </a:rPr>
                            <m:t>) </m:t>
                          </m:r>
                          <m:r>
                            <a:rPr lang="en-IN" i="1">
                              <a:solidFill>
                                <a:schemeClr val="tx1">
                                  <a:lumMod val="65000"/>
                                </a:schemeClr>
                              </a:solidFill>
                              <a:latin typeface="Cambria Math" panose="02040503050406030204" pitchFamily="18" charset="0"/>
                            </a:rPr>
                            <m:t>𝑑𝑥</m:t>
                          </m:r>
                          <m:r>
                            <m:rPr>
                              <m:nor/>
                            </m:rPr>
                            <a:rPr lang="en-IN">
                              <a:solidFill>
                                <a:schemeClr val="tx1">
                                  <a:lumMod val="65000"/>
                                </a:schemeClr>
                              </a:solidFill>
                            </a:rPr>
                            <m:t> </m:t>
                          </m:r>
                        </m:e>
                      </m:nary>
                    </m:oMath>
                  </m:oMathPara>
                </a14:m>
                <a:endParaRPr lang="en-IN" dirty="0">
                  <a:solidFill>
                    <a:schemeClr val="tx1">
                      <a:lumMod val="65000"/>
                    </a:schemeClr>
                  </a:solidFill>
                </a:endParaRPr>
              </a:p>
              <a:p>
                <a:pPr>
                  <a:lnSpc>
                    <a:spcPct val="100000"/>
                  </a:lnSpc>
                </a:pPr>
                <a:r>
                  <a:rPr lang="en-US" dirty="0">
                    <a:solidFill>
                      <a:schemeClr val="tx1">
                        <a:lumMod val="65000"/>
                      </a:schemeClr>
                    </a:solidFill>
                  </a:rPr>
                  <a:t>The value of the minimax risk, </a:t>
                </a:r>
                <a:r>
                  <a:rPr lang="en-US" dirty="0" err="1">
                    <a:solidFill>
                      <a:schemeClr val="tx1">
                        <a:lumMod val="65000"/>
                      </a:schemeClr>
                    </a:solidFill>
                  </a:rPr>
                  <a:t>Rmm</a:t>
                </a:r>
                <a:r>
                  <a:rPr lang="en-US" dirty="0">
                    <a:solidFill>
                      <a:schemeClr val="tx1">
                        <a:lumMod val="65000"/>
                      </a:schemeClr>
                    </a:solidFill>
                  </a:rPr>
                  <a:t>, is equal to the worst Bayes risk.</a:t>
                </a:r>
              </a:p>
              <a:p>
                <a:pPr>
                  <a:lnSpc>
                    <a:spcPct val="100000"/>
                  </a:lnSpc>
                </a:pPr>
                <a:r>
                  <a:rPr lang="en-US" dirty="0">
                    <a:solidFill>
                      <a:schemeClr val="tx1">
                        <a:lumMod val="65000"/>
                      </a:schemeClr>
                    </a:solidFill>
                  </a:rPr>
                  <a:t>In practice, ﬁnding the decision boundary for minimax risk may be diﬃcult, particularly when distributions are complicated. Nevertheless, in some cases the boundary can be determined analytically.</a:t>
                </a:r>
              </a:p>
              <a:p>
                <a:pPr>
                  <a:lnSpc>
                    <a:spcPct val="100000"/>
                  </a:lnSpc>
                </a:pPr>
                <a:r>
                  <a:rPr lang="en-US" dirty="0">
                    <a:solidFill>
                      <a:schemeClr val="tx1">
                        <a:lumMod val="65000"/>
                      </a:schemeClr>
                    </a:solidFill>
                  </a:rPr>
                  <a:t>The minimax criterion ﬁnds greater use in game theory than it does in traditional pattern recognition.</a:t>
                </a:r>
                <a:endParaRPr lang="en-IN" dirty="0">
                  <a:solidFill>
                    <a:schemeClr val="tx1">
                      <a:lumMod val="65000"/>
                    </a:schemeClr>
                  </a:solidFill>
                </a:endParaRPr>
              </a:p>
            </p:txBody>
          </p:sp>
        </mc:Choice>
        <mc:Fallback>
          <p:sp>
            <p:nvSpPr>
              <p:cNvPr id="3" name="Content Placeholder 2">
                <a:extLst>
                  <a:ext uri="{FF2B5EF4-FFF2-40B4-BE49-F238E27FC236}">
                    <a16:creationId xmlns:a16="http://schemas.microsoft.com/office/drawing/2014/main" id="{13B2B9CE-3F22-4C7E-A951-A6F42420820C}"/>
                  </a:ext>
                </a:extLst>
              </p:cNvPr>
              <p:cNvSpPr>
                <a:spLocks noGrp="1" noRot="1" noChangeAspect="1" noMove="1" noResize="1" noEditPoints="1" noAdjustHandles="1" noChangeArrowheads="1" noChangeShapeType="1" noTextEdit="1"/>
              </p:cNvSpPr>
              <p:nvPr>
                <p:ph idx="1"/>
              </p:nvPr>
            </p:nvSpPr>
            <p:spPr>
              <a:xfrm>
                <a:off x="838200" y="731520"/>
                <a:ext cx="10515600" cy="5445443"/>
              </a:xfrm>
              <a:blipFill>
                <a:blip r:embed="rId2"/>
                <a:stretch>
                  <a:fillRect l="-1043" r="-1565" b="-3247"/>
                </a:stretch>
              </a:blipFill>
            </p:spPr>
            <p:txBody>
              <a:bodyPr/>
              <a:lstStyle/>
              <a:p>
                <a:r>
                  <a:rPr lang="en-IN">
                    <a:noFill/>
                  </a:rPr>
                  <a:t> </a:t>
                </a:r>
              </a:p>
            </p:txBody>
          </p:sp>
        </mc:Fallback>
      </mc:AlternateContent>
    </p:spTree>
    <p:extLst>
      <p:ext uri="{BB962C8B-B14F-4D97-AF65-F5344CB8AC3E}">
        <p14:creationId xmlns:p14="http://schemas.microsoft.com/office/powerpoint/2010/main" val="258473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3E0E-D561-4745-BD57-3002F9C6DB00}"/>
              </a:ext>
            </a:extLst>
          </p:cNvPr>
          <p:cNvSpPr>
            <a:spLocks noGrp="1"/>
          </p:cNvSpPr>
          <p:nvPr>
            <p:ph type="title"/>
          </p:nvPr>
        </p:nvSpPr>
        <p:spPr/>
        <p:txBody>
          <a:bodyPr/>
          <a:lstStyle/>
          <a:p>
            <a:r>
              <a:rPr lang="en-IN" dirty="0" err="1"/>
              <a:t>Neyman</a:t>
            </a:r>
            <a:r>
              <a:rPr lang="en-IN" dirty="0"/>
              <a:t>-Pearson Criterion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8C972BD-90BF-43BB-B0EB-8750DF517D8B}"/>
                  </a:ext>
                </a:extLst>
              </p:cNvPr>
              <p:cNvSpPr>
                <a:spLocks noGrp="1"/>
              </p:cNvSpPr>
              <p:nvPr>
                <p:ph type="body" idx="1"/>
              </p:nvPr>
            </p:nvSpPr>
            <p:spPr>
              <a:xfrm>
                <a:off x="831850" y="4589463"/>
                <a:ext cx="10515600" cy="1953577"/>
              </a:xfrm>
            </p:spPr>
            <p:txBody>
              <a:bodyPr>
                <a:normAutofit fontScale="92500"/>
              </a:bodyPr>
              <a:lstStyle/>
              <a:p>
                <a:pPr marL="342900" indent="-342900">
                  <a:buFont typeface="Arial" panose="020B0604020202020204" pitchFamily="34" charset="0"/>
                  <a:buChar char="•"/>
                </a:pPr>
                <a:r>
                  <a:rPr lang="en-US" dirty="0">
                    <a:solidFill>
                      <a:schemeClr val="tx1">
                        <a:lumMod val="65000"/>
                      </a:schemeClr>
                    </a:solidFill>
                  </a:rPr>
                  <a:t>In some problems, we may wish to minimize the overall risk subject to a constraint</a:t>
                </a:r>
              </a:p>
              <a:p>
                <a:pPr marL="342900" indent="-342900">
                  <a:buFont typeface="Arial" panose="020B0604020202020204" pitchFamily="34" charset="0"/>
                  <a:buChar char="•"/>
                </a:pPr>
                <a:r>
                  <a:rPr lang="en-US" dirty="0">
                    <a:solidFill>
                      <a:schemeClr val="tx1">
                        <a:lumMod val="65000"/>
                      </a:schemeClr>
                    </a:solidFill>
                  </a:rPr>
                  <a:t>The total risk is subject to the constraint </a:t>
                </a:r>
                <a14:m>
                  <m:oMath xmlns:m="http://schemas.openxmlformats.org/officeDocument/2006/math">
                    <m:nary>
                      <m:naryPr>
                        <m:limLoc m:val="undOvr"/>
                        <m:subHide m:val="on"/>
                        <m:supHide m:val="on"/>
                        <m:ctrlPr>
                          <a:rPr lang="en-US" i="1" dirty="0" smtClean="0">
                            <a:solidFill>
                              <a:schemeClr val="tx1">
                                <a:lumMod val="65000"/>
                              </a:schemeClr>
                            </a:solidFill>
                            <a:latin typeface="Cambria Math" panose="02040503050406030204" pitchFamily="18" charset="0"/>
                          </a:rPr>
                        </m:ctrlPr>
                      </m:naryPr>
                      <m:sub/>
                      <m:sup/>
                      <m:e>
                        <m:r>
                          <m:rPr>
                            <m:nor/>
                          </m:rPr>
                          <a:rPr lang="en-US" dirty="0">
                            <a:solidFill>
                              <a:schemeClr val="tx1">
                                <a:lumMod val="65000"/>
                              </a:schemeClr>
                            </a:solidFill>
                          </a:rPr>
                          <m:t>R</m:t>
                        </m:r>
                        <m:r>
                          <m:rPr>
                            <m:nor/>
                          </m:rPr>
                          <a:rPr lang="en-US" dirty="0">
                            <a:solidFill>
                              <a:schemeClr val="tx1">
                                <a:lumMod val="65000"/>
                              </a:schemeClr>
                            </a:solidFill>
                          </a:rPr>
                          <m:t>(</m:t>
                        </m:r>
                        <m:r>
                          <m:rPr>
                            <m:nor/>
                          </m:rPr>
                          <a:rPr lang="en-US" dirty="0">
                            <a:solidFill>
                              <a:schemeClr val="tx1">
                                <a:lumMod val="65000"/>
                              </a:schemeClr>
                            </a:solidFill>
                          </a:rPr>
                          <m:t>αi</m:t>
                        </m:r>
                        <m:r>
                          <m:rPr>
                            <m:nor/>
                          </m:rPr>
                          <a:rPr lang="en-US" dirty="0">
                            <a:solidFill>
                              <a:schemeClr val="tx1">
                                <a:lumMod val="65000"/>
                              </a:schemeClr>
                            </a:solidFill>
                          </a:rPr>
                          <m:t>|</m:t>
                        </m:r>
                        <m:r>
                          <m:rPr>
                            <m:nor/>
                          </m:rPr>
                          <a:rPr lang="en-US" dirty="0">
                            <a:solidFill>
                              <a:schemeClr val="tx1">
                                <a:lumMod val="65000"/>
                              </a:schemeClr>
                            </a:solidFill>
                          </a:rPr>
                          <m:t>x</m:t>
                        </m:r>
                        <m:r>
                          <m:rPr>
                            <m:nor/>
                          </m:rPr>
                          <a:rPr lang="en-US" dirty="0">
                            <a:solidFill>
                              <a:schemeClr val="tx1">
                                <a:lumMod val="65000"/>
                              </a:schemeClr>
                            </a:solidFill>
                          </a:rPr>
                          <m:t>)</m:t>
                        </m:r>
                      </m:e>
                    </m:nary>
                  </m:oMath>
                </a14:m>
                <a:r>
                  <a:rPr lang="en-US" dirty="0">
                    <a:solidFill>
                      <a:schemeClr val="tx1">
                        <a:lumMod val="65000"/>
                      </a:schemeClr>
                    </a:solidFill>
                  </a:rPr>
                  <a:t> dx &lt; constant for some particular </a:t>
                </a:r>
                <a:r>
                  <a:rPr lang="en-US" dirty="0" err="1">
                    <a:solidFill>
                      <a:schemeClr val="tx1">
                        <a:lumMod val="65000"/>
                      </a:schemeClr>
                    </a:solidFill>
                  </a:rPr>
                  <a:t>i</a:t>
                </a:r>
                <a:r>
                  <a:rPr lang="en-US" dirty="0">
                    <a:solidFill>
                      <a:schemeClr val="tx1">
                        <a:lumMod val="65000"/>
                      </a:schemeClr>
                    </a:solidFill>
                  </a:rPr>
                  <a:t>.</a:t>
                </a:r>
              </a:p>
              <a:p>
                <a:pPr marL="342900" indent="-342900">
                  <a:buFont typeface="Arial" panose="020B0604020202020204" pitchFamily="34" charset="0"/>
                  <a:buChar char="•"/>
                </a:pPr>
                <a:r>
                  <a:rPr lang="en-US" dirty="0">
                    <a:solidFill>
                      <a:schemeClr val="tx1">
                        <a:lumMod val="65000"/>
                      </a:schemeClr>
                    </a:solidFill>
                  </a:rPr>
                  <a:t>Such a constraint might arise when there is a ﬁxed resource that accompanies one particular action α</a:t>
                </a:r>
                <a:r>
                  <a:rPr lang="en-US" dirty="0" err="1">
                    <a:solidFill>
                      <a:schemeClr val="tx1">
                        <a:lumMod val="65000"/>
                      </a:schemeClr>
                    </a:solidFill>
                  </a:rPr>
                  <a:t>i</a:t>
                </a:r>
                <a:r>
                  <a:rPr lang="en-US" dirty="0">
                    <a:solidFill>
                      <a:schemeClr val="tx1">
                        <a:lumMod val="65000"/>
                      </a:schemeClr>
                    </a:solidFill>
                  </a:rPr>
                  <a:t>, or when we must not misclassify pattern from a particular state of nature </a:t>
                </a:r>
                <a:r>
                  <a:rPr lang="en-US" dirty="0" err="1">
                    <a:solidFill>
                      <a:schemeClr val="tx1">
                        <a:lumMod val="65000"/>
                      </a:schemeClr>
                    </a:solidFill>
                  </a:rPr>
                  <a:t>ωi</a:t>
                </a:r>
                <a:r>
                  <a:rPr lang="en-US" dirty="0">
                    <a:solidFill>
                      <a:schemeClr val="tx1">
                        <a:lumMod val="65000"/>
                      </a:schemeClr>
                    </a:solidFill>
                  </a:rPr>
                  <a:t> at more than some limited frequency.</a:t>
                </a:r>
                <a:endParaRPr lang="en-IN" dirty="0">
                  <a:solidFill>
                    <a:schemeClr val="tx1">
                      <a:lumMod val="65000"/>
                    </a:schemeClr>
                  </a:solidFill>
                </a:endParaRPr>
              </a:p>
            </p:txBody>
          </p:sp>
        </mc:Choice>
        <mc:Fallback>
          <p:sp>
            <p:nvSpPr>
              <p:cNvPr id="3" name="Text Placeholder 2">
                <a:extLst>
                  <a:ext uri="{FF2B5EF4-FFF2-40B4-BE49-F238E27FC236}">
                    <a16:creationId xmlns:a16="http://schemas.microsoft.com/office/drawing/2014/main" id="{68C972BD-90BF-43BB-B0EB-8750DF517D8B}"/>
                  </a:ext>
                </a:extLst>
              </p:cNvPr>
              <p:cNvSpPr>
                <a:spLocks noGrp="1" noRot="1" noChangeAspect="1" noMove="1" noResize="1" noEditPoints="1" noAdjustHandles="1" noChangeArrowheads="1" noChangeShapeType="1" noTextEdit="1"/>
              </p:cNvSpPr>
              <p:nvPr>
                <p:ph type="body" idx="1"/>
              </p:nvPr>
            </p:nvSpPr>
            <p:spPr>
              <a:xfrm>
                <a:off x="831850" y="4589463"/>
                <a:ext cx="10515600" cy="1953577"/>
              </a:xfrm>
              <a:blipFill>
                <a:blip r:embed="rId2"/>
                <a:stretch>
                  <a:fillRect l="-638" t="-13438" b="-3750"/>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B105D994-E0FC-4F67-85EC-6A752F36E240}"/>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MINIMUM ERROR RATE CLASSIFICATION</a:t>
            </a:r>
          </a:p>
        </p:txBody>
      </p:sp>
    </p:spTree>
    <p:extLst>
      <p:ext uri="{BB962C8B-B14F-4D97-AF65-F5344CB8AC3E}">
        <p14:creationId xmlns:p14="http://schemas.microsoft.com/office/powerpoint/2010/main" val="2877564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F71A-70A8-4E57-96D5-18891AC247D0}"/>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3454780E-4B91-464D-A0DD-C506BD25927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4840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0C73-9972-4FA0-AEF2-760E80E32E31}"/>
              </a:ext>
            </a:extLst>
          </p:cNvPr>
          <p:cNvSpPr>
            <a:spLocks noGrp="1"/>
          </p:cNvSpPr>
          <p:nvPr>
            <p:ph type="title"/>
          </p:nvPr>
        </p:nvSpPr>
        <p:spPr/>
        <p:txBody>
          <a:bodyPr/>
          <a:lstStyle/>
          <a:p>
            <a:r>
              <a:rPr lang="en-IN" dirty="0"/>
              <a:t>ABSTRACT</a:t>
            </a:r>
          </a:p>
        </p:txBody>
      </p:sp>
      <p:sp>
        <p:nvSpPr>
          <p:cNvPr id="3" name="Text Placeholder 2">
            <a:extLst>
              <a:ext uri="{FF2B5EF4-FFF2-40B4-BE49-F238E27FC236}">
                <a16:creationId xmlns:a16="http://schemas.microsoft.com/office/drawing/2014/main" id="{7F1403B7-EC3D-4F89-BBF2-5938812C00BA}"/>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a:solidFill>
                  <a:schemeClr val="tx1">
                    <a:lumMod val="65000"/>
                  </a:schemeClr>
                </a:solidFill>
              </a:rPr>
              <a:t>Introduction</a:t>
            </a:r>
          </a:p>
          <a:p>
            <a:pPr marL="342900" indent="-342900">
              <a:buFont typeface="Arial" panose="020B0604020202020204" pitchFamily="34" charset="0"/>
              <a:buChar char="•"/>
            </a:pPr>
            <a:r>
              <a:rPr lang="en-US" dirty="0">
                <a:solidFill>
                  <a:schemeClr val="tx1">
                    <a:lumMod val="65000"/>
                  </a:schemeClr>
                </a:solidFill>
              </a:rPr>
              <a:t>The Decision Rule</a:t>
            </a:r>
          </a:p>
          <a:p>
            <a:pPr marL="342900" indent="-342900">
              <a:buFont typeface="Arial" panose="020B0604020202020204" pitchFamily="34" charset="0"/>
              <a:buChar char="•"/>
            </a:pPr>
            <a:r>
              <a:rPr lang="en-US" dirty="0">
                <a:solidFill>
                  <a:schemeClr val="tx1">
                    <a:lumMod val="65000"/>
                  </a:schemeClr>
                </a:solidFill>
              </a:rPr>
              <a:t>Minimum Error rate classification</a:t>
            </a:r>
          </a:p>
          <a:p>
            <a:pPr marL="342900" indent="-342900">
              <a:buFont typeface="Arial" panose="020B0604020202020204" pitchFamily="34" charset="0"/>
              <a:buChar char="•"/>
            </a:pPr>
            <a:endParaRPr lang="en-US" dirty="0">
              <a:solidFill>
                <a:schemeClr val="tx1">
                  <a:lumMod val="65000"/>
                </a:schemeClr>
              </a:solidFill>
            </a:endParaRPr>
          </a:p>
          <a:p>
            <a:pPr marL="342900" indent="-342900">
              <a:buFont typeface="Arial" panose="020B0604020202020204" pitchFamily="34" charset="0"/>
              <a:buChar char="•"/>
            </a:pPr>
            <a:endParaRPr lang="en-US" dirty="0">
              <a:solidFill>
                <a:schemeClr val="tx1">
                  <a:lumMod val="65000"/>
                </a:schemeClr>
              </a:solidFill>
            </a:endParaRPr>
          </a:p>
        </p:txBody>
      </p:sp>
      <p:sp>
        <p:nvSpPr>
          <p:cNvPr id="4" name="Title 1">
            <a:extLst>
              <a:ext uri="{FF2B5EF4-FFF2-40B4-BE49-F238E27FC236}">
                <a16:creationId xmlns:a16="http://schemas.microsoft.com/office/drawing/2014/main" id="{C0F4EB95-9AFD-447A-BA4D-53516B5AE5A8}"/>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rgbClr val="272525"/>
                </a:solidFill>
              </a:rPr>
              <a:t>ABSTRACT</a:t>
            </a:r>
          </a:p>
        </p:txBody>
      </p:sp>
    </p:spTree>
    <p:extLst>
      <p:ext uri="{BB962C8B-B14F-4D97-AF65-F5344CB8AC3E}">
        <p14:creationId xmlns:p14="http://schemas.microsoft.com/office/powerpoint/2010/main" val="1175934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0C73-9972-4FA0-AEF2-760E80E32E31}"/>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7F1403B7-EC3D-4F89-BBF2-5938812C00BA}"/>
              </a:ext>
            </a:extLst>
          </p:cNvPr>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solidFill>
                  <a:schemeClr val="tx1">
                    <a:lumMod val="65000"/>
                  </a:schemeClr>
                </a:solidFill>
              </a:rPr>
              <a:t>Fundamental statistical approach</a:t>
            </a:r>
          </a:p>
          <a:p>
            <a:pPr marL="342900" indent="-342900">
              <a:buFont typeface="Arial" panose="020B0604020202020204" pitchFamily="34" charset="0"/>
              <a:buChar char="•"/>
            </a:pPr>
            <a:r>
              <a:rPr lang="en-US" dirty="0">
                <a:solidFill>
                  <a:schemeClr val="tx1">
                    <a:lumMod val="65000"/>
                  </a:schemeClr>
                </a:solidFill>
              </a:rPr>
              <a:t>Uses probability of taking a decision and the costs that accompany such decisions. </a:t>
            </a:r>
          </a:p>
          <a:p>
            <a:pPr marL="342900" indent="-342900">
              <a:buFont typeface="Arial" panose="020B0604020202020204" pitchFamily="34" charset="0"/>
              <a:buChar char="•"/>
            </a:pPr>
            <a:r>
              <a:rPr lang="en-US" dirty="0">
                <a:solidFill>
                  <a:schemeClr val="tx1">
                    <a:lumMod val="65000"/>
                  </a:schemeClr>
                </a:solidFill>
              </a:rPr>
              <a:t>It makes the assumption that the decision problem is posed in probabilistic terms, and that all of the relevant probability values are known.</a:t>
            </a:r>
            <a:endParaRPr lang="en-IN" dirty="0">
              <a:solidFill>
                <a:schemeClr val="tx1">
                  <a:lumMod val="65000"/>
                </a:schemeClr>
              </a:solidFill>
            </a:endParaRPr>
          </a:p>
        </p:txBody>
      </p:sp>
      <p:sp>
        <p:nvSpPr>
          <p:cNvPr id="4" name="Title 1">
            <a:extLst>
              <a:ext uri="{FF2B5EF4-FFF2-40B4-BE49-F238E27FC236}">
                <a16:creationId xmlns:a16="http://schemas.microsoft.com/office/drawing/2014/main" id="{C0F4EB95-9AFD-447A-BA4D-53516B5AE5A8}"/>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rgbClr val="272525"/>
                </a:solidFill>
              </a:rPr>
              <a:t>INTRODUCTION</a:t>
            </a:r>
          </a:p>
        </p:txBody>
      </p:sp>
    </p:spTree>
    <p:extLst>
      <p:ext uri="{BB962C8B-B14F-4D97-AF65-F5344CB8AC3E}">
        <p14:creationId xmlns:p14="http://schemas.microsoft.com/office/powerpoint/2010/main" val="71882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752E-A7C3-49E3-AE43-FD62201CCDE2}"/>
              </a:ext>
            </a:extLst>
          </p:cNvPr>
          <p:cNvSpPr>
            <a:spLocks noGrp="1"/>
          </p:cNvSpPr>
          <p:nvPr>
            <p:ph type="title"/>
          </p:nvPr>
        </p:nvSpPr>
        <p:spPr/>
        <p:txBody>
          <a:bodyPr/>
          <a:lstStyle/>
          <a:p>
            <a:r>
              <a:rPr lang="en-IN" dirty="0"/>
              <a:t>PRIORI PROBABILITY</a:t>
            </a:r>
          </a:p>
        </p:txBody>
      </p:sp>
      <p:sp>
        <p:nvSpPr>
          <p:cNvPr id="3" name="Text Placeholder 2">
            <a:extLst>
              <a:ext uri="{FF2B5EF4-FFF2-40B4-BE49-F238E27FC236}">
                <a16:creationId xmlns:a16="http://schemas.microsoft.com/office/drawing/2014/main" id="{E5480A5D-B963-4089-A723-AA914B227035}"/>
              </a:ext>
            </a:extLst>
          </p:cNvPr>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IN" dirty="0">
                <a:solidFill>
                  <a:schemeClr val="tx1">
                    <a:lumMod val="65000"/>
                  </a:schemeClr>
                </a:solidFill>
              </a:rPr>
              <a:t>Or prior</a:t>
            </a:r>
          </a:p>
          <a:p>
            <a:pPr marL="342900" indent="-342900">
              <a:buFont typeface="Arial" panose="020B0604020202020204" pitchFamily="34" charset="0"/>
              <a:buChar char="•"/>
            </a:pPr>
            <a:r>
              <a:rPr lang="en-US" dirty="0">
                <a:solidFill>
                  <a:schemeClr val="tx1">
                    <a:lumMod val="65000"/>
                  </a:schemeClr>
                </a:solidFill>
              </a:rPr>
              <a:t>These prior probabilities reﬂect our prior knowledge of how likely we are to get a particular result before it actually appears. It might depend on various external factors</a:t>
            </a:r>
          </a:p>
          <a:p>
            <a:pPr marL="342900" indent="-342900">
              <a:buFont typeface="Arial" panose="020B0604020202020204" pitchFamily="34" charset="0"/>
              <a:buChar char="•"/>
            </a:pPr>
            <a:r>
              <a:rPr lang="en-IN" dirty="0">
                <a:solidFill>
                  <a:schemeClr val="tx1">
                    <a:lumMod val="65000"/>
                  </a:schemeClr>
                </a:solidFill>
              </a:rPr>
              <a:t>It is represented as P(</a:t>
            </a:r>
            <a:r>
              <a:rPr lang="en-IN" dirty="0" err="1">
                <a:solidFill>
                  <a:schemeClr val="tx1">
                    <a:lumMod val="65000"/>
                  </a:schemeClr>
                </a:solidFill>
              </a:rPr>
              <a:t>ω</a:t>
            </a:r>
            <a:r>
              <a:rPr lang="en-IN" baseline="-25000" dirty="0" err="1">
                <a:solidFill>
                  <a:schemeClr val="tx1">
                    <a:lumMod val="65000"/>
                  </a:schemeClr>
                </a:solidFill>
              </a:rPr>
              <a:t>i</a:t>
            </a:r>
            <a:r>
              <a:rPr lang="en-IN" dirty="0">
                <a:solidFill>
                  <a:schemeClr val="tx1">
                    <a:lumMod val="65000"/>
                  </a:schemeClr>
                </a:solidFill>
              </a:rPr>
              <a:t>)</a:t>
            </a:r>
          </a:p>
        </p:txBody>
      </p:sp>
      <p:sp>
        <p:nvSpPr>
          <p:cNvPr id="4" name="Title 1">
            <a:extLst>
              <a:ext uri="{FF2B5EF4-FFF2-40B4-BE49-F238E27FC236}">
                <a16:creationId xmlns:a16="http://schemas.microsoft.com/office/drawing/2014/main" id="{EFBCE547-DA29-4E7A-AEE9-91D7BF6F5973}"/>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INTRODUCTION</a:t>
            </a:r>
          </a:p>
        </p:txBody>
      </p:sp>
    </p:spTree>
    <p:extLst>
      <p:ext uri="{BB962C8B-B14F-4D97-AF65-F5344CB8AC3E}">
        <p14:creationId xmlns:p14="http://schemas.microsoft.com/office/powerpoint/2010/main" val="278623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4FF1-ED99-4C15-AE3F-2A132411E02D}"/>
              </a:ext>
            </a:extLst>
          </p:cNvPr>
          <p:cNvSpPr>
            <a:spLocks noGrp="1"/>
          </p:cNvSpPr>
          <p:nvPr>
            <p:ph type="title"/>
          </p:nvPr>
        </p:nvSpPr>
        <p:spPr>
          <a:xfrm>
            <a:off x="831850" y="3515360"/>
            <a:ext cx="10515600" cy="1047115"/>
          </a:xfrm>
        </p:spPr>
        <p:txBody>
          <a:bodyPr/>
          <a:lstStyle/>
          <a:p>
            <a:r>
              <a:rPr lang="en-IN" dirty="0"/>
              <a:t>THE DECISION RULE – PART 1</a:t>
            </a:r>
          </a:p>
        </p:txBody>
      </p:sp>
      <p:sp>
        <p:nvSpPr>
          <p:cNvPr id="3" name="Text Placeholder 2">
            <a:extLst>
              <a:ext uri="{FF2B5EF4-FFF2-40B4-BE49-F238E27FC236}">
                <a16:creationId xmlns:a16="http://schemas.microsoft.com/office/drawing/2014/main" id="{AFE5388C-822E-42CD-8F87-5DE1646A736D}"/>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tx1">
                    <a:lumMod val="65000"/>
                  </a:schemeClr>
                </a:solidFill>
              </a:rPr>
              <a:t>Decide ω1 if P(ω1) &gt;P(ω2); otherwise decide ω2.</a:t>
            </a:r>
          </a:p>
          <a:p>
            <a:pPr marL="342900" indent="-342900">
              <a:buFont typeface="Arial" panose="020B0604020202020204" pitchFamily="34" charset="0"/>
              <a:buChar char="•"/>
            </a:pPr>
            <a:r>
              <a:rPr lang="en-US" dirty="0">
                <a:solidFill>
                  <a:schemeClr val="tx1">
                    <a:lumMod val="65000"/>
                  </a:schemeClr>
                </a:solidFill>
              </a:rPr>
              <a:t>In general, the probability of error is the smaller of P(ω1) and P(ω2)</a:t>
            </a:r>
          </a:p>
        </p:txBody>
      </p:sp>
      <p:sp>
        <p:nvSpPr>
          <p:cNvPr id="4" name="Title 1">
            <a:extLst>
              <a:ext uri="{FF2B5EF4-FFF2-40B4-BE49-F238E27FC236}">
                <a16:creationId xmlns:a16="http://schemas.microsoft.com/office/drawing/2014/main" id="{A7C28E86-46F6-4890-AA91-6C55D8515E9E}"/>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rgbClr val="272525"/>
                </a:solidFill>
              </a:rPr>
              <a:t>THE DECISION RULE</a:t>
            </a:r>
          </a:p>
        </p:txBody>
      </p:sp>
    </p:spTree>
    <p:extLst>
      <p:ext uri="{BB962C8B-B14F-4D97-AF65-F5344CB8AC3E}">
        <p14:creationId xmlns:p14="http://schemas.microsoft.com/office/powerpoint/2010/main" val="37571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F4CB-1264-46C1-9E07-CB86D3DFCA87}"/>
              </a:ext>
            </a:extLst>
          </p:cNvPr>
          <p:cNvSpPr>
            <a:spLocks noGrp="1"/>
          </p:cNvSpPr>
          <p:nvPr>
            <p:ph type="title"/>
          </p:nvPr>
        </p:nvSpPr>
        <p:spPr/>
        <p:txBody>
          <a:bodyPr/>
          <a:lstStyle/>
          <a:p>
            <a:r>
              <a:rPr lang="en-IN" dirty="0"/>
              <a:t>THE DECISION RULE – PART 2</a:t>
            </a:r>
          </a:p>
        </p:txBody>
      </p:sp>
      <p:sp>
        <p:nvSpPr>
          <p:cNvPr id="3" name="Text Placeholder 2">
            <a:extLst>
              <a:ext uri="{FF2B5EF4-FFF2-40B4-BE49-F238E27FC236}">
                <a16:creationId xmlns:a16="http://schemas.microsoft.com/office/drawing/2014/main" id="{B08E1392-F274-44E9-B140-67AAF37A04B5}"/>
              </a:ext>
            </a:extLst>
          </p:cNvPr>
          <p:cNvSpPr>
            <a:spLocks noGrp="1"/>
          </p:cNvSpPr>
          <p:nvPr>
            <p:ph type="body" idx="1"/>
          </p:nvPr>
        </p:nvSpPr>
        <p:spPr/>
        <p:txBody>
          <a:bodyPr>
            <a:normAutofit fontScale="77500" lnSpcReduction="20000"/>
          </a:bodyPr>
          <a:lstStyle/>
          <a:p>
            <a:pPr marL="342900" indent="-342900">
              <a:buFont typeface="Arial" panose="020B0604020202020204" pitchFamily="34" charset="0"/>
              <a:buChar char="•"/>
            </a:pPr>
            <a:r>
              <a:rPr lang="en-US" dirty="0">
                <a:solidFill>
                  <a:schemeClr val="tx1">
                    <a:lumMod val="65000"/>
                  </a:schemeClr>
                </a:solidFill>
              </a:rPr>
              <a:t>The probability of x being the feature value when the event w1 has occurred is expressed as p(x|ω1). </a:t>
            </a:r>
          </a:p>
          <a:p>
            <a:pPr marL="342900" indent="-342900">
              <a:buFont typeface="Arial" panose="020B0604020202020204" pitchFamily="34" charset="0"/>
              <a:buChar char="•"/>
            </a:pPr>
            <a:r>
              <a:rPr lang="en-US" dirty="0">
                <a:solidFill>
                  <a:schemeClr val="tx1">
                    <a:lumMod val="65000"/>
                  </a:schemeClr>
                </a:solidFill>
              </a:rPr>
              <a:t>the likelihood of </a:t>
            </a:r>
            <a:r>
              <a:rPr lang="en-US" dirty="0" err="1">
                <a:solidFill>
                  <a:schemeClr val="tx1">
                    <a:lumMod val="65000"/>
                  </a:schemeClr>
                </a:solidFill>
              </a:rPr>
              <a:t>ωj</a:t>
            </a:r>
            <a:r>
              <a:rPr lang="en-US" dirty="0">
                <a:solidFill>
                  <a:schemeClr val="tx1">
                    <a:lumMod val="65000"/>
                  </a:schemeClr>
                </a:solidFill>
              </a:rPr>
              <a:t> with respect to x </a:t>
            </a:r>
          </a:p>
          <a:p>
            <a:pPr marL="342900" indent="-342900">
              <a:buFont typeface="Arial" panose="020B0604020202020204" pitchFamily="34" charset="0"/>
              <a:buChar char="•"/>
            </a:pPr>
            <a:r>
              <a:rPr lang="en-US" dirty="0">
                <a:solidFill>
                  <a:schemeClr val="tx1">
                    <a:lumMod val="65000"/>
                  </a:schemeClr>
                </a:solidFill>
              </a:rPr>
              <a:t>The probability of w1 being the event when the feature value is x is expressed as p(x|ω1).</a:t>
            </a:r>
          </a:p>
          <a:p>
            <a:pPr marL="342900" indent="-342900">
              <a:buFont typeface="Arial" panose="020B0604020202020204" pitchFamily="34" charset="0"/>
              <a:buChar char="•"/>
            </a:pPr>
            <a:r>
              <a:rPr lang="en-US" dirty="0">
                <a:solidFill>
                  <a:schemeClr val="tx1">
                    <a:lumMod val="65000"/>
                  </a:schemeClr>
                </a:solidFill>
              </a:rPr>
              <a:t>posteriori probability or posterior</a:t>
            </a:r>
            <a:endParaRPr lang="en-IN" dirty="0">
              <a:solidFill>
                <a:schemeClr val="tx1">
                  <a:lumMod val="65000"/>
                </a:schemeClr>
              </a:solidFill>
            </a:endParaRPr>
          </a:p>
        </p:txBody>
      </p:sp>
      <p:sp>
        <p:nvSpPr>
          <p:cNvPr id="5" name="Title 1">
            <a:extLst>
              <a:ext uri="{FF2B5EF4-FFF2-40B4-BE49-F238E27FC236}">
                <a16:creationId xmlns:a16="http://schemas.microsoft.com/office/drawing/2014/main" id="{FDE39F76-2FF7-440C-98A1-6BD0613840A5}"/>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THE DECISION RULE</a:t>
            </a:r>
          </a:p>
        </p:txBody>
      </p:sp>
    </p:spTree>
    <p:extLst>
      <p:ext uri="{BB962C8B-B14F-4D97-AF65-F5344CB8AC3E}">
        <p14:creationId xmlns:p14="http://schemas.microsoft.com/office/powerpoint/2010/main" val="252723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942D-2E3C-41C4-96D1-0175390F84CA}"/>
              </a:ext>
            </a:extLst>
          </p:cNvPr>
          <p:cNvSpPr>
            <a:spLocks noGrp="1"/>
          </p:cNvSpPr>
          <p:nvPr>
            <p:ph type="title"/>
          </p:nvPr>
        </p:nvSpPr>
        <p:spPr/>
        <p:txBody>
          <a:bodyPr/>
          <a:lstStyle/>
          <a:p>
            <a:r>
              <a:rPr lang="en-IN" dirty="0"/>
              <a:t>THE DECISION RULE – PART 2</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09F6CEEB-FECD-42C7-9957-80CBBC5752A4}"/>
                  </a:ext>
                </a:extLst>
              </p:cNvPr>
              <p:cNvSpPr>
                <a:spLocks noGrp="1"/>
              </p:cNvSpPr>
              <p:nvPr>
                <p:ph type="body" idx="1"/>
              </p:nvPr>
            </p:nvSpPr>
            <p:spPr/>
            <p:txBody>
              <a:bodyPr>
                <a:normAutofit fontScale="85000" lnSpcReduction="20000"/>
              </a:bodyPr>
              <a:lstStyle/>
              <a:p>
                <a:pPr marL="342900" indent="-342900">
                  <a:buFont typeface="Arial" panose="020B0604020202020204" pitchFamily="34" charset="0"/>
                  <a:buChar char="•"/>
                </a:pPr>
                <a:r>
                  <a:rPr lang="en-US" dirty="0">
                    <a:solidFill>
                      <a:schemeClr val="tx1">
                        <a:lumMod val="65000"/>
                      </a:schemeClr>
                    </a:solidFill>
                  </a:rPr>
                  <a:t>Where the </a:t>
                </a:r>
                <a14:m>
                  <m:oMath xmlns:m="http://schemas.openxmlformats.org/officeDocument/2006/math">
                    <m:r>
                      <a:rPr lang="en-US" i="1">
                        <a:solidFill>
                          <a:schemeClr val="tx1">
                            <a:lumMod val="65000"/>
                          </a:schemeClr>
                        </a:solidFill>
                        <a:latin typeface="Cambria Math" panose="02040503050406030204" pitchFamily="18" charset="0"/>
                      </a:rPr>
                      <m:t>𝑃</m:t>
                    </m:r>
                    <m:r>
                      <a:rPr lang="en-US"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n-US" i="1">
                        <a:solidFill>
                          <a:schemeClr val="tx1">
                            <a:lumMod val="65000"/>
                          </a:schemeClr>
                        </a:solidFill>
                        <a:latin typeface="Cambria Math" panose="02040503050406030204" pitchFamily="18" charset="0"/>
                      </a:rPr>
                      <m:t>𝑗</m:t>
                    </m:r>
                    <m:r>
                      <a:rPr lang="en-US" i="1">
                        <a:solidFill>
                          <a:schemeClr val="tx1">
                            <a:lumMod val="65000"/>
                          </a:schemeClr>
                        </a:solidFill>
                        <a:latin typeface="Cambria Math" panose="02040503050406030204" pitchFamily="18" charset="0"/>
                      </a:rPr>
                      <m:t>) </m:t>
                    </m:r>
                  </m:oMath>
                </a14:m>
                <a:r>
                  <a:rPr lang="en-US" dirty="0">
                    <a:solidFill>
                      <a:schemeClr val="tx1">
                        <a:lumMod val="65000"/>
                      </a:schemeClr>
                    </a:solidFill>
                  </a:rPr>
                  <a:t>is the priori probability and the </a:t>
                </a:r>
                <a14:m>
                  <m:oMath xmlns:m="http://schemas.openxmlformats.org/officeDocument/2006/math">
                    <m:r>
                      <a:rPr lang="en-US" i="1">
                        <a:solidFill>
                          <a:schemeClr val="tx1">
                            <a:lumMod val="65000"/>
                          </a:schemeClr>
                        </a:solidFill>
                        <a:latin typeface="Cambria Math" panose="02040503050406030204" pitchFamily="18" charset="0"/>
                      </a:rPr>
                      <m:t>𝑝</m:t>
                    </m:r>
                    <m:r>
                      <a:rPr lang="en-US" i="1">
                        <a:solidFill>
                          <a:schemeClr val="tx1">
                            <a:lumMod val="65000"/>
                          </a:schemeClr>
                        </a:solidFill>
                        <a:latin typeface="Cambria Math" panose="02040503050406030204" pitchFamily="18" charset="0"/>
                      </a:rPr>
                      <m:t>(</m:t>
                    </m:r>
                    <m:r>
                      <a:rPr lang="en-US" i="1">
                        <a:solidFill>
                          <a:schemeClr val="tx1">
                            <a:lumMod val="65000"/>
                          </a:schemeClr>
                        </a:solidFill>
                        <a:latin typeface="Cambria Math" panose="02040503050406030204" pitchFamily="18" charset="0"/>
                      </a:rPr>
                      <m:t>𝑥</m:t>
                    </m:r>
                    <m:r>
                      <a:rPr lang="en-US" i="1">
                        <a:solidFill>
                          <a:schemeClr val="tx1">
                            <a:lumMod val="65000"/>
                          </a:schemeClr>
                        </a:solidFill>
                        <a:latin typeface="Cambria Math" panose="02040503050406030204" pitchFamily="18" charset="0"/>
                      </a:rPr>
                      <m:t>)</m:t>
                    </m:r>
                  </m:oMath>
                </a14:m>
                <a:r>
                  <a:rPr lang="en-US" dirty="0">
                    <a:solidFill>
                      <a:schemeClr val="tx1">
                        <a:lumMod val="65000"/>
                      </a:schemeClr>
                    </a:solidFill>
                  </a:rPr>
                  <a:t> is the probability of the evidence.</a:t>
                </a:r>
              </a:p>
              <a:p>
                <a:pPr marL="342900" indent="-342900">
                  <a:buFont typeface="Arial" panose="020B0604020202020204" pitchFamily="34" charset="0"/>
                  <a:buChar char="•"/>
                </a:pPr>
                <a14:m>
                  <m:oMath xmlns:m="http://schemas.openxmlformats.org/officeDocument/2006/math">
                    <m:r>
                      <a:rPr lang="en-US" i="1">
                        <a:solidFill>
                          <a:schemeClr val="tx1">
                            <a:lumMod val="65000"/>
                          </a:schemeClr>
                        </a:solidFill>
                        <a:latin typeface="Cambria Math" panose="02040503050406030204" pitchFamily="18" charset="0"/>
                      </a:rPr>
                      <m:t>𝑃</m:t>
                    </m:r>
                    <m:d>
                      <m:dPr>
                        <m:ctrlPr>
                          <a:rPr lang="en-US"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𝜔</m:t>
                        </m:r>
                        <m:r>
                          <a:rPr lang="en-US" i="1">
                            <a:solidFill>
                              <a:schemeClr val="tx1">
                                <a:lumMod val="65000"/>
                              </a:schemeClr>
                            </a:solidFill>
                            <a:latin typeface="Cambria Math" panose="02040503050406030204" pitchFamily="18" charset="0"/>
                          </a:rPr>
                          <m:t>𝑗</m:t>
                        </m:r>
                      </m:e>
                      <m:e>
                        <m:r>
                          <a:rPr lang="en-US" i="1">
                            <a:solidFill>
                              <a:schemeClr val="tx1">
                                <a:lumMod val="65000"/>
                              </a:schemeClr>
                            </a:solidFill>
                            <a:latin typeface="Cambria Math" panose="02040503050406030204" pitchFamily="18" charset="0"/>
                          </a:rPr>
                          <m:t>𝑥</m:t>
                        </m:r>
                      </m:e>
                    </m:d>
                    <m:r>
                      <a:rPr lang="en-US" i="1">
                        <a:solidFill>
                          <a:schemeClr val="tx1">
                            <a:lumMod val="65000"/>
                          </a:schemeClr>
                        </a:solidFill>
                        <a:latin typeface="Cambria Math" panose="02040503050406030204" pitchFamily="18" charset="0"/>
                      </a:rPr>
                      <m:t>=</m:t>
                    </m:r>
                    <m:f>
                      <m:fPr>
                        <m:ctrlPr>
                          <a:rPr lang="en-US" i="1">
                            <a:solidFill>
                              <a:schemeClr val="tx1">
                                <a:lumMod val="65000"/>
                              </a:schemeClr>
                            </a:solidFill>
                            <a:latin typeface="Cambria Math" panose="02040503050406030204" pitchFamily="18" charset="0"/>
                          </a:rPr>
                        </m:ctrlPr>
                      </m:fPr>
                      <m:num>
                        <m:r>
                          <a:rPr lang="en-US" i="1">
                            <a:solidFill>
                              <a:schemeClr val="tx1">
                                <a:lumMod val="65000"/>
                              </a:schemeClr>
                            </a:solidFill>
                            <a:latin typeface="Cambria Math" panose="02040503050406030204" pitchFamily="18" charset="0"/>
                          </a:rPr>
                          <m:t>𝑝</m:t>
                        </m:r>
                        <m:r>
                          <a:rPr lang="en-US" i="1">
                            <a:solidFill>
                              <a:schemeClr val="tx1">
                                <a:lumMod val="65000"/>
                              </a:schemeClr>
                            </a:solidFill>
                            <a:latin typeface="Cambria Math" panose="02040503050406030204" pitchFamily="18" charset="0"/>
                          </a:rPr>
                          <m:t>(</m:t>
                        </m:r>
                        <m:r>
                          <a:rPr lang="en-US" i="1">
                            <a:solidFill>
                              <a:schemeClr val="tx1">
                                <a:lumMod val="65000"/>
                              </a:schemeClr>
                            </a:solidFill>
                            <a:latin typeface="Cambria Math" panose="02040503050406030204" pitchFamily="18" charset="0"/>
                          </a:rPr>
                          <m:t>𝑥</m:t>
                        </m:r>
                        <m:r>
                          <a:rPr lang="en-US"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n-US" i="1">
                            <a:solidFill>
                              <a:schemeClr val="tx1">
                                <a:lumMod val="65000"/>
                              </a:schemeClr>
                            </a:solidFill>
                            <a:latin typeface="Cambria Math" panose="02040503050406030204" pitchFamily="18" charset="0"/>
                          </a:rPr>
                          <m:t>𝑗</m:t>
                        </m:r>
                        <m:r>
                          <a:rPr lang="en-US" i="1">
                            <a:solidFill>
                              <a:schemeClr val="tx1">
                                <a:lumMod val="65000"/>
                              </a:schemeClr>
                            </a:solidFill>
                            <a:latin typeface="Cambria Math" panose="02040503050406030204" pitchFamily="18" charset="0"/>
                          </a:rPr>
                          <m:t>)</m:t>
                        </m:r>
                        <m:r>
                          <a:rPr lang="en-US" i="1">
                            <a:solidFill>
                              <a:schemeClr val="tx1">
                                <a:lumMod val="65000"/>
                              </a:schemeClr>
                            </a:solidFill>
                            <a:latin typeface="Cambria Math" panose="02040503050406030204" pitchFamily="18" charset="0"/>
                          </a:rPr>
                          <m:t>𝑃</m:t>
                        </m:r>
                        <m:r>
                          <a:rPr lang="en-US" i="1">
                            <a:solidFill>
                              <a:schemeClr val="tx1">
                                <a:lumMod val="65000"/>
                              </a:schemeClr>
                            </a:solidFill>
                            <a:latin typeface="Cambria Math" panose="02040503050406030204" pitchFamily="18" charset="0"/>
                          </a:rPr>
                          <m:t>(</m:t>
                        </m:r>
                        <m:r>
                          <a:rPr lang="el-GR" i="1">
                            <a:solidFill>
                              <a:schemeClr val="tx1">
                                <a:lumMod val="65000"/>
                              </a:schemeClr>
                            </a:solidFill>
                            <a:latin typeface="Cambria Math" panose="02040503050406030204" pitchFamily="18" charset="0"/>
                          </a:rPr>
                          <m:t>𝜔</m:t>
                        </m:r>
                        <m:r>
                          <a:rPr lang="en-US" i="1">
                            <a:solidFill>
                              <a:schemeClr val="tx1">
                                <a:lumMod val="65000"/>
                              </a:schemeClr>
                            </a:solidFill>
                            <a:latin typeface="Cambria Math" panose="02040503050406030204" pitchFamily="18" charset="0"/>
                          </a:rPr>
                          <m:t>𝑗</m:t>
                        </m:r>
                        <m:r>
                          <a:rPr lang="en-US" i="1">
                            <a:solidFill>
                              <a:schemeClr val="tx1">
                                <a:lumMod val="65000"/>
                              </a:schemeClr>
                            </a:solidFill>
                            <a:latin typeface="Cambria Math" panose="02040503050406030204" pitchFamily="18" charset="0"/>
                          </a:rPr>
                          <m:t>) </m:t>
                        </m:r>
                      </m:num>
                      <m:den>
                        <m:r>
                          <a:rPr lang="en-US" i="1">
                            <a:solidFill>
                              <a:schemeClr val="tx1">
                                <a:lumMod val="65000"/>
                              </a:schemeClr>
                            </a:solidFill>
                            <a:latin typeface="Cambria Math" panose="02040503050406030204" pitchFamily="18" charset="0"/>
                          </a:rPr>
                          <m:t>𝑝</m:t>
                        </m:r>
                        <m:r>
                          <a:rPr lang="en-US" i="1">
                            <a:solidFill>
                              <a:schemeClr val="tx1">
                                <a:lumMod val="65000"/>
                              </a:schemeClr>
                            </a:solidFill>
                            <a:latin typeface="Cambria Math" panose="02040503050406030204" pitchFamily="18" charset="0"/>
                          </a:rPr>
                          <m:t>(</m:t>
                        </m:r>
                        <m:r>
                          <a:rPr lang="en-US" i="1">
                            <a:solidFill>
                              <a:schemeClr val="tx1">
                                <a:lumMod val="65000"/>
                              </a:schemeClr>
                            </a:solidFill>
                            <a:latin typeface="Cambria Math" panose="02040503050406030204" pitchFamily="18" charset="0"/>
                          </a:rPr>
                          <m:t>𝑥</m:t>
                        </m:r>
                        <m:r>
                          <a:rPr lang="en-US" i="1">
                            <a:solidFill>
                              <a:schemeClr val="tx1">
                                <a:lumMod val="65000"/>
                              </a:schemeClr>
                            </a:solidFill>
                            <a:latin typeface="Cambria Math" panose="02040503050406030204" pitchFamily="18" charset="0"/>
                          </a:rPr>
                          <m:t>)</m:t>
                        </m:r>
                      </m:den>
                    </m:f>
                  </m:oMath>
                </a14:m>
                <a:endParaRPr lang="en-IN" dirty="0">
                  <a:solidFill>
                    <a:schemeClr val="tx1">
                      <a:lumMod val="65000"/>
                    </a:schemeClr>
                  </a:solidFill>
                </a:endParaRPr>
              </a:p>
              <a:p>
                <a:pPr marL="342900" indent="-342900">
                  <a:buFont typeface="Arial" panose="020B0604020202020204" pitchFamily="34" charset="0"/>
                  <a:buChar char="•"/>
                </a:pPr>
                <a:r>
                  <a:rPr lang="en-US" dirty="0">
                    <a:solidFill>
                      <a:schemeClr val="tx1">
                        <a:lumMod val="65000"/>
                      </a:schemeClr>
                    </a:solidFill>
                  </a:rPr>
                  <a:t>Decide ω1 if P(ω1|x) &gt;P(ω2|x); otherwise decide ω2</a:t>
                </a:r>
              </a:p>
              <a:p>
                <a:pPr marL="342900" indent="-342900">
                  <a:buFont typeface="Arial" panose="020B0604020202020204" pitchFamily="34" charset="0"/>
                  <a:buChar char="•"/>
                </a:pPr>
                <a:r>
                  <a:rPr lang="en-US" dirty="0">
                    <a:solidFill>
                      <a:schemeClr val="tx1">
                        <a:lumMod val="65000"/>
                      </a:schemeClr>
                    </a:solidFill>
                  </a:rPr>
                  <a:t>P(</a:t>
                </a:r>
                <a:r>
                  <a:rPr lang="en-US" dirty="0" err="1">
                    <a:solidFill>
                      <a:schemeClr val="tx1">
                        <a:lumMod val="65000"/>
                      </a:schemeClr>
                    </a:solidFill>
                  </a:rPr>
                  <a:t>error|x</a:t>
                </a:r>
                <a:r>
                  <a:rPr lang="en-US" dirty="0">
                    <a:solidFill>
                      <a:schemeClr val="tx1">
                        <a:lumMod val="65000"/>
                      </a:schemeClr>
                    </a:solidFill>
                  </a:rPr>
                  <a:t>) = min [P(</a:t>
                </a:r>
                <a:r>
                  <a:rPr lang="el-GR" dirty="0">
                    <a:solidFill>
                      <a:schemeClr val="tx1">
                        <a:lumMod val="65000"/>
                      </a:schemeClr>
                    </a:solidFill>
                  </a:rPr>
                  <a:t>ω1|</a:t>
                </a:r>
                <a:r>
                  <a:rPr lang="en-US" dirty="0">
                    <a:solidFill>
                      <a:schemeClr val="tx1">
                        <a:lumMod val="65000"/>
                      </a:schemeClr>
                    </a:solidFill>
                  </a:rPr>
                  <a:t>x),P(</a:t>
                </a:r>
                <a:r>
                  <a:rPr lang="el-GR" dirty="0">
                    <a:solidFill>
                      <a:schemeClr val="tx1">
                        <a:lumMod val="65000"/>
                      </a:schemeClr>
                    </a:solidFill>
                  </a:rPr>
                  <a:t>ω2|</a:t>
                </a:r>
                <a:r>
                  <a:rPr lang="en-US" dirty="0">
                    <a:solidFill>
                      <a:schemeClr val="tx1">
                        <a:lumMod val="65000"/>
                      </a:schemeClr>
                    </a:solidFill>
                  </a:rPr>
                  <a:t>x)].</a:t>
                </a:r>
              </a:p>
            </p:txBody>
          </p:sp>
        </mc:Choice>
        <mc:Fallback>
          <p:sp>
            <p:nvSpPr>
              <p:cNvPr id="3" name="Text Placeholder 2">
                <a:extLst>
                  <a:ext uri="{FF2B5EF4-FFF2-40B4-BE49-F238E27FC236}">
                    <a16:creationId xmlns:a16="http://schemas.microsoft.com/office/drawing/2014/main" id="{09F6CEEB-FECD-42C7-9957-80CBBC5752A4}"/>
                  </a:ext>
                </a:extLst>
              </p:cNvPr>
              <p:cNvSpPr>
                <a:spLocks noGrp="1" noRot="1" noChangeAspect="1" noMove="1" noResize="1" noEditPoints="1" noAdjustHandles="1" noChangeArrowheads="1" noChangeShapeType="1" noTextEdit="1"/>
              </p:cNvSpPr>
              <p:nvPr>
                <p:ph type="body" idx="1"/>
              </p:nvPr>
            </p:nvSpPr>
            <p:spPr>
              <a:blipFill>
                <a:blip r:embed="rId2"/>
                <a:stretch>
                  <a:fillRect l="-522" t="-7724" b="-5285"/>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4865E2A9-10FD-4FF3-8F38-15059FA32C67}"/>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THE DECISION RULE</a:t>
            </a:r>
          </a:p>
        </p:txBody>
      </p:sp>
    </p:spTree>
    <p:extLst>
      <p:ext uri="{BB962C8B-B14F-4D97-AF65-F5344CB8AC3E}">
        <p14:creationId xmlns:p14="http://schemas.microsoft.com/office/powerpoint/2010/main" val="381583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168A-0127-48A7-ADAA-8299C52A14C4}"/>
              </a:ext>
            </a:extLst>
          </p:cNvPr>
          <p:cNvSpPr>
            <a:spLocks noGrp="1"/>
          </p:cNvSpPr>
          <p:nvPr>
            <p:ph type="title"/>
          </p:nvPr>
        </p:nvSpPr>
        <p:spPr/>
        <p:txBody>
          <a:bodyPr/>
          <a:lstStyle/>
          <a:p>
            <a:r>
              <a:rPr lang="en-IN" dirty="0"/>
              <a:t>THE DECISION RULE – PART 3</a:t>
            </a:r>
          </a:p>
        </p:txBody>
      </p:sp>
      <p:sp>
        <p:nvSpPr>
          <p:cNvPr id="3" name="Text Placeholder 2">
            <a:extLst>
              <a:ext uri="{FF2B5EF4-FFF2-40B4-BE49-F238E27FC236}">
                <a16:creationId xmlns:a16="http://schemas.microsoft.com/office/drawing/2014/main" id="{94A1854F-2A2B-428E-BB2F-D58424DD5E01}"/>
              </a:ext>
            </a:extLst>
          </p:cNvPr>
          <p:cNvSpPr>
            <a:spLocks noGrp="1"/>
          </p:cNvSpPr>
          <p:nvPr>
            <p:ph type="body" idx="1"/>
          </p:nvPr>
        </p:nvSpPr>
        <p:spPr/>
        <p:txBody>
          <a:bodyPr>
            <a:normAutofit fontScale="92500" lnSpcReduction="10000"/>
          </a:bodyPr>
          <a:lstStyle/>
          <a:p>
            <a:pPr marL="342900" indent="-342900">
              <a:buFont typeface="Arial" panose="020B0604020202020204" pitchFamily="34" charset="0"/>
              <a:buChar char="•"/>
            </a:pPr>
            <a:r>
              <a:rPr lang="en-US" dirty="0">
                <a:solidFill>
                  <a:schemeClr val="tx1">
                    <a:lumMod val="65000"/>
                  </a:schemeClr>
                </a:solidFill>
              </a:rPr>
              <a:t>an expected loss is called a risk</a:t>
            </a:r>
          </a:p>
          <a:p>
            <a:pPr marL="342900" indent="-342900">
              <a:buFont typeface="Arial" panose="020B0604020202020204" pitchFamily="34" charset="0"/>
              <a:buChar char="•"/>
            </a:pPr>
            <a:r>
              <a:rPr lang="en-US" dirty="0">
                <a:solidFill>
                  <a:schemeClr val="tx1">
                    <a:lumMod val="65000"/>
                  </a:schemeClr>
                </a:solidFill>
              </a:rPr>
              <a:t>R(α</a:t>
            </a:r>
            <a:r>
              <a:rPr lang="en-US" dirty="0" err="1">
                <a:solidFill>
                  <a:schemeClr val="tx1">
                    <a:lumMod val="65000"/>
                  </a:schemeClr>
                </a:solidFill>
              </a:rPr>
              <a:t>i|x</a:t>
            </a:r>
            <a:r>
              <a:rPr lang="en-US" dirty="0">
                <a:solidFill>
                  <a:schemeClr val="tx1">
                    <a:lumMod val="65000"/>
                  </a:schemeClr>
                </a:solidFill>
              </a:rPr>
              <a:t>) is called the conditional risk. </a:t>
            </a:r>
          </a:p>
          <a:p>
            <a:pPr marL="342900" indent="-342900">
              <a:buFont typeface="Arial" panose="020B0604020202020204" pitchFamily="34" charset="0"/>
              <a:buChar char="•"/>
            </a:pPr>
            <a:r>
              <a:rPr lang="en-US" dirty="0">
                <a:solidFill>
                  <a:schemeClr val="tx1">
                    <a:lumMod val="65000"/>
                  </a:schemeClr>
                </a:solidFill>
              </a:rPr>
              <a:t>Whenever we encounter a particular observation x, we can minimize our expected loss by selecting the action that minimizes the conditional risk.</a:t>
            </a:r>
            <a:endParaRPr lang="en-IN" dirty="0">
              <a:solidFill>
                <a:schemeClr val="tx1">
                  <a:lumMod val="65000"/>
                </a:schemeClr>
              </a:solidFill>
            </a:endParaRPr>
          </a:p>
        </p:txBody>
      </p:sp>
      <p:sp>
        <p:nvSpPr>
          <p:cNvPr id="4" name="Title 1">
            <a:extLst>
              <a:ext uri="{FF2B5EF4-FFF2-40B4-BE49-F238E27FC236}">
                <a16:creationId xmlns:a16="http://schemas.microsoft.com/office/drawing/2014/main" id="{43208F20-D49B-4EDC-A5B6-B44D545576F3}"/>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THE DECISION RULE</a:t>
            </a:r>
          </a:p>
        </p:txBody>
      </p:sp>
    </p:spTree>
    <p:extLst>
      <p:ext uri="{BB962C8B-B14F-4D97-AF65-F5344CB8AC3E}">
        <p14:creationId xmlns:p14="http://schemas.microsoft.com/office/powerpoint/2010/main" val="253993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326B-76AC-4612-BD4F-749FE4271E8F}"/>
              </a:ext>
            </a:extLst>
          </p:cNvPr>
          <p:cNvSpPr>
            <a:spLocks noGrp="1"/>
          </p:cNvSpPr>
          <p:nvPr>
            <p:ph type="title"/>
          </p:nvPr>
        </p:nvSpPr>
        <p:spPr/>
        <p:txBody>
          <a:bodyPr/>
          <a:lstStyle/>
          <a:p>
            <a:r>
              <a:rPr lang="en-IN" dirty="0"/>
              <a:t>THE DECISION RULE – PART 3</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2CE9671-7E43-4B1B-B0BD-FBB95B99D591}"/>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tx1">
                        <a:lumMod val="65000"/>
                      </a:schemeClr>
                    </a:solidFill>
                  </a:rPr>
                  <a:t>To minimize the overall risk, compute the conditional risk :</a:t>
                </a:r>
              </a:p>
              <a:p>
                <a:pPr marL="342900" indent="-342900">
                  <a:buFont typeface="Arial" panose="020B0604020202020204" pitchFamily="34" charset="0"/>
                  <a:buChar char="•"/>
                </a:pPr>
                <a14:m>
                  <m:oMath xmlns:m="http://schemas.openxmlformats.org/officeDocument/2006/math">
                    <m:r>
                      <a:rPr lang="en-US" i="1">
                        <a:solidFill>
                          <a:schemeClr val="tx1">
                            <a:lumMod val="65000"/>
                          </a:schemeClr>
                        </a:solidFill>
                        <a:latin typeface="Cambria Math" panose="02040503050406030204" pitchFamily="18" charset="0"/>
                      </a:rPr>
                      <m:t>𝑅</m:t>
                    </m:r>
                    <m:d>
                      <m:dPr>
                        <m:ctrlPr>
                          <a:rPr lang="en-US"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𝛼</m:t>
                        </m:r>
                        <m:r>
                          <a:rPr lang="en-US" i="1">
                            <a:solidFill>
                              <a:schemeClr val="tx1">
                                <a:lumMod val="65000"/>
                              </a:schemeClr>
                            </a:solidFill>
                            <a:latin typeface="Cambria Math" panose="02040503050406030204" pitchFamily="18" charset="0"/>
                          </a:rPr>
                          <m:t>𝑖</m:t>
                        </m:r>
                      </m:e>
                      <m:e>
                        <m:r>
                          <a:rPr lang="en-US" i="1">
                            <a:solidFill>
                              <a:schemeClr val="tx1">
                                <a:lumMod val="65000"/>
                              </a:schemeClr>
                            </a:solidFill>
                            <a:latin typeface="Cambria Math" panose="02040503050406030204" pitchFamily="18" charset="0"/>
                          </a:rPr>
                          <m:t>𝑥</m:t>
                        </m:r>
                      </m:e>
                    </m:d>
                    <m:r>
                      <a:rPr lang="en-US" i="1">
                        <a:solidFill>
                          <a:schemeClr val="tx1">
                            <a:lumMod val="65000"/>
                          </a:schemeClr>
                        </a:solidFill>
                        <a:latin typeface="Cambria Math" panose="02040503050406030204" pitchFamily="18" charset="0"/>
                      </a:rPr>
                      <m:t>=</m:t>
                    </m:r>
                    <m:nary>
                      <m:naryPr>
                        <m:chr m:val="∑"/>
                        <m:ctrlPr>
                          <a:rPr lang="en-US" i="1">
                            <a:solidFill>
                              <a:schemeClr val="tx1">
                                <a:lumMod val="65000"/>
                              </a:schemeClr>
                            </a:solidFill>
                            <a:latin typeface="Cambria Math" panose="02040503050406030204" pitchFamily="18" charset="0"/>
                          </a:rPr>
                        </m:ctrlPr>
                      </m:naryPr>
                      <m:sub>
                        <m:r>
                          <m:rPr>
                            <m:brk m:alnAt="23"/>
                          </m:rPr>
                          <a:rPr lang="en-IN" i="1">
                            <a:solidFill>
                              <a:schemeClr val="tx1">
                                <a:lumMod val="65000"/>
                              </a:schemeClr>
                            </a:solidFill>
                            <a:latin typeface="Cambria Math" panose="02040503050406030204" pitchFamily="18" charset="0"/>
                          </a:rPr>
                          <m:t>𝑗</m:t>
                        </m:r>
                        <m:r>
                          <a:rPr lang="en-IN" i="1">
                            <a:solidFill>
                              <a:schemeClr val="tx1">
                                <a:lumMod val="65000"/>
                              </a:schemeClr>
                            </a:solidFill>
                            <a:latin typeface="Cambria Math" panose="02040503050406030204" pitchFamily="18" charset="0"/>
                          </a:rPr>
                          <m:t>=1</m:t>
                        </m:r>
                      </m:sub>
                      <m:sup>
                        <m:r>
                          <a:rPr lang="en-IN" i="1">
                            <a:solidFill>
                              <a:schemeClr val="tx1">
                                <a:lumMod val="65000"/>
                              </a:schemeClr>
                            </a:solidFill>
                            <a:latin typeface="Cambria Math" panose="02040503050406030204" pitchFamily="18" charset="0"/>
                          </a:rPr>
                          <m:t>𝑐</m:t>
                        </m:r>
                      </m:sup>
                      <m:e>
                        <m:r>
                          <a:rPr lang="el-GR" i="1">
                            <a:solidFill>
                              <a:schemeClr val="tx1">
                                <a:lumMod val="65000"/>
                              </a:schemeClr>
                            </a:solidFill>
                            <a:latin typeface="Cambria Math" panose="02040503050406030204" pitchFamily="18" charset="0"/>
                          </a:rPr>
                          <m:t>𝜆</m:t>
                        </m:r>
                        <m:d>
                          <m:dPr>
                            <m:ctrlPr>
                              <a:rPr lang="el-GR"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𝛼</m:t>
                            </m:r>
                            <m:r>
                              <a:rPr lang="en-US" i="1">
                                <a:solidFill>
                                  <a:schemeClr val="tx1">
                                    <a:lumMod val="65000"/>
                                  </a:schemeClr>
                                </a:solidFill>
                                <a:latin typeface="Cambria Math" panose="02040503050406030204" pitchFamily="18" charset="0"/>
                              </a:rPr>
                              <m:t>𝑖</m:t>
                            </m:r>
                          </m:e>
                          <m:e>
                            <m:r>
                              <a:rPr lang="el-GR" i="1">
                                <a:solidFill>
                                  <a:schemeClr val="tx1">
                                    <a:lumMod val="65000"/>
                                  </a:schemeClr>
                                </a:solidFill>
                                <a:latin typeface="Cambria Math" panose="02040503050406030204" pitchFamily="18" charset="0"/>
                              </a:rPr>
                              <m:t>𝜔</m:t>
                            </m:r>
                            <m:r>
                              <a:rPr lang="en-US" i="1">
                                <a:solidFill>
                                  <a:schemeClr val="tx1">
                                    <a:lumMod val="65000"/>
                                  </a:schemeClr>
                                </a:solidFill>
                                <a:latin typeface="Cambria Math" panose="02040503050406030204" pitchFamily="18" charset="0"/>
                              </a:rPr>
                              <m:t>𝑗</m:t>
                            </m:r>
                          </m:e>
                        </m:d>
                        <m:r>
                          <a:rPr lang="en-US" i="1">
                            <a:solidFill>
                              <a:schemeClr val="tx1">
                                <a:lumMod val="65000"/>
                              </a:schemeClr>
                            </a:solidFill>
                            <a:latin typeface="Cambria Math" panose="02040503050406030204" pitchFamily="18" charset="0"/>
                          </a:rPr>
                          <m:t>𝑃</m:t>
                        </m:r>
                        <m:d>
                          <m:dPr>
                            <m:ctrlPr>
                              <a:rPr lang="en-US" i="1">
                                <a:solidFill>
                                  <a:schemeClr val="tx1">
                                    <a:lumMod val="65000"/>
                                  </a:schemeClr>
                                </a:solidFill>
                                <a:latin typeface="Cambria Math" panose="02040503050406030204" pitchFamily="18" charset="0"/>
                              </a:rPr>
                            </m:ctrlPr>
                          </m:dPr>
                          <m:e>
                            <m:r>
                              <a:rPr lang="el-GR" i="1">
                                <a:solidFill>
                                  <a:schemeClr val="tx1">
                                    <a:lumMod val="65000"/>
                                  </a:schemeClr>
                                </a:solidFill>
                                <a:latin typeface="Cambria Math" panose="02040503050406030204" pitchFamily="18" charset="0"/>
                              </a:rPr>
                              <m:t>𝜔</m:t>
                            </m:r>
                            <m:r>
                              <a:rPr lang="en-US" i="1">
                                <a:solidFill>
                                  <a:schemeClr val="tx1">
                                    <a:lumMod val="65000"/>
                                  </a:schemeClr>
                                </a:solidFill>
                                <a:latin typeface="Cambria Math" panose="02040503050406030204" pitchFamily="18" charset="0"/>
                              </a:rPr>
                              <m:t>𝑗</m:t>
                            </m:r>
                          </m:e>
                          <m:e>
                            <m:r>
                              <a:rPr lang="en-US" i="1">
                                <a:solidFill>
                                  <a:schemeClr val="tx1">
                                    <a:lumMod val="65000"/>
                                  </a:schemeClr>
                                </a:solidFill>
                                <a:latin typeface="Cambria Math" panose="02040503050406030204" pitchFamily="18" charset="0"/>
                              </a:rPr>
                              <m:t>𝑥</m:t>
                            </m:r>
                          </m:e>
                        </m:d>
                        <m:r>
                          <m:rPr>
                            <m:nor/>
                          </m:rPr>
                          <a:rPr lang="en-US" dirty="0">
                            <a:solidFill>
                              <a:schemeClr val="tx1">
                                <a:lumMod val="65000"/>
                              </a:schemeClr>
                            </a:solidFill>
                          </a:rPr>
                          <m:t> </m:t>
                        </m:r>
                      </m:e>
                    </m:nary>
                  </m:oMath>
                </a14:m>
                <a:endParaRPr lang="en-US" dirty="0">
                  <a:solidFill>
                    <a:schemeClr val="tx1">
                      <a:lumMod val="65000"/>
                    </a:schemeClr>
                  </a:solidFill>
                </a:endParaRPr>
              </a:p>
              <a:p>
                <a:pPr marL="342900" indent="-342900">
                  <a:buFont typeface="Arial" panose="020B0604020202020204" pitchFamily="34" charset="0"/>
                  <a:buChar char="•"/>
                </a:pPr>
                <a:r>
                  <a:rPr lang="pt-BR" dirty="0">
                    <a:solidFill>
                      <a:schemeClr val="tx1">
                        <a:lumMod val="65000"/>
                      </a:schemeClr>
                    </a:solidFill>
                  </a:rPr>
                  <a:t>Decide ω1 if R(α1|x) &lt; R(α2|x) ; or ω2 otherwise</a:t>
                </a:r>
                <a:endParaRPr lang="en-IN" dirty="0"/>
              </a:p>
              <a:p>
                <a:pPr marL="342900" indent="-342900">
                  <a:buFont typeface="Arial" panose="020B0604020202020204" pitchFamily="34" charset="0"/>
                  <a:buChar char="•"/>
                </a:pPr>
                <a:endParaRPr lang="en-IN" dirty="0"/>
              </a:p>
            </p:txBody>
          </p:sp>
        </mc:Choice>
        <mc:Fallback>
          <p:sp>
            <p:nvSpPr>
              <p:cNvPr id="3" name="Text Placeholder 2">
                <a:extLst>
                  <a:ext uri="{FF2B5EF4-FFF2-40B4-BE49-F238E27FC236}">
                    <a16:creationId xmlns:a16="http://schemas.microsoft.com/office/drawing/2014/main" id="{12CE9671-7E43-4B1B-B0BD-FBB95B99D591}"/>
                  </a:ext>
                </a:extLst>
              </p:cNvPr>
              <p:cNvSpPr>
                <a:spLocks noGrp="1" noRot="1" noChangeAspect="1" noMove="1" noResize="1" noEditPoints="1" noAdjustHandles="1" noChangeArrowheads="1" noChangeShapeType="1" noTextEdit="1"/>
              </p:cNvSpPr>
              <p:nvPr>
                <p:ph type="body" idx="1"/>
              </p:nvPr>
            </p:nvSpPr>
            <p:spPr>
              <a:blipFill>
                <a:blip r:embed="rId2"/>
                <a:stretch>
                  <a:fillRect l="-754" t="-11789" b="-1951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90850F57-2E55-489F-8B78-937C1E622A10}"/>
              </a:ext>
            </a:extLst>
          </p:cNvPr>
          <p:cNvSpPr txBox="1">
            <a:spLocks/>
          </p:cNvSpPr>
          <p:nvPr/>
        </p:nvSpPr>
        <p:spPr>
          <a:xfrm>
            <a:off x="0" y="193040"/>
            <a:ext cx="12192000" cy="2804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tx2">
                    <a:lumMod val="10000"/>
                  </a:schemeClr>
                </a:solidFill>
              </a:rPr>
              <a:t>THE DECISION RULE</a:t>
            </a:r>
          </a:p>
        </p:txBody>
      </p:sp>
    </p:spTree>
    <p:extLst>
      <p:ext uri="{BB962C8B-B14F-4D97-AF65-F5344CB8AC3E}">
        <p14:creationId xmlns:p14="http://schemas.microsoft.com/office/powerpoint/2010/main" val="31916060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995</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Bayesian Decision Theory</vt:lpstr>
      <vt:lpstr>ABSTRACT</vt:lpstr>
      <vt:lpstr>INTRODUCTION</vt:lpstr>
      <vt:lpstr>PRIORI PROBABILITY</vt:lpstr>
      <vt:lpstr>THE DECISION RULE – PART 1</vt:lpstr>
      <vt:lpstr>THE DECISION RULE – PART 2</vt:lpstr>
      <vt:lpstr>THE DECISION RULE – PART 2</vt:lpstr>
      <vt:lpstr>THE DECISION RULE – PART 3</vt:lpstr>
      <vt:lpstr>THE DECISION RULE – PART 3</vt:lpstr>
      <vt:lpstr>PowerPoint Presentation</vt:lpstr>
      <vt:lpstr>BAYES RISK</vt:lpstr>
      <vt:lpstr>ZERO – ONE LOSS</vt:lpstr>
      <vt:lpstr>PowerPoint Presentation</vt:lpstr>
      <vt:lpstr>PowerPoint Presentation</vt:lpstr>
      <vt:lpstr>Minimax Criterion</vt:lpstr>
      <vt:lpstr>PowerPoint Presentation</vt:lpstr>
      <vt:lpstr>PowerPoint Presentation</vt:lpstr>
      <vt:lpstr>Neyman-Pearson Criterion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Decision Theory</dc:title>
  <dc:creator>Arya Rajiv</dc:creator>
  <cp:lastModifiedBy>Arya Rajiv</cp:lastModifiedBy>
  <cp:revision>26</cp:revision>
  <dcterms:created xsi:type="dcterms:W3CDTF">2018-03-04T13:15:39Z</dcterms:created>
  <dcterms:modified xsi:type="dcterms:W3CDTF">2018-03-04T19:01:50Z</dcterms:modified>
</cp:coreProperties>
</file>