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9753600" cy="7315200"/>
  <p:notesSz cx="6858000" cy="9144000"/>
  <p:embeddedFontLst>
    <p:embeddedFont>
      <p:font typeface="Calibri (MS) Bold" charset="1" panose="020F0702030404030204"/>
      <p:regular r:id="rId21"/>
    </p:embeddedFont>
    <p:embeddedFont>
      <p:font typeface="Arimo" charset="1" panose="020B0604020202020204"/>
      <p:regular r:id="rId22"/>
    </p:embeddedFont>
    <p:embeddedFont>
      <p:font typeface="Calibri (MS)" charset="1" panose="020F0502020204030204"/>
      <p:regular r:id="rId23"/>
    </p:embeddedFont>
    <p:embeddedFont>
      <p:font typeface="Calibri (MS) Italics" charset="1" panose="020F05020202040A0204"/>
      <p:regular r:id="rId24"/>
    </p:embeddedFont>
    <p:embeddedFont>
      <p:font typeface="Brightwall" charset="1" panose="020005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1520" y="2617705"/>
            <a:ext cx="8290560" cy="2079790"/>
            <a:chOff x="0" y="0"/>
            <a:chExt cx="11054080" cy="2773053"/>
          </a:xfrm>
        </p:grpSpPr>
        <p:sp>
          <p:nvSpPr>
            <p:cNvPr name="Freeform 3" id="3"/>
            <p:cNvSpPr/>
            <p:nvPr/>
          </p:nvSpPr>
          <p:spPr>
            <a:xfrm flipH="false" flipV="false" rot="0">
              <a:off x="0" y="0"/>
              <a:ext cx="11054080" cy="2773053"/>
            </a:xfrm>
            <a:custGeom>
              <a:avLst/>
              <a:gdLst/>
              <a:ahLst/>
              <a:cxnLst/>
              <a:rect r="r" b="b" t="t" l="l"/>
              <a:pathLst>
                <a:path h="2773053" w="11054080">
                  <a:moveTo>
                    <a:pt x="0" y="0"/>
                  </a:moveTo>
                  <a:lnTo>
                    <a:pt x="11054080" y="0"/>
                  </a:lnTo>
                  <a:lnTo>
                    <a:pt x="11054080" y="2773053"/>
                  </a:lnTo>
                  <a:lnTo>
                    <a:pt x="0" y="2773053"/>
                  </a:lnTo>
                  <a:close/>
                </a:path>
              </a:pathLst>
            </a:custGeom>
            <a:solidFill>
              <a:srgbClr val="000000">
                <a:alpha val="0"/>
              </a:srgbClr>
            </a:solidFill>
          </p:spPr>
        </p:sp>
        <p:sp>
          <p:nvSpPr>
            <p:cNvPr name="TextBox 4" id="4"/>
            <p:cNvSpPr txBox="true"/>
            <p:nvPr/>
          </p:nvSpPr>
          <p:spPr>
            <a:xfrm>
              <a:off x="0" y="-142875"/>
              <a:ext cx="11054080" cy="2915928"/>
            </a:xfrm>
            <a:prstGeom prst="rect">
              <a:avLst/>
            </a:prstGeom>
          </p:spPr>
          <p:txBody>
            <a:bodyPr anchor="ctr" rtlCol="false" tIns="0" lIns="0" bIns="0" rIns="0"/>
            <a:lstStyle/>
            <a:p>
              <a:pPr algn="ctr">
                <a:lnSpc>
                  <a:spcPts val="7911"/>
                </a:lnSpc>
              </a:pPr>
              <a:r>
                <a:rPr lang="en-US" sz="6593" b="true">
                  <a:solidFill>
                    <a:srgbClr val="000000"/>
                  </a:solidFill>
                  <a:latin typeface="Calibri (MS) Bold"/>
                  <a:ea typeface="Calibri (MS) Bold"/>
                  <a:cs typeface="Calibri (MS) Bold"/>
                  <a:sym typeface="Calibri (MS) Bold"/>
                </a:rPr>
                <a:t>Signature Verifier </a:t>
              </a:r>
            </a:p>
          </p:txBody>
        </p:sp>
      </p:grpSp>
      <p:sp>
        <p:nvSpPr>
          <p:cNvPr name="Freeform 5" id="5"/>
          <p:cNvSpPr/>
          <p:nvPr/>
        </p:nvSpPr>
        <p:spPr>
          <a:xfrm flipH="false" flipV="false" rot="0">
            <a:off x="2020611" y="4101041"/>
            <a:ext cx="5712378" cy="3081626"/>
          </a:xfrm>
          <a:custGeom>
            <a:avLst/>
            <a:gdLst/>
            <a:ahLst/>
            <a:cxnLst/>
            <a:rect r="r" b="b" t="t" l="l"/>
            <a:pathLst>
              <a:path h="3081626" w="5712378">
                <a:moveTo>
                  <a:pt x="0" y="0"/>
                </a:moveTo>
                <a:lnTo>
                  <a:pt x="5712378" y="0"/>
                </a:lnTo>
                <a:lnTo>
                  <a:pt x="5712378" y="3081626"/>
                </a:lnTo>
                <a:lnTo>
                  <a:pt x="0" y="3081626"/>
                </a:lnTo>
                <a:lnTo>
                  <a:pt x="0" y="0"/>
                </a:lnTo>
                <a:close/>
              </a:path>
            </a:pathLst>
          </a:custGeom>
          <a:blipFill>
            <a:blip r:embed="rId2"/>
            <a:stretch>
              <a:fillRect l="0" t="-6009" r="0" b="0"/>
            </a:stretch>
          </a:blipFill>
        </p:spPr>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87680" y="1512147"/>
            <a:ext cx="8778240" cy="5732804"/>
            <a:chOff x="0" y="0"/>
            <a:chExt cx="11704320" cy="7643738"/>
          </a:xfrm>
        </p:grpSpPr>
        <p:sp>
          <p:nvSpPr>
            <p:cNvPr name="Freeform 3" id="3"/>
            <p:cNvSpPr/>
            <p:nvPr/>
          </p:nvSpPr>
          <p:spPr>
            <a:xfrm flipH="false" flipV="false" rot="0">
              <a:off x="0" y="0"/>
              <a:ext cx="11704320" cy="7643738"/>
            </a:xfrm>
            <a:custGeom>
              <a:avLst/>
              <a:gdLst/>
              <a:ahLst/>
              <a:cxnLst/>
              <a:rect r="r" b="b" t="t" l="l"/>
              <a:pathLst>
                <a:path h="7643738" w="11704320">
                  <a:moveTo>
                    <a:pt x="0" y="0"/>
                  </a:moveTo>
                  <a:lnTo>
                    <a:pt x="11704320" y="0"/>
                  </a:lnTo>
                  <a:lnTo>
                    <a:pt x="11704320" y="7643738"/>
                  </a:lnTo>
                  <a:lnTo>
                    <a:pt x="0" y="7643738"/>
                  </a:lnTo>
                  <a:close/>
                </a:path>
              </a:pathLst>
            </a:custGeom>
            <a:solidFill>
              <a:srgbClr val="000000">
                <a:alpha val="0"/>
              </a:srgbClr>
            </a:solidFill>
          </p:spPr>
        </p:sp>
        <p:sp>
          <p:nvSpPr>
            <p:cNvPr name="TextBox 4" id="4"/>
            <p:cNvSpPr txBox="true"/>
            <p:nvPr/>
          </p:nvSpPr>
          <p:spPr>
            <a:xfrm>
              <a:off x="0" y="-47625"/>
              <a:ext cx="11704320" cy="7691363"/>
            </a:xfrm>
            <a:prstGeom prst="rect">
              <a:avLst/>
            </a:prstGeom>
          </p:spPr>
          <p:txBody>
            <a:bodyPr anchor="t" rtlCol="false" tIns="0" lIns="0" bIns="0" rIns="0"/>
            <a:lstStyle/>
            <a:p>
              <a:pPr algn="l">
                <a:lnSpc>
                  <a:spcPts val="2639"/>
                </a:lnSpc>
              </a:pPr>
              <a:r>
                <a:rPr lang="en-US" sz="2199" b="true">
                  <a:solidFill>
                    <a:srgbClr val="000000"/>
                  </a:solidFill>
                  <a:latin typeface="Calibri (MS) Bold"/>
                  <a:ea typeface="Calibri (MS) Bold"/>
                  <a:cs typeface="Calibri (MS) Bold"/>
                  <a:sym typeface="Calibri (MS) Bold"/>
                </a:rPr>
                <a:t>1. Collect Signature Samples</a:t>
              </a:r>
            </a:p>
            <a:p>
              <a:pPr algn="l">
                <a:lnSpc>
                  <a:spcPts val="2400"/>
                </a:lnSpc>
              </a:pPr>
              <a:r>
                <a:rPr lang="en-US" sz="2000">
                  <a:solidFill>
                    <a:srgbClr val="000000"/>
                  </a:solidFill>
                  <a:latin typeface="Calibri (MS)"/>
                  <a:ea typeface="Calibri (MS)"/>
                  <a:cs typeface="Calibri (MS)"/>
                  <a:sym typeface="Calibri (MS)"/>
                </a:rPr>
                <a:t>The process begins with the acquisition of signature data, which includes both genuine and forged signatures.</a:t>
              </a:r>
            </a:p>
            <a:p>
              <a:pPr algn="l">
                <a:lnSpc>
                  <a:spcPts val="2400"/>
                </a:lnSpc>
              </a:pPr>
            </a:p>
            <a:p>
              <a:pPr algn="l">
                <a:lnSpc>
                  <a:spcPts val="2639"/>
                </a:lnSpc>
              </a:pPr>
              <a:r>
                <a:rPr lang="en-US" sz="2199" b="true">
                  <a:solidFill>
                    <a:srgbClr val="000000"/>
                  </a:solidFill>
                  <a:latin typeface="Calibri (MS) Bold"/>
                  <a:ea typeface="Calibri (MS) Bold"/>
                  <a:cs typeface="Calibri (MS) Bold"/>
                  <a:sym typeface="Calibri (MS) Bold"/>
                </a:rPr>
                <a:t>2. Preprocess Signature Images</a:t>
              </a:r>
            </a:p>
            <a:p>
              <a:pPr algn="l">
                <a:lnSpc>
                  <a:spcPts val="2400"/>
                </a:lnSpc>
              </a:pPr>
              <a:r>
                <a:rPr lang="en-US" sz="2000">
                  <a:solidFill>
                    <a:srgbClr val="000000"/>
                  </a:solidFill>
                  <a:latin typeface="Calibri (MS)"/>
                  <a:ea typeface="Calibri (MS)"/>
                  <a:cs typeface="Calibri (MS)"/>
                  <a:sym typeface="Calibri (MS)"/>
                </a:rPr>
                <a:t>Raw signature images often contain noise and inconsistencies in size or alignment. The preprocessing stage standardizes and cleans the data for better feature extraction.</a:t>
              </a:r>
            </a:p>
            <a:p>
              <a:pPr algn="l">
                <a:lnSpc>
                  <a:spcPts val="2639"/>
                </a:lnSpc>
              </a:pPr>
              <a:r>
                <a:rPr lang="en-US" sz="2199" b="true">
                  <a:solidFill>
                    <a:srgbClr val="000000"/>
                  </a:solidFill>
                  <a:latin typeface="Calibri (MS) Bold"/>
                  <a:ea typeface="Calibri (MS) Bold"/>
                  <a:cs typeface="Calibri (MS) Bold"/>
                  <a:sym typeface="Calibri (MS) Bold"/>
                </a:rPr>
                <a:t>3. Extract Relevant Features</a:t>
              </a:r>
            </a:p>
            <a:p>
              <a:pPr algn="l">
                <a:lnSpc>
                  <a:spcPts val="2400"/>
                </a:lnSpc>
              </a:pPr>
              <a:r>
                <a:rPr lang="en-US" sz="2000">
                  <a:solidFill>
                    <a:srgbClr val="000000"/>
                  </a:solidFill>
                  <a:latin typeface="Calibri (MS)"/>
                  <a:ea typeface="Calibri (MS)"/>
                  <a:cs typeface="Calibri (MS)"/>
                  <a:sym typeface="Calibri (MS)"/>
                </a:rPr>
                <a:t>After preprocessing, important features are extracted to capture unique patterns within each signature. These features serve as input to the machine learning model.</a:t>
              </a:r>
            </a:p>
            <a:p>
              <a:pPr algn="l">
                <a:lnSpc>
                  <a:spcPts val="2400"/>
                </a:lnSpc>
              </a:pPr>
            </a:p>
            <a:p>
              <a:pPr algn="l">
                <a:lnSpc>
                  <a:spcPts val="2639"/>
                </a:lnSpc>
              </a:pPr>
              <a:r>
                <a:rPr lang="en-US" sz="2199" b="true">
                  <a:solidFill>
                    <a:srgbClr val="000000"/>
                  </a:solidFill>
                  <a:latin typeface="Calibri (MS) Bold"/>
                  <a:ea typeface="Calibri (MS) Bold"/>
                  <a:cs typeface="Calibri (MS) Bold"/>
                  <a:sym typeface="Calibri (MS) Bold"/>
                </a:rPr>
                <a:t>4. Train Machine Learning Model on Labeled Data</a:t>
              </a:r>
            </a:p>
            <a:p>
              <a:pPr algn="l">
                <a:lnSpc>
                  <a:spcPts val="2400"/>
                </a:lnSpc>
              </a:pPr>
              <a:r>
                <a:rPr lang="en-US" sz="2000">
                  <a:solidFill>
                    <a:srgbClr val="000000"/>
                  </a:solidFill>
                  <a:latin typeface="Calibri (MS)"/>
                  <a:ea typeface="Calibri (MS)"/>
                  <a:cs typeface="Calibri (MS)"/>
                  <a:sym typeface="Calibri (MS)"/>
                </a:rPr>
                <a:t>With features and labels available, a supervised machine learning model is trained to distinguish between genuine and forged signatures.</a:t>
              </a:r>
            </a:p>
            <a:p>
              <a:pPr algn="l">
                <a:lnSpc>
                  <a:spcPts val="2400"/>
                </a:lnSpc>
              </a:pPr>
            </a:p>
            <a:p>
              <a:pPr algn="l">
                <a:lnSpc>
                  <a:spcPts val="2639"/>
                </a:lnSpc>
              </a:pPr>
              <a:r>
                <a:rPr lang="en-US" sz="2199" b="true">
                  <a:solidFill>
                    <a:srgbClr val="000000"/>
                  </a:solidFill>
                  <a:latin typeface="Calibri (MS) Bold"/>
                  <a:ea typeface="Calibri (MS) Bold"/>
                  <a:cs typeface="Calibri (MS) Bold"/>
                  <a:sym typeface="Calibri (MS) Bold"/>
                </a:rPr>
                <a:t>5. Predict and Classify New Input Signature</a:t>
              </a:r>
            </a:p>
            <a:p>
              <a:pPr algn="l">
                <a:lnSpc>
                  <a:spcPts val="2400"/>
                </a:lnSpc>
              </a:pPr>
              <a:r>
                <a:rPr lang="en-US" sz="2000">
                  <a:solidFill>
                    <a:srgbClr val="000000"/>
                  </a:solidFill>
                  <a:latin typeface="Calibri (MS)"/>
                  <a:ea typeface="Calibri (MS)"/>
                  <a:cs typeface="Calibri (MS)"/>
                  <a:sym typeface="Calibri (MS)"/>
                </a:rPr>
                <a:t>Once trained, the model is used to verify new signatures.</a:t>
              </a:r>
            </a:p>
          </p:txBody>
        </p:sp>
      </p:grpSp>
      <p:grpSp>
        <p:nvGrpSpPr>
          <p:cNvPr name="Group 5" id="5"/>
          <p:cNvGrpSpPr/>
          <p:nvPr/>
        </p:nvGrpSpPr>
        <p:grpSpPr>
          <a:xfrm rot="0">
            <a:off x="908530" y="353907"/>
            <a:ext cx="7989453" cy="1097280"/>
            <a:chOff x="0" y="0"/>
            <a:chExt cx="2959057" cy="406400"/>
          </a:xfrm>
        </p:grpSpPr>
        <p:sp>
          <p:nvSpPr>
            <p:cNvPr name="Freeform 6" id="6"/>
            <p:cNvSpPr/>
            <p:nvPr/>
          </p:nvSpPr>
          <p:spPr>
            <a:xfrm flipH="false" flipV="false" rot="0">
              <a:off x="0" y="0"/>
              <a:ext cx="2959057" cy="406400"/>
            </a:xfrm>
            <a:custGeom>
              <a:avLst/>
              <a:gdLst/>
              <a:ahLst/>
              <a:cxnLst/>
              <a:rect r="r" b="b" t="t" l="l"/>
              <a:pathLst>
                <a:path h="406400" w="2959057">
                  <a:moveTo>
                    <a:pt x="2755857" y="0"/>
                  </a:moveTo>
                  <a:lnTo>
                    <a:pt x="203200" y="0"/>
                  </a:lnTo>
                  <a:lnTo>
                    <a:pt x="0" y="203200"/>
                  </a:lnTo>
                  <a:lnTo>
                    <a:pt x="203200" y="406400"/>
                  </a:lnTo>
                  <a:lnTo>
                    <a:pt x="2755857" y="406400"/>
                  </a:lnTo>
                  <a:lnTo>
                    <a:pt x="2959057" y="203200"/>
                  </a:lnTo>
                  <a:lnTo>
                    <a:pt x="2755857" y="0"/>
                  </a:lnTo>
                  <a:close/>
                </a:path>
              </a:pathLst>
            </a:custGeom>
            <a:gradFill rotWithShape="true">
              <a:gsLst>
                <a:gs pos="0">
                  <a:srgbClr val="5DE0E6">
                    <a:alpha val="100000"/>
                  </a:srgbClr>
                </a:gs>
                <a:gs pos="100000">
                  <a:srgbClr val="004AAD">
                    <a:alpha val="100000"/>
                  </a:srgbClr>
                </a:gs>
              </a:gsLst>
              <a:lin ang="0"/>
            </a:gradFill>
          </p:spPr>
        </p:sp>
        <p:sp>
          <p:nvSpPr>
            <p:cNvPr name="TextBox 7" id="7"/>
            <p:cNvSpPr txBox="true"/>
            <p:nvPr/>
          </p:nvSpPr>
          <p:spPr>
            <a:xfrm>
              <a:off x="152400" y="-28575"/>
              <a:ext cx="2654257" cy="434975"/>
            </a:xfrm>
            <a:prstGeom prst="rect">
              <a:avLst/>
            </a:prstGeom>
          </p:spPr>
          <p:txBody>
            <a:bodyPr anchor="ctr" rtlCol="false" tIns="50800" lIns="50800" bIns="50800" rIns="50800"/>
            <a:lstStyle/>
            <a:p>
              <a:pPr algn="ctr">
                <a:lnSpc>
                  <a:spcPts val="1960"/>
                </a:lnSpc>
                <a:spcBef>
                  <a:spcPct val="0"/>
                </a:spcBef>
              </a:pPr>
            </a:p>
          </p:txBody>
        </p:sp>
      </p:grpSp>
      <p:grpSp>
        <p:nvGrpSpPr>
          <p:cNvPr name="Group 8" id="8"/>
          <p:cNvGrpSpPr/>
          <p:nvPr/>
        </p:nvGrpSpPr>
        <p:grpSpPr>
          <a:xfrm rot="0">
            <a:off x="487680" y="292947"/>
            <a:ext cx="8778240" cy="1219200"/>
            <a:chOff x="0" y="0"/>
            <a:chExt cx="11704320" cy="1625600"/>
          </a:xfrm>
        </p:grpSpPr>
        <p:sp>
          <p:nvSpPr>
            <p:cNvPr name="Freeform 9" id="9"/>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10" id="10"/>
            <p:cNvSpPr txBox="true"/>
            <p:nvPr/>
          </p:nvSpPr>
          <p:spPr>
            <a:xfrm>
              <a:off x="0" y="-95250"/>
              <a:ext cx="11704320" cy="1720850"/>
            </a:xfrm>
            <a:prstGeom prst="rect">
              <a:avLst/>
            </a:prstGeom>
          </p:spPr>
          <p:txBody>
            <a:bodyPr anchor="ctr" rtlCol="false" tIns="0" lIns="0" bIns="0" rIns="0"/>
            <a:lstStyle/>
            <a:p>
              <a:pPr algn="ctr">
                <a:lnSpc>
                  <a:spcPts val="5631"/>
                </a:lnSpc>
              </a:pPr>
              <a:r>
                <a:rPr lang="en-US" sz="4693" b="true">
                  <a:solidFill>
                    <a:srgbClr val="FFFFFF"/>
                  </a:solidFill>
                  <a:latin typeface="Calibri (MS) Bold"/>
                  <a:ea typeface="Calibri (MS) Bold"/>
                  <a:cs typeface="Calibri (MS) Bold"/>
                  <a:sym typeface="Calibri (MS) Bold"/>
                </a:rPr>
                <a:t>Module Workflow Explanation</a:t>
              </a:r>
            </a:p>
          </p:txBody>
        </p:sp>
      </p:gr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87680" y="1706880"/>
            <a:ext cx="8778240" cy="4789829"/>
            <a:chOff x="0" y="0"/>
            <a:chExt cx="11704320" cy="6386439"/>
          </a:xfrm>
        </p:grpSpPr>
        <p:sp>
          <p:nvSpPr>
            <p:cNvPr name="Freeform 3" id="3"/>
            <p:cNvSpPr/>
            <p:nvPr/>
          </p:nvSpPr>
          <p:spPr>
            <a:xfrm flipH="false" flipV="false" rot="0">
              <a:off x="0" y="0"/>
              <a:ext cx="11704320" cy="6386439"/>
            </a:xfrm>
            <a:custGeom>
              <a:avLst/>
              <a:gdLst/>
              <a:ahLst/>
              <a:cxnLst/>
              <a:rect r="r" b="b" t="t" l="l"/>
              <a:pathLst>
                <a:path h="6386439" w="11704320">
                  <a:moveTo>
                    <a:pt x="0" y="0"/>
                  </a:moveTo>
                  <a:lnTo>
                    <a:pt x="11704320" y="0"/>
                  </a:lnTo>
                  <a:lnTo>
                    <a:pt x="11704320" y="6386439"/>
                  </a:lnTo>
                  <a:lnTo>
                    <a:pt x="0" y="6386439"/>
                  </a:lnTo>
                  <a:close/>
                </a:path>
              </a:pathLst>
            </a:custGeom>
            <a:solidFill>
              <a:srgbClr val="000000">
                <a:alpha val="0"/>
              </a:srgbClr>
            </a:solidFill>
          </p:spPr>
        </p:sp>
        <p:sp>
          <p:nvSpPr>
            <p:cNvPr name="TextBox 4" id="4"/>
            <p:cNvSpPr txBox="true"/>
            <p:nvPr/>
          </p:nvSpPr>
          <p:spPr>
            <a:xfrm>
              <a:off x="0" y="-47625"/>
              <a:ext cx="11704320" cy="6434064"/>
            </a:xfrm>
            <a:prstGeom prst="rect">
              <a:avLst/>
            </a:prstGeom>
          </p:spPr>
          <p:txBody>
            <a:bodyPr anchor="t" rtlCol="false" tIns="0" lIns="0" bIns="0" rIns="0"/>
            <a:lstStyle/>
            <a:p>
              <a:pPr algn="l">
                <a:lnSpc>
                  <a:spcPts val="2639"/>
                </a:lnSpc>
              </a:pPr>
              <a:r>
                <a:rPr lang="en-US" sz="2199" b="true">
                  <a:solidFill>
                    <a:srgbClr val="000000"/>
                  </a:solidFill>
                  <a:latin typeface="Calibri (MS) Bold"/>
                  <a:ea typeface="Calibri (MS) Bold"/>
                  <a:cs typeface="Calibri (MS) Bold"/>
                  <a:sym typeface="Calibri (MS) Bold"/>
                </a:rPr>
                <a:t>1. Implemented in Python Using TensorFlow/Keras for Model Building</a:t>
              </a:r>
            </a:p>
            <a:p>
              <a:pPr algn="l">
                <a:lnSpc>
                  <a:spcPts val="2400"/>
                </a:lnSpc>
              </a:pPr>
              <a:r>
                <a:rPr lang="en-US" sz="2000">
                  <a:solidFill>
                    <a:srgbClr val="000000"/>
                  </a:solidFill>
                  <a:latin typeface="Calibri (MS)"/>
                  <a:ea typeface="Calibri (MS)"/>
                  <a:cs typeface="Calibri (MS)"/>
                  <a:sym typeface="Calibri (MS)"/>
                </a:rPr>
                <a:t>The core machine learning logic was written in Python, chosen for its simplicity, flexibility, and extensive support for data science and AI.</a:t>
              </a:r>
            </a:p>
            <a:p>
              <a:pPr algn="l">
                <a:lnSpc>
                  <a:spcPts val="2400"/>
                </a:lnSpc>
              </a:pPr>
            </a:p>
            <a:p>
              <a:pPr algn="l">
                <a:lnSpc>
                  <a:spcPts val="2640"/>
                </a:lnSpc>
              </a:pPr>
              <a:r>
                <a:rPr lang="en-US" sz="2200" b="true">
                  <a:solidFill>
                    <a:srgbClr val="000000"/>
                  </a:solidFill>
                  <a:latin typeface="Calibri (MS) Bold"/>
                  <a:ea typeface="Calibri (MS) Bold"/>
                  <a:cs typeface="Calibri (MS) Bold"/>
                  <a:sym typeface="Calibri (MS) Bold"/>
                </a:rPr>
                <a:t>2. Image Processing with OpenCV</a:t>
              </a:r>
            </a:p>
            <a:p>
              <a:pPr algn="l">
                <a:lnSpc>
                  <a:spcPts val="2400"/>
                </a:lnSpc>
              </a:pPr>
              <a:r>
                <a:rPr lang="en-US" sz="2000">
                  <a:solidFill>
                    <a:srgbClr val="000000"/>
                  </a:solidFill>
                  <a:latin typeface="Calibri (MS)"/>
                  <a:ea typeface="Calibri (MS)"/>
                  <a:cs typeface="Calibri (MS)"/>
                  <a:sym typeface="Calibri (MS)"/>
                </a:rPr>
                <a:t>The preprocessing and feature extraction stages relied heavily on OpenCV, a powerful open-source computer vision library.</a:t>
              </a:r>
            </a:p>
            <a:p>
              <a:pPr algn="l">
                <a:lnSpc>
                  <a:spcPts val="2400"/>
                </a:lnSpc>
              </a:pPr>
            </a:p>
            <a:p>
              <a:pPr algn="l">
                <a:lnSpc>
                  <a:spcPts val="2640"/>
                </a:lnSpc>
              </a:pPr>
              <a:r>
                <a:rPr lang="en-US" sz="2200" b="true">
                  <a:solidFill>
                    <a:srgbClr val="000000"/>
                  </a:solidFill>
                  <a:latin typeface="Calibri (MS) Bold"/>
                  <a:ea typeface="Calibri (MS) Bold"/>
                  <a:cs typeface="Calibri (MS) Bold"/>
                  <a:sym typeface="Calibri (MS) Bold"/>
                </a:rPr>
                <a:t>3. Trained on a Labeled Dataset of Genuine and Forged Signatures</a:t>
              </a:r>
            </a:p>
            <a:p>
              <a:pPr algn="l">
                <a:lnSpc>
                  <a:spcPts val="2400"/>
                </a:lnSpc>
              </a:pPr>
              <a:r>
                <a:rPr lang="en-US" sz="2000">
                  <a:solidFill>
                    <a:srgbClr val="000000"/>
                  </a:solidFill>
                  <a:latin typeface="Calibri (MS)"/>
                  <a:ea typeface="Calibri (MS)"/>
                  <a:cs typeface="Calibri (MS)"/>
                  <a:sym typeface="Calibri (MS)"/>
                </a:rPr>
                <a:t>A well-organized labeled dataset was used, containing a large number of signature samples categorized as either genuine or forged.</a:t>
              </a:r>
            </a:p>
            <a:p>
              <a:pPr algn="l">
                <a:lnSpc>
                  <a:spcPts val="2400"/>
                </a:lnSpc>
              </a:pPr>
            </a:p>
            <a:p>
              <a:pPr algn="l">
                <a:lnSpc>
                  <a:spcPts val="2640"/>
                </a:lnSpc>
              </a:pPr>
              <a:r>
                <a:rPr lang="en-US" sz="2200" b="true">
                  <a:solidFill>
                    <a:srgbClr val="000000"/>
                  </a:solidFill>
                  <a:latin typeface="Calibri (MS) Bold"/>
                  <a:ea typeface="Calibri (MS) Bold"/>
                  <a:cs typeface="Calibri (MS) Bold"/>
                  <a:sym typeface="Calibri (MS) Bold"/>
                </a:rPr>
                <a:t>4. Evaluated with Accuracy, Precision, and Recall Metrics</a:t>
              </a:r>
            </a:p>
            <a:p>
              <a:pPr algn="l">
                <a:lnSpc>
                  <a:spcPts val="2400"/>
                </a:lnSpc>
              </a:pPr>
              <a:r>
                <a:rPr lang="en-US" sz="2000">
                  <a:solidFill>
                    <a:srgbClr val="000000"/>
                  </a:solidFill>
                  <a:latin typeface="Calibri (MS)"/>
                  <a:ea typeface="Calibri (MS)"/>
                  <a:cs typeface="Calibri (MS)"/>
                  <a:sym typeface="Calibri (MS)"/>
                </a:rPr>
                <a:t>After training, the model's performance was assessed using standard classification evaluation metrics: Accuracy, Precision, Recall(Sensitivity).</a:t>
              </a:r>
            </a:p>
          </p:txBody>
        </p:sp>
      </p:grpSp>
      <p:grpSp>
        <p:nvGrpSpPr>
          <p:cNvPr name="Group 5" id="5"/>
          <p:cNvGrpSpPr/>
          <p:nvPr/>
        </p:nvGrpSpPr>
        <p:grpSpPr>
          <a:xfrm rot="0">
            <a:off x="1212782" y="353907"/>
            <a:ext cx="7447091" cy="1097280"/>
            <a:chOff x="0" y="0"/>
            <a:chExt cx="2758182" cy="406400"/>
          </a:xfrm>
        </p:grpSpPr>
        <p:sp>
          <p:nvSpPr>
            <p:cNvPr name="Freeform 6" id="6"/>
            <p:cNvSpPr/>
            <p:nvPr/>
          </p:nvSpPr>
          <p:spPr>
            <a:xfrm flipH="false" flipV="false" rot="0">
              <a:off x="0" y="0"/>
              <a:ext cx="2758182" cy="406400"/>
            </a:xfrm>
            <a:custGeom>
              <a:avLst/>
              <a:gdLst/>
              <a:ahLst/>
              <a:cxnLst/>
              <a:rect r="r" b="b" t="t" l="l"/>
              <a:pathLst>
                <a:path h="406400" w="2758182">
                  <a:moveTo>
                    <a:pt x="2554982" y="0"/>
                  </a:moveTo>
                  <a:lnTo>
                    <a:pt x="203200" y="0"/>
                  </a:lnTo>
                  <a:lnTo>
                    <a:pt x="0" y="203200"/>
                  </a:lnTo>
                  <a:lnTo>
                    <a:pt x="203200" y="406400"/>
                  </a:lnTo>
                  <a:lnTo>
                    <a:pt x="2554982" y="406400"/>
                  </a:lnTo>
                  <a:lnTo>
                    <a:pt x="2758182" y="203200"/>
                  </a:lnTo>
                  <a:lnTo>
                    <a:pt x="2554982" y="0"/>
                  </a:lnTo>
                  <a:close/>
                </a:path>
              </a:pathLst>
            </a:custGeom>
            <a:gradFill rotWithShape="true">
              <a:gsLst>
                <a:gs pos="0">
                  <a:srgbClr val="5DE0E6">
                    <a:alpha val="100000"/>
                  </a:srgbClr>
                </a:gs>
                <a:gs pos="100000">
                  <a:srgbClr val="004AAD">
                    <a:alpha val="100000"/>
                  </a:srgbClr>
                </a:gs>
              </a:gsLst>
              <a:lin ang="0"/>
            </a:gradFill>
          </p:spPr>
        </p:sp>
        <p:sp>
          <p:nvSpPr>
            <p:cNvPr name="TextBox 7" id="7"/>
            <p:cNvSpPr txBox="true"/>
            <p:nvPr/>
          </p:nvSpPr>
          <p:spPr>
            <a:xfrm>
              <a:off x="152400" y="-28575"/>
              <a:ext cx="2453382" cy="434975"/>
            </a:xfrm>
            <a:prstGeom prst="rect">
              <a:avLst/>
            </a:prstGeom>
          </p:spPr>
          <p:txBody>
            <a:bodyPr anchor="ctr" rtlCol="false" tIns="50800" lIns="50800" bIns="50800" rIns="50800"/>
            <a:lstStyle/>
            <a:p>
              <a:pPr algn="ctr">
                <a:lnSpc>
                  <a:spcPts val="1960"/>
                </a:lnSpc>
                <a:spcBef>
                  <a:spcPct val="0"/>
                </a:spcBef>
              </a:pPr>
            </a:p>
          </p:txBody>
        </p:sp>
      </p:grpSp>
      <p:grpSp>
        <p:nvGrpSpPr>
          <p:cNvPr name="Group 8" id="8"/>
          <p:cNvGrpSpPr/>
          <p:nvPr/>
        </p:nvGrpSpPr>
        <p:grpSpPr>
          <a:xfrm rot="0">
            <a:off x="487680" y="292947"/>
            <a:ext cx="8778240" cy="1219200"/>
            <a:chOff x="0" y="0"/>
            <a:chExt cx="11704320" cy="1625600"/>
          </a:xfrm>
        </p:grpSpPr>
        <p:sp>
          <p:nvSpPr>
            <p:cNvPr name="Freeform 9" id="9"/>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10" id="10"/>
            <p:cNvSpPr txBox="true"/>
            <p:nvPr/>
          </p:nvSpPr>
          <p:spPr>
            <a:xfrm>
              <a:off x="0" y="-95250"/>
              <a:ext cx="11704320" cy="1720850"/>
            </a:xfrm>
            <a:prstGeom prst="rect">
              <a:avLst/>
            </a:prstGeom>
          </p:spPr>
          <p:txBody>
            <a:bodyPr anchor="ctr" rtlCol="false" tIns="0" lIns="0" bIns="0" rIns="0"/>
            <a:lstStyle/>
            <a:p>
              <a:pPr algn="ctr">
                <a:lnSpc>
                  <a:spcPts val="5631"/>
                </a:lnSpc>
              </a:pPr>
              <a:r>
                <a:rPr lang="en-US" sz="4693" b="true">
                  <a:solidFill>
                    <a:srgbClr val="FFFFFF"/>
                  </a:solidFill>
                  <a:latin typeface="Calibri (MS) Bold"/>
                  <a:ea typeface="Calibri (MS) Bold"/>
                  <a:cs typeface="Calibri (MS) Bold"/>
                  <a:sym typeface="Calibri (MS) Bold"/>
                </a:rPr>
                <a:t>Implementation and Coding</a:t>
              </a:r>
            </a:p>
          </p:txBody>
        </p:sp>
      </p:gr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87680" y="1706880"/>
            <a:ext cx="8778240" cy="5399429"/>
            <a:chOff x="0" y="0"/>
            <a:chExt cx="11704320" cy="7199238"/>
          </a:xfrm>
        </p:grpSpPr>
        <p:sp>
          <p:nvSpPr>
            <p:cNvPr name="Freeform 3" id="3"/>
            <p:cNvSpPr/>
            <p:nvPr/>
          </p:nvSpPr>
          <p:spPr>
            <a:xfrm flipH="false" flipV="false" rot="0">
              <a:off x="0" y="0"/>
              <a:ext cx="11704320" cy="7199238"/>
            </a:xfrm>
            <a:custGeom>
              <a:avLst/>
              <a:gdLst/>
              <a:ahLst/>
              <a:cxnLst/>
              <a:rect r="r" b="b" t="t" l="l"/>
              <a:pathLst>
                <a:path h="7199238" w="11704320">
                  <a:moveTo>
                    <a:pt x="0" y="0"/>
                  </a:moveTo>
                  <a:lnTo>
                    <a:pt x="11704320" y="0"/>
                  </a:lnTo>
                  <a:lnTo>
                    <a:pt x="11704320" y="7199238"/>
                  </a:lnTo>
                  <a:lnTo>
                    <a:pt x="0" y="7199238"/>
                  </a:lnTo>
                  <a:close/>
                </a:path>
              </a:pathLst>
            </a:custGeom>
            <a:solidFill>
              <a:srgbClr val="000000">
                <a:alpha val="0"/>
              </a:srgbClr>
            </a:solidFill>
          </p:spPr>
        </p:sp>
        <p:sp>
          <p:nvSpPr>
            <p:cNvPr name="TextBox 4" id="4"/>
            <p:cNvSpPr txBox="true"/>
            <p:nvPr/>
          </p:nvSpPr>
          <p:spPr>
            <a:xfrm>
              <a:off x="0" y="-47625"/>
              <a:ext cx="11704320" cy="7246863"/>
            </a:xfrm>
            <a:prstGeom prst="rect">
              <a:avLst/>
            </a:prstGeom>
          </p:spPr>
          <p:txBody>
            <a:bodyPr anchor="t" rtlCol="false" tIns="0" lIns="0" bIns="0" rIns="0"/>
            <a:lstStyle/>
            <a:p>
              <a:pPr algn="l">
                <a:lnSpc>
                  <a:spcPts val="2639"/>
                </a:lnSpc>
              </a:pPr>
              <a:r>
                <a:rPr lang="en-US" sz="2199" b="true">
                  <a:solidFill>
                    <a:srgbClr val="000000"/>
                  </a:solidFill>
                  <a:latin typeface="Calibri (MS) Bold"/>
                  <a:ea typeface="Calibri (MS) Bold"/>
                  <a:cs typeface="Calibri (MS) Bold"/>
                  <a:sym typeface="Calibri (MS) Bold"/>
                </a:rPr>
                <a:t>1. Input: Scanned Image of a Handwritten Signature</a:t>
              </a:r>
            </a:p>
            <a:p>
              <a:pPr algn="l">
                <a:lnSpc>
                  <a:spcPts val="2400"/>
                </a:lnSpc>
              </a:pPr>
              <a:r>
                <a:rPr lang="en-US" sz="2000">
                  <a:solidFill>
                    <a:srgbClr val="000000"/>
                  </a:solidFill>
                  <a:latin typeface="Calibri (MS)"/>
                  <a:ea typeface="Calibri (MS)"/>
                  <a:cs typeface="Calibri (MS)"/>
                  <a:sym typeface="Calibri (MS)"/>
                </a:rPr>
                <a:t>The system takes as input a scanned or uploaded image of a signature, typically in .jpg, .png, or .bmp format.</a:t>
              </a:r>
            </a:p>
            <a:p>
              <a:pPr algn="l">
                <a:lnSpc>
                  <a:spcPts val="2400"/>
                </a:lnSpc>
              </a:pPr>
            </a:p>
            <a:p>
              <a:pPr algn="l">
                <a:lnSpc>
                  <a:spcPts val="2639"/>
                </a:lnSpc>
              </a:pPr>
              <a:r>
                <a:rPr lang="en-US" sz="2199" b="true">
                  <a:solidFill>
                    <a:srgbClr val="000000"/>
                  </a:solidFill>
                  <a:latin typeface="Calibri (MS) Bold"/>
                  <a:ea typeface="Calibri (MS) Bold"/>
                  <a:cs typeface="Calibri (MS) Bold"/>
                  <a:sym typeface="Calibri (MS) Bold"/>
                </a:rPr>
                <a:t>2. Output: Classification Result (Genuine or Forged)</a:t>
              </a:r>
            </a:p>
            <a:p>
              <a:pPr algn="just">
                <a:lnSpc>
                  <a:spcPts val="2400"/>
                </a:lnSpc>
              </a:pPr>
              <a:r>
                <a:rPr lang="en-US" sz="2000">
                  <a:solidFill>
                    <a:srgbClr val="000000"/>
                  </a:solidFill>
                  <a:latin typeface="Calibri (MS)"/>
                  <a:ea typeface="Calibri (MS)"/>
                  <a:cs typeface="Calibri (MS)"/>
                  <a:sym typeface="Calibri (MS)"/>
                </a:rPr>
                <a:t>The trained machine learning model analyzes the input signature and classifies it into one of two categories </a:t>
              </a:r>
              <a:r>
                <a:rPr lang="en-US" sz="2000" i="true" u="sng">
                  <a:solidFill>
                    <a:srgbClr val="000000"/>
                  </a:solidFill>
                  <a:latin typeface="Calibri (MS) Italics"/>
                  <a:ea typeface="Calibri (MS) Italics"/>
                  <a:cs typeface="Calibri (MS) Italics"/>
                  <a:sym typeface="Calibri (MS) Italics"/>
                </a:rPr>
                <a:t>Genuine </a:t>
              </a:r>
              <a:r>
                <a:rPr lang="en-US" sz="2000">
                  <a:solidFill>
                    <a:srgbClr val="000000"/>
                  </a:solidFill>
                  <a:latin typeface="Calibri (MS)"/>
                  <a:ea typeface="Calibri (MS)"/>
                  <a:cs typeface="Calibri (MS)"/>
                  <a:sym typeface="Calibri (MS)"/>
                </a:rPr>
                <a:t>or </a:t>
              </a:r>
              <a:r>
                <a:rPr lang="en-US" sz="2000" i="true" u="sng">
                  <a:solidFill>
                    <a:srgbClr val="000000"/>
                  </a:solidFill>
                  <a:latin typeface="Calibri (MS) Italics"/>
                  <a:ea typeface="Calibri (MS) Italics"/>
                  <a:cs typeface="Calibri (MS) Italics"/>
                  <a:sym typeface="Calibri (MS) Italics"/>
                </a:rPr>
                <a:t>Forged</a:t>
              </a:r>
              <a:r>
                <a:rPr lang="en-US" sz="2000">
                  <a:solidFill>
                    <a:srgbClr val="000000"/>
                  </a:solidFill>
                  <a:latin typeface="Calibri (MS)"/>
                  <a:ea typeface="Calibri (MS)"/>
                  <a:cs typeface="Calibri (MS)"/>
                  <a:sym typeface="Calibri (MS)"/>
                </a:rPr>
                <a:t>.</a:t>
              </a:r>
            </a:p>
            <a:p>
              <a:pPr algn="just">
                <a:lnSpc>
                  <a:spcPts val="2400"/>
                </a:lnSpc>
              </a:pPr>
            </a:p>
            <a:p>
              <a:pPr algn="just">
                <a:lnSpc>
                  <a:spcPts val="2639"/>
                </a:lnSpc>
              </a:pPr>
              <a:r>
                <a:rPr lang="en-US" sz="2199" b="true">
                  <a:solidFill>
                    <a:srgbClr val="000000"/>
                  </a:solidFill>
                  <a:latin typeface="Calibri (MS) Bold"/>
                  <a:ea typeface="Calibri (MS) Bold"/>
                  <a:cs typeface="Calibri (MS) Bold"/>
                  <a:sym typeface="Calibri (MS) Bold"/>
                </a:rPr>
                <a:t>3. Achieved Accuracy of [To be added]% on Validation Set</a:t>
              </a:r>
            </a:p>
            <a:p>
              <a:pPr algn="just">
                <a:lnSpc>
                  <a:spcPts val="2400"/>
                </a:lnSpc>
              </a:pPr>
              <a:r>
                <a:rPr lang="en-US" sz="2000">
                  <a:solidFill>
                    <a:srgbClr val="000000"/>
                  </a:solidFill>
                  <a:latin typeface="Calibri (MS)"/>
                  <a:ea typeface="Calibri (MS)"/>
                  <a:cs typeface="Calibri (MS)"/>
                  <a:sym typeface="Calibri (MS)"/>
                </a:rPr>
                <a:t>The system was evaluated on a validation set containing previously unseen samples of both genuine and forged signatures.</a:t>
              </a:r>
            </a:p>
            <a:p>
              <a:pPr algn="just">
                <a:lnSpc>
                  <a:spcPts val="2400"/>
                </a:lnSpc>
              </a:pPr>
            </a:p>
            <a:p>
              <a:pPr algn="just">
                <a:lnSpc>
                  <a:spcPts val="2639"/>
                </a:lnSpc>
              </a:pPr>
              <a:r>
                <a:rPr lang="en-US" sz="2199" b="true">
                  <a:solidFill>
                    <a:srgbClr val="000000"/>
                  </a:solidFill>
                  <a:latin typeface="Calibri (MS) Bold"/>
                  <a:ea typeface="Calibri (MS) Bold"/>
                  <a:cs typeface="Calibri (MS) Bold"/>
                  <a:sym typeface="Calibri (MS) Bold"/>
                </a:rPr>
                <a:t>4. Visual Examples of Correctly and Incorrectly Classified Samples</a:t>
              </a:r>
            </a:p>
            <a:p>
              <a:pPr algn="just">
                <a:lnSpc>
                  <a:spcPts val="2400"/>
                </a:lnSpc>
              </a:pPr>
              <a:r>
                <a:rPr lang="en-US" sz="2000">
                  <a:solidFill>
                    <a:srgbClr val="000000"/>
                  </a:solidFill>
                  <a:latin typeface="Calibri (MS)"/>
                  <a:ea typeface="Calibri (MS)"/>
                  <a:cs typeface="Calibri (MS)"/>
                  <a:sym typeface="Calibri (MS)"/>
                </a:rPr>
                <a:t>As part of the evaluation, visual samples were analyzed to understand model performance more intuitively.</a:t>
              </a:r>
            </a:p>
            <a:p>
              <a:pPr algn="just" marL="863601" indent="-287867" lvl="2">
                <a:lnSpc>
                  <a:spcPts val="2400"/>
                </a:lnSpc>
                <a:buFont typeface="Arial"/>
                <a:buChar char="⚬"/>
              </a:pPr>
            </a:p>
            <a:p>
              <a:pPr algn="just">
                <a:lnSpc>
                  <a:spcPts val="2400"/>
                </a:lnSpc>
              </a:pPr>
            </a:p>
          </p:txBody>
        </p:sp>
      </p:grpSp>
      <p:grpSp>
        <p:nvGrpSpPr>
          <p:cNvPr name="Group 5" id="5"/>
          <p:cNvGrpSpPr/>
          <p:nvPr/>
        </p:nvGrpSpPr>
        <p:grpSpPr>
          <a:xfrm rot="0">
            <a:off x="487680" y="72483"/>
            <a:ext cx="8912981" cy="1471303"/>
            <a:chOff x="0" y="0"/>
            <a:chExt cx="3301104" cy="544927"/>
          </a:xfrm>
        </p:grpSpPr>
        <p:sp>
          <p:nvSpPr>
            <p:cNvPr name="Freeform 6" id="6"/>
            <p:cNvSpPr/>
            <p:nvPr/>
          </p:nvSpPr>
          <p:spPr>
            <a:xfrm flipH="false" flipV="false" rot="0">
              <a:off x="0" y="0"/>
              <a:ext cx="3301104" cy="544927"/>
            </a:xfrm>
            <a:custGeom>
              <a:avLst/>
              <a:gdLst/>
              <a:ahLst/>
              <a:cxnLst/>
              <a:rect r="r" b="b" t="t" l="l"/>
              <a:pathLst>
                <a:path h="544927" w="3301104">
                  <a:moveTo>
                    <a:pt x="3097904" y="0"/>
                  </a:moveTo>
                  <a:lnTo>
                    <a:pt x="203200" y="0"/>
                  </a:lnTo>
                  <a:lnTo>
                    <a:pt x="0" y="272463"/>
                  </a:lnTo>
                  <a:lnTo>
                    <a:pt x="203200" y="544927"/>
                  </a:lnTo>
                  <a:lnTo>
                    <a:pt x="3097904" y="544927"/>
                  </a:lnTo>
                  <a:lnTo>
                    <a:pt x="3301104" y="272463"/>
                  </a:lnTo>
                  <a:lnTo>
                    <a:pt x="3097904" y="0"/>
                  </a:lnTo>
                  <a:close/>
                </a:path>
              </a:pathLst>
            </a:custGeom>
            <a:gradFill rotWithShape="true">
              <a:gsLst>
                <a:gs pos="0">
                  <a:srgbClr val="5DE0E6">
                    <a:alpha val="100000"/>
                  </a:srgbClr>
                </a:gs>
                <a:gs pos="100000">
                  <a:srgbClr val="004AAD">
                    <a:alpha val="100000"/>
                  </a:srgbClr>
                </a:gs>
              </a:gsLst>
              <a:lin ang="0"/>
            </a:gradFill>
          </p:spPr>
        </p:sp>
        <p:sp>
          <p:nvSpPr>
            <p:cNvPr name="TextBox 7" id="7"/>
            <p:cNvSpPr txBox="true"/>
            <p:nvPr/>
          </p:nvSpPr>
          <p:spPr>
            <a:xfrm>
              <a:off x="152400" y="-28575"/>
              <a:ext cx="2996304" cy="573502"/>
            </a:xfrm>
            <a:prstGeom prst="rect">
              <a:avLst/>
            </a:prstGeom>
          </p:spPr>
          <p:txBody>
            <a:bodyPr anchor="ctr" rtlCol="false" tIns="50800" lIns="50800" bIns="50800" rIns="50800"/>
            <a:lstStyle/>
            <a:p>
              <a:pPr algn="ctr">
                <a:lnSpc>
                  <a:spcPts val="1960"/>
                </a:lnSpc>
                <a:spcBef>
                  <a:spcPct val="0"/>
                </a:spcBef>
              </a:pPr>
            </a:p>
          </p:txBody>
        </p:sp>
      </p:grpSp>
      <p:grpSp>
        <p:nvGrpSpPr>
          <p:cNvPr name="Group 8" id="8"/>
          <p:cNvGrpSpPr/>
          <p:nvPr/>
        </p:nvGrpSpPr>
        <p:grpSpPr>
          <a:xfrm rot="0">
            <a:off x="0" y="72483"/>
            <a:ext cx="9753600" cy="1660128"/>
            <a:chOff x="0" y="0"/>
            <a:chExt cx="13004800" cy="2213504"/>
          </a:xfrm>
        </p:grpSpPr>
        <p:sp>
          <p:nvSpPr>
            <p:cNvPr name="Freeform 9" id="9"/>
            <p:cNvSpPr/>
            <p:nvPr/>
          </p:nvSpPr>
          <p:spPr>
            <a:xfrm flipH="false" flipV="false" rot="0">
              <a:off x="0" y="0"/>
              <a:ext cx="13004800" cy="2213504"/>
            </a:xfrm>
            <a:custGeom>
              <a:avLst/>
              <a:gdLst/>
              <a:ahLst/>
              <a:cxnLst/>
              <a:rect r="r" b="b" t="t" l="l"/>
              <a:pathLst>
                <a:path h="2213504" w="13004800">
                  <a:moveTo>
                    <a:pt x="0" y="0"/>
                  </a:moveTo>
                  <a:lnTo>
                    <a:pt x="13004800" y="0"/>
                  </a:lnTo>
                  <a:lnTo>
                    <a:pt x="13004800" y="2213504"/>
                  </a:lnTo>
                  <a:lnTo>
                    <a:pt x="0" y="2213504"/>
                  </a:lnTo>
                  <a:close/>
                </a:path>
              </a:pathLst>
            </a:custGeom>
            <a:solidFill>
              <a:srgbClr val="000000">
                <a:alpha val="0"/>
              </a:srgbClr>
            </a:solidFill>
          </p:spPr>
        </p:sp>
        <p:sp>
          <p:nvSpPr>
            <p:cNvPr name="TextBox 10" id="10"/>
            <p:cNvSpPr txBox="true"/>
            <p:nvPr/>
          </p:nvSpPr>
          <p:spPr>
            <a:xfrm>
              <a:off x="0" y="-95250"/>
              <a:ext cx="13004800" cy="2308754"/>
            </a:xfrm>
            <a:prstGeom prst="rect">
              <a:avLst/>
            </a:prstGeom>
          </p:spPr>
          <p:txBody>
            <a:bodyPr anchor="ctr" rtlCol="false" tIns="0" lIns="0" bIns="0" rIns="0"/>
            <a:lstStyle/>
            <a:p>
              <a:pPr algn="ctr">
                <a:lnSpc>
                  <a:spcPts val="5631"/>
                </a:lnSpc>
              </a:pPr>
              <a:r>
                <a:rPr lang="en-US" sz="4693" b="true">
                  <a:solidFill>
                    <a:srgbClr val="FFFFFF"/>
                  </a:solidFill>
                  <a:latin typeface="Calibri (MS) Bold"/>
                  <a:ea typeface="Calibri (MS) Bold"/>
                  <a:cs typeface="Calibri (MS) Bold"/>
                  <a:sym typeface="Calibri (MS) Bold"/>
                </a:rPr>
                <a:t>Result and Discussion (Input and Output)</a:t>
              </a:r>
            </a:p>
          </p:txBody>
        </p:sp>
      </p:gr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87680" y="1755986"/>
            <a:ext cx="8778240" cy="4827694"/>
            <a:chOff x="0" y="0"/>
            <a:chExt cx="11704320" cy="6436925"/>
          </a:xfrm>
        </p:grpSpPr>
        <p:sp>
          <p:nvSpPr>
            <p:cNvPr name="Freeform 3" id="3"/>
            <p:cNvSpPr/>
            <p:nvPr/>
          </p:nvSpPr>
          <p:spPr>
            <a:xfrm flipH="false" flipV="false" rot="0">
              <a:off x="0" y="0"/>
              <a:ext cx="11704320" cy="6436925"/>
            </a:xfrm>
            <a:custGeom>
              <a:avLst/>
              <a:gdLst/>
              <a:ahLst/>
              <a:cxnLst/>
              <a:rect r="r" b="b" t="t" l="l"/>
              <a:pathLst>
                <a:path h="6436925" w="11704320">
                  <a:moveTo>
                    <a:pt x="0" y="0"/>
                  </a:moveTo>
                  <a:lnTo>
                    <a:pt x="11704320" y="0"/>
                  </a:lnTo>
                  <a:lnTo>
                    <a:pt x="11704320" y="6436925"/>
                  </a:lnTo>
                  <a:lnTo>
                    <a:pt x="0" y="6436925"/>
                  </a:lnTo>
                  <a:close/>
                </a:path>
              </a:pathLst>
            </a:custGeom>
            <a:solidFill>
              <a:srgbClr val="000000">
                <a:alpha val="0"/>
              </a:srgbClr>
            </a:solidFill>
          </p:spPr>
        </p:sp>
        <p:sp>
          <p:nvSpPr>
            <p:cNvPr name="TextBox 4" id="4"/>
            <p:cNvSpPr txBox="true"/>
            <p:nvPr/>
          </p:nvSpPr>
          <p:spPr>
            <a:xfrm>
              <a:off x="0" y="-47625"/>
              <a:ext cx="11704320" cy="6484550"/>
            </a:xfrm>
            <a:prstGeom prst="rect">
              <a:avLst/>
            </a:prstGeom>
          </p:spPr>
          <p:txBody>
            <a:bodyPr anchor="t" rtlCol="false" tIns="0" lIns="0" bIns="0" rIns="0"/>
            <a:lstStyle/>
            <a:p>
              <a:pPr algn="l" marL="283032" indent="-141516" lvl="1">
                <a:lnSpc>
                  <a:spcPts val="2639"/>
                </a:lnSpc>
                <a:buFont typeface="Arial"/>
                <a:buChar char="•"/>
              </a:pPr>
              <a:r>
                <a:rPr lang="en-US" sz="2199">
                  <a:solidFill>
                    <a:srgbClr val="000000"/>
                  </a:solidFill>
                  <a:latin typeface="Calibri (MS)"/>
                  <a:ea typeface="Calibri (MS)"/>
                  <a:cs typeface="Calibri (MS)"/>
                  <a:sym typeface="Calibri (MS)"/>
                </a:rPr>
                <a:t>The project successfully shows that machine learning algorithms, particularly deep learning models like CNNs, can learn complex patterns and nuances in signature images to make accurate authenticity decisions.</a:t>
              </a:r>
            </a:p>
            <a:p>
              <a:pPr algn="l">
                <a:lnSpc>
                  <a:spcPts val="2639"/>
                </a:lnSpc>
              </a:pPr>
            </a:p>
            <a:p>
              <a:pPr algn="l" marL="283032" indent="-141516" lvl="1">
                <a:lnSpc>
                  <a:spcPts val="2639"/>
                </a:lnSpc>
                <a:buFont typeface="Arial"/>
                <a:buChar char="•"/>
              </a:pPr>
              <a:r>
                <a:rPr lang="en-US" sz="2199">
                  <a:solidFill>
                    <a:srgbClr val="000000"/>
                  </a:solidFill>
                  <a:latin typeface="Calibri (MS)"/>
                  <a:ea typeface="Calibri (MS)"/>
                  <a:cs typeface="Calibri (MS)"/>
                  <a:sym typeface="Calibri (MS)"/>
                </a:rPr>
                <a:t>By automating the verification process, the system offers a scalable and robust alternative to manual signature checking, which is often slow, subjective, and error-prone.</a:t>
              </a:r>
            </a:p>
            <a:p>
              <a:pPr algn="l">
                <a:lnSpc>
                  <a:spcPts val="2639"/>
                </a:lnSpc>
              </a:pPr>
            </a:p>
            <a:p>
              <a:pPr algn="l" marL="283032" indent="-141516" lvl="1">
                <a:lnSpc>
                  <a:spcPts val="2639"/>
                </a:lnSpc>
                <a:buFont typeface="Arial"/>
                <a:buChar char="•"/>
              </a:pPr>
              <a:r>
                <a:rPr lang="en-US" sz="2199">
                  <a:solidFill>
                    <a:srgbClr val="000000"/>
                  </a:solidFill>
                  <a:latin typeface="Calibri (MS)"/>
                  <a:ea typeface="Calibri (MS)"/>
                  <a:cs typeface="Calibri (MS)"/>
                  <a:sym typeface="Calibri (MS)"/>
                </a:rPr>
                <a:t>The integration of tools such as OpenCV, TensorFlow, and Scikit-learn ensures that the system is both efficient and extensible, making it suitable for real-world applications in banking, legal services, educational institutions, and secure identity verification platforms.</a:t>
              </a:r>
            </a:p>
          </p:txBody>
        </p:sp>
      </p:grpSp>
      <p:grpSp>
        <p:nvGrpSpPr>
          <p:cNvPr name="Group 5" id="5"/>
          <p:cNvGrpSpPr/>
          <p:nvPr/>
        </p:nvGrpSpPr>
        <p:grpSpPr>
          <a:xfrm rot="0">
            <a:off x="2350421" y="353907"/>
            <a:ext cx="5052758" cy="1097280"/>
            <a:chOff x="0" y="0"/>
            <a:chExt cx="1871392" cy="406400"/>
          </a:xfrm>
        </p:grpSpPr>
        <p:sp>
          <p:nvSpPr>
            <p:cNvPr name="Freeform 6" id="6"/>
            <p:cNvSpPr/>
            <p:nvPr/>
          </p:nvSpPr>
          <p:spPr>
            <a:xfrm flipH="false" flipV="false" rot="0">
              <a:off x="0" y="0"/>
              <a:ext cx="1871392" cy="406400"/>
            </a:xfrm>
            <a:custGeom>
              <a:avLst/>
              <a:gdLst/>
              <a:ahLst/>
              <a:cxnLst/>
              <a:rect r="r" b="b" t="t" l="l"/>
              <a:pathLst>
                <a:path h="406400" w="1871392">
                  <a:moveTo>
                    <a:pt x="1668192" y="0"/>
                  </a:moveTo>
                  <a:lnTo>
                    <a:pt x="203200" y="0"/>
                  </a:lnTo>
                  <a:lnTo>
                    <a:pt x="0" y="203200"/>
                  </a:lnTo>
                  <a:lnTo>
                    <a:pt x="203200" y="406400"/>
                  </a:lnTo>
                  <a:lnTo>
                    <a:pt x="1668192" y="406400"/>
                  </a:lnTo>
                  <a:lnTo>
                    <a:pt x="1871392" y="203200"/>
                  </a:lnTo>
                  <a:lnTo>
                    <a:pt x="1668192" y="0"/>
                  </a:lnTo>
                  <a:close/>
                </a:path>
              </a:pathLst>
            </a:custGeom>
            <a:gradFill rotWithShape="true">
              <a:gsLst>
                <a:gs pos="0">
                  <a:srgbClr val="5DE0E6">
                    <a:alpha val="100000"/>
                  </a:srgbClr>
                </a:gs>
                <a:gs pos="100000">
                  <a:srgbClr val="004AAD">
                    <a:alpha val="100000"/>
                  </a:srgbClr>
                </a:gs>
              </a:gsLst>
              <a:lin ang="0"/>
            </a:gradFill>
          </p:spPr>
        </p:sp>
        <p:sp>
          <p:nvSpPr>
            <p:cNvPr name="TextBox 7" id="7"/>
            <p:cNvSpPr txBox="true"/>
            <p:nvPr/>
          </p:nvSpPr>
          <p:spPr>
            <a:xfrm>
              <a:off x="152400" y="-28575"/>
              <a:ext cx="1566592" cy="434975"/>
            </a:xfrm>
            <a:prstGeom prst="rect">
              <a:avLst/>
            </a:prstGeom>
          </p:spPr>
          <p:txBody>
            <a:bodyPr anchor="ctr" rtlCol="false" tIns="50800" lIns="50800" bIns="50800" rIns="50800"/>
            <a:lstStyle/>
            <a:p>
              <a:pPr algn="ctr">
                <a:lnSpc>
                  <a:spcPts val="1960"/>
                </a:lnSpc>
                <a:spcBef>
                  <a:spcPct val="0"/>
                </a:spcBef>
              </a:pPr>
            </a:p>
          </p:txBody>
        </p:sp>
      </p:grpSp>
      <p:grpSp>
        <p:nvGrpSpPr>
          <p:cNvPr name="Group 8" id="8"/>
          <p:cNvGrpSpPr/>
          <p:nvPr/>
        </p:nvGrpSpPr>
        <p:grpSpPr>
          <a:xfrm rot="0">
            <a:off x="487680" y="292947"/>
            <a:ext cx="8778240" cy="1219200"/>
            <a:chOff x="0" y="0"/>
            <a:chExt cx="11704320" cy="1625600"/>
          </a:xfrm>
        </p:grpSpPr>
        <p:sp>
          <p:nvSpPr>
            <p:cNvPr name="Freeform 9" id="9"/>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10" id="10"/>
            <p:cNvSpPr txBox="true"/>
            <p:nvPr/>
          </p:nvSpPr>
          <p:spPr>
            <a:xfrm>
              <a:off x="0" y="-95250"/>
              <a:ext cx="11704320" cy="1720850"/>
            </a:xfrm>
            <a:prstGeom prst="rect">
              <a:avLst/>
            </a:prstGeom>
          </p:spPr>
          <p:txBody>
            <a:bodyPr anchor="ctr" rtlCol="false" tIns="0" lIns="0" bIns="0" rIns="0"/>
            <a:lstStyle/>
            <a:p>
              <a:pPr algn="ctr">
                <a:lnSpc>
                  <a:spcPts val="5631"/>
                </a:lnSpc>
              </a:pPr>
              <a:r>
                <a:rPr lang="en-US" sz="4693" b="true">
                  <a:solidFill>
                    <a:srgbClr val="FFFFFF"/>
                  </a:solidFill>
                  <a:latin typeface="Calibri (MS) Bold"/>
                  <a:ea typeface="Calibri (MS) Bold"/>
                  <a:cs typeface="Calibri (MS) Bold"/>
                  <a:sym typeface="Calibri (MS) Bold"/>
                </a:rPr>
                <a:t>Conclusion</a:t>
              </a:r>
            </a:p>
          </p:txBody>
        </p:sp>
      </p:gr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350421" y="182880"/>
            <a:ext cx="5052758" cy="1097280"/>
            <a:chOff x="0" y="0"/>
            <a:chExt cx="1871392" cy="406400"/>
          </a:xfrm>
        </p:grpSpPr>
        <p:sp>
          <p:nvSpPr>
            <p:cNvPr name="Freeform 3" id="3"/>
            <p:cNvSpPr/>
            <p:nvPr/>
          </p:nvSpPr>
          <p:spPr>
            <a:xfrm flipH="false" flipV="false" rot="0">
              <a:off x="0" y="0"/>
              <a:ext cx="1871392" cy="406400"/>
            </a:xfrm>
            <a:custGeom>
              <a:avLst/>
              <a:gdLst/>
              <a:ahLst/>
              <a:cxnLst/>
              <a:rect r="r" b="b" t="t" l="l"/>
              <a:pathLst>
                <a:path h="406400" w="1871392">
                  <a:moveTo>
                    <a:pt x="1668192" y="0"/>
                  </a:moveTo>
                  <a:lnTo>
                    <a:pt x="203200" y="0"/>
                  </a:lnTo>
                  <a:lnTo>
                    <a:pt x="0" y="203200"/>
                  </a:lnTo>
                  <a:lnTo>
                    <a:pt x="203200" y="406400"/>
                  </a:lnTo>
                  <a:lnTo>
                    <a:pt x="1668192" y="406400"/>
                  </a:lnTo>
                  <a:lnTo>
                    <a:pt x="1871392" y="203200"/>
                  </a:lnTo>
                  <a:lnTo>
                    <a:pt x="1668192" y="0"/>
                  </a:lnTo>
                  <a:close/>
                </a:path>
              </a:pathLst>
            </a:custGeom>
            <a:gradFill rotWithShape="true">
              <a:gsLst>
                <a:gs pos="0">
                  <a:srgbClr val="5DE0E6">
                    <a:alpha val="100000"/>
                  </a:srgbClr>
                </a:gs>
                <a:gs pos="100000">
                  <a:srgbClr val="004AAD">
                    <a:alpha val="100000"/>
                  </a:srgbClr>
                </a:gs>
              </a:gsLst>
              <a:lin ang="0"/>
            </a:gradFill>
          </p:spPr>
        </p:sp>
        <p:sp>
          <p:nvSpPr>
            <p:cNvPr name="TextBox 4" id="4"/>
            <p:cNvSpPr txBox="true"/>
            <p:nvPr/>
          </p:nvSpPr>
          <p:spPr>
            <a:xfrm>
              <a:off x="152400" y="-180975"/>
              <a:ext cx="1566592" cy="587375"/>
            </a:xfrm>
            <a:prstGeom prst="rect">
              <a:avLst/>
            </a:prstGeom>
          </p:spPr>
          <p:txBody>
            <a:bodyPr anchor="ctr" rtlCol="false" tIns="50800" lIns="50800" bIns="50800" rIns="50800"/>
            <a:lstStyle/>
            <a:p>
              <a:pPr algn="ctr">
                <a:lnSpc>
                  <a:spcPts val="6565"/>
                </a:lnSpc>
                <a:spcBef>
                  <a:spcPct val="0"/>
                </a:spcBef>
              </a:pPr>
              <a:r>
                <a:rPr lang="en-US" b="true" sz="4689">
                  <a:solidFill>
                    <a:srgbClr val="FFFFFF"/>
                  </a:solidFill>
                  <a:latin typeface="Calibri (MS) Bold"/>
                  <a:ea typeface="Calibri (MS) Bold"/>
                  <a:cs typeface="Calibri (MS) Bold"/>
                  <a:sym typeface="Calibri (MS) Bold"/>
                </a:rPr>
                <a:t>Future Work</a:t>
              </a:r>
            </a:p>
          </p:txBody>
        </p:sp>
      </p:grpSp>
      <p:sp>
        <p:nvSpPr>
          <p:cNvPr name="TextBox 5" id="5"/>
          <p:cNvSpPr txBox="true"/>
          <p:nvPr/>
        </p:nvSpPr>
        <p:spPr>
          <a:xfrm rot="0">
            <a:off x="108654" y="1518464"/>
            <a:ext cx="9644946" cy="5785485"/>
          </a:xfrm>
          <a:prstGeom prst="rect">
            <a:avLst/>
          </a:prstGeom>
        </p:spPr>
        <p:txBody>
          <a:bodyPr anchor="t" rtlCol="false" tIns="0" lIns="0" bIns="0" rIns="0">
            <a:spAutoFit/>
          </a:bodyPr>
          <a:lstStyle/>
          <a:p>
            <a:pPr algn="l" marL="474979" indent="-237490" lvl="1">
              <a:lnSpc>
                <a:spcPts val="3079"/>
              </a:lnSpc>
              <a:spcBef>
                <a:spcPct val="0"/>
              </a:spcBef>
              <a:buAutoNum type="arabicPeriod" startAt="1"/>
            </a:pPr>
            <a:r>
              <a:rPr lang="en-US" b="true" sz="2199">
                <a:solidFill>
                  <a:srgbClr val="000000"/>
                </a:solidFill>
                <a:latin typeface="Calibri (MS) Bold"/>
                <a:ea typeface="Calibri (MS) Bold"/>
                <a:cs typeface="Calibri (MS) Bold"/>
                <a:sym typeface="Calibri (MS) Bold"/>
              </a:rPr>
              <a:t>Integration with Biometric Authentication Systems:</a:t>
            </a:r>
          </a:p>
          <a:p>
            <a:pPr algn="l">
              <a:lnSpc>
                <a:spcPts val="2800"/>
              </a:lnSpc>
              <a:spcBef>
                <a:spcPct val="0"/>
              </a:spcBef>
            </a:pPr>
            <a:r>
              <a:rPr lang="en-US" sz="2000">
                <a:solidFill>
                  <a:srgbClr val="000000"/>
                </a:solidFill>
                <a:latin typeface="Calibri (MS)"/>
                <a:ea typeface="Calibri (MS)"/>
                <a:cs typeface="Calibri (MS)"/>
                <a:sym typeface="Calibri (MS)"/>
              </a:rPr>
              <a:t>Combining signature verification with other biometric methods (e.g., fingerprint, facial recognition) can create a multi-factor authentication system, increasing overall security.</a:t>
            </a:r>
          </a:p>
          <a:p>
            <a:pPr algn="l">
              <a:lnSpc>
                <a:spcPts val="3079"/>
              </a:lnSpc>
              <a:spcBef>
                <a:spcPct val="0"/>
              </a:spcBef>
            </a:pPr>
            <a:r>
              <a:rPr lang="en-US" sz="2199">
                <a:solidFill>
                  <a:srgbClr val="000000"/>
                </a:solidFill>
                <a:latin typeface="Calibri (MS)"/>
                <a:ea typeface="Calibri (MS)"/>
                <a:cs typeface="Calibri (MS)"/>
                <a:sym typeface="Calibri (MS)"/>
              </a:rPr>
              <a:t>    2.</a:t>
            </a:r>
            <a:r>
              <a:rPr lang="en-US" b="true" sz="2199">
                <a:solidFill>
                  <a:srgbClr val="000000"/>
                </a:solidFill>
                <a:latin typeface="Calibri (MS) Bold"/>
                <a:ea typeface="Calibri (MS) Bold"/>
                <a:cs typeface="Calibri (MS) Bold"/>
                <a:sym typeface="Calibri (MS) Bold"/>
              </a:rPr>
              <a:t> </a:t>
            </a:r>
            <a:r>
              <a:rPr lang="en-US" b="true" sz="2199">
                <a:solidFill>
                  <a:srgbClr val="000000"/>
                </a:solidFill>
                <a:latin typeface="Calibri (MS) Bold"/>
                <a:ea typeface="Calibri (MS) Bold"/>
                <a:cs typeface="Calibri (MS) Bold"/>
                <a:sym typeface="Calibri (MS) Bold"/>
              </a:rPr>
              <a:t>Enhanced Forgery Detection:</a:t>
            </a:r>
          </a:p>
          <a:p>
            <a:pPr algn="l">
              <a:lnSpc>
                <a:spcPts val="2800"/>
              </a:lnSpc>
              <a:spcBef>
                <a:spcPct val="0"/>
              </a:spcBef>
            </a:pPr>
            <a:r>
              <a:rPr lang="en-US" sz="2000">
                <a:solidFill>
                  <a:srgbClr val="000000"/>
                </a:solidFill>
                <a:latin typeface="Calibri (MS)"/>
                <a:ea typeface="Calibri (MS)"/>
                <a:cs typeface="Calibri (MS)"/>
                <a:sym typeface="Calibri (MS)"/>
              </a:rPr>
              <a:t>Future versions can incorporate more sophisticated deep learning techniques like transformers or recurrent neural networks (RNNs) for analyzing temporal dynamics in online signature data (e.g., stroke order, speed, pressure).</a:t>
            </a:r>
          </a:p>
          <a:p>
            <a:pPr algn="l">
              <a:lnSpc>
                <a:spcPts val="2800"/>
              </a:lnSpc>
              <a:spcBef>
                <a:spcPct val="0"/>
              </a:spcBef>
            </a:pPr>
            <a:r>
              <a:rPr lang="en-US" sz="2000">
                <a:solidFill>
                  <a:srgbClr val="000000"/>
                </a:solidFill>
                <a:latin typeface="Calibri (MS)"/>
                <a:ea typeface="Calibri (MS)"/>
                <a:cs typeface="Calibri (MS)"/>
                <a:sym typeface="Calibri (MS)"/>
              </a:rPr>
              <a:t>    3.</a:t>
            </a:r>
            <a:r>
              <a:rPr lang="en-US" b="true" sz="2000">
                <a:solidFill>
                  <a:srgbClr val="000000"/>
                </a:solidFill>
                <a:latin typeface="Calibri (MS) Bold"/>
                <a:ea typeface="Calibri (MS) Bold"/>
                <a:cs typeface="Calibri (MS) Bold"/>
                <a:sym typeface="Calibri (MS) Bold"/>
              </a:rPr>
              <a:t> Real-Time Verification and Deployment:</a:t>
            </a:r>
          </a:p>
          <a:p>
            <a:pPr algn="l">
              <a:lnSpc>
                <a:spcPts val="2800"/>
              </a:lnSpc>
              <a:spcBef>
                <a:spcPct val="0"/>
              </a:spcBef>
            </a:pPr>
            <a:r>
              <a:rPr lang="en-US" sz="2000">
                <a:solidFill>
                  <a:srgbClr val="000000"/>
                </a:solidFill>
                <a:latin typeface="Calibri (MS)"/>
                <a:ea typeface="Calibri (MS)"/>
                <a:cs typeface="Calibri (MS)"/>
                <a:sym typeface="Calibri (MS)"/>
              </a:rPr>
              <a:t>Optimizing the system for deployment in mobile or web-based applications to allow for real-time signature verification in practical environments.</a:t>
            </a:r>
          </a:p>
          <a:p>
            <a:pPr algn="l">
              <a:lnSpc>
                <a:spcPts val="2800"/>
              </a:lnSpc>
              <a:spcBef>
                <a:spcPct val="0"/>
              </a:spcBef>
            </a:pPr>
            <a:r>
              <a:rPr lang="en-US" sz="2000">
                <a:solidFill>
                  <a:srgbClr val="000000"/>
                </a:solidFill>
                <a:latin typeface="Calibri (MS)"/>
                <a:ea typeface="Calibri (MS)"/>
                <a:cs typeface="Calibri (MS)"/>
                <a:sym typeface="Calibri (MS)"/>
              </a:rPr>
              <a:t>    4. </a:t>
            </a:r>
            <a:r>
              <a:rPr lang="en-US" b="true" sz="2000">
                <a:solidFill>
                  <a:srgbClr val="000000"/>
                </a:solidFill>
                <a:latin typeface="Calibri (MS) Bold"/>
                <a:ea typeface="Calibri (MS) Bold"/>
                <a:cs typeface="Calibri (MS) Bold"/>
                <a:sym typeface="Calibri (MS) Bold"/>
              </a:rPr>
              <a:t>Larger and More Diverse Datasets:</a:t>
            </a:r>
          </a:p>
          <a:p>
            <a:pPr algn="l">
              <a:lnSpc>
                <a:spcPts val="2800"/>
              </a:lnSpc>
              <a:spcBef>
                <a:spcPct val="0"/>
              </a:spcBef>
            </a:pPr>
            <a:r>
              <a:rPr lang="en-US" sz="2000">
                <a:solidFill>
                  <a:srgbClr val="000000"/>
                </a:solidFill>
                <a:latin typeface="Calibri (MS)"/>
                <a:ea typeface="Calibri (MS)"/>
                <a:cs typeface="Calibri (MS)"/>
                <a:sym typeface="Calibri (MS)"/>
              </a:rPr>
              <a:t>Training on a more diverse set of signatures from different demographics and languages would improve the system’s generalization capability.</a:t>
            </a:r>
          </a:p>
          <a:p>
            <a:pPr algn="l">
              <a:lnSpc>
                <a:spcPts val="3079"/>
              </a:lnSpc>
              <a:spcBef>
                <a:spcPct val="0"/>
              </a:spcBef>
            </a:pPr>
            <a:r>
              <a:rPr lang="en-US" sz="2199">
                <a:solidFill>
                  <a:srgbClr val="000000"/>
                </a:solidFill>
                <a:latin typeface="Calibri (MS)"/>
                <a:ea typeface="Calibri (MS)"/>
                <a:cs typeface="Calibri (MS)"/>
                <a:sym typeface="Calibri (MS)"/>
              </a:rPr>
              <a:t>    5.</a:t>
            </a:r>
            <a:r>
              <a:rPr lang="en-US" b="true" sz="2199">
                <a:solidFill>
                  <a:srgbClr val="000000"/>
                </a:solidFill>
                <a:latin typeface="Calibri (MS) Bold"/>
                <a:ea typeface="Calibri (MS) Bold"/>
                <a:cs typeface="Calibri (MS) Bold"/>
                <a:sym typeface="Calibri (MS) Bold"/>
              </a:rPr>
              <a:t> </a:t>
            </a:r>
            <a:r>
              <a:rPr lang="en-US" b="true" sz="2199">
                <a:solidFill>
                  <a:srgbClr val="000000"/>
                </a:solidFill>
                <a:latin typeface="Calibri (MS) Bold"/>
                <a:ea typeface="Calibri (MS) Bold"/>
                <a:cs typeface="Calibri (MS) Bold"/>
                <a:sym typeface="Calibri (MS) Bold"/>
              </a:rPr>
              <a:t>User Feedback Loop and Adaptive Learning:</a:t>
            </a:r>
          </a:p>
          <a:p>
            <a:pPr algn="l">
              <a:lnSpc>
                <a:spcPts val="2800"/>
              </a:lnSpc>
              <a:spcBef>
                <a:spcPct val="0"/>
              </a:spcBef>
            </a:pPr>
            <a:r>
              <a:rPr lang="en-US" sz="2000">
                <a:solidFill>
                  <a:srgbClr val="000000"/>
                </a:solidFill>
                <a:latin typeface="Calibri (MS)"/>
                <a:ea typeface="Calibri (MS)"/>
                <a:cs typeface="Calibri (MS)"/>
                <a:sym typeface="Calibri (MS)"/>
              </a:rPr>
              <a:t>Introducing a feedback mechanism that allows the model to retrain incrementally on new signature data, improving accuracy over time.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216097">
            <a:off x="1081772" y="3178707"/>
            <a:ext cx="7619973" cy="1433095"/>
          </a:xfrm>
          <a:prstGeom prst="rect">
            <a:avLst/>
          </a:prstGeom>
        </p:spPr>
        <p:txBody>
          <a:bodyPr anchor="t" rtlCol="false" tIns="0" lIns="0" bIns="0" rIns="0">
            <a:spAutoFit/>
          </a:bodyPr>
          <a:lstStyle/>
          <a:p>
            <a:pPr algn="ctr" marL="0" indent="0" lvl="0">
              <a:lnSpc>
                <a:spcPts val="10023"/>
              </a:lnSpc>
              <a:spcBef>
                <a:spcPct val="0"/>
              </a:spcBef>
            </a:pPr>
            <a:r>
              <a:rPr lang="en-US" sz="12528" u="none">
                <a:solidFill>
                  <a:srgbClr val="1B1B1B"/>
                </a:solidFill>
                <a:latin typeface="Brightwall"/>
                <a:ea typeface="Brightwall"/>
                <a:cs typeface="Brightwall"/>
                <a:sym typeface="Brightwall"/>
              </a:rPr>
              <a:t>thank you</a:t>
            </a:r>
          </a:p>
        </p:txBody>
      </p:sp>
      <p:sp>
        <p:nvSpPr>
          <p:cNvPr name="Freeform 3" id="3"/>
          <p:cNvSpPr/>
          <p:nvPr/>
        </p:nvSpPr>
        <p:spPr>
          <a:xfrm flipH="false" flipV="false" rot="-159410">
            <a:off x="2192476" y="4612191"/>
            <a:ext cx="375865" cy="373132"/>
          </a:xfrm>
          <a:custGeom>
            <a:avLst/>
            <a:gdLst/>
            <a:ahLst/>
            <a:cxnLst/>
            <a:rect r="r" b="b" t="t" l="l"/>
            <a:pathLst>
              <a:path h="373132" w="375865">
                <a:moveTo>
                  <a:pt x="0" y="0"/>
                </a:moveTo>
                <a:lnTo>
                  <a:pt x="375866" y="0"/>
                </a:lnTo>
                <a:lnTo>
                  <a:pt x="375866" y="373132"/>
                </a:lnTo>
                <a:lnTo>
                  <a:pt x="0" y="3731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75549">
            <a:off x="8340790" y="2622921"/>
            <a:ext cx="627164" cy="823861"/>
          </a:xfrm>
          <a:custGeom>
            <a:avLst/>
            <a:gdLst/>
            <a:ahLst/>
            <a:cxnLst/>
            <a:rect r="r" b="b" t="t" l="l"/>
            <a:pathLst>
              <a:path h="823861" w="627164">
                <a:moveTo>
                  <a:pt x="0" y="0"/>
                </a:moveTo>
                <a:lnTo>
                  <a:pt x="627164" y="0"/>
                </a:lnTo>
                <a:lnTo>
                  <a:pt x="627164" y="823860"/>
                </a:lnTo>
                <a:lnTo>
                  <a:pt x="0" y="8238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31520" y="1636931"/>
            <a:ext cx="8778240" cy="1452823"/>
            <a:chOff x="0" y="0"/>
            <a:chExt cx="11704320" cy="1937098"/>
          </a:xfrm>
        </p:grpSpPr>
        <p:sp>
          <p:nvSpPr>
            <p:cNvPr name="Freeform 3" id="3"/>
            <p:cNvSpPr/>
            <p:nvPr/>
          </p:nvSpPr>
          <p:spPr>
            <a:xfrm flipH="false" flipV="false" rot="0">
              <a:off x="0" y="0"/>
              <a:ext cx="11704320" cy="1937098"/>
            </a:xfrm>
            <a:custGeom>
              <a:avLst/>
              <a:gdLst/>
              <a:ahLst/>
              <a:cxnLst/>
              <a:rect r="r" b="b" t="t" l="l"/>
              <a:pathLst>
                <a:path h="1937098" w="11704320">
                  <a:moveTo>
                    <a:pt x="0" y="0"/>
                  </a:moveTo>
                  <a:lnTo>
                    <a:pt x="11704320" y="0"/>
                  </a:lnTo>
                  <a:lnTo>
                    <a:pt x="11704320" y="1937098"/>
                  </a:lnTo>
                  <a:lnTo>
                    <a:pt x="0" y="1937098"/>
                  </a:lnTo>
                  <a:close/>
                </a:path>
              </a:pathLst>
            </a:custGeom>
            <a:solidFill>
              <a:srgbClr val="000000">
                <a:alpha val="0"/>
              </a:srgbClr>
            </a:solidFill>
          </p:spPr>
        </p:sp>
        <p:sp>
          <p:nvSpPr>
            <p:cNvPr name="TextBox 4" id="4"/>
            <p:cNvSpPr txBox="true"/>
            <p:nvPr/>
          </p:nvSpPr>
          <p:spPr>
            <a:xfrm>
              <a:off x="0" y="-66675"/>
              <a:ext cx="11704320" cy="2003773"/>
            </a:xfrm>
            <a:prstGeom prst="rect">
              <a:avLst/>
            </a:prstGeom>
          </p:spPr>
          <p:txBody>
            <a:bodyPr anchor="t" rtlCol="false" tIns="0" lIns="0" bIns="0" rIns="0"/>
            <a:lstStyle/>
            <a:p>
              <a:pPr algn="l">
                <a:lnSpc>
                  <a:spcPts val="3600"/>
                </a:lnSpc>
              </a:pPr>
              <a:r>
                <a:rPr lang="en-US" sz="3000" u="sng" b="true">
                  <a:solidFill>
                    <a:srgbClr val="000000"/>
                  </a:solidFill>
                  <a:latin typeface="Calibri (MS) Bold"/>
                  <a:ea typeface="Calibri (MS) Bold"/>
                  <a:cs typeface="Calibri (MS) Bold"/>
                  <a:sym typeface="Calibri (MS) Bold"/>
                </a:rPr>
                <a:t>Team Number - 22</a:t>
              </a:r>
            </a:p>
            <a:p>
              <a:pPr algn="l">
                <a:lnSpc>
                  <a:spcPts val="3600"/>
                </a:lnSpc>
              </a:pPr>
            </a:p>
            <a:p>
              <a:pPr algn="l">
                <a:lnSpc>
                  <a:spcPts val="2550"/>
                </a:lnSpc>
              </a:pPr>
            </a:p>
          </p:txBody>
        </p:sp>
      </p:grpSp>
      <p:grpSp>
        <p:nvGrpSpPr>
          <p:cNvPr name="Group 5" id="5"/>
          <p:cNvGrpSpPr/>
          <p:nvPr/>
        </p:nvGrpSpPr>
        <p:grpSpPr>
          <a:xfrm rot="0">
            <a:off x="2350421" y="353907"/>
            <a:ext cx="5052758" cy="1097280"/>
            <a:chOff x="0" y="0"/>
            <a:chExt cx="1871392" cy="406400"/>
          </a:xfrm>
        </p:grpSpPr>
        <p:sp>
          <p:nvSpPr>
            <p:cNvPr name="Freeform 6" id="6"/>
            <p:cNvSpPr/>
            <p:nvPr/>
          </p:nvSpPr>
          <p:spPr>
            <a:xfrm flipH="false" flipV="false" rot="0">
              <a:off x="0" y="0"/>
              <a:ext cx="1871392" cy="406400"/>
            </a:xfrm>
            <a:custGeom>
              <a:avLst/>
              <a:gdLst/>
              <a:ahLst/>
              <a:cxnLst/>
              <a:rect r="r" b="b" t="t" l="l"/>
              <a:pathLst>
                <a:path h="406400" w="1871392">
                  <a:moveTo>
                    <a:pt x="1668192" y="0"/>
                  </a:moveTo>
                  <a:lnTo>
                    <a:pt x="203200" y="0"/>
                  </a:lnTo>
                  <a:lnTo>
                    <a:pt x="0" y="203200"/>
                  </a:lnTo>
                  <a:lnTo>
                    <a:pt x="203200" y="406400"/>
                  </a:lnTo>
                  <a:lnTo>
                    <a:pt x="1668192" y="406400"/>
                  </a:lnTo>
                  <a:lnTo>
                    <a:pt x="1871392" y="203200"/>
                  </a:lnTo>
                  <a:lnTo>
                    <a:pt x="1668192" y="0"/>
                  </a:lnTo>
                  <a:close/>
                </a:path>
              </a:pathLst>
            </a:custGeom>
            <a:gradFill rotWithShape="true">
              <a:gsLst>
                <a:gs pos="0">
                  <a:srgbClr val="5DE0E6">
                    <a:alpha val="100000"/>
                  </a:srgbClr>
                </a:gs>
                <a:gs pos="100000">
                  <a:srgbClr val="004AAD">
                    <a:alpha val="100000"/>
                  </a:srgbClr>
                </a:gs>
              </a:gsLst>
              <a:lin ang="0"/>
            </a:gradFill>
          </p:spPr>
        </p:sp>
        <p:sp>
          <p:nvSpPr>
            <p:cNvPr name="TextBox 7" id="7"/>
            <p:cNvSpPr txBox="true"/>
            <p:nvPr/>
          </p:nvSpPr>
          <p:spPr>
            <a:xfrm>
              <a:off x="152400" y="-28575"/>
              <a:ext cx="1566592" cy="434975"/>
            </a:xfrm>
            <a:prstGeom prst="rect">
              <a:avLst/>
            </a:prstGeom>
          </p:spPr>
          <p:txBody>
            <a:bodyPr anchor="ctr" rtlCol="false" tIns="50800" lIns="50800" bIns="50800" rIns="50800"/>
            <a:lstStyle/>
            <a:p>
              <a:pPr algn="ctr">
                <a:lnSpc>
                  <a:spcPts val="1960"/>
                </a:lnSpc>
                <a:spcBef>
                  <a:spcPct val="0"/>
                </a:spcBef>
              </a:pPr>
            </a:p>
          </p:txBody>
        </p:sp>
      </p:grpSp>
      <p:grpSp>
        <p:nvGrpSpPr>
          <p:cNvPr name="Group 8" id="8"/>
          <p:cNvGrpSpPr/>
          <p:nvPr/>
        </p:nvGrpSpPr>
        <p:grpSpPr>
          <a:xfrm rot="0">
            <a:off x="487680" y="292947"/>
            <a:ext cx="8778240" cy="1219200"/>
            <a:chOff x="0" y="0"/>
            <a:chExt cx="11704320" cy="1625600"/>
          </a:xfrm>
        </p:grpSpPr>
        <p:sp>
          <p:nvSpPr>
            <p:cNvPr name="Freeform 9" id="9"/>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10" id="10"/>
            <p:cNvSpPr txBox="true"/>
            <p:nvPr/>
          </p:nvSpPr>
          <p:spPr>
            <a:xfrm>
              <a:off x="0" y="-95250"/>
              <a:ext cx="11704320" cy="1720850"/>
            </a:xfrm>
            <a:prstGeom prst="rect">
              <a:avLst/>
            </a:prstGeom>
          </p:spPr>
          <p:txBody>
            <a:bodyPr anchor="ctr" rtlCol="false" tIns="0" lIns="0" bIns="0" rIns="0"/>
            <a:lstStyle/>
            <a:p>
              <a:pPr algn="ctr">
                <a:lnSpc>
                  <a:spcPts val="5631"/>
                </a:lnSpc>
              </a:pPr>
              <a:r>
                <a:rPr lang="en-US" sz="4693" b="true">
                  <a:solidFill>
                    <a:srgbClr val="FFFFFF"/>
                  </a:solidFill>
                  <a:latin typeface="Calibri (MS) Bold"/>
                  <a:ea typeface="Calibri (MS) Bold"/>
                  <a:cs typeface="Calibri (MS) Bold"/>
                  <a:sym typeface="Calibri (MS) Bold"/>
                </a:rPr>
                <a:t>Team Members</a:t>
              </a:r>
            </a:p>
          </p:txBody>
        </p:sp>
      </p:grpSp>
      <p:graphicFrame>
        <p:nvGraphicFramePr>
          <p:cNvPr name="Table 11" id="11"/>
          <p:cNvGraphicFramePr>
            <a:graphicFrameLocks noGrp="true"/>
          </p:cNvGraphicFramePr>
          <p:nvPr/>
        </p:nvGraphicFramePr>
        <p:xfrm>
          <a:off x="487680" y="2181332"/>
          <a:ext cx="8778240" cy="5047127"/>
        </p:xfrm>
        <a:graphic>
          <a:graphicData uri="http://schemas.openxmlformats.org/drawingml/2006/table">
            <a:tbl>
              <a:tblPr/>
              <a:tblGrid>
                <a:gridCol w="4444985"/>
                <a:gridCol w="4333255"/>
              </a:tblGrid>
              <a:tr h="823814">
                <a:tc>
                  <a:txBody>
                    <a:bodyPr anchor="t" rtlCol="false"/>
                    <a:lstStyle/>
                    <a:p>
                      <a:pPr algn="l">
                        <a:lnSpc>
                          <a:spcPts val="3359"/>
                        </a:lnSpc>
                        <a:defRPr/>
                      </a:pPr>
                      <a:r>
                        <a:rPr lang="en-US" sz="2399">
                          <a:solidFill>
                            <a:srgbClr val="000000"/>
                          </a:solidFill>
                          <a:latin typeface="Arimo"/>
                          <a:ea typeface="Arimo"/>
                          <a:cs typeface="Arimo"/>
                          <a:sym typeface="Arimo"/>
                        </a:rPr>
                        <a:t>Dikshika Sachdeva</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libri (MS) Bold"/>
                          <a:ea typeface="Calibri (MS) Bold"/>
                          <a:cs typeface="Calibri (MS) Bold"/>
                          <a:sym typeface="Calibri (MS) Bold"/>
                        </a:rPr>
                        <a:t>23BAI10331</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23814">
                <a:tc>
                  <a:txBody>
                    <a:bodyPr anchor="t" rtlCol="false"/>
                    <a:lstStyle/>
                    <a:p>
                      <a:pPr algn="l">
                        <a:lnSpc>
                          <a:spcPts val="3359"/>
                        </a:lnSpc>
                        <a:defRPr/>
                      </a:pPr>
                      <a:r>
                        <a:rPr lang="en-US" sz="2400">
                          <a:solidFill>
                            <a:srgbClr val="000000"/>
                          </a:solidFill>
                          <a:latin typeface="Calibri (MS)"/>
                          <a:ea typeface="Calibri (MS)"/>
                          <a:cs typeface="Calibri (MS)"/>
                          <a:sym typeface="Calibri (MS)"/>
                        </a:rPr>
                        <a:t>Riya Garg</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libri (MS) Bold"/>
                          <a:ea typeface="Calibri (MS) Bold"/>
                          <a:cs typeface="Calibri (MS) Bold"/>
                          <a:sym typeface="Calibri (MS) Bold"/>
                        </a:rPr>
                        <a:t>23BAI10432</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23814">
                <a:tc>
                  <a:txBody>
                    <a:bodyPr anchor="t" rtlCol="false"/>
                    <a:lstStyle/>
                    <a:p>
                      <a:pPr algn="l">
                        <a:lnSpc>
                          <a:spcPts val="3359"/>
                        </a:lnSpc>
                        <a:defRPr/>
                      </a:pPr>
                      <a:r>
                        <a:rPr lang="en-US" sz="2400">
                          <a:solidFill>
                            <a:srgbClr val="000000"/>
                          </a:solidFill>
                          <a:latin typeface="Calibri (MS)"/>
                          <a:ea typeface="Calibri (MS)"/>
                          <a:cs typeface="Calibri (MS)"/>
                          <a:sym typeface="Calibri (MS)"/>
                        </a:rPr>
                        <a:t>Payal Singh</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libri (MS) Bold"/>
                          <a:ea typeface="Calibri (MS) Bold"/>
                          <a:cs typeface="Calibri (MS) Bold"/>
                          <a:sym typeface="Calibri (MS) Bold"/>
                        </a:rPr>
                        <a:t>23BAI10483</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23814">
                <a:tc>
                  <a:txBody>
                    <a:bodyPr anchor="t" rtlCol="false"/>
                    <a:lstStyle/>
                    <a:p>
                      <a:pPr algn="l">
                        <a:lnSpc>
                          <a:spcPts val="3359"/>
                        </a:lnSpc>
                        <a:defRPr/>
                      </a:pPr>
                      <a:r>
                        <a:rPr lang="en-US" sz="2399">
                          <a:solidFill>
                            <a:srgbClr val="000000"/>
                          </a:solidFill>
                          <a:latin typeface="Calibri (MS)"/>
                          <a:ea typeface="Calibri (MS)"/>
                          <a:cs typeface="Calibri (MS)"/>
                          <a:sym typeface="Calibri (MS)"/>
                        </a:rPr>
                        <a:t>Mohd Uruj Khan</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b="true">
                          <a:solidFill>
                            <a:srgbClr val="000000"/>
                          </a:solidFill>
                          <a:latin typeface="Calibri (MS) Bold"/>
                          <a:ea typeface="Calibri (MS) Bold"/>
                          <a:cs typeface="Calibri (MS) Bold"/>
                          <a:sym typeface="Calibri (MS) Bold"/>
                        </a:rPr>
                        <a:t>23BAI10669</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23814">
                <a:tc>
                  <a:txBody>
                    <a:bodyPr anchor="t" rtlCol="false"/>
                    <a:lstStyle/>
                    <a:p>
                      <a:pPr algn="l">
                        <a:lnSpc>
                          <a:spcPts val="3359"/>
                        </a:lnSpc>
                        <a:defRPr/>
                      </a:pPr>
                      <a:r>
                        <a:rPr lang="en-US" sz="2400">
                          <a:solidFill>
                            <a:srgbClr val="000000"/>
                          </a:solidFill>
                          <a:latin typeface="Calibri (MS)"/>
                          <a:ea typeface="Calibri (MS)"/>
                          <a:cs typeface="Calibri (MS)"/>
                          <a:sym typeface="Calibri (MS)"/>
                        </a:rPr>
                        <a:t>Himanshu Mishra</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libri (MS) Bold"/>
                          <a:ea typeface="Calibri (MS) Bold"/>
                          <a:cs typeface="Calibri (MS) Bold"/>
                          <a:sym typeface="Calibri (MS) Bold"/>
                        </a:rPr>
                        <a:t>23BAI10855</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928056">
                <a:tc>
                  <a:txBody>
                    <a:bodyPr anchor="t" rtlCol="false"/>
                    <a:lstStyle/>
                    <a:p>
                      <a:pPr algn="l">
                        <a:lnSpc>
                          <a:spcPts val="3359"/>
                        </a:lnSpc>
                        <a:defRPr/>
                      </a:pPr>
                      <a:r>
                        <a:rPr lang="en-US" sz="2400">
                          <a:solidFill>
                            <a:srgbClr val="000000"/>
                          </a:solidFill>
                          <a:latin typeface="Calibri (MS)"/>
                          <a:ea typeface="Calibri (MS)"/>
                          <a:cs typeface="Calibri (MS)"/>
                          <a:sym typeface="Calibri (MS)"/>
                        </a:rPr>
                        <a:t>Pranjal Shrivastava </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libri (MS) Bold"/>
                          <a:ea typeface="Calibri (MS) Bold"/>
                          <a:cs typeface="Calibri (MS) Bold"/>
                          <a:sym typeface="Calibri (MS) Bold"/>
                        </a:rPr>
                        <a:t>23BAI11024</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87680" y="1755986"/>
            <a:ext cx="8778240" cy="4827694"/>
            <a:chOff x="0" y="0"/>
            <a:chExt cx="11704320" cy="6436925"/>
          </a:xfrm>
        </p:grpSpPr>
        <p:sp>
          <p:nvSpPr>
            <p:cNvPr name="Freeform 3" id="3"/>
            <p:cNvSpPr/>
            <p:nvPr/>
          </p:nvSpPr>
          <p:spPr>
            <a:xfrm flipH="false" flipV="false" rot="0">
              <a:off x="0" y="0"/>
              <a:ext cx="11704320" cy="6436925"/>
            </a:xfrm>
            <a:custGeom>
              <a:avLst/>
              <a:gdLst/>
              <a:ahLst/>
              <a:cxnLst/>
              <a:rect r="r" b="b" t="t" l="l"/>
              <a:pathLst>
                <a:path h="6436925" w="11704320">
                  <a:moveTo>
                    <a:pt x="0" y="0"/>
                  </a:moveTo>
                  <a:lnTo>
                    <a:pt x="11704320" y="0"/>
                  </a:lnTo>
                  <a:lnTo>
                    <a:pt x="11704320" y="6436925"/>
                  </a:lnTo>
                  <a:lnTo>
                    <a:pt x="0" y="6436925"/>
                  </a:lnTo>
                  <a:close/>
                </a:path>
              </a:pathLst>
            </a:custGeom>
            <a:solidFill>
              <a:srgbClr val="000000">
                <a:alpha val="0"/>
              </a:srgbClr>
            </a:solidFill>
          </p:spPr>
        </p:sp>
        <p:sp>
          <p:nvSpPr>
            <p:cNvPr name="TextBox 4" id="4"/>
            <p:cNvSpPr txBox="true"/>
            <p:nvPr/>
          </p:nvSpPr>
          <p:spPr>
            <a:xfrm>
              <a:off x="0" y="-47625"/>
              <a:ext cx="11704320" cy="6484550"/>
            </a:xfrm>
            <a:prstGeom prst="rect">
              <a:avLst/>
            </a:prstGeom>
          </p:spPr>
          <p:txBody>
            <a:bodyPr anchor="t" rtlCol="false" tIns="0" lIns="0" bIns="0" rIns="0"/>
            <a:lstStyle/>
            <a:p>
              <a:pPr algn="l" marL="283036" indent="-141518" lvl="1">
                <a:lnSpc>
                  <a:spcPts val="2640"/>
                </a:lnSpc>
                <a:buFont typeface="Arial"/>
                <a:buChar char="•"/>
              </a:pPr>
              <a:r>
                <a:rPr lang="en-US" sz="2200">
                  <a:solidFill>
                    <a:srgbClr val="000000"/>
                  </a:solidFill>
                  <a:latin typeface="Calibri (MS)"/>
                  <a:ea typeface="Calibri (MS)"/>
                  <a:cs typeface="Calibri (MS)"/>
                  <a:sym typeface="Calibri (MS)"/>
                </a:rPr>
                <a:t>This project focuses on the development of a robust and intelligent signature verification system utilizing machine learning techniques. The primary objective of this system is to accurately determine whether a given signature is genuine or forged, based on a set of carefully extracted features from the signature image.</a:t>
              </a:r>
            </a:p>
            <a:p>
              <a:pPr algn="l">
                <a:lnSpc>
                  <a:spcPts val="2640"/>
                </a:lnSpc>
              </a:pPr>
            </a:p>
            <a:p>
              <a:pPr algn="l">
                <a:lnSpc>
                  <a:spcPts val="2640"/>
                </a:lnSpc>
              </a:pPr>
            </a:p>
            <a:p>
              <a:pPr algn="l" marL="283036" indent="-141518" lvl="1">
                <a:lnSpc>
                  <a:spcPts val="2640"/>
                </a:lnSpc>
                <a:buFont typeface="Arial"/>
                <a:buChar char="•"/>
              </a:pPr>
              <a:r>
                <a:rPr lang="en-US" sz="2200">
                  <a:solidFill>
                    <a:srgbClr val="000000"/>
                  </a:solidFill>
                  <a:latin typeface="Calibri (MS)"/>
                  <a:ea typeface="Calibri (MS)"/>
                  <a:cs typeface="Calibri (MS)"/>
                  <a:sym typeface="Calibri (MS)"/>
                </a:rPr>
                <a:t>Signature verification is a critical component in various fields such as banking, legal document processing, and secure authentication systems. Manual verification is not only time-consuming but also prone to human error, making the need for an automated solution increasingly important.</a:t>
              </a:r>
            </a:p>
          </p:txBody>
        </p:sp>
      </p:grpSp>
      <p:grpSp>
        <p:nvGrpSpPr>
          <p:cNvPr name="Group 5" id="5"/>
          <p:cNvGrpSpPr/>
          <p:nvPr/>
        </p:nvGrpSpPr>
        <p:grpSpPr>
          <a:xfrm rot="0">
            <a:off x="2350421" y="353907"/>
            <a:ext cx="5052758" cy="1097280"/>
            <a:chOff x="0" y="0"/>
            <a:chExt cx="1871392" cy="406400"/>
          </a:xfrm>
        </p:grpSpPr>
        <p:sp>
          <p:nvSpPr>
            <p:cNvPr name="Freeform 6" id="6"/>
            <p:cNvSpPr/>
            <p:nvPr/>
          </p:nvSpPr>
          <p:spPr>
            <a:xfrm flipH="false" flipV="false" rot="0">
              <a:off x="0" y="0"/>
              <a:ext cx="1871392" cy="406400"/>
            </a:xfrm>
            <a:custGeom>
              <a:avLst/>
              <a:gdLst/>
              <a:ahLst/>
              <a:cxnLst/>
              <a:rect r="r" b="b" t="t" l="l"/>
              <a:pathLst>
                <a:path h="406400" w="1871392">
                  <a:moveTo>
                    <a:pt x="1668192" y="0"/>
                  </a:moveTo>
                  <a:lnTo>
                    <a:pt x="203200" y="0"/>
                  </a:lnTo>
                  <a:lnTo>
                    <a:pt x="0" y="203200"/>
                  </a:lnTo>
                  <a:lnTo>
                    <a:pt x="203200" y="406400"/>
                  </a:lnTo>
                  <a:lnTo>
                    <a:pt x="1668192" y="406400"/>
                  </a:lnTo>
                  <a:lnTo>
                    <a:pt x="1871392" y="203200"/>
                  </a:lnTo>
                  <a:lnTo>
                    <a:pt x="1668192" y="0"/>
                  </a:lnTo>
                  <a:close/>
                </a:path>
              </a:pathLst>
            </a:custGeom>
            <a:gradFill rotWithShape="true">
              <a:gsLst>
                <a:gs pos="0">
                  <a:srgbClr val="5DE0E6">
                    <a:alpha val="100000"/>
                  </a:srgbClr>
                </a:gs>
                <a:gs pos="100000">
                  <a:srgbClr val="004AAD">
                    <a:alpha val="100000"/>
                  </a:srgbClr>
                </a:gs>
              </a:gsLst>
              <a:lin ang="0"/>
            </a:gradFill>
          </p:spPr>
        </p:sp>
        <p:sp>
          <p:nvSpPr>
            <p:cNvPr name="TextBox 7" id="7"/>
            <p:cNvSpPr txBox="true"/>
            <p:nvPr/>
          </p:nvSpPr>
          <p:spPr>
            <a:xfrm>
              <a:off x="152400" y="-28575"/>
              <a:ext cx="1566592" cy="434975"/>
            </a:xfrm>
            <a:prstGeom prst="rect">
              <a:avLst/>
            </a:prstGeom>
          </p:spPr>
          <p:txBody>
            <a:bodyPr anchor="ctr" rtlCol="false" tIns="50800" lIns="50800" bIns="50800" rIns="50800"/>
            <a:lstStyle/>
            <a:p>
              <a:pPr algn="ctr">
                <a:lnSpc>
                  <a:spcPts val="1960"/>
                </a:lnSpc>
                <a:spcBef>
                  <a:spcPct val="0"/>
                </a:spcBef>
              </a:pPr>
            </a:p>
          </p:txBody>
        </p:sp>
      </p:grpSp>
      <p:grpSp>
        <p:nvGrpSpPr>
          <p:cNvPr name="Group 8" id="8"/>
          <p:cNvGrpSpPr/>
          <p:nvPr/>
        </p:nvGrpSpPr>
        <p:grpSpPr>
          <a:xfrm rot="0">
            <a:off x="487680" y="292947"/>
            <a:ext cx="8778240" cy="1219200"/>
            <a:chOff x="0" y="0"/>
            <a:chExt cx="11704320" cy="1625600"/>
          </a:xfrm>
        </p:grpSpPr>
        <p:sp>
          <p:nvSpPr>
            <p:cNvPr name="Freeform 9" id="9"/>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10" id="10"/>
            <p:cNvSpPr txBox="true"/>
            <p:nvPr/>
          </p:nvSpPr>
          <p:spPr>
            <a:xfrm>
              <a:off x="0" y="-95250"/>
              <a:ext cx="11704320" cy="1720850"/>
            </a:xfrm>
            <a:prstGeom prst="rect">
              <a:avLst/>
            </a:prstGeom>
          </p:spPr>
          <p:txBody>
            <a:bodyPr anchor="ctr" rtlCol="false" tIns="0" lIns="0" bIns="0" rIns="0"/>
            <a:lstStyle/>
            <a:p>
              <a:pPr algn="ctr">
                <a:lnSpc>
                  <a:spcPts val="5631"/>
                </a:lnSpc>
              </a:pPr>
              <a:r>
                <a:rPr lang="en-US" sz="4693" b="true">
                  <a:solidFill>
                    <a:srgbClr val="FFFFFF"/>
                  </a:solidFill>
                  <a:latin typeface="Calibri (MS) Bold"/>
                  <a:ea typeface="Calibri (MS) Bold"/>
                  <a:cs typeface="Calibri (MS) Bold"/>
                  <a:sym typeface="Calibri (MS) Bold"/>
                </a:rPr>
                <a:t>Introduction</a:t>
              </a:r>
            </a:p>
          </p:txBody>
        </p:sp>
      </p:gr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87680" y="1804677"/>
            <a:ext cx="8778240" cy="5300176"/>
            <a:chOff x="0" y="0"/>
            <a:chExt cx="11704320" cy="7066901"/>
          </a:xfrm>
        </p:grpSpPr>
        <p:sp>
          <p:nvSpPr>
            <p:cNvPr name="Freeform 3" id="3"/>
            <p:cNvSpPr/>
            <p:nvPr/>
          </p:nvSpPr>
          <p:spPr>
            <a:xfrm flipH="false" flipV="false" rot="0">
              <a:off x="0" y="0"/>
              <a:ext cx="11704320" cy="7066901"/>
            </a:xfrm>
            <a:custGeom>
              <a:avLst/>
              <a:gdLst/>
              <a:ahLst/>
              <a:cxnLst/>
              <a:rect r="r" b="b" t="t" l="l"/>
              <a:pathLst>
                <a:path h="7066901" w="11704320">
                  <a:moveTo>
                    <a:pt x="0" y="0"/>
                  </a:moveTo>
                  <a:lnTo>
                    <a:pt x="11704320" y="0"/>
                  </a:lnTo>
                  <a:lnTo>
                    <a:pt x="11704320" y="7066901"/>
                  </a:lnTo>
                  <a:lnTo>
                    <a:pt x="0" y="7066901"/>
                  </a:lnTo>
                  <a:close/>
                </a:path>
              </a:pathLst>
            </a:custGeom>
            <a:solidFill>
              <a:srgbClr val="000000">
                <a:alpha val="0"/>
              </a:srgbClr>
            </a:solidFill>
          </p:spPr>
        </p:sp>
        <p:sp>
          <p:nvSpPr>
            <p:cNvPr name="TextBox 4" id="4"/>
            <p:cNvSpPr txBox="true"/>
            <p:nvPr/>
          </p:nvSpPr>
          <p:spPr>
            <a:xfrm>
              <a:off x="0" y="-47625"/>
              <a:ext cx="11704320" cy="7114526"/>
            </a:xfrm>
            <a:prstGeom prst="rect">
              <a:avLst/>
            </a:prstGeom>
          </p:spPr>
          <p:txBody>
            <a:bodyPr anchor="t" rtlCol="false" tIns="0" lIns="0" bIns="0" rIns="0"/>
            <a:lstStyle/>
            <a:p>
              <a:pPr algn="l">
                <a:lnSpc>
                  <a:spcPts val="2640"/>
                </a:lnSpc>
              </a:pPr>
              <a:r>
                <a:rPr lang="en-US" sz="2200" b="true">
                  <a:solidFill>
                    <a:srgbClr val="000000"/>
                  </a:solidFill>
                  <a:latin typeface="Calibri (MS) Bold"/>
                  <a:ea typeface="Calibri (MS) Bold"/>
                  <a:cs typeface="Calibri (MS) Bold"/>
                  <a:sym typeface="Calibri (MS) Bold"/>
                </a:rPr>
                <a:t>Reliance on Visual Inspection or Static Feature Matching:</a:t>
              </a:r>
            </a:p>
            <a:p>
              <a:pPr algn="l">
                <a:lnSpc>
                  <a:spcPts val="2400"/>
                </a:lnSpc>
              </a:pPr>
              <a:r>
                <a:rPr lang="en-US" sz="2000">
                  <a:solidFill>
                    <a:srgbClr val="000000"/>
                  </a:solidFill>
                  <a:latin typeface="Calibri (MS)"/>
                  <a:ea typeface="Calibri (MS)"/>
                  <a:cs typeface="Calibri (MS)"/>
                  <a:sym typeface="Calibri (MS)"/>
                </a:rPr>
                <a:t>Traditional systems depend heavily on manual review or basic feature comparison which often misses subtle differences in skilled forgeries.</a:t>
              </a:r>
            </a:p>
            <a:p>
              <a:pPr algn="l">
                <a:lnSpc>
                  <a:spcPts val="2400"/>
                </a:lnSpc>
              </a:pPr>
            </a:p>
            <a:p>
              <a:pPr algn="l">
                <a:lnSpc>
                  <a:spcPts val="2640"/>
                </a:lnSpc>
              </a:pPr>
              <a:r>
                <a:rPr lang="en-US" sz="2200" b="true">
                  <a:solidFill>
                    <a:srgbClr val="000000"/>
                  </a:solidFill>
                  <a:latin typeface="Calibri (MS) Bold"/>
                  <a:ea typeface="Calibri (MS) Bold"/>
                  <a:cs typeface="Calibri (MS) Bold"/>
                  <a:sym typeface="Calibri (MS) Bold"/>
                </a:rPr>
                <a:t>Lack of Robustness Against Skilled Forgeries:</a:t>
              </a:r>
            </a:p>
            <a:p>
              <a:pPr algn="l">
                <a:lnSpc>
                  <a:spcPts val="2400"/>
                </a:lnSpc>
              </a:pPr>
              <a:r>
                <a:rPr lang="en-US" sz="2000">
                  <a:solidFill>
                    <a:srgbClr val="000000"/>
                  </a:solidFill>
                  <a:latin typeface="Calibri (MS)"/>
                  <a:ea typeface="Calibri (MS)"/>
                  <a:cs typeface="Calibri (MS)"/>
                  <a:sym typeface="Calibri (MS)"/>
                </a:rPr>
                <a:t>These methods struggle to detect forged signatures that closely mimic genuine ones, especially without analyzing behavioral or dynamic traits.</a:t>
              </a:r>
            </a:p>
            <a:p>
              <a:pPr algn="l">
                <a:lnSpc>
                  <a:spcPts val="2400"/>
                </a:lnSpc>
              </a:pPr>
            </a:p>
            <a:p>
              <a:pPr algn="l">
                <a:lnSpc>
                  <a:spcPts val="2639"/>
                </a:lnSpc>
              </a:pPr>
              <a:r>
                <a:rPr lang="en-US" sz="2199" b="true">
                  <a:solidFill>
                    <a:srgbClr val="000000"/>
                  </a:solidFill>
                  <a:latin typeface="Calibri (MS) Bold"/>
                  <a:ea typeface="Calibri (MS) Bold"/>
                  <a:cs typeface="Calibri (MS) Bold"/>
                  <a:sym typeface="Calibri (MS) Bold"/>
                </a:rPr>
                <a:t>Manual Verification is Time-Consuming and Error-Prone:</a:t>
              </a:r>
            </a:p>
            <a:p>
              <a:pPr algn="l">
                <a:lnSpc>
                  <a:spcPts val="2400"/>
                </a:lnSpc>
              </a:pPr>
              <a:r>
                <a:rPr lang="en-US" sz="2000">
                  <a:solidFill>
                    <a:srgbClr val="000000"/>
                  </a:solidFill>
                  <a:latin typeface="Calibri (MS)"/>
                  <a:ea typeface="Calibri (MS)"/>
                  <a:cs typeface="Calibri (MS)"/>
                  <a:sym typeface="Calibri (MS)"/>
                </a:rPr>
                <a:t>Human-based verification introduces subjectivity and inconsistency, making the process slow and unreliable for large-scale use.</a:t>
              </a:r>
            </a:p>
            <a:p>
              <a:pPr algn="l">
                <a:lnSpc>
                  <a:spcPts val="2400"/>
                </a:lnSpc>
              </a:pPr>
            </a:p>
            <a:p>
              <a:pPr algn="l">
                <a:lnSpc>
                  <a:spcPts val="2639"/>
                </a:lnSpc>
              </a:pPr>
              <a:r>
                <a:rPr lang="en-US" sz="2199" b="true">
                  <a:solidFill>
                    <a:srgbClr val="000000"/>
                  </a:solidFill>
                  <a:latin typeface="Calibri (MS) Bold"/>
                  <a:ea typeface="Calibri (MS) Bold"/>
                  <a:cs typeface="Calibri (MS) Bold"/>
                  <a:sym typeface="Calibri (MS) Bold"/>
                </a:rPr>
                <a:t>Limited Scalability for Large Datasets or Real-Time Use:</a:t>
              </a:r>
            </a:p>
            <a:p>
              <a:pPr algn="l">
                <a:lnSpc>
                  <a:spcPts val="2400"/>
                </a:lnSpc>
              </a:pPr>
              <a:r>
                <a:rPr lang="en-US" sz="2000">
                  <a:solidFill>
                    <a:srgbClr val="000000"/>
                  </a:solidFill>
                  <a:latin typeface="Calibri (MS)"/>
                  <a:ea typeface="Calibri (MS)"/>
                  <a:cs typeface="Calibri (MS)"/>
                  <a:sym typeface="Calibri (MS)"/>
                </a:rPr>
                <a:t>Traditional systems are not well-suited for handling large volumes of data or providing instant verification, limiting their effectiveness in modern applications.</a:t>
              </a:r>
            </a:p>
          </p:txBody>
        </p:sp>
      </p:grpSp>
      <p:grpSp>
        <p:nvGrpSpPr>
          <p:cNvPr name="Group 5" id="5"/>
          <p:cNvGrpSpPr/>
          <p:nvPr/>
        </p:nvGrpSpPr>
        <p:grpSpPr>
          <a:xfrm rot="0">
            <a:off x="651806" y="292947"/>
            <a:ext cx="8449988" cy="1097280"/>
            <a:chOff x="0" y="0"/>
            <a:chExt cx="3129625" cy="406400"/>
          </a:xfrm>
        </p:grpSpPr>
        <p:sp>
          <p:nvSpPr>
            <p:cNvPr name="Freeform 6" id="6"/>
            <p:cNvSpPr/>
            <p:nvPr/>
          </p:nvSpPr>
          <p:spPr>
            <a:xfrm flipH="false" flipV="false" rot="0">
              <a:off x="0" y="0"/>
              <a:ext cx="3129625" cy="406400"/>
            </a:xfrm>
            <a:custGeom>
              <a:avLst/>
              <a:gdLst/>
              <a:ahLst/>
              <a:cxnLst/>
              <a:rect r="r" b="b" t="t" l="l"/>
              <a:pathLst>
                <a:path h="406400" w="3129625">
                  <a:moveTo>
                    <a:pt x="2926425" y="0"/>
                  </a:moveTo>
                  <a:lnTo>
                    <a:pt x="203200" y="0"/>
                  </a:lnTo>
                  <a:lnTo>
                    <a:pt x="0" y="203200"/>
                  </a:lnTo>
                  <a:lnTo>
                    <a:pt x="203200" y="406400"/>
                  </a:lnTo>
                  <a:lnTo>
                    <a:pt x="2926425" y="406400"/>
                  </a:lnTo>
                  <a:lnTo>
                    <a:pt x="3129625" y="203200"/>
                  </a:lnTo>
                  <a:lnTo>
                    <a:pt x="2926425" y="0"/>
                  </a:lnTo>
                  <a:close/>
                </a:path>
              </a:pathLst>
            </a:custGeom>
            <a:gradFill rotWithShape="true">
              <a:gsLst>
                <a:gs pos="0">
                  <a:srgbClr val="5DE0E6">
                    <a:alpha val="100000"/>
                  </a:srgbClr>
                </a:gs>
                <a:gs pos="100000">
                  <a:srgbClr val="004AAD">
                    <a:alpha val="100000"/>
                  </a:srgbClr>
                </a:gs>
              </a:gsLst>
              <a:lin ang="0"/>
            </a:gradFill>
          </p:spPr>
        </p:sp>
        <p:sp>
          <p:nvSpPr>
            <p:cNvPr name="TextBox 7" id="7"/>
            <p:cNvSpPr txBox="true"/>
            <p:nvPr/>
          </p:nvSpPr>
          <p:spPr>
            <a:xfrm>
              <a:off x="152400" y="-28575"/>
              <a:ext cx="2824825" cy="434975"/>
            </a:xfrm>
            <a:prstGeom prst="rect">
              <a:avLst/>
            </a:prstGeom>
          </p:spPr>
          <p:txBody>
            <a:bodyPr anchor="ctr" rtlCol="false" tIns="50800" lIns="50800" bIns="50800" rIns="50800"/>
            <a:lstStyle/>
            <a:p>
              <a:pPr algn="ctr">
                <a:lnSpc>
                  <a:spcPts val="1960"/>
                </a:lnSpc>
                <a:spcBef>
                  <a:spcPct val="0"/>
                </a:spcBef>
              </a:pPr>
            </a:p>
          </p:txBody>
        </p:sp>
      </p:grpSp>
      <p:grpSp>
        <p:nvGrpSpPr>
          <p:cNvPr name="Group 8" id="8"/>
          <p:cNvGrpSpPr/>
          <p:nvPr/>
        </p:nvGrpSpPr>
        <p:grpSpPr>
          <a:xfrm rot="0">
            <a:off x="487680" y="292947"/>
            <a:ext cx="8778240" cy="1219200"/>
            <a:chOff x="0" y="0"/>
            <a:chExt cx="11704320" cy="1625600"/>
          </a:xfrm>
        </p:grpSpPr>
        <p:sp>
          <p:nvSpPr>
            <p:cNvPr name="Freeform 9" id="9"/>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10" id="10"/>
            <p:cNvSpPr txBox="true"/>
            <p:nvPr/>
          </p:nvSpPr>
          <p:spPr>
            <a:xfrm>
              <a:off x="0" y="-95250"/>
              <a:ext cx="11704320" cy="1720850"/>
            </a:xfrm>
            <a:prstGeom prst="rect">
              <a:avLst/>
            </a:prstGeom>
          </p:spPr>
          <p:txBody>
            <a:bodyPr anchor="ctr" rtlCol="false" tIns="0" lIns="0" bIns="0" rIns="0"/>
            <a:lstStyle/>
            <a:p>
              <a:pPr algn="ctr">
                <a:lnSpc>
                  <a:spcPts val="5631"/>
                </a:lnSpc>
              </a:pPr>
              <a:r>
                <a:rPr lang="en-US" sz="4693" b="true">
                  <a:solidFill>
                    <a:srgbClr val="FFFFFF"/>
                  </a:solidFill>
                  <a:latin typeface="Calibri (MS) Bold"/>
                  <a:ea typeface="Calibri (MS) Bold"/>
                  <a:cs typeface="Calibri (MS) Bold"/>
                  <a:sym typeface="Calibri (MS) Bold"/>
                </a:rPr>
                <a:t>Existing Work with Limitations</a:t>
              </a:r>
            </a:p>
          </p:txBody>
        </p:sp>
      </p:gr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87680" y="1577465"/>
            <a:ext cx="8778240" cy="5737735"/>
            <a:chOff x="0" y="0"/>
            <a:chExt cx="11704320" cy="7650313"/>
          </a:xfrm>
        </p:grpSpPr>
        <p:sp>
          <p:nvSpPr>
            <p:cNvPr name="Freeform 3" id="3"/>
            <p:cNvSpPr/>
            <p:nvPr/>
          </p:nvSpPr>
          <p:spPr>
            <a:xfrm flipH="false" flipV="false" rot="0">
              <a:off x="0" y="0"/>
              <a:ext cx="11704320" cy="7650314"/>
            </a:xfrm>
            <a:custGeom>
              <a:avLst/>
              <a:gdLst/>
              <a:ahLst/>
              <a:cxnLst/>
              <a:rect r="r" b="b" t="t" l="l"/>
              <a:pathLst>
                <a:path h="7650314" w="11704320">
                  <a:moveTo>
                    <a:pt x="0" y="0"/>
                  </a:moveTo>
                  <a:lnTo>
                    <a:pt x="11704320" y="0"/>
                  </a:lnTo>
                  <a:lnTo>
                    <a:pt x="11704320" y="7650314"/>
                  </a:lnTo>
                  <a:lnTo>
                    <a:pt x="0" y="7650314"/>
                  </a:lnTo>
                  <a:close/>
                </a:path>
              </a:pathLst>
            </a:custGeom>
            <a:solidFill>
              <a:srgbClr val="000000">
                <a:alpha val="0"/>
              </a:srgbClr>
            </a:solidFill>
          </p:spPr>
        </p:sp>
        <p:sp>
          <p:nvSpPr>
            <p:cNvPr name="TextBox 4" id="4"/>
            <p:cNvSpPr txBox="true"/>
            <p:nvPr/>
          </p:nvSpPr>
          <p:spPr>
            <a:xfrm>
              <a:off x="0" y="-47625"/>
              <a:ext cx="11704320" cy="7697938"/>
            </a:xfrm>
            <a:prstGeom prst="rect">
              <a:avLst/>
            </a:prstGeom>
          </p:spPr>
          <p:txBody>
            <a:bodyPr anchor="t" rtlCol="false" tIns="0" lIns="0" bIns="0" rIns="0"/>
            <a:lstStyle/>
            <a:p>
              <a:pPr algn="l">
                <a:lnSpc>
                  <a:spcPts val="2640"/>
                </a:lnSpc>
              </a:pPr>
              <a:r>
                <a:rPr lang="en-US" sz="2200" b="true">
                  <a:solidFill>
                    <a:srgbClr val="000000"/>
                  </a:solidFill>
                  <a:latin typeface="Calibri (MS) Bold"/>
                  <a:ea typeface="Calibri (MS) Bold"/>
                  <a:cs typeface="Calibri (MS) Bold"/>
                  <a:sym typeface="Calibri (MS) Bold"/>
                </a:rPr>
                <a:t>Use of Supervised Machine Learning Models</a:t>
              </a:r>
            </a:p>
            <a:p>
              <a:pPr algn="l">
                <a:lnSpc>
                  <a:spcPts val="2400"/>
                </a:lnSpc>
              </a:pPr>
              <a:r>
                <a:rPr lang="en-US" sz="2000">
                  <a:solidFill>
                    <a:srgbClr val="000000"/>
                  </a:solidFill>
                  <a:latin typeface="Calibri (MS)"/>
                  <a:ea typeface="Calibri (MS)"/>
                  <a:cs typeface="Calibri (MS)"/>
                  <a:sym typeface="Calibri (MS)"/>
                </a:rPr>
                <a:t>The core of the system relies on supervised learning algorithms, which learn from labeled training data. These models are trained to identify complex patterns and relationships in signature features that distinguish authentic signatures from forgeries.</a:t>
              </a:r>
            </a:p>
            <a:p>
              <a:pPr algn="l">
                <a:lnSpc>
                  <a:spcPts val="2400"/>
                </a:lnSpc>
              </a:pPr>
            </a:p>
            <a:p>
              <a:pPr algn="l">
                <a:lnSpc>
                  <a:spcPts val="2640"/>
                </a:lnSpc>
              </a:pPr>
              <a:r>
                <a:rPr lang="en-US" sz="2200" b="true">
                  <a:solidFill>
                    <a:srgbClr val="000000"/>
                  </a:solidFill>
                  <a:latin typeface="Calibri (MS) Bold"/>
                  <a:ea typeface="Calibri (MS) Bold"/>
                  <a:cs typeface="Calibri (MS) Bold"/>
                  <a:sym typeface="Calibri (MS) Bold"/>
                </a:rPr>
                <a:t>Feature Extraction using Image Processing Techniques</a:t>
              </a:r>
            </a:p>
            <a:p>
              <a:pPr algn="l">
                <a:lnSpc>
                  <a:spcPts val="2400"/>
                </a:lnSpc>
              </a:pPr>
              <a:r>
                <a:rPr lang="en-US" sz="2000">
                  <a:solidFill>
                    <a:srgbClr val="000000"/>
                  </a:solidFill>
                  <a:latin typeface="Calibri (MS)"/>
                  <a:ea typeface="Calibri (MS)"/>
                  <a:cs typeface="Calibri (MS)"/>
                  <a:sym typeface="Calibri (MS)"/>
                </a:rPr>
                <a:t>Prior to model training, signatures undergo preprocessing and feature extraction to derive meaningful information from the raw images.</a:t>
              </a:r>
            </a:p>
            <a:p>
              <a:pPr algn="l">
                <a:lnSpc>
                  <a:spcPts val="2400"/>
                </a:lnSpc>
              </a:pPr>
            </a:p>
            <a:p>
              <a:pPr algn="l">
                <a:lnSpc>
                  <a:spcPts val="2640"/>
                </a:lnSpc>
              </a:pPr>
              <a:r>
                <a:rPr lang="en-US" sz="2200" b="true">
                  <a:solidFill>
                    <a:srgbClr val="000000"/>
                  </a:solidFill>
                  <a:latin typeface="Calibri (MS) Bold"/>
                  <a:ea typeface="Calibri (MS) Bold"/>
                  <a:cs typeface="Calibri (MS) Bold"/>
                  <a:sym typeface="Calibri (MS) Bold"/>
                </a:rPr>
                <a:t>Dataset Preparation with Labeled Signatures</a:t>
              </a:r>
            </a:p>
            <a:p>
              <a:pPr algn="l">
                <a:lnSpc>
                  <a:spcPts val="2400"/>
                </a:lnSpc>
              </a:pPr>
              <a:r>
                <a:rPr lang="en-US" sz="2000">
                  <a:solidFill>
                    <a:srgbClr val="000000"/>
                  </a:solidFill>
                  <a:latin typeface="Calibri (MS)"/>
                  <a:ea typeface="Calibri (MS)"/>
                  <a:cs typeface="Calibri (MS)"/>
                  <a:sym typeface="Calibri (MS)"/>
                </a:rPr>
                <a:t>A well-structured dataset is crucial for model performance. The dataset used consists of a large number of signature images, each labeled as genuine or forged.</a:t>
              </a:r>
            </a:p>
            <a:p>
              <a:pPr algn="l">
                <a:lnSpc>
                  <a:spcPts val="2400"/>
                </a:lnSpc>
              </a:pPr>
            </a:p>
            <a:p>
              <a:pPr algn="l">
                <a:lnSpc>
                  <a:spcPts val="2640"/>
                </a:lnSpc>
              </a:pPr>
              <a:r>
                <a:rPr lang="en-US" sz="2200" b="true">
                  <a:solidFill>
                    <a:srgbClr val="000000"/>
                  </a:solidFill>
                  <a:latin typeface="Calibri (MS) Bold"/>
                  <a:ea typeface="Calibri (MS) Bold"/>
                  <a:cs typeface="Calibri (MS) Bold"/>
                  <a:sym typeface="Calibri (MS) Bold"/>
                </a:rPr>
                <a:t>Model Training and Validation</a:t>
              </a:r>
              <a:r>
                <a:rPr lang="en-US" sz="2200">
                  <a:solidFill>
                    <a:srgbClr val="000000"/>
                  </a:solidFill>
                  <a:latin typeface="Calibri (MS)"/>
                  <a:ea typeface="Calibri (MS)"/>
                  <a:cs typeface="Calibri (MS)"/>
                  <a:sym typeface="Calibri (MS)"/>
                </a:rPr>
                <a:t> </a:t>
              </a:r>
            </a:p>
            <a:p>
              <a:pPr algn="l">
                <a:lnSpc>
                  <a:spcPts val="2400"/>
                </a:lnSpc>
              </a:pPr>
              <a:r>
                <a:rPr lang="en-US" sz="2000">
                  <a:solidFill>
                    <a:srgbClr val="000000"/>
                  </a:solidFill>
                  <a:latin typeface="Calibri (MS)"/>
                  <a:ea typeface="Calibri (MS)"/>
                  <a:cs typeface="Calibri (MS)"/>
                  <a:sym typeface="Calibri (MS)"/>
                </a:rPr>
                <a:t>Once the dataset is prepared and features are extracted, the machine learning models are trained.</a:t>
              </a:r>
            </a:p>
            <a:p>
              <a:pPr algn="l">
                <a:lnSpc>
                  <a:spcPts val="2640"/>
                </a:lnSpc>
              </a:pPr>
            </a:p>
          </p:txBody>
        </p:sp>
      </p:grpSp>
      <p:grpSp>
        <p:nvGrpSpPr>
          <p:cNvPr name="Group 5" id="5"/>
          <p:cNvGrpSpPr/>
          <p:nvPr/>
        </p:nvGrpSpPr>
        <p:grpSpPr>
          <a:xfrm rot="0">
            <a:off x="487680" y="353907"/>
            <a:ext cx="8778240" cy="1097280"/>
            <a:chOff x="0" y="0"/>
            <a:chExt cx="3251200" cy="406400"/>
          </a:xfrm>
        </p:grpSpPr>
        <p:sp>
          <p:nvSpPr>
            <p:cNvPr name="Freeform 6" id="6"/>
            <p:cNvSpPr/>
            <p:nvPr/>
          </p:nvSpPr>
          <p:spPr>
            <a:xfrm flipH="false" flipV="false" rot="0">
              <a:off x="0" y="0"/>
              <a:ext cx="3251200" cy="406400"/>
            </a:xfrm>
            <a:custGeom>
              <a:avLst/>
              <a:gdLst/>
              <a:ahLst/>
              <a:cxnLst/>
              <a:rect r="r" b="b" t="t" l="l"/>
              <a:pathLst>
                <a:path h="406400" w="3251200">
                  <a:moveTo>
                    <a:pt x="3048000" y="0"/>
                  </a:moveTo>
                  <a:lnTo>
                    <a:pt x="203200" y="0"/>
                  </a:lnTo>
                  <a:lnTo>
                    <a:pt x="0" y="203200"/>
                  </a:lnTo>
                  <a:lnTo>
                    <a:pt x="203200" y="406400"/>
                  </a:lnTo>
                  <a:lnTo>
                    <a:pt x="3048000" y="406400"/>
                  </a:lnTo>
                  <a:lnTo>
                    <a:pt x="3251200" y="203200"/>
                  </a:lnTo>
                  <a:lnTo>
                    <a:pt x="3048000" y="0"/>
                  </a:lnTo>
                  <a:close/>
                </a:path>
              </a:pathLst>
            </a:custGeom>
            <a:gradFill rotWithShape="true">
              <a:gsLst>
                <a:gs pos="0">
                  <a:srgbClr val="5DE0E6">
                    <a:alpha val="100000"/>
                  </a:srgbClr>
                </a:gs>
                <a:gs pos="100000">
                  <a:srgbClr val="004AAD">
                    <a:alpha val="100000"/>
                  </a:srgbClr>
                </a:gs>
              </a:gsLst>
              <a:lin ang="0"/>
            </a:gradFill>
          </p:spPr>
        </p:sp>
        <p:sp>
          <p:nvSpPr>
            <p:cNvPr name="TextBox 7" id="7"/>
            <p:cNvSpPr txBox="true"/>
            <p:nvPr/>
          </p:nvSpPr>
          <p:spPr>
            <a:xfrm>
              <a:off x="152400" y="-28575"/>
              <a:ext cx="2946400" cy="434975"/>
            </a:xfrm>
            <a:prstGeom prst="rect">
              <a:avLst/>
            </a:prstGeom>
          </p:spPr>
          <p:txBody>
            <a:bodyPr anchor="ctr" rtlCol="false" tIns="50800" lIns="50800" bIns="50800" rIns="50800"/>
            <a:lstStyle/>
            <a:p>
              <a:pPr algn="ctr">
                <a:lnSpc>
                  <a:spcPts val="1960"/>
                </a:lnSpc>
                <a:spcBef>
                  <a:spcPct val="0"/>
                </a:spcBef>
              </a:pPr>
            </a:p>
          </p:txBody>
        </p:sp>
      </p:grpSp>
      <p:grpSp>
        <p:nvGrpSpPr>
          <p:cNvPr name="Group 8" id="8"/>
          <p:cNvGrpSpPr/>
          <p:nvPr/>
        </p:nvGrpSpPr>
        <p:grpSpPr>
          <a:xfrm rot="0">
            <a:off x="487680" y="292947"/>
            <a:ext cx="8778240" cy="1219200"/>
            <a:chOff x="0" y="0"/>
            <a:chExt cx="11704320" cy="1625600"/>
          </a:xfrm>
        </p:grpSpPr>
        <p:sp>
          <p:nvSpPr>
            <p:cNvPr name="Freeform 9" id="9"/>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10" id="10"/>
            <p:cNvSpPr txBox="true"/>
            <p:nvPr/>
          </p:nvSpPr>
          <p:spPr>
            <a:xfrm>
              <a:off x="0" y="-95250"/>
              <a:ext cx="11704320" cy="1720850"/>
            </a:xfrm>
            <a:prstGeom prst="rect">
              <a:avLst/>
            </a:prstGeom>
          </p:spPr>
          <p:txBody>
            <a:bodyPr anchor="ctr" rtlCol="false" tIns="0" lIns="0" bIns="0" rIns="0"/>
            <a:lstStyle/>
            <a:p>
              <a:pPr algn="ctr">
                <a:lnSpc>
                  <a:spcPts val="5631"/>
                </a:lnSpc>
              </a:pPr>
              <a:r>
                <a:rPr lang="en-US" sz="4693" b="true">
                  <a:solidFill>
                    <a:srgbClr val="FFFFFF"/>
                  </a:solidFill>
                  <a:latin typeface="Calibri (MS) Bold"/>
                  <a:ea typeface="Calibri (MS) Bold"/>
                  <a:cs typeface="Calibri (MS) Bold"/>
                  <a:sym typeface="Calibri (MS) Bold"/>
                </a:rPr>
                <a:t>Proposed Work and Methodology</a:t>
              </a:r>
            </a:p>
          </p:txBody>
        </p:sp>
      </p:gr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87680" y="1706880"/>
            <a:ext cx="8778240" cy="4827694"/>
            <a:chOff x="0" y="0"/>
            <a:chExt cx="11704320" cy="6436925"/>
          </a:xfrm>
        </p:grpSpPr>
        <p:sp>
          <p:nvSpPr>
            <p:cNvPr name="Freeform 3" id="3"/>
            <p:cNvSpPr/>
            <p:nvPr/>
          </p:nvSpPr>
          <p:spPr>
            <a:xfrm flipH="false" flipV="false" rot="0">
              <a:off x="0" y="0"/>
              <a:ext cx="11704320" cy="6436925"/>
            </a:xfrm>
            <a:custGeom>
              <a:avLst/>
              <a:gdLst/>
              <a:ahLst/>
              <a:cxnLst/>
              <a:rect r="r" b="b" t="t" l="l"/>
              <a:pathLst>
                <a:path h="6436925" w="11704320">
                  <a:moveTo>
                    <a:pt x="0" y="0"/>
                  </a:moveTo>
                  <a:lnTo>
                    <a:pt x="11704320" y="0"/>
                  </a:lnTo>
                  <a:lnTo>
                    <a:pt x="11704320" y="6436925"/>
                  </a:lnTo>
                  <a:lnTo>
                    <a:pt x="0" y="6436925"/>
                  </a:lnTo>
                  <a:close/>
                </a:path>
              </a:pathLst>
            </a:custGeom>
            <a:solidFill>
              <a:srgbClr val="000000">
                <a:alpha val="0"/>
              </a:srgbClr>
            </a:solidFill>
          </p:spPr>
        </p:sp>
        <p:sp>
          <p:nvSpPr>
            <p:cNvPr name="TextBox 4" id="4"/>
            <p:cNvSpPr txBox="true"/>
            <p:nvPr/>
          </p:nvSpPr>
          <p:spPr>
            <a:xfrm>
              <a:off x="0" y="-47625"/>
              <a:ext cx="11704320" cy="6484550"/>
            </a:xfrm>
            <a:prstGeom prst="rect">
              <a:avLst/>
            </a:prstGeom>
          </p:spPr>
          <p:txBody>
            <a:bodyPr anchor="t" rtlCol="false" tIns="0" lIns="0" bIns="0" rIns="0"/>
            <a:lstStyle/>
            <a:p>
              <a:pPr algn="l">
                <a:lnSpc>
                  <a:spcPts val="2639"/>
                </a:lnSpc>
              </a:pPr>
              <a:r>
                <a:rPr lang="en-US" sz="2199" b="true">
                  <a:solidFill>
                    <a:srgbClr val="000000"/>
                  </a:solidFill>
                  <a:latin typeface="Calibri (MS) Bold"/>
                  <a:ea typeface="Calibri (MS) Bold"/>
                  <a:cs typeface="Calibri (MS) Bold"/>
                  <a:sym typeface="Calibri (MS) Bold"/>
                </a:rPr>
                <a:t>Utilizes Deep Learning Techniques for Higher Accuracy</a:t>
              </a:r>
            </a:p>
            <a:p>
              <a:pPr algn="l">
                <a:lnSpc>
                  <a:spcPts val="2400"/>
                </a:lnSpc>
              </a:pPr>
              <a:r>
                <a:rPr lang="en-US" sz="2000">
                  <a:solidFill>
                    <a:srgbClr val="000000"/>
                  </a:solidFill>
                  <a:latin typeface="Calibri (MS)"/>
                  <a:ea typeface="Calibri (MS)"/>
                  <a:cs typeface="Calibri (MS)"/>
                  <a:sym typeface="Calibri (MS)"/>
                </a:rPr>
                <a:t>The system leverages advanced deep learning architectures, particularly Convolutional Neural Networks (CNNs), to automatically learn and extract hierarchical features from signature images.</a:t>
              </a:r>
            </a:p>
            <a:p>
              <a:pPr algn="l">
                <a:lnSpc>
                  <a:spcPts val="2400"/>
                </a:lnSpc>
              </a:pPr>
            </a:p>
            <a:p>
              <a:pPr algn="l">
                <a:lnSpc>
                  <a:spcPts val="2639"/>
                </a:lnSpc>
              </a:pPr>
              <a:r>
                <a:rPr lang="en-US" sz="2199" b="true">
                  <a:solidFill>
                    <a:srgbClr val="000000"/>
                  </a:solidFill>
                  <a:latin typeface="Calibri (MS) Bold"/>
                  <a:ea typeface="Calibri (MS) Bold"/>
                  <a:cs typeface="Calibri (MS) Bold"/>
                  <a:sym typeface="Calibri (MS) Bold"/>
                </a:rPr>
                <a:t>Robust Against Both Random and Skilled Forgeries</a:t>
              </a:r>
            </a:p>
            <a:p>
              <a:pPr algn="l">
                <a:lnSpc>
                  <a:spcPts val="2400"/>
                </a:lnSpc>
              </a:pPr>
              <a:r>
                <a:rPr lang="en-US" sz="2000">
                  <a:solidFill>
                    <a:srgbClr val="000000"/>
                  </a:solidFill>
                  <a:latin typeface="Calibri (MS)"/>
                  <a:ea typeface="Calibri (MS)"/>
                  <a:cs typeface="Calibri (MS)"/>
                  <a:sym typeface="Calibri (MS)"/>
                </a:rPr>
                <a:t>One of the key strengths of this system is its robustness against different types of forgeries.</a:t>
              </a:r>
            </a:p>
            <a:p>
              <a:pPr algn="l">
                <a:lnSpc>
                  <a:spcPts val="2400"/>
                </a:lnSpc>
              </a:pPr>
            </a:p>
            <a:p>
              <a:pPr algn="l">
                <a:lnSpc>
                  <a:spcPts val="2639"/>
                </a:lnSpc>
              </a:pPr>
              <a:r>
                <a:rPr lang="en-US" sz="2199" b="true">
                  <a:solidFill>
                    <a:srgbClr val="000000"/>
                  </a:solidFill>
                  <a:latin typeface="Calibri (MS) Bold"/>
                  <a:ea typeface="Calibri (MS) Bold"/>
                  <a:cs typeface="Calibri (MS) Bold"/>
                  <a:sym typeface="Calibri (MS) Bold"/>
                </a:rPr>
                <a:t>Potential Integration with Real-Time Verification Systems</a:t>
              </a:r>
            </a:p>
            <a:p>
              <a:pPr algn="l">
                <a:lnSpc>
                  <a:spcPts val="2400"/>
                </a:lnSpc>
              </a:pPr>
              <a:r>
                <a:rPr lang="en-US" sz="2000">
                  <a:solidFill>
                    <a:srgbClr val="000000"/>
                  </a:solidFill>
                  <a:latin typeface="Calibri (MS)"/>
                  <a:ea typeface="Calibri (MS)"/>
                  <a:cs typeface="Calibri (MS)"/>
                  <a:sym typeface="Calibri (MS)"/>
                </a:rPr>
                <a:t>Designed with performance and scalability in mind, the system can be integrated into real-time verification workflows.</a:t>
              </a:r>
            </a:p>
            <a:p>
              <a:pPr algn="l">
                <a:lnSpc>
                  <a:spcPts val="2400"/>
                </a:lnSpc>
              </a:pPr>
            </a:p>
            <a:p>
              <a:pPr algn="l">
                <a:lnSpc>
                  <a:spcPts val="2639"/>
                </a:lnSpc>
              </a:pPr>
              <a:r>
                <a:rPr lang="en-US" sz="2199" b="true">
                  <a:solidFill>
                    <a:srgbClr val="000000"/>
                  </a:solidFill>
                  <a:latin typeface="Calibri (MS) Bold"/>
                  <a:ea typeface="Calibri (MS) Bold"/>
                  <a:cs typeface="Calibri (MS) Bold"/>
                  <a:sym typeface="Calibri (MS) Bold"/>
                </a:rPr>
                <a:t>Adaptive Learning Capabilities with New Data</a:t>
              </a:r>
            </a:p>
            <a:p>
              <a:pPr algn="l">
                <a:lnSpc>
                  <a:spcPts val="2639"/>
                </a:lnSpc>
              </a:pPr>
            </a:p>
          </p:txBody>
        </p:sp>
      </p:grpSp>
      <p:grpSp>
        <p:nvGrpSpPr>
          <p:cNvPr name="Group 5" id="5"/>
          <p:cNvGrpSpPr/>
          <p:nvPr/>
        </p:nvGrpSpPr>
        <p:grpSpPr>
          <a:xfrm rot="0">
            <a:off x="1543491" y="353907"/>
            <a:ext cx="7116382" cy="1097280"/>
            <a:chOff x="0" y="0"/>
            <a:chExt cx="2635697" cy="406400"/>
          </a:xfrm>
        </p:grpSpPr>
        <p:sp>
          <p:nvSpPr>
            <p:cNvPr name="Freeform 6" id="6"/>
            <p:cNvSpPr/>
            <p:nvPr/>
          </p:nvSpPr>
          <p:spPr>
            <a:xfrm flipH="false" flipV="false" rot="0">
              <a:off x="0" y="0"/>
              <a:ext cx="2635697" cy="406400"/>
            </a:xfrm>
            <a:custGeom>
              <a:avLst/>
              <a:gdLst/>
              <a:ahLst/>
              <a:cxnLst/>
              <a:rect r="r" b="b" t="t" l="l"/>
              <a:pathLst>
                <a:path h="406400" w="2635697">
                  <a:moveTo>
                    <a:pt x="2432497" y="0"/>
                  </a:moveTo>
                  <a:lnTo>
                    <a:pt x="203200" y="0"/>
                  </a:lnTo>
                  <a:lnTo>
                    <a:pt x="0" y="203200"/>
                  </a:lnTo>
                  <a:lnTo>
                    <a:pt x="203200" y="406400"/>
                  </a:lnTo>
                  <a:lnTo>
                    <a:pt x="2432497" y="406400"/>
                  </a:lnTo>
                  <a:lnTo>
                    <a:pt x="2635697" y="203200"/>
                  </a:lnTo>
                  <a:lnTo>
                    <a:pt x="2432497" y="0"/>
                  </a:lnTo>
                  <a:close/>
                </a:path>
              </a:pathLst>
            </a:custGeom>
            <a:gradFill rotWithShape="true">
              <a:gsLst>
                <a:gs pos="0">
                  <a:srgbClr val="5DE0E6">
                    <a:alpha val="100000"/>
                  </a:srgbClr>
                </a:gs>
                <a:gs pos="100000">
                  <a:srgbClr val="004AAD">
                    <a:alpha val="100000"/>
                  </a:srgbClr>
                </a:gs>
              </a:gsLst>
              <a:lin ang="0"/>
            </a:gradFill>
          </p:spPr>
        </p:sp>
        <p:sp>
          <p:nvSpPr>
            <p:cNvPr name="TextBox 7" id="7"/>
            <p:cNvSpPr txBox="true"/>
            <p:nvPr/>
          </p:nvSpPr>
          <p:spPr>
            <a:xfrm>
              <a:off x="152400" y="-28575"/>
              <a:ext cx="2330897" cy="434975"/>
            </a:xfrm>
            <a:prstGeom prst="rect">
              <a:avLst/>
            </a:prstGeom>
          </p:spPr>
          <p:txBody>
            <a:bodyPr anchor="ctr" rtlCol="false" tIns="50800" lIns="50800" bIns="50800" rIns="50800"/>
            <a:lstStyle/>
            <a:p>
              <a:pPr algn="ctr">
                <a:lnSpc>
                  <a:spcPts val="1960"/>
                </a:lnSpc>
                <a:spcBef>
                  <a:spcPct val="0"/>
                </a:spcBef>
              </a:pPr>
            </a:p>
          </p:txBody>
        </p:sp>
      </p:grpSp>
      <p:grpSp>
        <p:nvGrpSpPr>
          <p:cNvPr name="Group 8" id="8"/>
          <p:cNvGrpSpPr/>
          <p:nvPr/>
        </p:nvGrpSpPr>
        <p:grpSpPr>
          <a:xfrm rot="0">
            <a:off x="487680" y="292947"/>
            <a:ext cx="8778240" cy="1219200"/>
            <a:chOff x="0" y="0"/>
            <a:chExt cx="11704320" cy="1625600"/>
          </a:xfrm>
        </p:grpSpPr>
        <p:sp>
          <p:nvSpPr>
            <p:cNvPr name="Freeform 9" id="9"/>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10" id="10"/>
            <p:cNvSpPr txBox="true"/>
            <p:nvPr/>
          </p:nvSpPr>
          <p:spPr>
            <a:xfrm>
              <a:off x="0" y="-95250"/>
              <a:ext cx="11704320" cy="1720850"/>
            </a:xfrm>
            <a:prstGeom prst="rect">
              <a:avLst/>
            </a:prstGeom>
          </p:spPr>
          <p:txBody>
            <a:bodyPr anchor="ctr" rtlCol="false" tIns="0" lIns="0" bIns="0" rIns="0"/>
            <a:lstStyle/>
            <a:p>
              <a:pPr algn="ctr">
                <a:lnSpc>
                  <a:spcPts val="5631"/>
                </a:lnSpc>
              </a:pPr>
              <a:r>
                <a:rPr lang="en-US" sz="4693" b="true">
                  <a:solidFill>
                    <a:srgbClr val="FFFFFF"/>
                  </a:solidFill>
                  <a:latin typeface="Calibri (MS) Bold"/>
                  <a:ea typeface="Calibri (MS) Bold"/>
                  <a:cs typeface="Calibri (MS) Bold"/>
                  <a:sym typeface="Calibri (MS) Bold"/>
                </a:rPr>
                <a:t>Novelty of the Project</a:t>
              </a:r>
            </a:p>
          </p:txBody>
        </p:sp>
      </p:gr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1600" y="414867"/>
            <a:ext cx="9408160" cy="1097280"/>
            <a:chOff x="0" y="0"/>
            <a:chExt cx="3484504" cy="406400"/>
          </a:xfrm>
        </p:grpSpPr>
        <p:sp>
          <p:nvSpPr>
            <p:cNvPr name="Freeform 3" id="3"/>
            <p:cNvSpPr/>
            <p:nvPr/>
          </p:nvSpPr>
          <p:spPr>
            <a:xfrm flipH="false" flipV="false" rot="0">
              <a:off x="0" y="0"/>
              <a:ext cx="3484504" cy="406400"/>
            </a:xfrm>
            <a:custGeom>
              <a:avLst/>
              <a:gdLst/>
              <a:ahLst/>
              <a:cxnLst/>
              <a:rect r="r" b="b" t="t" l="l"/>
              <a:pathLst>
                <a:path h="406400" w="3484504">
                  <a:moveTo>
                    <a:pt x="3281304" y="0"/>
                  </a:moveTo>
                  <a:lnTo>
                    <a:pt x="203200" y="0"/>
                  </a:lnTo>
                  <a:lnTo>
                    <a:pt x="0" y="203200"/>
                  </a:lnTo>
                  <a:lnTo>
                    <a:pt x="203200" y="406400"/>
                  </a:lnTo>
                  <a:lnTo>
                    <a:pt x="3281304" y="406400"/>
                  </a:lnTo>
                  <a:lnTo>
                    <a:pt x="3484504" y="203200"/>
                  </a:lnTo>
                  <a:lnTo>
                    <a:pt x="3281304" y="0"/>
                  </a:lnTo>
                  <a:close/>
                </a:path>
              </a:pathLst>
            </a:custGeom>
            <a:gradFill rotWithShape="true">
              <a:gsLst>
                <a:gs pos="0">
                  <a:srgbClr val="5DE0E6">
                    <a:alpha val="100000"/>
                  </a:srgbClr>
                </a:gs>
                <a:gs pos="100000">
                  <a:srgbClr val="004AAD">
                    <a:alpha val="100000"/>
                  </a:srgbClr>
                </a:gs>
              </a:gsLst>
              <a:lin ang="0"/>
            </a:gradFill>
          </p:spPr>
        </p:sp>
        <p:sp>
          <p:nvSpPr>
            <p:cNvPr name="TextBox 4" id="4"/>
            <p:cNvSpPr txBox="true"/>
            <p:nvPr/>
          </p:nvSpPr>
          <p:spPr>
            <a:xfrm>
              <a:off x="152400" y="-28575"/>
              <a:ext cx="3179704" cy="434975"/>
            </a:xfrm>
            <a:prstGeom prst="rect">
              <a:avLst/>
            </a:prstGeom>
          </p:spPr>
          <p:txBody>
            <a:bodyPr anchor="ctr" rtlCol="false" tIns="50800" lIns="50800" bIns="50800" rIns="50800"/>
            <a:lstStyle/>
            <a:p>
              <a:pPr algn="ctr">
                <a:lnSpc>
                  <a:spcPts val="1960"/>
                </a:lnSpc>
                <a:spcBef>
                  <a:spcPct val="0"/>
                </a:spcBef>
              </a:pPr>
            </a:p>
          </p:txBody>
        </p:sp>
      </p:grpSp>
      <p:grpSp>
        <p:nvGrpSpPr>
          <p:cNvPr name="Group 5" id="5"/>
          <p:cNvGrpSpPr/>
          <p:nvPr/>
        </p:nvGrpSpPr>
        <p:grpSpPr>
          <a:xfrm rot="0">
            <a:off x="487680" y="1512147"/>
            <a:ext cx="8778240" cy="5320087"/>
            <a:chOff x="0" y="0"/>
            <a:chExt cx="11704320" cy="7093450"/>
          </a:xfrm>
        </p:grpSpPr>
        <p:sp>
          <p:nvSpPr>
            <p:cNvPr name="Freeform 6" id="6"/>
            <p:cNvSpPr/>
            <p:nvPr/>
          </p:nvSpPr>
          <p:spPr>
            <a:xfrm flipH="false" flipV="false" rot="0">
              <a:off x="0" y="0"/>
              <a:ext cx="11704320" cy="7093450"/>
            </a:xfrm>
            <a:custGeom>
              <a:avLst/>
              <a:gdLst/>
              <a:ahLst/>
              <a:cxnLst/>
              <a:rect r="r" b="b" t="t" l="l"/>
              <a:pathLst>
                <a:path h="7093450" w="11704320">
                  <a:moveTo>
                    <a:pt x="0" y="0"/>
                  </a:moveTo>
                  <a:lnTo>
                    <a:pt x="11704320" y="0"/>
                  </a:lnTo>
                  <a:lnTo>
                    <a:pt x="11704320" y="7093450"/>
                  </a:lnTo>
                  <a:lnTo>
                    <a:pt x="0" y="7093450"/>
                  </a:lnTo>
                  <a:close/>
                </a:path>
              </a:pathLst>
            </a:custGeom>
            <a:solidFill>
              <a:srgbClr val="000000">
                <a:alpha val="0"/>
              </a:srgbClr>
            </a:solidFill>
          </p:spPr>
        </p:sp>
        <p:sp>
          <p:nvSpPr>
            <p:cNvPr name="TextBox 7" id="7"/>
            <p:cNvSpPr txBox="true"/>
            <p:nvPr/>
          </p:nvSpPr>
          <p:spPr>
            <a:xfrm>
              <a:off x="0" y="-47625"/>
              <a:ext cx="11704320" cy="7141075"/>
            </a:xfrm>
            <a:prstGeom prst="rect">
              <a:avLst/>
            </a:prstGeom>
          </p:spPr>
          <p:txBody>
            <a:bodyPr anchor="t" rtlCol="false" tIns="0" lIns="0" bIns="0" rIns="0"/>
            <a:lstStyle/>
            <a:p>
              <a:pPr algn="l">
                <a:lnSpc>
                  <a:spcPts val="2639"/>
                </a:lnSpc>
              </a:pPr>
              <a:r>
                <a:rPr lang="en-US" sz="2199" u="sng" b="true">
                  <a:solidFill>
                    <a:srgbClr val="000000"/>
                  </a:solidFill>
                  <a:latin typeface="Calibri (MS) Bold"/>
                  <a:ea typeface="Calibri (MS) Bold"/>
                  <a:cs typeface="Calibri (MS) Bold"/>
                  <a:sym typeface="Calibri (MS) Bold"/>
                </a:rPr>
                <a:t>HARDWARE</a:t>
              </a:r>
              <a:r>
                <a:rPr lang="en-US" sz="2199" b="true">
                  <a:solidFill>
                    <a:srgbClr val="000000"/>
                  </a:solidFill>
                  <a:latin typeface="Calibri (MS) Bold"/>
                  <a:ea typeface="Calibri (MS) Bold"/>
                  <a:cs typeface="Calibri (MS) Bold"/>
                  <a:sym typeface="Calibri (MS) Bold"/>
                </a:rPr>
                <a:t>:</a:t>
              </a:r>
            </a:p>
            <a:p>
              <a:pPr algn="l">
                <a:lnSpc>
                  <a:spcPts val="2639"/>
                </a:lnSpc>
              </a:pPr>
              <a:r>
                <a:rPr lang="en-US" sz="2199" b="true">
                  <a:solidFill>
                    <a:srgbClr val="000000"/>
                  </a:solidFill>
                  <a:latin typeface="Calibri (MS) Bold"/>
                  <a:ea typeface="Calibri (MS) Bold"/>
                  <a:cs typeface="Calibri (MS) Bold"/>
                  <a:sym typeface="Calibri (MS) Bold"/>
                </a:rPr>
                <a:t>Computer with Minimum 8GB RAM</a:t>
              </a:r>
            </a:p>
            <a:p>
              <a:pPr algn="l">
                <a:lnSpc>
                  <a:spcPts val="2400"/>
                </a:lnSpc>
              </a:pPr>
              <a:r>
                <a:rPr lang="en-US" sz="2000">
                  <a:solidFill>
                    <a:srgbClr val="000000"/>
                  </a:solidFill>
                  <a:latin typeface="Calibri (MS)"/>
                  <a:ea typeface="Calibri (MS)"/>
                  <a:cs typeface="Calibri (MS)"/>
                  <a:sym typeface="Calibri (MS)"/>
                </a:rPr>
                <a:t>A computer with at least 8GB of RAM is necessary to handle data preprocessing, feature extraction, and model training processes efficiently. Higher RAM (16GB or more) is preferred for smoother multitasking and faster processing of large datasets.</a:t>
              </a:r>
            </a:p>
            <a:p>
              <a:pPr algn="l">
                <a:lnSpc>
                  <a:spcPts val="2639"/>
                </a:lnSpc>
              </a:pPr>
            </a:p>
            <a:p>
              <a:pPr algn="l">
                <a:lnSpc>
                  <a:spcPts val="2639"/>
                </a:lnSpc>
              </a:pPr>
              <a:r>
                <a:rPr lang="en-US" sz="2199" b="true">
                  <a:solidFill>
                    <a:srgbClr val="000000"/>
                  </a:solidFill>
                  <a:latin typeface="Calibri (MS) Bold"/>
                  <a:ea typeface="Calibri (MS) Bold"/>
                  <a:cs typeface="Calibri (MS) Bold"/>
                  <a:sym typeface="Calibri (MS) Bold"/>
                </a:rPr>
                <a:t>GPU (Graphics Processing Unit) - Optional but Recommended</a:t>
              </a:r>
            </a:p>
            <a:p>
              <a:pPr algn="l">
                <a:lnSpc>
                  <a:spcPts val="2400"/>
                </a:lnSpc>
              </a:pPr>
              <a:r>
                <a:rPr lang="en-US" sz="2000">
                  <a:solidFill>
                    <a:srgbClr val="000000"/>
                  </a:solidFill>
                  <a:latin typeface="Calibri (MS)"/>
                  <a:ea typeface="Calibri (MS)"/>
                  <a:cs typeface="Calibri (MS)"/>
                  <a:sym typeface="Calibri (MS)"/>
                </a:rPr>
                <a:t>A dedicated GPU (such as NVIDIA GTX/RTX series) significantly accelerates deep learning model training, particularly when using large datasets or complex architectures like CNNs.</a:t>
              </a:r>
            </a:p>
            <a:p>
              <a:pPr algn="l">
                <a:lnSpc>
                  <a:spcPts val="2400"/>
                </a:lnSpc>
              </a:pPr>
            </a:p>
            <a:p>
              <a:pPr algn="l">
                <a:lnSpc>
                  <a:spcPts val="2639"/>
                </a:lnSpc>
              </a:pPr>
              <a:r>
                <a:rPr lang="en-US" b="true" sz="2199" u="sng">
                  <a:solidFill>
                    <a:srgbClr val="000000"/>
                  </a:solidFill>
                  <a:latin typeface="Calibri (MS) Bold"/>
                  <a:ea typeface="Calibri (MS) Bold"/>
                  <a:cs typeface="Calibri (MS) Bold"/>
                  <a:sym typeface="Calibri (MS) Bold"/>
                </a:rPr>
                <a:t>Software:</a:t>
              </a:r>
            </a:p>
            <a:p>
              <a:pPr algn="l">
                <a:lnSpc>
                  <a:spcPts val="2639"/>
                </a:lnSpc>
              </a:pPr>
              <a:r>
                <a:rPr lang="en-US" sz="2199" b="true">
                  <a:solidFill>
                    <a:srgbClr val="000000"/>
                  </a:solidFill>
                  <a:latin typeface="Calibri (MS) Bold"/>
                  <a:ea typeface="Calibri (MS) Bold"/>
                  <a:cs typeface="Calibri (MS) Bold"/>
                  <a:sym typeface="Calibri (MS) Bold"/>
                </a:rPr>
                <a:t>Programming Language:</a:t>
              </a:r>
              <a:r>
                <a:rPr lang="en-US" sz="2199">
                  <a:solidFill>
                    <a:srgbClr val="000000"/>
                  </a:solidFill>
                  <a:latin typeface="Calibri (MS)"/>
                  <a:ea typeface="Calibri (MS)"/>
                  <a:cs typeface="Calibri (MS)"/>
                  <a:sym typeface="Calibri (MS)"/>
                </a:rPr>
                <a:t> Python 3.x</a:t>
              </a:r>
            </a:p>
            <a:p>
              <a:pPr algn="l">
                <a:lnSpc>
                  <a:spcPts val="2639"/>
                </a:lnSpc>
              </a:pPr>
              <a:r>
                <a:rPr lang="en-US" sz="2199" b="true">
                  <a:solidFill>
                    <a:srgbClr val="000000"/>
                  </a:solidFill>
                  <a:latin typeface="Calibri (MS) Bold"/>
                  <a:ea typeface="Calibri (MS) Bold"/>
                  <a:cs typeface="Calibri (MS) Bold"/>
                  <a:sym typeface="Calibri (MS) Bold"/>
                </a:rPr>
                <a:t>Key Libraries and Frameworks: </a:t>
              </a:r>
              <a:r>
                <a:rPr lang="en-US" sz="2199">
                  <a:solidFill>
                    <a:srgbClr val="000000"/>
                  </a:solidFill>
                  <a:latin typeface="Calibri (MS)"/>
                  <a:ea typeface="Calibri (MS)"/>
                  <a:cs typeface="Calibri (MS)"/>
                  <a:sym typeface="Calibri (MS)"/>
                </a:rPr>
                <a:t>TensorFlow, OpenCV, Scikit-Learn, NumPy, Matplotlib.</a:t>
              </a:r>
            </a:p>
            <a:p>
              <a:pPr algn="l">
                <a:lnSpc>
                  <a:spcPts val="2639"/>
                </a:lnSpc>
              </a:pPr>
              <a:r>
                <a:rPr lang="en-US" sz="2199" b="true">
                  <a:solidFill>
                    <a:srgbClr val="000000"/>
                  </a:solidFill>
                  <a:latin typeface="Calibri (MS) Bold"/>
                  <a:ea typeface="Calibri (MS) Bold"/>
                  <a:cs typeface="Calibri (MS) Bold"/>
                  <a:sym typeface="Calibri (MS) Bold"/>
                </a:rPr>
                <a:t>Development Environments: </a:t>
              </a:r>
              <a:r>
                <a:rPr lang="en-US" sz="2199">
                  <a:solidFill>
                    <a:srgbClr val="000000"/>
                  </a:solidFill>
                  <a:latin typeface="Calibri (MS)"/>
                  <a:ea typeface="Calibri (MS)"/>
                  <a:cs typeface="Calibri (MS)"/>
                  <a:sym typeface="Calibri (MS)"/>
                </a:rPr>
                <a:t>Jupyter Notebook, Visual Studio Code.</a:t>
              </a:r>
            </a:p>
          </p:txBody>
        </p:sp>
      </p:grpSp>
      <p:grpSp>
        <p:nvGrpSpPr>
          <p:cNvPr name="Group 8" id="8"/>
          <p:cNvGrpSpPr/>
          <p:nvPr/>
        </p:nvGrpSpPr>
        <p:grpSpPr>
          <a:xfrm rot="0">
            <a:off x="243840" y="133443"/>
            <a:ext cx="9265920" cy="1660128"/>
            <a:chOff x="0" y="0"/>
            <a:chExt cx="12354560" cy="2213504"/>
          </a:xfrm>
        </p:grpSpPr>
        <p:sp>
          <p:nvSpPr>
            <p:cNvPr name="Freeform 9" id="9"/>
            <p:cNvSpPr/>
            <p:nvPr/>
          </p:nvSpPr>
          <p:spPr>
            <a:xfrm flipH="false" flipV="false" rot="0">
              <a:off x="0" y="0"/>
              <a:ext cx="12354560" cy="2213504"/>
            </a:xfrm>
            <a:custGeom>
              <a:avLst/>
              <a:gdLst/>
              <a:ahLst/>
              <a:cxnLst/>
              <a:rect r="r" b="b" t="t" l="l"/>
              <a:pathLst>
                <a:path h="2213504" w="12354560">
                  <a:moveTo>
                    <a:pt x="0" y="0"/>
                  </a:moveTo>
                  <a:lnTo>
                    <a:pt x="12354560" y="0"/>
                  </a:lnTo>
                  <a:lnTo>
                    <a:pt x="12354560" y="2213504"/>
                  </a:lnTo>
                  <a:lnTo>
                    <a:pt x="0" y="2213504"/>
                  </a:lnTo>
                  <a:close/>
                </a:path>
              </a:pathLst>
            </a:custGeom>
            <a:solidFill>
              <a:srgbClr val="000000">
                <a:alpha val="0"/>
              </a:srgbClr>
            </a:solidFill>
          </p:spPr>
        </p:sp>
        <p:sp>
          <p:nvSpPr>
            <p:cNvPr name="TextBox 10" id="10"/>
            <p:cNvSpPr txBox="true"/>
            <p:nvPr/>
          </p:nvSpPr>
          <p:spPr>
            <a:xfrm>
              <a:off x="0" y="-95250"/>
              <a:ext cx="12354560" cy="2308754"/>
            </a:xfrm>
            <a:prstGeom prst="rect">
              <a:avLst/>
            </a:prstGeom>
          </p:spPr>
          <p:txBody>
            <a:bodyPr anchor="ctr" rtlCol="false" tIns="0" lIns="0" bIns="0" rIns="0"/>
            <a:lstStyle/>
            <a:p>
              <a:pPr algn="ctr">
                <a:lnSpc>
                  <a:spcPts val="5631"/>
                </a:lnSpc>
              </a:pPr>
              <a:r>
                <a:rPr lang="en-US" sz="4693" b="true">
                  <a:solidFill>
                    <a:srgbClr val="FFFFFF"/>
                  </a:solidFill>
                  <a:latin typeface="Calibri (MS) Bold"/>
                  <a:ea typeface="Calibri (MS) Bold"/>
                  <a:cs typeface="Calibri (MS) Bold"/>
                  <a:sym typeface="Calibri (MS) Bold"/>
                </a:rPr>
                <a:t>Hardware &amp; Software Requirements</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33486" y="1525762"/>
            <a:ext cx="7486628" cy="5789438"/>
          </a:xfrm>
          <a:custGeom>
            <a:avLst/>
            <a:gdLst/>
            <a:ahLst/>
            <a:cxnLst/>
            <a:rect r="r" b="b" t="t" l="l"/>
            <a:pathLst>
              <a:path h="5789438" w="7486628">
                <a:moveTo>
                  <a:pt x="0" y="0"/>
                </a:moveTo>
                <a:lnTo>
                  <a:pt x="7486628" y="0"/>
                </a:lnTo>
                <a:lnTo>
                  <a:pt x="7486628" y="5789438"/>
                </a:lnTo>
                <a:lnTo>
                  <a:pt x="0" y="5789438"/>
                </a:lnTo>
                <a:lnTo>
                  <a:pt x="0" y="0"/>
                </a:lnTo>
                <a:close/>
              </a:path>
            </a:pathLst>
          </a:custGeom>
          <a:blipFill>
            <a:blip r:embed="rId2"/>
            <a:stretch>
              <a:fillRect l="0" t="-216" r="0" b="-216"/>
            </a:stretch>
          </a:blipFill>
        </p:spPr>
      </p:sp>
      <p:grpSp>
        <p:nvGrpSpPr>
          <p:cNvPr name="Group 3" id="3"/>
          <p:cNvGrpSpPr/>
          <p:nvPr/>
        </p:nvGrpSpPr>
        <p:grpSpPr>
          <a:xfrm rot="0">
            <a:off x="0" y="353907"/>
            <a:ext cx="9753600" cy="1097280"/>
            <a:chOff x="0" y="0"/>
            <a:chExt cx="3612444" cy="406400"/>
          </a:xfrm>
        </p:grpSpPr>
        <p:sp>
          <p:nvSpPr>
            <p:cNvPr name="Freeform 4" id="4"/>
            <p:cNvSpPr/>
            <p:nvPr/>
          </p:nvSpPr>
          <p:spPr>
            <a:xfrm flipH="false" flipV="false" rot="0">
              <a:off x="0" y="0"/>
              <a:ext cx="3612445" cy="406400"/>
            </a:xfrm>
            <a:custGeom>
              <a:avLst/>
              <a:gdLst/>
              <a:ahLst/>
              <a:cxnLst/>
              <a:rect r="r" b="b" t="t" l="l"/>
              <a:pathLst>
                <a:path h="406400" w="3612445">
                  <a:moveTo>
                    <a:pt x="3409245" y="0"/>
                  </a:moveTo>
                  <a:lnTo>
                    <a:pt x="203200" y="0"/>
                  </a:lnTo>
                  <a:lnTo>
                    <a:pt x="0" y="203200"/>
                  </a:lnTo>
                  <a:lnTo>
                    <a:pt x="203200" y="406400"/>
                  </a:lnTo>
                  <a:lnTo>
                    <a:pt x="3409245" y="406400"/>
                  </a:lnTo>
                  <a:lnTo>
                    <a:pt x="3612445" y="203200"/>
                  </a:lnTo>
                  <a:lnTo>
                    <a:pt x="3409245" y="0"/>
                  </a:lnTo>
                  <a:close/>
                </a:path>
              </a:pathLst>
            </a:custGeom>
            <a:gradFill rotWithShape="true">
              <a:gsLst>
                <a:gs pos="0">
                  <a:srgbClr val="5DE0E6">
                    <a:alpha val="100000"/>
                  </a:srgbClr>
                </a:gs>
                <a:gs pos="100000">
                  <a:srgbClr val="004AAD">
                    <a:alpha val="100000"/>
                  </a:srgbClr>
                </a:gs>
              </a:gsLst>
              <a:lin ang="0"/>
            </a:gradFill>
          </p:spPr>
        </p:sp>
        <p:sp>
          <p:nvSpPr>
            <p:cNvPr name="TextBox 5" id="5"/>
            <p:cNvSpPr txBox="true"/>
            <p:nvPr/>
          </p:nvSpPr>
          <p:spPr>
            <a:xfrm>
              <a:off x="152400" y="-28575"/>
              <a:ext cx="3307644" cy="434975"/>
            </a:xfrm>
            <a:prstGeom prst="rect">
              <a:avLst/>
            </a:prstGeom>
          </p:spPr>
          <p:txBody>
            <a:bodyPr anchor="ctr" rtlCol="false" tIns="50800" lIns="50800" bIns="50800" rIns="50800"/>
            <a:lstStyle/>
            <a:p>
              <a:pPr algn="ctr">
                <a:lnSpc>
                  <a:spcPts val="1960"/>
                </a:lnSpc>
                <a:spcBef>
                  <a:spcPct val="0"/>
                </a:spcBef>
              </a:pPr>
            </a:p>
          </p:txBody>
        </p:sp>
      </p:grpSp>
      <p:grpSp>
        <p:nvGrpSpPr>
          <p:cNvPr name="Group 6" id="6"/>
          <p:cNvGrpSpPr/>
          <p:nvPr/>
        </p:nvGrpSpPr>
        <p:grpSpPr>
          <a:xfrm rot="0">
            <a:off x="0" y="46752"/>
            <a:ext cx="9753600" cy="1660128"/>
            <a:chOff x="0" y="0"/>
            <a:chExt cx="13004800" cy="2213504"/>
          </a:xfrm>
        </p:grpSpPr>
        <p:sp>
          <p:nvSpPr>
            <p:cNvPr name="Freeform 7" id="7"/>
            <p:cNvSpPr/>
            <p:nvPr/>
          </p:nvSpPr>
          <p:spPr>
            <a:xfrm flipH="false" flipV="false" rot="0">
              <a:off x="0" y="0"/>
              <a:ext cx="13004800" cy="2213504"/>
            </a:xfrm>
            <a:custGeom>
              <a:avLst/>
              <a:gdLst/>
              <a:ahLst/>
              <a:cxnLst/>
              <a:rect r="r" b="b" t="t" l="l"/>
              <a:pathLst>
                <a:path h="2213504" w="13004800">
                  <a:moveTo>
                    <a:pt x="0" y="0"/>
                  </a:moveTo>
                  <a:lnTo>
                    <a:pt x="13004800" y="0"/>
                  </a:lnTo>
                  <a:lnTo>
                    <a:pt x="13004800" y="2213504"/>
                  </a:lnTo>
                  <a:lnTo>
                    <a:pt x="0" y="2213504"/>
                  </a:lnTo>
                  <a:close/>
                </a:path>
              </a:pathLst>
            </a:custGeom>
            <a:solidFill>
              <a:srgbClr val="000000">
                <a:alpha val="0"/>
              </a:srgbClr>
            </a:solidFill>
          </p:spPr>
        </p:sp>
        <p:sp>
          <p:nvSpPr>
            <p:cNvPr name="TextBox 8" id="8"/>
            <p:cNvSpPr txBox="true"/>
            <p:nvPr/>
          </p:nvSpPr>
          <p:spPr>
            <a:xfrm>
              <a:off x="0" y="-95250"/>
              <a:ext cx="13004800" cy="2308754"/>
            </a:xfrm>
            <a:prstGeom prst="rect">
              <a:avLst/>
            </a:prstGeom>
          </p:spPr>
          <p:txBody>
            <a:bodyPr anchor="ctr" rtlCol="false" tIns="0" lIns="0" bIns="0" rIns="0"/>
            <a:lstStyle/>
            <a:p>
              <a:pPr algn="ctr">
                <a:lnSpc>
                  <a:spcPts val="5631"/>
                </a:lnSpc>
              </a:pPr>
              <a:r>
                <a:rPr lang="en-US" sz="4693" b="true">
                  <a:solidFill>
                    <a:srgbClr val="FFFFFF"/>
                  </a:solidFill>
                  <a:latin typeface="Calibri (MS) Bold"/>
                  <a:ea typeface="Calibri (MS) Bold"/>
                  <a:cs typeface="Calibri (MS) Bold"/>
                  <a:sym typeface="Calibri (MS) Bold"/>
                </a:rPr>
                <a:t>Overall System Architecture Diagram</a:t>
              </a:r>
            </a:p>
          </p:txBody>
        </p:sp>
      </p:gr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28152" y="1681925"/>
            <a:ext cx="8778240" cy="5002431"/>
            <a:chOff x="0" y="0"/>
            <a:chExt cx="11704320" cy="6669908"/>
          </a:xfrm>
        </p:grpSpPr>
        <p:sp>
          <p:nvSpPr>
            <p:cNvPr name="Freeform 3" id="3"/>
            <p:cNvSpPr/>
            <p:nvPr/>
          </p:nvSpPr>
          <p:spPr>
            <a:xfrm flipH="false" flipV="false" rot="0">
              <a:off x="0" y="0"/>
              <a:ext cx="11704320" cy="6669908"/>
            </a:xfrm>
            <a:custGeom>
              <a:avLst/>
              <a:gdLst/>
              <a:ahLst/>
              <a:cxnLst/>
              <a:rect r="r" b="b" t="t" l="l"/>
              <a:pathLst>
                <a:path h="6669908" w="11704320">
                  <a:moveTo>
                    <a:pt x="0" y="0"/>
                  </a:moveTo>
                  <a:lnTo>
                    <a:pt x="11704320" y="0"/>
                  </a:lnTo>
                  <a:lnTo>
                    <a:pt x="11704320" y="6669908"/>
                  </a:lnTo>
                  <a:lnTo>
                    <a:pt x="0" y="6669908"/>
                  </a:lnTo>
                  <a:close/>
                </a:path>
              </a:pathLst>
            </a:custGeom>
            <a:solidFill>
              <a:srgbClr val="000000">
                <a:alpha val="0"/>
              </a:srgbClr>
            </a:solidFill>
          </p:spPr>
        </p:sp>
        <p:sp>
          <p:nvSpPr>
            <p:cNvPr name="TextBox 4" id="4"/>
            <p:cNvSpPr txBox="true"/>
            <p:nvPr/>
          </p:nvSpPr>
          <p:spPr>
            <a:xfrm>
              <a:off x="0" y="-47625"/>
              <a:ext cx="11704320" cy="6717533"/>
            </a:xfrm>
            <a:prstGeom prst="rect">
              <a:avLst/>
            </a:prstGeom>
          </p:spPr>
          <p:txBody>
            <a:bodyPr anchor="t" rtlCol="false" tIns="0" lIns="0" bIns="0" rIns="0"/>
            <a:lstStyle/>
            <a:p>
              <a:pPr algn="l">
                <a:lnSpc>
                  <a:spcPts val="2639"/>
                </a:lnSpc>
              </a:pPr>
              <a:r>
                <a:rPr lang="en-US" sz="2199" b="true">
                  <a:solidFill>
                    <a:srgbClr val="000000"/>
                  </a:solidFill>
                  <a:latin typeface="Calibri (MS) Bold"/>
                  <a:ea typeface="Calibri (MS) Bold"/>
                  <a:cs typeface="Calibri (MS) Bold"/>
                  <a:sym typeface="Calibri (MS) Bold"/>
                </a:rPr>
                <a:t>1. Data Collection Module</a:t>
              </a:r>
            </a:p>
            <a:p>
              <a:pPr algn="l">
                <a:lnSpc>
                  <a:spcPts val="2400"/>
                </a:lnSpc>
              </a:pPr>
              <a:r>
                <a:rPr lang="en-US" sz="2000">
                  <a:solidFill>
                    <a:srgbClr val="000000"/>
                  </a:solidFill>
                  <a:latin typeface="Calibri (MS)"/>
                  <a:ea typeface="Calibri (MS)"/>
                  <a:cs typeface="Calibri (MS)"/>
                  <a:sym typeface="Calibri (MS)"/>
                </a:rPr>
                <a:t>This module is responsible for gathering the raw signature data required for training and testing the machine learning models.</a:t>
              </a:r>
            </a:p>
            <a:p>
              <a:pPr algn="l">
                <a:lnSpc>
                  <a:spcPts val="2400"/>
                </a:lnSpc>
              </a:pPr>
            </a:p>
            <a:p>
              <a:pPr algn="l">
                <a:lnSpc>
                  <a:spcPts val="2640"/>
                </a:lnSpc>
              </a:pPr>
              <a:r>
                <a:rPr lang="en-US" sz="2200" b="true">
                  <a:solidFill>
                    <a:srgbClr val="000000"/>
                  </a:solidFill>
                  <a:latin typeface="Calibri (MS) Bold"/>
                  <a:ea typeface="Calibri (MS) Bold"/>
                  <a:cs typeface="Calibri (MS) Bold"/>
                  <a:sym typeface="Calibri (MS) Bold"/>
                </a:rPr>
                <a:t>2. Preprocessing Module</a:t>
              </a:r>
            </a:p>
            <a:p>
              <a:pPr algn="l">
                <a:lnSpc>
                  <a:spcPts val="2400"/>
                </a:lnSpc>
              </a:pPr>
              <a:r>
                <a:rPr lang="en-US" sz="2000">
                  <a:solidFill>
                    <a:srgbClr val="000000"/>
                  </a:solidFill>
                  <a:latin typeface="Calibri (MS)"/>
                  <a:ea typeface="Calibri (MS)"/>
                  <a:cs typeface="Calibri (MS)"/>
                  <a:sym typeface="Calibri (MS)"/>
                </a:rPr>
                <a:t>This module prepares the raw signature images for feature extraction and modeling by cleaning and normalizing the data.</a:t>
              </a:r>
            </a:p>
            <a:p>
              <a:pPr algn="l">
                <a:lnSpc>
                  <a:spcPts val="2400"/>
                </a:lnSpc>
              </a:pPr>
            </a:p>
            <a:p>
              <a:pPr algn="l">
                <a:lnSpc>
                  <a:spcPts val="2640"/>
                </a:lnSpc>
              </a:pPr>
              <a:r>
                <a:rPr lang="en-US" sz="2200" b="true">
                  <a:solidFill>
                    <a:srgbClr val="000000"/>
                  </a:solidFill>
                  <a:latin typeface="Calibri (MS) Bold"/>
                  <a:ea typeface="Calibri (MS) Bold"/>
                  <a:cs typeface="Calibri (MS) Bold"/>
                  <a:sym typeface="Calibri (MS) Bold"/>
                </a:rPr>
                <a:t>3. Feature Extraction Module</a:t>
              </a:r>
            </a:p>
            <a:p>
              <a:pPr algn="l">
                <a:lnSpc>
                  <a:spcPts val="2400"/>
                </a:lnSpc>
              </a:pPr>
              <a:r>
                <a:rPr lang="en-US" sz="2000">
                  <a:solidFill>
                    <a:srgbClr val="000000"/>
                  </a:solidFill>
                  <a:latin typeface="Calibri (MS)"/>
                  <a:ea typeface="Calibri (MS)"/>
                  <a:cs typeface="Calibri (MS)"/>
                  <a:sym typeface="Calibri (MS)"/>
                </a:rPr>
                <a:t>This module extracts meaningful and discriminative features from the preprocessed </a:t>
              </a:r>
            </a:p>
            <a:p>
              <a:pPr algn="l">
                <a:lnSpc>
                  <a:spcPts val="2400"/>
                </a:lnSpc>
              </a:pPr>
              <a:r>
                <a:rPr lang="en-US" sz="2000">
                  <a:solidFill>
                    <a:srgbClr val="000000"/>
                  </a:solidFill>
                  <a:latin typeface="Calibri (MS)"/>
                  <a:ea typeface="Calibri (MS)"/>
                  <a:cs typeface="Calibri (MS)"/>
                  <a:sym typeface="Calibri (MS)"/>
                </a:rPr>
                <a:t>images to feed into the machine learning models.</a:t>
              </a:r>
            </a:p>
            <a:p>
              <a:pPr algn="l">
                <a:lnSpc>
                  <a:spcPts val="2400"/>
                </a:lnSpc>
              </a:pPr>
            </a:p>
            <a:p>
              <a:pPr algn="l">
                <a:lnSpc>
                  <a:spcPts val="2640"/>
                </a:lnSpc>
              </a:pPr>
              <a:r>
                <a:rPr lang="en-US" sz="2200" b="true">
                  <a:solidFill>
                    <a:srgbClr val="000000"/>
                  </a:solidFill>
                  <a:latin typeface="Calibri (MS) Bold"/>
                  <a:ea typeface="Calibri (MS) Bold"/>
                  <a:cs typeface="Calibri (MS) Bold"/>
                  <a:sym typeface="Calibri (MS) Bold"/>
                </a:rPr>
                <a:t>4. Model Training Module</a:t>
              </a:r>
            </a:p>
            <a:p>
              <a:pPr algn="l">
                <a:lnSpc>
                  <a:spcPts val="2400"/>
                </a:lnSpc>
              </a:pPr>
              <a:r>
                <a:rPr lang="en-US" sz="2000">
                  <a:solidFill>
                    <a:srgbClr val="000000"/>
                  </a:solidFill>
                  <a:latin typeface="Calibri (MS)"/>
                  <a:ea typeface="Calibri (MS)"/>
                  <a:cs typeface="Calibri (MS)"/>
                  <a:sym typeface="Calibri (MS)"/>
                </a:rPr>
                <a:t>This module is responsible for building and training the machine learning models on the extracted features.</a:t>
              </a:r>
            </a:p>
          </p:txBody>
        </p:sp>
      </p:grpSp>
      <p:grpSp>
        <p:nvGrpSpPr>
          <p:cNvPr name="Group 5" id="5"/>
          <p:cNvGrpSpPr/>
          <p:nvPr/>
        </p:nvGrpSpPr>
        <p:grpSpPr>
          <a:xfrm rot="0">
            <a:off x="2046169" y="353907"/>
            <a:ext cx="5542207" cy="1097280"/>
            <a:chOff x="0" y="0"/>
            <a:chExt cx="2052669" cy="406400"/>
          </a:xfrm>
        </p:grpSpPr>
        <p:sp>
          <p:nvSpPr>
            <p:cNvPr name="Freeform 6" id="6"/>
            <p:cNvSpPr/>
            <p:nvPr/>
          </p:nvSpPr>
          <p:spPr>
            <a:xfrm flipH="false" flipV="false" rot="0">
              <a:off x="0" y="0"/>
              <a:ext cx="2052669" cy="406400"/>
            </a:xfrm>
            <a:custGeom>
              <a:avLst/>
              <a:gdLst/>
              <a:ahLst/>
              <a:cxnLst/>
              <a:rect r="r" b="b" t="t" l="l"/>
              <a:pathLst>
                <a:path h="406400" w="2052669">
                  <a:moveTo>
                    <a:pt x="1849469" y="0"/>
                  </a:moveTo>
                  <a:lnTo>
                    <a:pt x="203200" y="0"/>
                  </a:lnTo>
                  <a:lnTo>
                    <a:pt x="0" y="203200"/>
                  </a:lnTo>
                  <a:lnTo>
                    <a:pt x="203200" y="406400"/>
                  </a:lnTo>
                  <a:lnTo>
                    <a:pt x="1849469" y="406400"/>
                  </a:lnTo>
                  <a:lnTo>
                    <a:pt x="2052669" y="203200"/>
                  </a:lnTo>
                  <a:lnTo>
                    <a:pt x="1849469" y="0"/>
                  </a:lnTo>
                  <a:close/>
                </a:path>
              </a:pathLst>
            </a:custGeom>
            <a:gradFill rotWithShape="true">
              <a:gsLst>
                <a:gs pos="0">
                  <a:srgbClr val="5DE0E6">
                    <a:alpha val="100000"/>
                  </a:srgbClr>
                </a:gs>
                <a:gs pos="100000">
                  <a:srgbClr val="004AAD">
                    <a:alpha val="100000"/>
                  </a:srgbClr>
                </a:gs>
              </a:gsLst>
              <a:lin ang="0"/>
            </a:gradFill>
          </p:spPr>
        </p:sp>
        <p:sp>
          <p:nvSpPr>
            <p:cNvPr name="TextBox 7" id="7"/>
            <p:cNvSpPr txBox="true"/>
            <p:nvPr/>
          </p:nvSpPr>
          <p:spPr>
            <a:xfrm>
              <a:off x="152400" y="-28575"/>
              <a:ext cx="1747869" cy="434975"/>
            </a:xfrm>
            <a:prstGeom prst="rect">
              <a:avLst/>
            </a:prstGeom>
          </p:spPr>
          <p:txBody>
            <a:bodyPr anchor="ctr" rtlCol="false" tIns="50800" lIns="50800" bIns="50800" rIns="50800"/>
            <a:lstStyle/>
            <a:p>
              <a:pPr algn="ctr">
                <a:lnSpc>
                  <a:spcPts val="1960"/>
                </a:lnSpc>
                <a:spcBef>
                  <a:spcPct val="0"/>
                </a:spcBef>
              </a:pPr>
            </a:p>
          </p:txBody>
        </p:sp>
      </p:grpSp>
      <p:grpSp>
        <p:nvGrpSpPr>
          <p:cNvPr name="Group 8" id="8"/>
          <p:cNvGrpSpPr/>
          <p:nvPr/>
        </p:nvGrpSpPr>
        <p:grpSpPr>
          <a:xfrm rot="0">
            <a:off x="487680" y="292947"/>
            <a:ext cx="8778240" cy="1219200"/>
            <a:chOff x="0" y="0"/>
            <a:chExt cx="11704320" cy="1625600"/>
          </a:xfrm>
        </p:grpSpPr>
        <p:sp>
          <p:nvSpPr>
            <p:cNvPr name="Freeform 9" id="9"/>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10" id="10"/>
            <p:cNvSpPr txBox="true"/>
            <p:nvPr/>
          </p:nvSpPr>
          <p:spPr>
            <a:xfrm>
              <a:off x="0" y="-95250"/>
              <a:ext cx="11704320" cy="1720850"/>
            </a:xfrm>
            <a:prstGeom prst="rect">
              <a:avLst/>
            </a:prstGeom>
          </p:spPr>
          <p:txBody>
            <a:bodyPr anchor="ctr" rtlCol="false" tIns="0" lIns="0" bIns="0" rIns="0"/>
            <a:lstStyle/>
            <a:p>
              <a:pPr algn="ctr">
                <a:lnSpc>
                  <a:spcPts val="5631"/>
                </a:lnSpc>
              </a:pPr>
              <a:r>
                <a:rPr lang="en-US" sz="4693" b="true">
                  <a:solidFill>
                    <a:srgbClr val="FFFFFF"/>
                  </a:solidFill>
                  <a:latin typeface="Calibri (MS) Bold"/>
                  <a:ea typeface="Calibri (MS) Bold"/>
                  <a:cs typeface="Calibri (MS) Bold"/>
                  <a:sym typeface="Calibri (MS) Bold"/>
                </a:rPr>
                <a:t>Module Description</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DAGkyPjgzek</dc:identifier>
  <dcterms:modified xsi:type="dcterms:W3CDTF">2011-08-01T06:04:30Z</dcterms:modified>
  <cp:revision>1</cp:revision>
  <dc:title>Signature_Verifier_Project_PPT.pptx</dc:title>
</cp:coreProperties>
</file>