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79" r:id="rId5"/>
    <p:sldId id="280" r:id="rId6"/>
    <p:sldId id="282" r:id="rId7"/>
    <p:sldId id="283" r:id="rId8"/>
    <p:sldId id="269" r:id="rId9"/>
    <p:sldId id="272" r:id="rId10"/>
    <p:sldId id="275" r:id="rId11"/>
    <p:sldId id="281" r:id="rId12"/>
    <p:sldId id="278" r:id="rId13"/>
    <p:sldId id="277" r:id="rId14"/>
    <p:sldId id="284" r:id="rId15"/>
    <p:sldId id="285" r:id="rId16"/>
    <p:sldId id="286" r:id="rId17"/>
    <p:sldId id="287" r:id="rId18"/>
    <p:sldId id="288" r:id="rId19"/>
    <p:sldId id="289" r:id="rId20"/>
    <p:sldId id="290" r:id="rId21"/>
    <p:sldId id="291" r:id="rId22"/>
    <p:sldId id="292" r:id="rId23"/>
    <p:sldId id="29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52" autoAdjust="0"/>
  </p:normalViewPr>
  <p:slideViewPr>
    <p:cSldViewPr snapToGrid="0">
      <p:cViewPr varScale="1">
        <p:scale>
          <a:sx n="48" d="100"/>
          <a:sy n="48" d="100"/>
        </p:scale>
        <p:origin x="53" y="95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8/23/2025</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8/23/2025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8/23/2025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8/23/2025</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0BB2E-A422-F50D-3A72-8C2DB73EEBB2}"/>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B1162449-65DC-5FC3-8E1D-B07A4DC29F88}"/>
              </a:ext>
            </a:extLst>
          </p:cNvPr>
          <p:cNvSpPr txBox="1">
            <a:spLocks/>
          </p:cNvSpPr>
          <p:nvPr/>
        </p:nvSpPr>
        <p:spPr bwMode="white">
          <a:xfrm>
            <a:off x="2082705" y="527290"/>
            <a:ext cx="8026589"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Arial Black" panose="020B0A04020102020204" pitchFamily="34" charset="0"/>
              </a:rPr>
              <a:t>Phase 3 : DLBCSPJWD01</a:t>
            </a:r>
          </a:p>
        </p:txBody>
      </p:sp>
      <p:sp>
        <p:nvSpPr>
          <p:cNvPr id="11" name="Subtitle 2">
            <a:extLst>
              <a:ext uri="{FF2B5EF4-FFF2-40B4-BE49-F238E27FC236}">
                <a16:creationId xmlns:a16="http://schemas.microsoft.com/office/drawing/2014/main" id="{D91B6B74-D40A-C59E-7242-F93BA4736719}"/>
              </a:ext>
            </a:extLst>
          </p:cNvPr>
          <p:cNvSpPr txBox="1">
            <a:spLocks/>
          </p:cNvSpPr>
          <p:nvPr/>
        </p:nvSpPr>
        <p:spPr>
          <a:xfrm>
            <a:off x="1189264" y="3169784"/>
            <a:ext cx="9813472" cy="518432"/>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latin typeface="Arial Black" panose="020B0A04020102020204" pitchFamily="34" charset="0"/>
              </a:rPr>
              <a:t>https://github.com/Aryabod/ToDo---DLBCSPJWD01</a:t>
            </a:r>
          </a:p>
          <a:p>
            <a:endParaRPr lang="en-US" sz="3200" dirty="0"/>
          </a:p>
        </p:txBody>
      </p:sp>
      <p:sp>
        <p:nvSpPr>
          <p:cNvPr id="2" name="Title 1">
            <a:extLst>
              <a:ext uri="{FF2B5EF4-FFF2-40B4-BE49-F238E27FC236}">
                <a16:creationId xmlns:a16="http://schemas.microsoft.com/office/drawing/2014/main" id="{801E9B7E-2CF7-5F4D-10AD-008AFBB4151F}"/>
              </a:ext>
            </a:extLst>
          </p:cNvPr>
          <p:cNvSpPr txBox="1">
            <a:spLocks/>
          </p:cNvSpPr>
          <p:nvPr/>
        </p:nvSpPr>
        <p:spPr bwMode="white">
          <a:xfrm>
            <a:off x="4279851" y="5746990"/>
            <a:ext cx="3632296"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Arial Black" panose="020B0A04020102020204" pitchFamily="34" charset="0"/>
              </a:rPr>
              <a:t>Aryabod Nikpour</a:t>
            </a:r>
          </a:p>
        </p:txBody>
      </p:sp>
    </p:spTree>
    <p:extLst>
      <p:ext uri="{BB962C8B-B14F-4D97-AF65-F5344CB8AC3E}">
        <p14:creationId xmlns:p14="http://schemas.microsoft.com/office/powerpoint/2010/main" val="49154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3F8C0-F036-1D7F-7ACD-43492922A57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9F0C03B-8C2B-9DAD-F7B1-F87DFAA01386}"/>
              </a:ext>
            </a:extLst>
          </p:cNvPr>
          <p:cNvSpPr>
            <a:spLocks noGrp="1"/>
          </p:cNvSpPr>
          <p:nvPr>
            <p:ph type="title"/>
          </p:nvPr>
        </p:nvSpPr>
        <p:spPr>
          <a:xfrm>
            <a:off x="518431" y="207034"/>
            <a:ext cx="11155136" cy="1260000"/>
          </a:xfrm>
        </p:spPr>
        <p:txBody>
          <a:bodyPr>
            <a:noAutofit/>
          </a:bodyPr>
          <a:lstStyle/>
          <a:p>
            <a:pPr algn="ctr"/>
            <a:r>
              <a:rPr lang="en-US" sz="4000" dirty="0">
                <a:latin typeface="Arial Black" panose="020B0A04020102020204" pitchFamily="34" charset="0"/>
              </a:rPr>
              <a:t>Changes To initial Proposal</a:t>
            </a:r>
            <a:br>
              <a:rPr lang="en-US" sz="4000" dirty="0">
                <a:latin typeface="Arial Black" panose="020B0A04020102020204" pitchFamily="34" charset="0"/>
              </a:rPr>
            </a:br>
            <a:r>
              <a:rPr lang="en-US" sz="4000" dirty="0">
                <a:latin typeface="Arial Black" panose="020B0A04020102020204" pitchFamily="34" charset="0"/>
              </a:rPr>
              <a:t>&amp; Test Cases</a:t>
            </a:r>
          </a:p>
        </p:txBody>
      </p:sp>
      <p:sp>
        <p:nvSpPr>
          <p:cNvPr id="2" name="TextBox 1">
            <a:extLst>
              <a:ext uri="{FF2B5EF4-FFF2-40B4-BE49-F238E27FC236}">
                <a16:creationId xmlns:a16="http://schemas.microsoft.com/office/drawing/2014/main" id="{79F5F560-BBB2-4A1C-4C26-3A55336551CC}"/>
              </a:ext>
            </a:extLst>
          </p:cNvPr>
          <p:cNvSpPr txBox="1"/>
          <p:nvPr/>
        </p:nvSpPr>
        <p:spPr>
          <a:xfrm>
            <a:off x="1209416" y="2053682"/>
            <a:ext cx="9773165" cy="3256917"/>
          </a:xfrm>
          <a:prstGeom prst="rect">
            <a:avLst/>
          </a:prstGeom>
          <a:noFill/>
        </p:spPr>
        <p:txBody>
          <a:bodyPr wrap="square">
            <a:spAutoFit/>
          </a:bodyPr>
          <a:lstStyle/>
          <a:p>
            <a:pPr lvl="0">
              <a:lnSpc>
                <a:spcPct val="115000"/>
              </a:lnSpc>
              <a:spcBef>
                <a:spcPts val="1600"/>
              </a:spcBef>
              <a:spcAft>
                <a:spcPts val="1600"/>
              </a:spcAft>
            </a:pPr>
            <a:r>
              <a:rPr lang="en-US" sz="2000" dirty="0">
                <a:latin typeface="Arial Black" panose="020B0A04020102020204" pitchFamily="34" charset="0"/>
              </a:rPr>
              <a:t>As I did not receive feedback regarding any necessary changes to elements regarding the project itself and as my initial choices effectively met the requirements, no further adjustments were needed following the initial phase. I remain open to any suggestions or improvements that may be available following this phase.</a:t>
            </a: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All Test Cases can be found in the README.md file in the </a:t>
            </a:r>
            <a:r>
              <a:rPr lang="en-US" sz="2000" dirty="0" err="1">
                <a:latin typeface="Arial Black" panose="020B0A04020102020204" pitchFamily="34" charset="0"/>
              </a:rPr>
              <a:t>Github</a:t>
            </a:r>
            <a:r>
              <a:rPr lang="en-US" sz="2000" dirty="0">
                <a:latin typeface="Arial Black" panose="020B0A04020102020204" pitchFamily="34" charset="0"/>
              </a:rPr>
              <a:t> repository.</a:t>
            </a:r>
          </a:p>
        </p:txBody>
      </p:sp>
    </p:spTree>
    <p:extLst>
      <p:ext uri="{BB962C8B-B14F-4D97-AF65-F5344CB8AC3E}">
        <p14:creationId xmlns:p14="http://schemas.microsoft.com/office/powerpoint/2010/main" val="56627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A80FE-ACC5-3ED5-AC09-244719D5924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67E4B3-37B2-4B72-75B8-9B387B928B5D}"/>
              </a:ext>
            </a:extLst>
          </p:cNvPr>
          <p:cNvSpPr>
            <a:spLocks noGrp="1"/>
          </p:cNvSpPr>
          <p:nvPr>
            <p:ph type="title"/>
          </p:nvPr>
        </p:nvSpPr>
        <p:spPr>
          <a:xfrm>
            <a:off x="518431" y="207034"/>
            <a:ext cx="11155136" cy="1260000"/>
          </a:xfrm>
        </p:spPr>
        <p:txBody>
          <a:bodyPr>
            <a:noAutofit/>
          </a:bodyPr>
          <a:lstStyle/>
          <a:p>
            <a:pPr algn="ctr"/>
            <a:r>
              <a:rPr lang="en-US" sz="4000" dirty="0">
                <a:latin typeface="Arial Black" panose="020B0A04020102020204" pitchFamily="34" charset="0"/>
              </a:rPr>
              <a:t>Changes To initial Proposal</a:t>
            </a:r>
            <a:br>
              <a:rPr lang="en-US" sz="4000" dirty="0">
                <a:latin typeface="Arial Black" panose="020B0A04020102020204" pitchFamily="34" charset="0"/>
              </a:rPr>
            </a:br>
            <a:r>
              <a:rPr lang="en-US" sz="4000" dirty="0">
                <a:latin typeface="Arial Black" panose="020B0A04020102020204" pitchFamily="34" charset="0"/>
              </a:rPr>
              <a:t>&amp; Test Cases</a:t>
            </a:r>
          </a:p>
        </p:txBody>
      </p:sp>
      <p:sp>
        <p:nvSpPr>
          <p:cNvPr id="2" name="TextBox 1">
            <a:extLst>
              <a:ext uri="{FF2B5EF4-FFF2-40B4-BE49-F238E27FC236}">
                <a16:creationId xmlns:a16="http://schemas.microsoft.com/office/drawing/2014/main" id="{9BB9C144-CF8A-4D78-4B91-D8DD988EDDF7}"/>
              </a:ext>
            </a:extLst>
          </p:cNvPr>
          <p:cNvSpPr txBox="1"/>
          <p:nvPr/>
        </p:nvSpPr>
        <p:spPr>
          <a:xfrm>
            <a:off x="1209416" y="2053682"/>
            <a:ext cx="9773165" cy="3256917"/>
          </a:xfrm>
          <a:prstGeom prst="rect">
            <a:avLst/>
          </a:prstGeom>
          <a:noFill/>
        </p:spPr>
        <p:txBody>
          <a:bodyPr wrap="square">
            <a:spAutoFit/>
          </a:bodyPr>
          <a:lstStyle/>
          <a:p>
            <a:pPr lvl="0">
              <a:lnSpc>
                <a:spcPct val="115000"/>
              </a:lnSpc>
              <a:spcBef>
                <a:spcPts val="1600"/>
              </a:spcBef>
              <a:spcAft>
                <a:spcPts val="1600"/>
              </a:spcAft>
            </a:pPr>
            <a:r>
              <a:rPr lang="en-US" sz="2000" dirty="0">
                <a:latin typeface="Arial Black" panose="020B0A04020102020204" pitchFamily="34" charset="0"/>
              </a:rPr>
              <a:t>As I did not receive feedback regarding any necessary changes to elements regarding the project itself and as my initial choices effectively met the requirements, no further adjustments were needed following the initial phase. I remain open to any suggestions or improvements that may be available following this phase.</a:t>
            </a: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All Test Cases can be found in the README.md file in the </a:t>
            </a:r>
            <a:r>
              <a:rPr lang="en-US" sz="2000" dirty="0" err="1">
                <a:latin typeface="Arial Black" panose="020B0A04020102020204" pitchFamily="34" charset="0"/>
              </a:rPr>
              <a:t>Github</a:t>
            </a:r>
            <a:r>
              <a:rPr lang="en-US" sz="2000" dirty="0">
                <a:latin typeface="Arial Black" panose="020B0A04020102020204" pitchFamily="34" charset="0"/>
              </a:rPr>
              <a:t> repository.</a:t>
            </a:r>
          </a:p>
        </p:txBody>
      </p:sp>
    </p:spTree>
    <p:extLst>
      <p:ext uri="{BB962C8B-B14F-4D97-AF65-F5344CB8AC3E}">
        <p14:creationId xmlns:p14="http://schemas.microsoft.com/office/powerpoint/2010/main" val="3351150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3D40A-595F-371D-96AD-74710A21F2B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6A0036D-611D-FDED-2621-FF9737DDAF6C}"/>
              </a:ext>
            </a:extLst>
          </p:cNvPr>
          <p:cNvSpPr>
            <a:spLocks noGrp="1"/>
          </p:cNvSpPr>
          <p:nvPr>
            <p:ph type="title"/>
          </p:nvPr>
        </p:nvSpPr>
        <p:spPr>
          <a:xfrm>
            <a:off x="518431" y="207034"/>
            <a:ext cx="11155136" cy="1260000"/>
          </a:xfrm>
        </p:spPr>
        <p:txBody>
          <a:bodyPr>
            <a:noAutofit/>
          </a:bodyPr>
          <a:lstStyle/>
          <a:p>
            <a:pPr algn="ctr"/>
            <a:r>
              <a:rPr lang="en-US" sz="4000" dirty="0">
                <a:latin typeface="Arial Black" panose="020B0A04020102020204" pitchFamily="34" charset="0"/>
              </a:rPr>
              <a:t>Objectives</a:t>
            </a:r>
          </a:p>
        </p:txBody>
      </p:sp>
      <p:sp>
        <p:nvSpPr>
          <p:cNvPr id="2" name="TextBox 1">
            <a:extLst>
              <a:ext uri="{FF2B5EF4-FFF2-40B4-BE49-F238E27FC236}">
                <a16:creationId xmlns:a16="http://schemas.microsoft.com/office/drawing/2014/main" id="{4470C2F0-1B73-F721-6F27-57D9F44B08C0}"/>
              </a:ext>
            </a:extLst>
          </p:cNvPr>
          <p:cNvSpPr txBox="1"/>
          <p:nvPr/>
        </p:nvSpPr>
        <p:spPr>
          <a:xfrm>
            <a:off x="1209417" y="2126271"/>
            <a:ext cx="9773165" cy="2605457"/>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The goal of this project was to build a full stack To do list and task management web application allowing users to manage daily tasks with efficiency. </a:t>
            </a:r>
          </a:p>
          <a:p>
            <a:pPr lvl="0">
              <a:lnSpc>
                <a:spcPct val="115000"/>
              </a:lnSpc>
              <a:spcBef>
                <a:spcPts val="1600"/>
              </a:spcBef>
              <a:spcAft>
                <a:spcPts val="1600"/>
              </a:spcAft>
            </a:pPr>
            <a:r>
              <a:rPr lang="en-GB" sz="2000" dirty="0">
                <a:latin typeface="Arial Black" panose="020B0A04020102020204" pitchFamily="34" charset="0"/>
              </a:rPr>
              <a:t>The app provides users with registration and login, task creation, task editing, marking tasks as complete, and filtering them based on their complete or incomplete status. </a:t>
            </a:r>
            <a:endParaRPr lang="en-US" sz="2000" dirty="0">
              <a:latin typeface="Arial Black" panose="020B0A04020102020204" pitchFamily="34" charset="0"/>
            </a:endParaRPr>
          </a:p>
        </p:txBody>
      </p:sp>
    </p:spTree>
    <p:extLst>
      <p:ext uri="{BB962C8B-B14F-4D97-AF65-F5344CB8AC3E}">
        <p14:creationId xmlns:p14="http://schemas.microsoft.com/office/powerpoint/2010/main" val="366211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BC287-82C6-CAE8-DDB0-39344E8841F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E57AB2-CA60-1276-5C82-EFA991BDC30F}"/>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Concept</a:t>
            </a:r>
          </a:p>
        </p:txBody>
      </p:sp>
      <p:sp>
        <p:nvSpPr>
          <p:cNvPr id="2" name="TextBox 1">
            <a:extLst>
              <a:ext uri="{FF2B5EF4-FFF2-40B4-BE49-F238E27FC236}">
                <a16:creationId xmlns:a16="http://schemas.microsoft.com/office/drawing/2014/main" id="{C2E9CB25-BE7B-8419-B8EE-36F908844055}"/>
              </a:ext>
            </a:extLst>
          </p:cNvPr>
          <p:cNvSpPr txBox="1"/>
          <p:nvPr/>
        </p:nvSpPr>
        <p:spPr>
          <a:xfrm>
            <a:off x="1209416" y="1510718"/>
            <a:ext cx="9773165" cy="3836563"/>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The App is created with the intent of helping users to stay productive with a simple interface. ToDo users can:</a:t>
            </a:r>
          </a:p>
          <a:p>
            <a:pPr lvl="0">
              <a:lnSpc>
                <a:spcPct val="115000"/>
              </a:lnSpc>
              <a:spcBef>
                <a:spcPts val="1600"/>
              </a:spcBef>
              <a:spcAft>
                <a:spcPts val="1600"/>
              </a:spcAft>
            </a:pPr>
            <a:r>
              <a:rPr lang="en-GB" sz="2000" dirty="0">
                <a:latin typeface="Arial Black" panose="020B0A04020102020204" pitchFamily="34" charset="0"/>
              </a:rPr>
              <a:t>•	Create an account and Login to their account securely</a:t>
            </a:r>
          </a:p>
          <a:p>
            <a:pPr lvl="0">
              <a:lnSpc>
                <a:spcPct val="115000"/>
              </a:lnSpc>
              <a:spcBef>
                <a:spcPts val="1600"/>
              </a:spcBef>
              <a:spcAft>
                <a:spcPts val="1600"/>
              </a:spcAft>
            </a:pPr>
            <a:r>
              <a:rPr lang="en-GB" sz="2000" dirty="0">
                <a:latin typeface="Arial Black" panose="020B0A04020102020204" pitchFamily="34" charset="0"/>
              </a:rPr>
              <a:t>•	Add/edit/delete tasks</a:t>
            </a:r>
          </a:p>
          <a:p>
            <a:pPr lvl="0">
              <a:lnSpc>
                <a:spcPct val="115000"/>
              </a:lnSpc>
              <a:spcBef>
                <a:spcPts val="1600"/>
              </a:spcBef>
              <a:spcAft>
                <a:spcPts val="1600"/>
              </a:spcAft>
            </a:pPr>
            <a:r>
              <a:rPr lang="en-GB" sz="2000" dirty="0">
                <a:latin typeface="Arial Black" panose="020B0A04020102020204" pitchFamily="34" charset="0"/>
              </a:rPr>
              <a:t>•	Mark tasks as completed</a:t>
            </a:r>
          </a:p>
          <a:p>
            <a:pPr lvl="0">
              <a:lnSpc>
                <a:spcPct val="115000"/>
              </a:lnSpc>
              <a:spcBef>
                <a:spcPts val="1600"/>
              </a:spcBef>
              <a:spcAft>
                <a:spcPts val="1600"/>
              </a:spcAft>
            </a:pPr>
            <a:r>
              <a:rPr lang="en-GB" sz="2000" dirty="0">
                <a:latin typeface="Arial Black" panose="020B0A04020102020204" pitchFamily="34" charset="0"/>
              </a:rPr>
              <a:t>•	Filter by task completion</a:t>
            </a:r>
          </a:p>
        </p:txBody>
      </p:sp>
    </p:spTree>
    <p:extLst>
      <p:ext uri="{BB962C8B-B14F-4D97-AF65-F5344CB8AC3E}">
        <p14:creationId xmlns:p14="http://schemas.microsoft.com/office/powerpoint/2010/main" val="421353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E88A0-0D94-2FF1-CE19-C019A07A358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A177EB6-DB38-43C8-F156-91989BB6C6AD}"/>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Implementation</a:t>
            </a:r>
          </a:p>
        </p:txBody>
      </p:sp>
      <p:sp>
        <p:nvSpPr>
          <p:cNvPr id="2" name="TextBox 1">
            <a:extLst>
              <a:ext uri="{FF2B5EF4-FFF2-40B4-BE49-F238E27FC236}">
                <a16:creationId xmlns:a16="http://schemas.microsoft.com/office/drawing/2014/main" id="{CF8F87E1-C935-E3CD-88F8-377E1CAD0C17}"/>
              </a:ext>
            </a:extLst>
          </p:cNvPr>
          <p:cNvSpPr txBox="1"/>
          <p:nvPr/>
        </p:nvSpPr>
        <p:spPr>
          <a:xfrm>
            <a:off x="1209415" y="2685399"/>
            <a:ext cx="9773165" cy="1487202"/>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During the Initial development, I focused mainly on the frontend functionality with simple task handling. Once the interface was finalized and the core basic functions were functional, I integrated the backend API. </a:t>
            </a:r>
          </a:p>
        </p:txBody>
      </p:sp>
    </p:spTree>
    <p:extLst>
      <p:ext uri="{BB962C8B-B14F-4D97-AF65-F5344CB8AC3E}">
        <p14:creationId xmlns:p14="http://schemas.microsoft.com/office/powerpoint/2010/main" val="205371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A55C1-660D-1238-0CEA-A8FA2AB16C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05362CE-A224-0615-FC61-87A1C0C596DC}"/>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Design Process</a:t>
            </a:r>
          </a:p>
        </p:txBody>
      </p:sp>
      <p:sp>
        <p:nvSpPr>
          <p:cNvPr id="2" name="TextBox 1">
            <a:extLst>
              <a:ext uri="{FF2B5EF4-FFF2-40B4-BE49-F238E27FC236}">
                <a16:creationId xmlns:a16="http://schemas.microsoft.com/office/drawing/2014/main" id="{8845C134-12F2-A68E-E13E-4E8F56E08FF0}"/>
              </a:ext>
            </a:extLst>
          </p:cNvPr>
          <p:cNvSpPr txBox="1"/>
          <p:nvPr/>
        </p:nvSpPr>
        <p:spPr>
          <a:xfrm>
            <a:off x="1209415" y="2508427"/>
            <a:ext cx="9773165" cy="1841145"/>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I initially knew that I wanted a very simplistic dark mode task interface with all the tasks at the centre of the web page, using Tailwind CSS I managed to implement this simple yet intuitive interface. This design allows efficient and quick interaction between the user and app.</a:t>
            </a:r>
          </a:p>
        </p:txBody>
      </p:sp>
    </p:spTree>
    <p:extLst>
      <p:ext uri="{BB962C8B-B14F-4D97-AF65-F5344CB8AC3E}">
        <p14:creationId xmlns:p14="http://schemas.microsoft.com/office/powerpoint/2010/main" val="3266579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AAAE-3F14-86BF-E2E3-1D342D77E2D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B487E75-DC5C-CE95-3DF9-0DAF24C16F9C}"/>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Backend Development</a:t>
            </a:r>
          </a:p>
        </p:txBody>
      </p:sp>
      <p:sp>
        <p:nvSpPr>
          <p:cNvPr id="2" name="TextBox 1">
            <a:extLst>
              <a:ext uri="{FF2B5EF4-FFF2-40B4-BE49-F238E27FC236}">
                <a16:creationId xmlns:a16="http://schemas.microsoft.com/office/drawing/2014/main" id="{ED8F4B5B-F403-150E-E96A-C755B90AF8E9}"/>
              </a:ext>
            </a:extLst>
          </p:cNvPr>
          <p:cNvSpPr txBox="1"/>
          <p:nvPr/>
        </p:nvSpPr>
        <p:spPr>
          <a:xfrm>
            <a:off x="1209415" y="2303243"/>
            <a:ext cx="9773165" cy="2251514"/>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Express was used to create the endpoints for registering users, logging in with credentials , create, read, update, and delete operations for tasks. </a:t>
            </a:r>
          </a:p>
          <a:p>
            <a:pPr lvl="0">
              <a:lnSpc>
                <a:spcPct val="115000"/>
              </a:lnSpc>
              <a:spcBef>
                <a:spcPts val="1600"/>
              </a:spcBef>
              <a:spcAft>
                <a:spcPts val="1600"/>
              </a:spcAft>
            </a:pPr>
            <a:r>
              <a:rPr lang="en-GB" sz="2000" dirty="0" err="1">
                <a:latin typeface="Arial Black" panose="020B0A04020102020204" pitchFamily="34" charset="0"/>
              </a:rPr>
              <a:t>LowDB</a:t>
            </a:r>
            <a:r>
              <a:rPr lang="en-GB" sz="2000" dirty="0">
                <a:latin typeface="Arial Black" panose="020B0A04020102020204" pitchFamily="34" charset="0"/>
              </a:rPr>
              <a:t> was chosen for its simplicity, and it is an ideal simple too for file-based storage.</a:t>
            </a:r>
          </a:p>
        </p:txBody>
      </p:sp>
    </p:spTree>
    <p:extLst>
      <p:ext uri="{BB962C8B-B14F-4D97-AF65-F5344CB8AC3E}">
        <p14:creationId xmlns:p14="http://schemas.microsoft.com/office/powerpoint/2010/main" val="407884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02E89-1FD0-00DC-D1E8-B6EE46897A7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5A3BB82-1810-56AA-9CBB-442B9BCE9071}"/>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Testing &amp; Debugging</a:t>
            </a:r>
          </a:p>
        </p:txBody>
      </p:sp>
      <p:sp>
        <p:nvSpPr>
          <p:cNvPr id="2" name="TextBox 1">
            <a:extLst>
              <a:ext uri="{FF2B5EF4-FFF2-40B4-BE49-F238E27FC236}">
                <a16:creationId xmlns:a16="http://schemas.microsoft.com/office/drawing/2014/main" id="{15D4E617-743A-4BFF-6812-6F9BB28FFAD2}"/>
              </a:ext>
            </a:extLst>
          </p:cNvPr>
          <p:cNvSpPr txBox="1"/>
          <p:nvPr/>
        </p:nvSpPr>
        <p:spPr>
          <a:xfrm>
            <a:off x="1209415" y="2331456"/>
            <a:ext cx="9773165" cy="2195088"/>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I tested the app by creating multiple accounts, ensuring that sign in and login processes were efficient and without error, I then created multiple tasks in each account ensuring that tasks were saved in the final form and any update or edits made to the tasks or the task list were promptly saved in the database, any issues were debugged and fixed promptly.</a:t>
            </a:r>
          </a:p>
        </p:txBody>
      </p:sp>
    </p:spTree>
    <p:extLst>
      <p:ext uri="{BB962C8B-B14F-4D97-AF65-F5344CB8AC3E}">
        <p14:creationId xmlns:p14="http://schemas.microsoft.com/office/powerpoint/2010/main" val="2527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174DA-DC4F-B87E-924B-C163C1CF06B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77ACDD3-7761-1E52-DF06-3C4DAB6E4170}"/>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Documentation &amp; GitHub</a:t>
            </a:r>
          </a:p>
        </p:txBody>
      </p:sp>
      <p:sp>
        <p:nvSpPr>
          <p:cNvPr id="2" name="TextBox 1">
            <a:extLst>
              <a:ext uri="{FF2B5EF4-FFF2-40B4-BE49-F238E27FC236}">
                <a16:creationId xmlns:a16="http://schemas.microsoft.com/office/drawing/2014/main" id="{58D561C5-9E45-1DE7-21FE-A3F9B3E7E0F6}"/>
              </a:ext>
            </a:extLst>
          </p:cNvPr>
          <p:cNvSpPr txBox="1"/>
          <p:nvPr/>
        </p:nvSpPr>
        <p:spPr>
          <a:xfrm>
            <a:off x="1209415" y="2862370"/>
            <a:ext cx="9773165" cy="1133259"/>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All project files, code, and setup instructions are stored in the public GitHub repository, comments are added throughout to ensure clarity, setup instructions are included in the README file.</a:t>
            </a:r>
          </a:p>
        </p:txBody>
      </p:sp>
    </p:spTree>
    <p:extLst>
      <p:ext uri="{BB962C8B-B14F-4D97-AF65-F5344CB8AC3E}">
        <p14:creationId xmlns:p14="http://schemas.microsoft.com/office/powerpoint/2010/main" val="1633998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E791F-18D1-F4DF-9B10-8C48E187FC4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A777D8F-CA38-F520-D87C-52ECA9392918}"/>
              </a:ext>
            </a:extLst>
          </p:cNvPr>
          <p:cNvSpPr>
            <a:spLocks noGrp="1"/>
          </p:cNvSpPr>
          <p:nvPr>
            <p:ph type="title"/>
          </p:nvPr>
        </p:nvSpPr>
        <p:spPr>
          <a:xfrm>
            <a:off x="518430" y="0"/>
            <a:ext cx="11155136" cy="1260000"/>
          </a:xfrm>
        </p:spPr>
        <p:txBody>
          <a:bodyPr>
            <a:noAutofit/>
          </a:bodyPr>
          <a:lstStyle/>
          <a:p>
            <a:pPr algn="ctr"/>
            <a:r>
              <a:rPr lang="en-US" sz="4000" dirty="0">
                <a:latin typeface="Arial Black" panose="020B0A04020102020204" pitchFamily="34" charset="0"/>
              </a:rPr>
              <a:t>Lessons Learned</a:t>
            </a:r>
          </a:p>
        </p:txBody>
      </p:sp>
      <p:sp>
        <p:nvSpPr>
          <p:cNvPr id="2" name="TextBox 1">
            <a:extLst>
              <a:ext uri="{FF2B5EF4-FFF2-40B4-BE49-F238E27FC236}">
                <a16:creationId xmlns:a16="http://schemas.microsoft.com/office/drawing/2014/main" id="{A4CC23A1-2AF7-229A-B445-0E1401CE5904}"/>
              </a:ext>
            </a:extLst>
          </p:cNvPr>
          <p:cNvSpPr txBox="1"/>
          <p:nvPr/>
        </p:nvSpPr>
        <p:spPr>
          <a:xfrm>
            <a:off x="1209415" y="1772328"/>
            <a:ext cx="9773165" cy="3313343"/>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This project was before all a test of patience as it seemed like when one issue was fixed, another took its place, however by breaking down each aspect of the development into smaller parts, allowed for a more efficient and thorough coding experience. </a:t>
            </a:r>
          </a:p>
          <a:p>
            <a:pPr lvl="0">
              <a:lnSpc>
                <a:spcPct val="115000"/>
              </a:lnSpc>
              <a:spcBef>
                <a:spcPts val="1600"/>
              </a:spcBef>
              <a:spcAft>
                <a:spcPts val="1600"/>
              </a:spcAft>
            </a:pPr>
            <a:r>
              <a:rPr lang="en-GB" sz="2000" dirty="0">
                <a:latin typeface="Arial Black" panose="020B0A04020102020204" pitchFamily="34" charset="0"/>
              </a:rPr>
              <a:t>As I had been more familiar with front-end rather than the backend processes, I learned a lot regarding how to properly integrate a back end and all the issues that may appear throughout the development process.</a:t>
            </a:r>
          </a:p>
        </p:txBody>
      </p:sp>
    </p:spTree>
    <p:extLst>
      <p:ext uri="{BB962C8B-B14F-4D97-AF65-F5344CB8AC3E}">
        <p14:creationId xmlns:p14="http://schemas.microsoft.com/office/powerpoint/2010/main" val="359736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177E-DAB9-FD21-9796-322C5C6A8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E64E4-B44F-AF8C-E2FD-780DB51CADB4}"/>
              </a:ext>
            </a:extLst>
          </p:cNvPr>
          <p:cNvSpPr>
            <a:spLocks noGrp="1"/>
          </p:cNvSpPr>
          <p:nvPr>
            <p:ph type="title"/>
          </p:nvPr>
        </p:nvSpPr>
        <p:spPr>
          <a:xfrm>
            <a:off x="2507293" y="278137"/>
            <a:ext cx="7177414" cy="1260000"/>
          </a:xfrm>
        </p:spPr>
        <p:txBody>
          <a:bodyPr/>
          <a:lstStyle/>
          <a:p>
            <a:r>
              <a:rPr lang="en-US" sz="4400" dirty="0">
                <a:latin typeface="Arial Black" panose="020B0A04020102020204" pitchFamily="34" charset="0"/>
              </a:rPr>
              <a:t>Purpose OF THE APP</a:t>
            </a:r>
          </a:p>
        </p:txBody>
      </p:sp>
      <p:sp>
        <p:nvSpPr>
          <p:cNvPr id="3" name="Text Placeholder 3">
            <a:extLst>
              <a:ext uri="{FF2B5EF4-FFF2-40B4-BE49-F238E27FC236}">
                <a16:creationId xmlns:a16="http://schemas.microsoft.com/office/drawing/2014/main" id="{B8111F1A-6F7C-777A-D9B6-A37BDB5F802A}"/>
              </a:ext>
            </a:extLst>
          </p:cNvPr>
          <p:cNvSpPr txBox="1">
            <a:spLocks/>
          </p:cNvSpPr>
          <p:nvPr/>
        </p:nvSpPr>
        <p:spPr>
          <a:xfrm>
            <a:off x="1370733" y="2522089"/>
            <a:ext cx="9450533" cy="1813821"/>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latin typeface="Arial Black" panose="020B0A04020102020204" pitchFamily="34" charset="0"/>
              </a:rPr>
              <a:t>Simple to do list allowing users within their own profile, to input the tasks they need to get done, edit tasks or delete them as well as mark them as completed.</a:t>
            </a:r>
          </a:p>
        </p:txBody>
      </p:sp>
    </p:spTree>
    <p:extLst>
      <p:ext uri="{BB962C8B-B14F-4D97-AF65-F5344CB8AC3E}">
        <p14:creationId xmlns:p14="http://schemas.microsoft.com/office/powerpoint/2010/main" val="217748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64868-DAD6-7005-9B75-3B697750AD2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7E27F2D-6F4D-AA02-8368-28AA805F316E}"/>
              </a:ext>
            </a:extLst>
          </p:cNvPr>
          <p:cNvSpPr>
            <a:spLocks noGrp="1"/>
          </p:cNvSpPr>
          <p:nvPr>
            <p:ph type="title"/>
          </p:nvPr>
        </p:nvSpPr>
        <p:spPr>
          <a:xfrm>
            <a:off x="133423" y="170508"/>
            <a:ext cx="12058577" cy="1260000"/>
          </a:xfrm>
        </p:spPr>
        <p:txBody>
          <a:bodyPr>
            <a:noAutofit/>
          </a:bodyPr>
          <a:lstStyle/>
          <a:p>
            <a:pPr algn="ctr"/>
            <a:r>
              <a:rPr lang="en-US" sz="4000" dirty="0">
                <a:latin typeface="Arial Black" panose="020B0A04020102020204" pitchFamily="34" charset="0"/>
              </a:rPr>
              <a:t>Reflections &amp; Future Improvements</a:t>
            </a:r>
          </a:p>
        </p:txBody>
      </p:sp>
      <p:sp>
        <p:nvSpPr>
          <p:cNvPr id="2" name="TextBox 1">
            <a:extLst>
              <a:ext uri="{FF2B5EF4-FFF2-40B4-BE49-F238E27FC236}">
                <a16:creationId xmlns:a16="http://schemas.microsoft.com/office/drawing/2014/main" id="{3358FE70-918E-3D0A-B1EA-A90BDEE2E406}"/>
              </a:ext>
            </a:extLst>
          </p:cNvPr>
          <p:cNvSpPr txBox="1"/>
          <p:nvPr/>
        </p:nvSpPr>
        <p:spPr>
          <a:xfrm>
            <a:off x="1209415" y="1751349"/>
            <a:ext cx="9773165" cy="4190506"/>
          </a:xfrm>
          <a:prstGeom prst="rect">
            <a:avLst/>
          </a:prstGeom>
          <a:noFill/>
        </p:spPr>
        <p:txBody>
          <a:bodyPr wrap="square">
            <a:spAutoFit/>
          </a:bodyPr>
          <a:lstStyle/>
          <a:p>
            <a:pPr lvl="0">
              <a:lnSpc>
                <a:spcPct val="115000"/>
              </a:lnSpc>
              <a:spcBef>
                <a:spcPts val="1600"/>
              </a:spcBef>
              <a:spcAft>
                <a:spcPts val="1600"/>
              </a:spcAft>
            </a:pPr>
            <a:r>
              <a:rPr lang="en-GB" sz="2000" dirty="0">
                <a:latin typeface="Arial Black" panose="020B0A04020102020204" pitchFamily="34" charset="0"/>
              </a:rPr>
              <a:t>The final product meets all requirements of a simple yet efficient To do list app with organization and productivity in mind. Some Future improvements that could further enhance the app are:</a:t>
            </a:r>
          </a:p>
          <a:p>
            <a:pPr lvl="0">
              <a:lnSpc>
                <a:spcPct val="115000"/>
              </a:lnSpc>
              <a:spcBef>
                <a:spcPts val="1600"/>
              </a:spcBef>
              <a:spcAft>
                <a:spcPts val="1600"/>
              </a:spcAft>
            </a:pPr>
            <a:r>
              <a:rPr lang="en-GB" sz="2000" dirty="0">
                <a:latin typeface="Arial Black" panose="020B0A04020102020204" pitchFamily="34" charset="0"/>
              </a:rPr>
              <a:t>•	Deadline functionality </a:t>
            </a:r>
          </a:p>
          <a:p>
            <a:pPr lvl="0">
              <a:lnSpc>
                <a:spcPct val="115000"/>
              </a:lnSpc>
              <a:spcBef>
                <a:spcPts val="1600"/>
              </a:spcBef>
              <a:spcAft>
                <a:spcPts val="1600"/>
              </a:spcAft>
            </a:pPr>
            <a:r>
              <a:rPr lang="en-GB" sz="2000" dirty="0">
                <a:latin typeface="Arial Black" panose="020B0A04020102020204" pitchFamily="34" charset="0"/>
              </a:rPr>
              <a:t>•	Task Priority filter</a:t>
            </a:r>
          </a:p>
          <a:p>
            <a:pPr lvl="0">
              <a:lnSpc>
                <a:spcPct val="115000"/>
              </a:lnSpc>
              <a:spcBef>
                <a:spcPts val="1600"/>
              </a:spcBef>
              <a:spcAft>
                <a:spcPts val="1600"/>
              </a:spcAft>
            </a:pPr>
            <a:r>
              <a:rPr lang="en-GB" sz="2000" dirty="0">
                <a:latin typeface="Arial Black" panose="020B0A04020102020204" pitchFamily="34" charset="0"/>
              </a:rPr>
              <a:t>•	Multi-user task collaboration</a:t>
            </a:r>
          </a:p>
          <a:p>
            <a:pPr lvl="0">
              <a:lnSpc>
                <a:spcPct val="115000"/>
              </a:lnSpc>
              <a:spcBef>
                <a:spcPts val="1600"/>
              </a:spcBef>
              <a:spcAft>
                <a:spcPts val="1600"/>
              </a:spcAft>
            </a:pPr>
            <a:r>
              <a:rPr lang="en-GB" sz="2000" dirty="0">
                <a:latin typeface="Arial Black" panose="020B0A04020102020204" pitchFamily="34" charset="0"/>
              </a:rPr>
              <a:t>•	Sync with Google Tasks/Calendar</a:t>
            </a:r>
          </a:p>
        </p:txBody>
      </p:sp>
    </p:spTree>
    <p:extLst>
      <p:ext uri="{BB962C8B-B14F-4D97-AF65-F5344CB8AC3E}">
        <p14:creationId xmlns:p14="http://schemas.microsoft.com/office/powerpoint/2010/main" val="381356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177E-DAB9-FD21-9796-322C5C6A8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E64E4-B44F-AF8C-E2FD-780DB51CADB4}"/>
              </a:ext>
            </a:extLst>
          </p:cNvPr>
          <p:cNvSpPr>
            <a:spLocks noGrp="1"/>
          </p:cNvSpPr>
          <p:nvPr>
            <p:ph type="title"/>
          </p:nvPr>
        </p:nvSpPr>
        <p:spPr>
          <a:xfrm>
            <a:off x="3539645" y="230010"/>
            <a:ext cx="5112707" cy="1260000"/>
          </a:xfrm>
        </p:spPr>
        <p:txBody>
          <a:bodyPr/>
          <a:lstStyle/>
          <a:p>
            <a:r>
              <a:rPr lang="en-US" sz="4400" dirty="0">
                <a:latin typeface="Arial Black" panose="020B0A04020102020204" pitchFamily="34" charset="0"/>
              </a:rPr>
              <a:t>Target group</a:t>
            </a:r>
          </a:p>
        </p:txBody>
      </p:sp>
      <p:sp>
        <p:nvSpPr>
          <p:cNvPr id="3" name="Text Placeholder 3">
            <a:extLst>
              <a:ext uri="{FF2B5EF4-FFF2-40B4-BE49-F238E27FC236}">
                <a16:creationId xmlns:a16="http://schemas.microsoft.com/office/drawing/2014/main" id="{B8111F1A-6F7C-777A-D9B6-A37BDB5F802A}"/>
              </a:ext>
            </a:extLst>
          </p:cNvPr>
          <p:cNvSpPr txBox="1">
            <a:spLocks/>
          </p:cNvSpPr>
          <p:nvPr/>
        </p:nvSpPr>
        <p:spPr>
          <a:xfrm>
            <a:off x="1370733" y="2153121"/>
            <a:ext cx="9450533" cy="2370753"/>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sz="2800" dirty="0">
                <a:latin typeface="Arial Black" panose="020B0A04020102020204" pitchFamily="34" charset="0"/>
              </a:rPr>
              <a:t>Designed for students, adults and any individual with tasks that need to be done, to have all tasks in a simple and intuitive environment allowing for improved clarity and organization.</a:t>
            </a:r>
            <a:endParaRPr lang="en-US" sz="2800" dirty="0">
              <a:latin typeface="Arial Black" panose="020B0A04020102020204" pitchFamily="34" charset="0"/>
            </a:endParaRPr>
          </a:p>
        </p:txBody>
      </p:sp>
    </p:spTree>
    <p:extLst>
      <p:ext uri="{BB962C8B-B14F-4D97-AF65-F5344CB8AC3E}">
        <p14:creationId xmlns:p14="http://schemas.microsoft.com/office/powerpoint/2010/main" val="316074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D19A-6C05-BC07-328D-3C5AA4F360B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2AE11E8-6DC0-9CC5-EC41-BDEF486B3511}"/>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Features</a:t>
            </a:r>
          </a:p>
        </p:txBody>
      </p:sp>
      <p:sp>
        <p:nvSpPr>
          <p:cNvPr id="3" name="TextBox 2">
            <a:extLst>
              <a:ext uri="{FF2B5EF4-FFF2-40B4-BE49-F238E27FC236}">
                <a16:creationId xmlns:a16="http://schemas.microsoft.com/office/drawing/2014/main" id="{25CDF957-7B00-3421-6D5A-44FA445F87A8}"/>
              </a:ext>
            </a:extLst>
          </p:cNvPr>
          <p:cNvSpPr txBox="1"/>
          <p:nvPr/>
        </p:nvSpPr>
        <p:spPr>
          <a:xfrm>
            <a:off x="1981089" y="1984333"/>
            <a:ext cx="8229821" cy="2677656"/>
          </a:xfrm>
          <a:prstGeom prst="rect">
            <a:avLst/>
          </a:prstGeom>
          <a:noFill/>
        </p:spPr>
        <p:txBody>
          <a:bodyPr wrap="square">
            <a:spAutoFit/>
          </a:bodyPr>
          <a:lstStyle/>
          <a:p>
            <a:pPr marL="285750" indent="-285750">
              <a:buFont typeface="Arial" panose="020B0604020202020204" pitchFamily="34" charset="0"/>
              <a:buChar char="•"/>
            </a:pPr>
            <a:r>
              <a:rPr lang="en-GB" sz="2400" dirty="0">
                <a:effectLst/>
                <a:latin typeface="Arial Black" panose="020B0A04020102020204" pitchFamily="34" charset="0"/>
              </a:rPr>
              <a:t>Sign up and Login for each individual user</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Add Tasks, Edit Tasks, Delete Tasks.</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Mark Tasks as complete/incomplete.</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Filter view to show/hide completed tasks.</a:t>
            </a:r>
            <a:endParaRPr lang="en-US" sz="2400" dirty="0">
              <a:effectLst/>
              <a:latin typeface="Arial Black" panose="020B0A04020102020204" pitchFamily="34" charset="0"/>
            </a:endParaRPr>
          </a:p>
        </p:txBody>
      </p:sp>
    </p:spTree>
    <p:extLst>
      <p:ext uri="{BB962C8B-B14F-4D97-AF65-F5344CB8AC3E}">
        <p14:creationId xmlns:p14="http://schemas.microsoft.com/office/powerpoint/2010/main" val="363171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E49E-B26F-6541-0A53-71758123DB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7F7E78-96AB-B175-3602-72DF37F3C46F}"/>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Tech Stack</a:t>
            </a:r>
          </a:p>
        </p:txBody>
      </p:sp>
      <p:sp>
        <p:nvSpPr>
          <p:cNvPr id="3" name="TextBox 2">
            <a:extLst>
              <a:ext uri="{FF2B5EF4-FFF2-40B4-BE49-F238E27FC236}">
                <a16:creationId xmlns:a16="http://schemas.microsoft.com/office/drawing/2014/main" id="{1B76C61D-8A09-36F5-AAB8-0589FAF7CECC}"/>
              </a:ext>
            </a:extLst>
          </p:cNvPr>
          <p:cNvSpPr txBox="1"/>
          <p:nvPr/>
        </p:nvSpPr>
        <p:spPr>
          <a:xfrm>
            <a:off x="96032" y="1905506"/>
            <a:ext cx="11999934" cy="2677656"/>
          </a:xfrm>
          <a:prstGeom prst="rect">
            <a:avLst/>
          </a:prstGeom>
          <a:noFill/>
        </p:spPr>
        <p:txBody>
          <a:bodyPr wrap="square">
            <a:spAutoFit/>
          </a:bodyPr>
          <a:lstStyle/>
          <a:p>
            <a:pPr marL="285750" indent="-285750">
              <a:buFont typeface="Arial" panose="020B0604020202020204" pitchFamily="34" charset="0"/>
              <a:buChar char="•"/>
            </a:pPr>
            <a:r>
              <a:rPr lang="en-US" sz="2400" dirty="0">
                <a:effectLst/>
                <a:latin typeface="Arial Black" panose="020B0A04020102020204" pitchFamily="34" charset="0"/>
              </a:rPr>
              <a:t>Front-end: React.js + Tailwind CSS: fast performance &amp; modern UI</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Back-end: Node.js + Express.js</a:t>
            </a:r>
            <a:r>
              <a:rPr lang="en-US" sz="2400" dirty="0">
                <a:latin typeface="Arial Black" panose="020B0A04020102020204" pitchFamily="34" charset="0"/>
              </a:rPr>
              <a:t>: </a:t>
            </a:r>
            <a:r>
              <a:rPr lang="en-US" sz="2400" dirty="0">
                <a:effectLst/>
                <a:latin typeface="Arial Black" panose="020B0A04020102020204" pitchFamily="34" charset="0"/>
              </a:rPr>
              <a:t>Handles task related user inputs</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Database: JSON Database</a:t>
            </a:r>
            <a:r>
              <a:rPr lang="en-US" sz="2400" dirty="0">
                <a:latin typeface="Arial Black" panose="020B0A04020102020204" pitchFamily="34" charset="0"/>
              </a:rPr>
              <a:t>: </a:t>
            </a:r>
            <a:r>
              <a:rPr lang="en-US" sz="2400" dirty="0">
                <a:effectLst/>
                <a:latin typeface="Arial Black" panose="020B0A04020102020204" pitchFamily="34" charset="0"/>
              </a:rPr>
              <a:t>Stores user profiles and task lists</a:t>
            </a:r>
          </a:p>
        </p:txBody>
      </p:sp>
    </p:spTree>
    <p:extLst>
      <p:ext uri="{BB962C8B-B14F-4D97-AF65-F5344CB8AC3E}">
        <p14:creationId xmlns:p14="http://schemas.microsoft.com/office/powerpoint/2010/main" val="336275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8BBBA-E47D-85BB-8C16-413F6C430B7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C12ACB4-ECC4-B53C-95BB-4E4B5B7F62EC}"/>
              </a:ext>
            </a:extLst>
          </p:cNvPr>
          <p:cNvPicPr>
            <a:picLocks noChangeAspect="1"/>
          </p:cNvPicPr>
          <p:nvPr/>
        </p:nvPicPr>
        <p:blipFill>
          <a:blip r:embed="rId2"/>
          <a:srcRect l="30558" r="26434"/>
          <a:stretch>
            <a:fillRect/>
          </a:stretch>
        </p:blipFill>
        <p:spPr>
          <a:xfrm>
            <a:off x="0" y="-4158"/>
            <a:ext cx="6096000" cy="6857999"/>
          </a:xfrm>
          <a:prstGeom prst="rect">
            <a:avLst/>
          </a:prstGeom>
        </p:spPr>
      </p:pic>
      <p:sp>
        <p:nvSpPr>
          <p:cNvPr id="12" name="TextBox 11">
            <a:extLst>
              <a:ext uri="{FF2B5EF4-FFF2-40B4-BE49-F238E27FC236}">
                <a16:creationId xmlns:a16="http://schemas.microsoft.com/office/drawing/2014/main" id="{C2017698-EDCA-4F7C-AC29-5D29B0CC95EC}"/>
              </a:ext>
            </a:extLst>
          </p:cNvPr>
          <p:cNvSpPr txBox="1"/>
          <p:nvPr/>
        </p:nvSpPr>
        <p:spPr>
          <a:xfrm>
            <a:off x="1369486" y="5323090"/>
            <a:ext cx="2775856" cy="830997"/>
          </a:xfrm>
          <a:prstGeom prst="rect">
            <a:avLst/>
          </a:prstGeom>
          <a:noFill/>
        </p:spPr>
        <p:txBody>
          <a:bodyPr wrap="square" rtlCol="0">
            <a:spAutoFit/>
          </a:bodyPr>
          <a:lstStyle/>
          <a:p>
            <a:r>
              <a:rPr lang="en-US" sz="1600" dirty="0">
                <a:latin typeface="Arial Black" panose="020B0A04020102020204" pitchFamily="34" charset="0"/>
              </a:rPr>
              <a:t>Login Box Requiring:</a:t>
            </a:r>
            <a:br>
              <a:rPr lang="en-US" sz="1600" dirty="0">
                <a:latin typeface="Arial Black" panose="020B0A04020102020204" pitchFamily="34" charset="0"/>
              </a:rPr>
            </a:br>
            <a:r>
              <a:rPr lang="en-US" sz="1600" dirty="0">
                <a:latin typeface="Arial Black" panose="020B0A04020102020204" pitchFamily="34" charset="0"/>
              </a:rPr>
              <a:t>	- Email</a:t>
            </a:r>
          </a:p>
          <a:p>
            <a:r>
              <a:rPr lang="en-US" sz="1600" dirty="0">
                <a:latin typeface="Arial Black" panose="020B0A04020102020204" pitchFamily="34" charset="0"/>
              </a:rPr>
              <a:t>	- Password</a:t>
            </a:r>
          </a:p>
        </p:txBody>
      </p:sp>
      <p:pic>
        <p:nvPicPr>
          <p:cNvPr id="2" name="Picture 1">
            <a:extLst>
              <a:ext uri="{FF2B5EF4-FFF2-40B4-BE49-F238E27FC236}">
                <a16:creationId xmlns:a16="http://schemas.microsoft.com/office/drawing/2014/main" id="{51034546-3C06-5684-E69D-094623E24B5E}"/>
              </a:ext>
            </a:extLst>
          </p:cNvPr>
          <p:cNvPicPr>
            <a:picLocks noChangeAspect="1"/>
          </p:cNvPicPr>
          <p:nvPr/>
        </p:nvPicPr>
        <p:blipFill>
          <a:blip r:embed="rId3"/>
          <a:srcRect l="26621" r="28272"/>
          <a:stretch>
            <a:fillRect/>
          </a:stretch>
        </p:blipFill>
        <p:spPr>
          <a:xfrm>
            <a:off x="5795058" y="-4159"/>
            <a:ext cx="6396942" cy="6858000"/>
          </a:xfrm>
          <a:prstGeom prst="rect">
            <a:avLst/>
          </a:prstGeom>
        </p:spPr>
      </p:pic>
      <p:sp>
        <p:nvSpPr>
          <p:cNvPr id="4" name="TextBox 3">
            <a:extLst>
              <a:ext uri="{FF2B5EF4-FFF2-40B4-BE49-F238E27FC236}">
                <a16:creationId xmlns:a16="http://schemas.microsoft.com/office/drawing/2014/main" id="{119C4C72-ECB0-3219-FA7C-20D6521DA35A}"/>
              </a:ext>
            </a:extLst>
          </p:cNvPr>
          <p:cNvSpPr txBox="1"/>
          <p:nvPr/>
        </p:nvSpPr>
        <p:spPr>
          <a:xfrm>
            <a:off x="6481823" y="332772"/>
            <a:ext cx="2775856" cy="1077218"/>
          </a:xfrm>
          <a:prstGeom prst="rect">
            <a:avLst/>
          </a:prstGeom>
          <a:noFill/>
        </p:spPr>
        <p:txBody>
          <a:bodyPr wrap="square" rtlCol="0">
            <a:spAutoFit/>
          </a:bodyPr>
          <a:lstStyle/>
          <a:p>
            <a:r>
              <a:rPr lang="en-US" sz="1600" dirty="0">
                <a:latin typeface="Arial Black" panose="020B0A04020102020204" pitchFamily="34" charset="0"/>
              </a:rPr>
              <a:t>Sign Up Box Requiring:</a:t>
            </a:r>
            <a:br>
              <a:rPr lang="en-US" sz="1600" dirty="0">
                <a:latin typeface="Arial Black" panose="020B0A04020102020204" pitchFamily="34" charset="0"/>
              </a:rPr>
            </a:br>
            <a:r>
              <a:rPr lang="en-US" sz="1600" dirty="0">
                <a:latin typeface="Arial Black" panose="020B0A04020102020204" pitchFamily="34" charset="0"/>
              </a:rPr>
              <a:t>	- Full Name</a:t>
            </a:r>
          </a:p>
          <a:p>
            <a:r>
              <a:rPr lang="en-US" sz="1600" dirty="0">
                <a:latin typeface="Arial Black" panose="020B0A04020102020204" pitchFamily="34" charset="0"/>
              </a:rPr>
              <a:t>	- Email</a:t>
            </a:r>
          </a:p>
          <a:p>
            <a:r>
              <a:rPr lang="en-US" sz="1600" dirty="0">
                <a:latin typeface="Arial Black" panose="020B0A04020102020204" pitchFamily="34" charset="0"/>
              </a:rPr>
              <a:t>	- Password</a:t>
            </a:r>
          </a:p>
        </p:txBody>
      </p:sp>
      <p:sp>
        <p:nvSpPr>
          <p:cNvPr id="5" name="TextBox 4">
            <a:extLst>
              <a:ext uri="{FF2B5EF4-FFF2-40B4-BE49-F238E27FC236}">
                <a16:creationId xmlns:a16="http://schemas.microsoft.com/office/drawing/2014/main" id="{78808528-6671-DDE9-9D8A-CFEA81136C20}"/>
              </a:ext>
            </a:extLst>
          </p:cNvPr>
          <p:cNvSpPr txBox="1"/>
          <p:nvPr/>
        </p:nvSpPr>
        <p:spPr>
          <a:xfrm>
            <a:off x="5714033" y="6448549"/>
            <a:ext cx="971549" cy="338554"/>
          </a:xfrm>
          <a:prstGeom prst="rect">
            <a:avLst/>
          </a:prstGeom>
          <a:noFill/>
        </p:spPr>
        <p:txBody>
          <a:bodyPr wrap="square" rtlCol="0">
            <a:spAutoFit/>
          </a:bodyPr>
          <a:lstStyle/>
          <a:p>
            <a:r>
              <a:rPr lang="en-US" sz="1600" dirty="0">
                <a:latin typeface="Arial Black" panose="020B0A04020102020204" pitchFamily="34" charset="0"/>
              </a:rPr>
              <a:t>Footer</a:t>
            </a:r>
          </a:p>
        </p:txBody>
      </p:sp>
    </p:spTree>
    <p:extLst>
      <p:ext uri="{BB962C8B-B14F-4D97-AF65-F5344CB8AC3E}">
        <p14:creationId xmlns:p14="http://schemas.microsoft.com/office/powerpoint/2010/main" val="208567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3240-BA3B-9544-6B26-F991A6F911A1}"/>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9D0BD4F0-6D3F-ABE7-0EF8-88531FE1DEAB}"/>
              </a:ext>
            </a:extLst>
          </p:cNvPr>
          <p:cNvPicPr>
            <a:picLocks noChangeAspect="1"/>
          </p:cNvPicPr>
          <p:nvPr/>
        </p:nvPicPr>
        <p:blipFill>
          <a:blip r:embed="rId2"/>
          <a:srcRect l="6530" r="7015"/>
          <a:stretch>
            <a:fillRect/>
          </a:stretch>
        </p:blipFill>
        <p:spPr>
          <a:xfrm>
            <a:off x="-68728" y="0"/>
            <a:ext cx="12260728" cy="6858000"/>
          </a:xfrm>
          <a:prstGeom prst="rect">
            <a:avLst/>
          </a:prstGeom>
        </p:spPr>
      </p:pic>
      <p:cxnSp>
        <p:nvCxnSpPr>
          <p:cNvPr id="9" name="Straight Arrow Connector 8">
            <a:extLst>
              <a:ext uri="{FF2B5EF4-FFF2-40B4-BE49-F238E27FC236}">
                <a16:creationId xmlns:a16="http://schemas.microsoft.com/office/drawing/2014/main" id="{4E008662-6321-12A0-E730-D4872F80A40A}"/>
              </a:ext>
            </a:extLst>
          </p:cNvPr>
          <p:cNvCxnSpPr>
            <a:cxnSpLocks/>
          </p:cNvCxnSpPr>
          <p:nvPr/>
        </p:nvCxnSpPr>
        <p:spPr>
          <a:xfrm>
            <a:off x="2070225" y="4413111"/>
            <a:ext cx="16101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277BE2AE-0FCB-5715-E2B2-8DFBDD8F96A9}"/>
              </a:ext>
            </a:extLst>
          </p:cNvPr>
          <p:cNvSpPr txBox="1"/>
          <p:nvPr/>
        </p:nvSpPr>
        <p:spPr>
          <a:xfrm>
            <a:off x="-3503" y="4243834"/>
            <a:ext cx="2073728" cy="338554"/>
          </a:xfrm>
          <a:prstGeom prst="rect">
            <a:avLst/>
          </a:prstGeom>
          <a:noFill/>
        </p:spPr>
        <p:txBody>
          <a:bodyPr wrap="square" rtlCol="0">
            <a:spAutoFit/>
          </a:bodyPr>
          <a:lstStyle/>
          <a:p>
            <a:r>
              <a:rPr lang="en-US" sz="1600" dirty="0">
                <a:latin typeface="Arial Black" panose="020B0A04020102020204" pitchFamily="34" charset="0"/>
              </a:rPr>
              <a:t>Completed Task</a:t>
            </a:r>
          </a:p>
        </p:txBody>
      </p:sp>
      <p:cxnSp>
        <p:nvCxnSpPr>
          <p:cNvPr id="6" name="Straight Arrow Connector 5">
            <a:extLst>
              <a:ext uri="{FF2B5EF4-FFF2-40B4-BE49-F238E27FC236}">
                <a16:creationId xmlns:a16="http://schemas.microsoft.com/office/drawing/2014/main" id="{F6FCD8B5-D57F-01C4-2CBA-6711388B0DD2}"/>
              </a:ext>
            </a:extLst>
          </p:cNvPr>
          <p:cNvCxnSpPr>
            <a:cxnSpLocks/>
          </p:cNvCxnSpPr>
          <p:nvPr/>
        </p:nvCxnSpPr>
        <p:spPr>
          <a:xfrm>
            <a:off x="2070225" y="2523967"/>
            <a:ext cx="16101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B4E163A7-5909-CA89-CD93-D74B22BCF1B7}"/>
              </a:ext>
            </a:extLst>
          </p:cNvPr>
          <p:cNvCxnSpPr>
            <a:cxnSpLocks/>
          </p:cNvCxnSpPr>
          <p:nvPr/>
        </p:nvCxnSpPr>
        <p:spPr>
          <a:xfrm flipH="1">
            <a:off x="8177894" y="2049890"/>
            <a:ext cx="167367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BB2A131-AA26-A40B-5C95-F7F4C613A3EB}"/>
              </a:ext>
            </a:extLst>
          </p:cNvPr>
          <p:cNvCxnSpPr>
            <a:cxnSpLocks/>
          </p:cNvCxnSpPr>
          <p:nvPr/>
        </p:nvCxnSpPr>
        <p:spPr>
          <a:xfrm flipH="1">
            <a:off x="6873016" y="3226658"/>
            <a:ext cx="98243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6FEFA2A0-2E4A-78FF-BA82-4FD38E9C8682}"/>
              </a:ext>
            </a:extLst>
          </p:cNvPr>
          <p:cNvCxnSpPr>
            <a:cxnSpLocks/>
          </p:cNvCxnSpPr>
          <p:nvPr/>
        </p:nvCxnSpPr>
        <p:spPr>
          <a:xfrm flipH="1">
            <a:off x="8743296" y="213755"/>
            <a:ext cx="167367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5AF5E6A2-ACB2-87B5-77DA-EE308A9FFEDC}"/>
              </a:ext>
            </a:extLst>
          </p:cNvPr>
          <p:cNvSpPr txBox="1"/>
          <p:nvPr/>
        </p:nvSpPr>
        <p:spPr>
          <a:xfrm>
            <a:off x="10416974" y="44478"/>
            <a:ext cx="1815192" cy="338554"/>
          </a:xfrm>
          <a:prstGeom prst="rect">
            <a:avLst/>
          </a:prstGeom>
          <a:noFill/>
        </p:spPr>
        <p:txBody>
          <a:bodyPr wrap="square" rtlCol="0">
            <a:spAutoFit/>
          </a:bodyPr>
          <a:lstStyle/>
          <a:p>
            <a:r>
              <a:rPr lang="en-US" sz="1600" dirty="0">
                <a:latin typeface="Arial Black" panose="020B0A04020102020204" pitchFamily="34" charset="0"/>
              </a:rPr>
              <a:t>Logout Button</a:t>
            </a:r>
          </a:p>
        </p:txBody>
      </p:sp>
      <p:cxnSp>
        <p:nvCxnSpPr>
          <p:cNvPr id="16" name="Straight Arrow Connector 15">
            <a:extLst>
              <a:ext uri="{FF2B5EF4-FFF2-40B4-BE49-F238E27FC236}">
                <a16:creationId xmlns:a16="http://schemas.microsoft.com/office/drawing/2014/main" id="{DC5ABE3C-45A3-9C10-5405-27FCCED8A925}"/>
              </a:ext>
            </a:extLst>
          </p:cNvPr>
          <p:cNvCxnSpPr>
            <a:cxnSpLocks/>
          </p:cNvCxnSpPr>
          <p:nvPr/>
        </p:nvCxnSpPr>
        <p:spPr>
          <a:xfrm>
            <a:off x="3502479" y="940125"/>
            <a:ext cx="164646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8EA38285-33F9-520E-157B-AC91DF458107}"/>
              </a:ext>
            </a:extLst>
          </p:cNvPr>
          <p:cNvSpPr txBox="1"/>
          <p:nvPr/>
        </p:nvSpPr>
        <p:spPr>
          <a:xfrm>
            <a:off x="1249136" y="770848"/>
            <a:ext cx="2253343" cy="338554"/>
          </a:xfrm>
          <a:prstGeom prst="rect">
            <a:avLst/>
          </a:prstGeom>
          <a:noFill/>
        </p:spPr>
        <p:txBody>
          <a:bodyPr wrap="square" rtlCol="0">
            <a:spAutoFit/>
          </a:bodyPr>
          <a:lstStyle/>
          <a:p>
            <a:r>
              <a:rPr lang="en-US" sz="1600" dirty="0">
                <a:latin typeface="Arial Black" panose="020B0A04020102020204" pitchFamily="34" charset="0"/>
              </a:rPr>
              <a:t>Welcome Message</a:t>
            </a:r>
          </a:p>
        </p:txBody>
      </p:sp>
      <p:sp>
        <p:nvSpPr>
          <p:cNvPr id="18" name="TextBox 17">
            <a:extLst>
              <a:ext uri="{FF2B5EF4-FFF2-40B4-BE49-F238E27FC236}">
                <a16:creationId xmlns:a16="http://schemas.microsoft.com/office/drawing/2014/main" id="{033504D4-73A5-86A3-9A96-620F248F4E94}"/>
              </a:ext>
            </a:extLst>
          </p:cNvPr>
          <p:cNvSpPr txBox="1"/>
          <p:nvPr/>
        </p:nvSpPr>
        <p:spPr>
          <a:xfrm>
            <a:off x="10055579" y="1880613"/>
            <a:ext cx="1910443" cy="338554"/>
          </a:xfrm>
          <a:prstGeom prst="rect">
            <a:avLst/>
          </a:prstGeom>
          <a:noFill/>
        </p:spPr>
        <p:txBody>
          <a:bodyPr wrap="square" rtlCol="0">
            <a:spAutoFit/>
          </a:bodyPr>
          <a:lstStyle/>
          <a:p>
            <a:r>
              <a:rPr lang="en-US" sz="1600" dirty="0">
                <a:latin typeface="Arial Black" panose="020B0A04020102020204" pitchFamily="34" charset="0"/>
              </a:rPr>
              <a:t>Input Taks Box</a:t>
            </a:r>
          </a:p>
        </p:txBody>
      </p:sp>
      <p:sp>
        <p:nvSpPr>
          <p:cNvPr id="19" name="TextBox 18">
            <a:extLst>
              <a:ext uri="{FF2B5EF4-FFF2-40B4-BE49-F238E27FC236}">
                <a16:creationId xmlns:a16="http://schemas.microsoft.com/office/drawing/2014/main" id="{23DBFFE8-454A-2C41-5B43-A32964666BBE}"/>
              </a:ext>
            </a:extLst>
          </p:cNvPr>
          <p:cNvSpPr txBox="1"/>
          <p:nvPr/>
        </p:nvSpPr>
        <p:spPr>
          <a:xfrm>
            <a:off x="0" y="2338064"/>
            <a:ext cx="2253343" cy="338554"/>
          </a:xfrm>
          <a:prstGeom prst="rect">
            <a:avLst/>
          </a:prstGeom>
          <a:noFill/>
        </p:spPr>
        <p:txBody>
          <a:bodyPr wrap="square" rtlCol="0">
            <a:spAutoFit/>
          </a:bodyPr>
          <a:lstStyle/>
          <a:p>
            <a:r>
              <a:rPr lang="en-US" sz="1600" dirty="0">
                <a:latin typeface="Arial Black" panose="020B0A04020102020204" pitchFamily="34" charset="0"/>
              </a:rPr>
              <a:t>Add Task Button</a:t>
            </a:r>
          </a:p>
        </p:txBody>
      </p:sp>
      <p:sp>
        <p:nvSpPr>
          <p:cNvPr id="20" name="TextBox 19">
            <a:extLst>
              <a:ext uri="{FF2B5EF4-FFF2-40B4-BE49-F238E27FC236}">
                <a16:creationId xmlns:a16="http://schemas.microsoft.com/office/drawing/2014/main" id="{825A1879-8659-02BC-561F-6BC1A5A2064B}"/>
              </a:ext>
            </a:extLst>
          </p:cNvPr>
          <p:cNvSpPr txBox="1"/>
          <p:nvPr/>
        </p:nvSpPr>
        <p:spPr>
          <a:xfrm>
            <a:off x="7855452" y="3073712"/>
            <a:ext cx="4416879" cy="338554"/>
          </a:xfrm>
          <a:prstGeom prst="rect">
            <a:avLst/>
          </a:prstGeom>
          <a:noFill/>
        </p:spPr>
        <p:txBody>
          <a:bodyPr wrap="square" rtlCol="0">
            <a:spAutoFit/>
          </a:bodyPr>
          <a:lstStyle/>
          <a:p>
            <a:r>
              <a:rPr lang="en-US" sz="1600" dirty="0">
                <a:latin typeface="Arial Black" panose="020B0A04020102020204" pitchFamily="34" charset="0"/>
              </a:rPr>
              <a:t>Show Completed Tasks Toggle Button</a:t>
            </a:r>
          </a:p>
        </p:txBody>
      </p:sp>
      <p:cxnSp>
        <p:nvCxnSpPr>
          <p:cNvPr id="25" name="Straight Arrow Connector 24">
            <a:extLst>
              <a:ext uri="{FF2B5EF4-FFF2-40B4-BE49-F238E27FC236}">
                <a16:creationId xmlns:a16="http://schemas.microsoft.com/office/drawing/2014/main" id="{320456F4-50D5-5B54-D522-246BB389D79D}"/>
              </a:ext>
            </a:extLst>
          </p:cNvPr>
          <p:cNvCxnSpPr>
            <a:cxnSpLocks/>
          </p:cNvCxnSpPr>
          <p:nvPr/>
        </p:nvCxnSpPr>
        <p:spPr>
          <a:xfrm flipH="1">
            <a:off x="8358554" y="4373186"/>
            <a:ext cx="82990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C89C3B62-964B-5EB8-77C2-2EA20203FD53}"/>
              </a:ext>
            </a:extLst>
          </p:cNvPr>
          <p:cNvSpPr txBox="1"/>
          <p:nvPr/>
        </p:nvSpPr>
        <p:spPr>
          <a:xfrm>
            <a:off x="9212494" y="4208745"/>
            <a:ext cx="2955472" cy="338554"/>
          </a:xfrm>
          <a:prstGeom prst="rect">
            <a:avLst/>
          </a:prstGeom>
          <a:noFill/>
        </p:spPr>
        <p:txBody>
          <a:bodyPr wrap="square" rtlCol="0">
            <a:spAutoFit/>
          </a:bodyPr>
          <a:lstStyle/>
          <a:p>
            <a:r>
              <a:rPr lang="en-US" sz="1600" dirty="0">
                <a:latin typeface="Arial Black" panose="020B0A04020102020204" pitchFamily="34" charset="0"/>
              </a:rPr>
              <a:t>Edit/Delete Task Buttons</a:t>
            </a:r>
          </a:p>
        </p:txBody>
      </p:sp>
    </p:spTree>
    <p:extLst>
      <p:ext uri="{BB962C8B-B14F-4D97-AF65-F5344CB8AC3E}">
        <p14:creationId xmlns:p14="http://schemas.microsoft.com/office/powerpoint/2010/main" val="366802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1A33-F035-E66C-C814-7438CB2A1F6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265D447-6A36-5B93-D8D2-D84FAA115209}"/>
              </a:ext>
            </a:extLst>
          </p:cNvPr>
          <p:cNvPicPr>
            <a:picLocks noChangeAspect="1"/>
          </p:cNvPicPr>
          <p:nvPr/>
        </p:nvPicPr>
        <p:blipFill>
          <a:blip r:embed="rId2"/>
          <a:srcRect l="1300"/>
          <a:stretch>
            <a:fillRect/>
          </a:stretch>
        </p:blipFill>
        <p:spPr>
          <a:xfrm>
            <a:off x="0" y="0"/>
            <a:ext cx="6455182" cy="6857999"/>
          </a:xfrm>
          <a:prstGeom prst="rect">
            <a:avLst/>
          </a:prstGeom>
        </p:spPr>
      </p:pic>
      <p:pic>
        <p:nvPicPr>
          <p:cNvPr id="5" name="Picture 4">
            <a:extLst>
              <a:ext uri="{FF2B5EF4-FFF2-40B4-BE49-F238E27FC236}">
                <a16:creationId xmlns:a16="http://schemas.microsoft.com/office/drawing/2014/main" id="{E09F565B-40D3-3BFA-3415-44B754597F93}"/>
              </a:ext>
            </a:extLst>
          </p:cNvPr>
          <p:cNvPicPr>
            <a:picLocks noChangeAspect="1"/>
          </p:cNvPicPr>
          <p:nvPr/>
        </p:nvPicPr>
        <p:blipFill>
          <a:blip r:embed="rId3"/>
          <a:stretch>
            <a:fillRect/>
          </a:stretch>
        </p:blipFill>
        <p:spPr>
          <a:xfrm>
            <a:off x="6631874" y="0"/>
            <a:ext cx="5560126" cy="6858000"/>
          </a:xfrm>
          <a:prstGeom prst="rect">
            <a:avLst/>
          </a:prstGeom>
        </p:spPr>
      </p:pic>
    </p:spTree>
    <p:extLst>
      <p:ext uri="{BB962C8B-B14F-4D97-AF65-F5344CB8AC3E}">
        <p14:creationId xmlns:p14="http://schemas.microsoft.com/office/powerpoint/2010/main" val="39647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3470F7-E195-CB8A-F0F6-058F13A45158}"/>
              </a:ext>
            </a:extLst>
          </p:cNvPr>
          <p:cNvSpPr txBox="1">
            <a:spLocks/>
          </p:cNvSpPr>
          <p:nvPr/>
        </p:nvSpPr>
        <p:spPr bwMode="white">
          <a:xfrm>
            <a:off x="518432" y="0"/>
            <a:ext cx="11155136" cy="12600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latin typeface="Arial Black" panose="020B0A04020102020204" pitchFamily="34" charset="0"/>
              </a:rPr>
              <a:t>Screencast</a:t>
            </a:r>
          </a:p>
        </p:txBody>
      </p:sp>
      <p:pic>
        <p:nvPicPr>
          <p:cNvPr id="4" name="screen_capture_V1">
            <a:hlinkClick r:id="" action="ppaction://media"/>
            <a:extLst>
              <a:ext uri="{FF2B5EF4-FFF2-40B4-BE49-F238E27FC236}">
                <a16:creationId xmlns:a16="http://schemas.microsoft.com/office/drawing/2014/main" id="{422674C6-E94B-F257-98C9-3A71EAFE6AE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6422" y="1009290"/>
            <a:ext cx="11639156" cy="5546785"/>
          </a:xfrm>
          <a:prstGeom prst="rect">
            <a:avLst/>
          </a:prstGeom>
        </p:spPr>
      </p:pic>
    </p:spTree>
    <p:extLst>
      <p:ext uri="{BB962C8B-B14F-4D97-AF65-F5344CB8AC3E}">
        <p14:creationId xmlns:p14="http://schemas.microsoft.com/office/powerpoint/2010/main" val="20424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92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839245A188F945B62736E0AE006841" ma:contentTypeVersion="5" ma:contentTypeDescription="Create a new document." ma:contentTypeScope="" ma:versionID="6a782089f3f1692db5a37ac9f41e2913">
  <xsd:schema xmlns:xsd="http://www.w3.org/2001/XMLSchema" xmlns:xs="http://www.w3.org/2001/XMLSchema" xmlns:p="http://schemas.microsoft.com/office/2006/metadata/properties" xmlns:ns3="9f30b97a-4686-4fd8-a8c2-ca49266f50d0" targetNamespace="http://schemas.microsoft.com/office/2006/metadata/properties" ma:root="true" ma:fieldsID="66dffccc60049a939bd26b4bd323c061" ns3:_="">
    <xsd:import namespace="9f30b97a-4686-4fd8-a8c2-ca49266f50d0"/>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0b97a-4686-4fd8-a8c2-ca49266f50d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4F2E22-7656-45B3-B074-00F3CD36BA3F}">
  <ds:schemaRefs>
    <ds:schemaRef ds:uri="http://purl.org/dc/terms/"/>
    <ds:schemaRef ds:uri="http://schemas.microsoft.com/office/infopath/2007/PartnerControls"/>
    <ds:schemaRef ds:uri="http://schemas.microsoft.com/office/2006/documentManagement/types"/>
    <ds:schemaRef ds:uri="9f30b97a-4686-4fd8-a8c2-ca49266f50d0"/>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B644975-0167-4773-A948-9AD3A2471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30b97a-4686-4fd8-a8c2-ca49266f50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DF0387-C86E-4A0C-9E68-75622D6B83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151</TotalTime>
  <Words>891</Words>
  <Application>Microsoft Office PowerPoint</Application>
  <PresentationFormat>Widescreen</PresentationFormat>
  <Paragraphs>63</Paragraphs>
  <Slides>20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Black</vt:lpstr>
      <vt:lpstr>Calibri</vt:lpstr>
      <vt:lpstr>Corbel</vt:lpstr>
      <vt:lpstr>Celestial</vt:lpstr>
      <vt:lpstr>PowerPoint Presentation</vt:lpstr>
      <vt:lpstr>Purpose OF THE APP</vt:lpstr>
      <vt:lpstr>Target group</vt:lpstr>
      <vt:lpstr>Features</vt:lpstr>
      <vt:lpstr>Tech Stack</vt:lpstr>
      <vt:lpstr>PowerPoint Presentation</vt:lpstr>
      <vt:lpstr>PowerPoint Presentation</vt:lpstr>
      <vt:lpstr>PowerPoint Presentation</vt:lpstr>
      <vt:lpstr>PowerPoint Presentation</vt:lpstr>
      <vt:lpstr>Changes To initial Proposal &amp; Test Cases</vt:lpstr>
      <vt:lpstr>Changes To initial Proposal &amp; Test Cases</vt:lpstr>
      <vt:lpstr>Objectives</vt:lpstr>
      <vt:lpstr>Concept</vt:lpstr>
      <vt:lpstr>Implementation</vt:lpstr>
      <vt:lpstr>Design Process</vt:lpstr>
      <vt:lpstr>Backend Development</vt:lpstr>
      <vt:lpstr>Testing &amp; Debugging</vt:lpstr>
      <vt:lpstr>Documentation &amp; GitHub</vt:lpstr>
      <vt:lpstr>Lessons Learned</vt:lpstr>
      <vt:lpstr>Reflections &amp; 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Aryabod Nikpour</dc:creator>
  <cp:lastModifiedBy>Aryabod Nikpour</cp:lastModifiedBy>
  <cp:revision>11</cp:revision>
  <dcterms:created xsi:type="dcterms:W3CDTF">2025-06-30T21:36:42Z</dcterms:created>
  <dcterms:modified xsi:type="dcterms:W3CDTF">2025-08-23T10:38:29Z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0x0101008D839245A188F945B62736E0AE006841</vt:lpwstr>
  </property>
</Properties>
</file>