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251950" cy="532765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B8E76D-DC02-4835-9FFD-75F4612B15D9}">
          <p14:sldIdLst>
            <p14:sldId id="256"/>
            <p14:sldId id="257"/>
          </p14:sldIdLst>
        </p14:section>
        <p14:section name="Untitled Section" id="{BCE25C44-69AE-4682-8250-2C34114AFAE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63FA1-AF81-4079-816C-8402FD575C1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97864-BB8C-4D89-949E-6D4BE54824D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97864-BB8C-4D89-949E-6D4BE54824D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392988" y="4824195"/>
            <a:ext cx="8465534" cy="35517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22" y="760078"/>
            <a:ext cx="8465534" cy="2663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21" y="3480731"/>
            <a:ext cx="5391575" cy="1086841"/>
          </a:xfrm>
        </p:spPr>
        <p:txBody>
          <a:bodyPr anchor="b">
            <a:normAutofit/>
          </a:bodyPr>
          <a:lstStyle>
            <a:lvl1pPr marL="0" indent="0" algn="l">
              <a:buNone/>
              <a:defRPr sz="1650" i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1198" y="760078"/>
            <a:ext cx="1935972" cy="416977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523" y="760078"/>
            <a:ext cx="6078531" cy="41697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733670" y="2786373"/>
            <a:ext cx="4137307" cy="113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22" y="760078"/>
            <a:ext cx="3809491" cy="3331557"/>
          </a:xfrm>
        </p:spPr>
        <p:txBody>
          <a:bodyPr anchor="t">
            <a:normAutofit/>
          </a:bodyPr>
          <a:lstStyle>
            <a:lvl1pPr>
              <a:defRPr sz="405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22" y="4091635"/>
            <a:ext cx="3809491" cy="845320"/>
          </a:xfrm>
        </p:spPr>
        <p:txBody>
          <a:bodyPr anchor="b">
            <a:normAutofit/>
          </a:bodyPr>
          <a:lstStyle>
            <a:lvl1pPr marL="0" indent="0">
              <a:buNone/>
              <a:defRPr sz="1650" i="1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992" y="394715"/>
            <a:ext cx="3810345" cy="115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21" y="2003196"/>
            <a:ext cx="3920515" cy="2926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7481" y="2003196"/>
            <a:ext cx="3920515" cy="2926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20" y="760078"/>
            <a:ext cx="8472474" cy="9447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21" y="1818505"/>
            <a:ext cx="3920515" cy="511454"/>
          </a:xfrm>
        </p:spPr>
        <p:txBody>
          <a:bodyPr anchor="b">
            <a:normAutofit/>
          </a:bodyPr>
          <a:lstStyle>
            <a:lvl1pPr marL="0" indent="0">
              <a:buNone/>
              <a:defRPr sz="1650" b="0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21" y="2358373"/>
            <a:ext cx="3920515" cy="2571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7481" y="1818505"/>
            <a:ext cx="3920515" cy="511454"/>
          </a:xfrm>
        </p:spPr>
        <p:txBody>
          <a:bodyPr anchor="b">
            <a:normAutofit/>
          </a:bodyPr>
          <a:lstStyle>
            <a:lvl1pPr marL="0" indent="0">
              <a:buNone/>
              <a:defRPr sz="1650" b="0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7481" y="2358373"/>
            <a:ext cx="3920515" cy="2571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22" y="760078"/>
            <a:ext cx="3809491" cy="1910850"/>
          </a:xfrm>
        </p:spPr>
        <p:txBody>
          <a:bodyPr anchor="t">
            <a:no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481" y="767082"/>
            <a:ext cx="3920515" cy="416267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22" y="2777481"/>
            <a:ext cx="3809491" cy="2152371"/>
          </a:xfrm>
        </p:spPr>
        <p:txBody>
          <a:bodyPr>
            <a:normAutofit/>
          </a:bodyPr>
          <a:lstStyle>
            <a:lvl1pPr marL="0" indent="0">
              <a:buNone/>
              <a:defRPr sz="1650" i="1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22" y="760078"/>
            <a:ext cx="3809491" cy="1910850"/>
          </a:xfrm>
        </p:spPr>
        <p:txBody>
          <a:bodyPr anchor="t">
            <a:no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47481" y="767082"/>
            <a:ext cx="3920515" cy="416267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22" y="2777481"/>
            <a:ext cx="3809491" cy="2152371"/>
          </a:xfrm>
        </p:spPr>
        <p:txBody>
          <a:bodyPr>
            <a:normAutofit/>
          </a:bodyPr>
          <a:lstStyle>
            <a:lvl1pPr marL="0" indent="0">
              <a:buNone/>
              <a:defRPr sz="1650" i="1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22" y="760078"/>
            <a:ext cx="8465534" cy="1136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22" y="2003196"/>
            <a:ext cx="8465534" cy="292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523" y="4986681"/>
            <a:ext cx="2081689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523" y="78139"/>
            <a:ext cx="3122533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4522" y="4986681"/>
            <a:ext cx="4857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392990" y="394715"/>
            <a:ext cx="8463663" cy="115967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975" y="92075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Bierstadt"/>
            </a:endParaRPr>
          </a:p>
        </p:txBody>
      </p:sp>
      <p:pic>
        <p:nvPicPr>
          <p:cNvPr id="4" name="Picture 3" descr="Colorful patterns on the sky"/>
          <p:cNvPicPr>
            <a:picLocks noChangeAspect="1"/>
          </p:cNvPicPr>
          <p:nvPr/>
        </p:nvPicPr>
        <p:blipFill>
          <a:blip r:embed="rId1"/>
          <a:srcRect t="8469" b="7262"/>
          <a:stretch>
            <a:fillRect/>
          </a:stretch>
        </p:blipFill>
        <p:spPr>
          <a:xfrm>
            <a:off x="53991" y="92086"/>
            <a:ext cx="9143984" cy="5143493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75913" y="221961"/>
            <a:ext cx="5143502" cy="488373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Neue Haas Grotesk Text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158" y="1736521"/>
            <a:ext cx="8667860" cy="2066830"/>
          </a:xfrm>
        </p:spPr>
        <p:txBody>
          <a:bodyPr anchor="t">
            <a:normAutofit/>
          </a:bodyPr>
          <a:lstStyle/>
          <a:p>
            <a:pPr algn="ctr"/>
            <a:r>
              <a:rPr lang="en-US" sz="495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Amazon Analysis Sales Report</a:t>
            </a:r>
            <a:endParaRPr lang="en-IN" sz="495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2379" y="473147"/>
            <a:ext cx="3521777" cy="111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Bierstad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22" y="571501"/>
            <a:ext cx="8465534" cy="609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Customer </a:t>
            </a:r>
            <a:r>
              <a:rPr lang="en-US" sz="3200" dirty="0" err="1">
                <a:latin typeface="Calibri" panose="020F0502020204030204" charset="0"/>
                <a:cs typeface="Calibri" panose="020F0502020204030204" charset="0"/>
              </a:rPr>
              <a:t>Behaviour</a:t>
            </a: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22" y="1181100"/>
            <a:ext cx="8465534" cy="39014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B2C Dominance :</a:t>
            </a:r>
            <a:endParaRPr lang="en-IN" sz="16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Over 99% of orders are from B2C customers, indicating the primary audience is individual retail shoppers.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High-Value Customers :</a:t>
            </a:r>
            <a:endParaRPr lang="en-US" sz="16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 significant portion of revenue is driven by high-value orders (&gt;1000), even though they represent a smaller order count - suggesting opportunities for loyalty or premium targeting. 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Fulfillment Preference :</a:t>
            </a:r>
            <a:endParaRPr lang="en-US" sz="16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Customers receiving orders via Amazon FBA experience better delivery success, contributing to fewer cancellations and potentially higher satisfaction.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22" y="571501"/>
            <a:ext cx="8465534" cy="609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Geographical Sales Distribution 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22" y="1264921"/>
            <a:ext cx="8465534" cy="36649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Top Revenue States :</a:t>
            </a:r>
            <a:endParaRPr lang="en-IN" sz="16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Maharashtra, Karnataka, and Telangana </a:t>
            </a: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top the list for overall revenue contribution.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Top Quantity Cities :</a:t>
            </a:r>
            <a:endParaRPr lang="en-US" sz="16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Cities like </a:t>
            </a:r>
            <a:r>
              <a:rPr lang="en-US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Bengaluru, Mumbai, and Hyderabad </a:t>
            </a: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are the most active in terms of unit sales.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Regional Demand Clusters :</a:t>
            </a:r>
            <a:endParaRPr lang="en-US" sz="16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Southern and Western India show the strongest demand, while Tier 2 and Tier 3 cities present room for growth via tailored offers and inventory support.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22" y="571501"/>
            <a:ext cx="8465534" cy="609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Expected Outcome </a:t>
            </a:r>
            <a:endParaRPr lang="en-I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22" y="1264921"/>
            <a:ext cx="8465534" cy="366493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Expected Outcome by conducting a thorough analysis of the Amazon sales report, the goal is to uncover valuable, data-driven insights that can be leveraged to: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Optimize business operations (inventory planning, fulfillment strategy)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Enhance customer experience (delivery reliability, product availability)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Drive revenue growth (targeted promotions, category focus, high-value customer retention)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22" y="495301"/>
            <a:ext cx="8465534" cy="53339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Summary</a:t>
            </a:r>
            <a:endParaRPr lang="en-I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22" y="944880"/>
            <a:ext cx="8465534" cy="429768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9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1. TOP REVENUE DRIVERS : </a:t>
            </a:r>
            <a:endParaRPr lang="en-US" sz="19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Maharashtra</a:t>
            </a: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and </a:t>
            </a:r>
            <a:r>
              <a:rPr lang="en-US" sz="1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Karnataka</a:t>
            </a: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are the </a:t>
            </a:r>
            <a:r>
              <a:rPr lang="en-US" sz="1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highest revenue-generating states</a:t>
            </a: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</a:t>
            </a:r>
            <a:endParaRPr lang="en-US" sz="1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Product category like </a:t>
            </a:r>
            <a:r>
              <a:rPr lang="en-US" sz="1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T-shirts</a:t>
            </a: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and </a:t>
            </a:r>
            <a:r>
              <a:rPr lang="en-US" sz="1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Shirts</a:t>
            </a: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dominate in both units </a:t>
            </a:r>
            <a:r>
              <a:rPr lang="en-US" sz="1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sold</a:t>
            </a: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and </a:t>
            </a:r>
            <a:r>
              <a:rPr lang="en-US" sz="1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revenue</a:t>
            </a: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   </a:t>
            </a:r>
            <a:r>
              <a:rPr lang="en-US" sz="19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RECOMMENDATION :</a:t>
            </a:r>
            <a:endParaRPr lang="en-US" sz="19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Focus marketing and stock allocation in </a:t>
            </a:r>
            <a:r>
              <a:rPr lang="en-US" sz="1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top-performing states</a:t>
            </a: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</a:t>
            </a:r>
            <a:endParaRPr lang="en-US" sz="1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Priortize</a:t>
            </a: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</a:t>
            </a:r>
            <a:r>
              <a:rPr lang="en-US" sz="1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best-selling categories</a:t>
            </a: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for replenishment and promotions.</a:t>
            </a:r>
            <a:endParaRPr lang="en-US" sz="1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9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2. POPULAR SIZES :</a:t>
            </a:r>
            <a:endParaRPr lang="en-US" sz="19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Sizes like </a:t>
            </a:r>
            <a:r>
              <a:rPr lang="en-US" sz="1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M, L and XL</a:t>
            </a: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are ordered most frequently</a:t>
            </a:r>
            <a:endParaRPr lang="en-US" sz="1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High sales concentration around a few sizes</a:t>
            </a:r>
            <a:endParaRPr lang="en-US" sz="1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     </a:t>
            </a:r>
            <a:r>
              <a:rPr lang="en-US" sz="19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RECOMMENDATION :</a:t>
            </a:r>
            <a:endParaRPr lang="en-US" sz="19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Optimize inventory for top 3 sizes</a:t>
            </a:r>
            <a:endParaRPr lang="en-US" sz="1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Consider bundling popular sizes or offering combo packs</a:t>
            </a:r>
            <a:endParaRPr lang="en-US" sz="1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22" y="480061"/>
            <a:ext cx="8465534" cy="5715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Summary</a:t>
            </a:r>
            <a:endParaRPr lang="en-I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22" y="937260"/>
            <a:ext cx="8465534" cy="43205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3. FULFILLMENT METHOD EFFECTIVENESS</a:t>
            </a:r>
            <a:endParaRPr lang="en-US" sz="1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Amazon-fulfilled orders</a:t>
            </a: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generate 2 times the revenue of merchant-fulfilled ones.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Delivery success rate for Amazon: 71%, higher than merchants (29%).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    </a:t>
            </a:r>
            <a:r>
              <a:rPr lang="en-US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RECOMMENDATION</a:t>
            </a:r>
            <a:endParaRPr lang="en-US" sz="1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Increase use of </a:t>
            </a:r>
            <a:r>
              <a:rPr lang="en-US" sz="12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Amazon Fulfillment</a:t>
            </a: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to reduce cancellations and improve delivery rates.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Provide training/support for merchants with poor fulfillment stats.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4. B2B vs B2C PATTERNS</a:t>
            </a:r>
            <a:endParaRPr lang="en-US" sz="1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Majority of sales (99%) are </a:t>
            </a:r>
            <a:r>
              <a:rPr lang="en-US" sz="12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B2C</a:t>
            </a: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B2B sales</a:t>
            </a: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are minimal but have higher average order value.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  </a:t>
            </a:r>
            <a:r>
              <a:rPr lang="en-US" sz="17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RECOMMENDATION:</a:t>
            </a:r>
            <a:endParaRPr lang="en-US" sz="1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Explore potential in B2B by offering bulk order discounts or exclusive categories.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Build B2B outreach campaigns to expand that channel.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22" y="480061"/>
            <a:ext cx="8465534" cy="5715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Summary</a:t>
            </a:r>
            <a:endParaRPr lang="en-I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22" y="937260"/>
            <a:ext cx="8465534" cy="4320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5. REGIONAL GROWTH OPPORTUNITY</a:t>
            </a:r>
            <a:endParaRPr lang="en-US" sz="1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States like </a:t>
            </a:r>
            <a:r>
              <a:rPr lang="en-US" sz="12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Delhi, Kerala, and Haryana</a:t>
            </a: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show decent revenue but aren’t in top for quantity.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RECOMMENDATION</a:t>
            </a:r>
            <a:endParaRPr lang="en-US" sz="1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These regions may respond well to promotions or targeted ads.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Explore </a:t>
            </a:r>
            <a:r>
              <a:rPr lang="en-US" sz="12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why unit sales are low</a:t>
            </a: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 — pricing? shipping delays? inventory?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6. HIGH-VALUE ORDERS </a:t>
            </a:r>
            <a:endParaRPr lang="en-US" sz="1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We found over ₹1.6 Cr revenue from just </a:t>
            </a:r>
            <a:r>
              <a:rPr lang="en-US" sz="12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13,000 high-value orders</a:t>
            </a: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   </a:t>
            </a:r>
            <a:r>
              <a:rPr lang="en-US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RECOMMENDATION:</a:t>
            </a:r>
            <a:endParaRPr lang="en-US" sz="1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Focus on upselling or loyalty programs for high-value customers.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Introduce premium or personalized shopping experiences.</a:t>
            </a:r>
            <a:endParaRPr lang="en-US" sz="1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81" y="825882"/>
            <a:ext cx="8366760" cy="4903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latin typeface="Calibri" panose="020F0502020204030204" charset="0"/>
                <a:cs typeface="Calibri" panose="020F0502020204030204" charset="0"/>
              </a:rPr>
              <a:t>Comprehensive Analysis Summary</a:t>
            </a:r>
            <a:r>
              <a:rPr lang="en-US" sz="2700" dirty="0"/>
              <a:t> 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91" y="1471049"/>
            <a:ext cx="6046838" cy="33804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latin typeface="Calibri" panose="020F0502020204030204" charset="0"/>
                <a:cs typeface="Calibri" panose="020F0502020204030204" charset="0"/>
              </a:rPr>
              <a:t>Key Findings :</a:t>
            </a:r>
            <a:endParaRPr lang="en-US" sz="1050" b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050" dirty="0">
                <a:latin typeface="Calibri" panose="020F0502020204030204" charset="0"/>
                <a:cs typeface="Calibri" panose="020F0502020204030204" charset="0"/>
              </a:rPr>
              <a:t>Shirts and T-shirts are the top-performing categories </a:t>
            </a:r>
            <a:endParaRPr lang="en-US" sz="105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050" dirty="0">
                <a:latin typeface="Calibri" panose="020F0502020204030204" charset="0"/>
                <a:cs typeface="Calibri" panose="020F0502020204030204" charset="0"/>
              </a:rPr>
              <a:t>Sizes M, L, XL dominate orders </a:t>
            </a:r>
            <a:endParaRPr lang="en-IN" sz="105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050" dirty="0">
                <a:latin typeface="Calibri" panose="020F0502020204030204" charset="0"/>
                <a:cs typeface="Calibri" panose="020F0502020204030204" charset="0"/>
              </a:rPr>
              <a:t>Amazon-fulfilled orders show higher revenue and delivery success</a:t>
            </a:r>
            <a:endParaRPr lang="en-IN" sz="105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sz="1050" b="1" dirty="0">
                <a:latin typeface="Calibri" panose="020F0502020204030204" charset="0"/>
                <a:cs typeface="Calibri" panose="020F0502020204030204" charset="0"/>
              </a:rPr>
              <a:t>Insights :</a:t>
            </a:r>
            <a:endParaRPr lang="en-IN" sz="1050" b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050" dirty="0">
                <a:latin typeface="Calibri" panose="020F0502020204030204" charset="0"/>
                <a:cs typeface="Calibri" panose="020F0502020204030204" charset="0"/>
              </a:rPr>
              <a:t>Maharashtra and Karnataka drive the most revenue </a:t>
            </a:r>
            <a:endParaRPr lang="en-US" sz="105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050" dirty="0">
                <a:latin typeface="Calibri" panose="020F0502020204030204" charset="0"/>
                <a:cs typeface="Calibri" panose="020F0502020204030204" charset="0"/>
              </a:rPr>
              <a:t>High-value orders (&gt; 1,000) account for a significant share of revenue  </a:t>
            </a:r>
            <a:endParaRPr lang="en-US" sz="105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050" dirty="0">
                <a:latin typeface="Calibri" panose="020F0502020204030204" charset="0"/>
                <a:cs typeface="Calibri" panose="020F0502020204030204" charset="0"/>
              </a:rPr>
              <a:t>B2B orders are fewer, but have higher average order values</a:t>
            </a:r>
            <a:endParaRPr lang="en-US" sz="105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1050" b="1" dirty="0">
                <a:latin typeface="Calibri" panose="020F0502020204030204" charset="0"/>
                <a:cs typeface="Calibri" panose="020F0502020204030204" charset="0"/>
              </a:rPr>
              <a:t>Recommendations:  </a:t>
            </a:r>
            <a:endParaRPr lang="en-US" sz="1050" b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050" dirty="0">
                <a:latin typeface="Calibri" panose="020F0502020204030204" charset="0"/>
                <a:cs typeface="Calibri" panose="020F0502020204030204" charset="0"/>
              </a:rPr>
              <a:t>Prioritize inventory for top categories and sizes  </a:t>
            </a:r>
            <a:endParaRPr lang="en-US" sz="105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050" dirty="0">
                <a:latin typeface="Calibri" panose="020F0502020204030204" charset="0"/>
                <a:cs typeface="Calibri" panose="020F0502020204030204" charset="0"/>
              </a:rPr>
              <a:t>Target B2B customers with bulk deals and exclusive offers  </a:t>
            </a:r>
            <a:endParaRPr lang="en-US" sz="105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050" dirty="0">
                <a:latin typeface="Calibri" panose="020F0502020204030204" charset="0"/>
                <a:cs typeface="Calibri" panose="020F0502020204030204" charset="0"/>
              </a:rPr>
              <a:t> Use regional strategies for ads and promotions</a:t>
            </a:r>
            <a:endParaRPr lang="en-US" sz="105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2380" y="473147"/>
            <a:ext cx="8364911" cy="11195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5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975" y="92076"/>
            <a:ext cx="9141714" cy="5143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Bierstadt"/>
            </a:endParaRPr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2380" y="473147"/>
            <a:ext cx="8364911" cy="11195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6" y="887603"/>
            <a:ext cx="8750812" cy="1108837"/>
          </a:xfrm>
        </p:spPr>
        <p:txBody>
          <a:bodyPr vert="horz" lIns="68580" tIns="34290" rIns="68580" bIns="34290" rtlCol="0">
            <a:norm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A Bar chart is used to visualize the products sold of the different category.</a:t>
            </a:r>
            <a:endParaRPr lang="en-US" i="0" dirty="0">
              <a:latin typeface="Calibri" panose="020F0502020204030204" charset="0"/>
              <a:cs typeface="Calibri" panose="020F0502020204030204" charset="0"/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This Bar chart tells us that maximum products sold were </a:t>
            </a:r>
            <a:r>
              <a:rPr lang="en-US" b="1" i="0" dirty="0">
                <a:latin typeface="Calibri" panose="020F0502020204030204" charset="0"/>
                <a:cs typeface="Calibri" panose="020F0502020204030204" charset="0"/>
              </a:rPr>
              <a:t>T shirts </a:t>
            </a: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lang="en-US" b="1" i="0" dirty="0">
                <a:latin typeface="Calibri" panose="020F0502020204030204" charset="0"/>
                <a:cs typeface="Calibri" panose="020F0502020204030204" charset="0"/>
              </a:rPr>
              <a:t>Shirts.</a:t>
            </a: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i="0" dirty="0">
              <a:latin typeface="Calibri" panose="020F0502020204030204" charset="0"/>
              <a:cs typeface="Calibri" panose="020F0502020204030204" charset="0"/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We can also see that </a:t>
            </a:r>
            <a:r>
              <a:rPr lang="en-US" b="1" i="0" dirty="0">
                <a:latin typeface="Calibri" panose="020F0502020204030204" charset="0"/>
                <a:cs typeface="Calibri" panose="020F0502020204030204" charset="0"/>
              </a:rPr>
              <a:t>Watches</a:t>
            </a: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US" b="1" i="0" dirty="0">
                <a:latin typeface="Calibri" panose="020F0502020204030204" charset="0"/>
                <a:cs typeface="Calibri" panose="020F0502020204030204" charset="0"/>
              </a:rPr>
              <a:t>Shoes</a:t>
            </a: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 has the minimum sales </a:t>
            </a:r>
            <a:endParaRPr lang="en-US" i="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Picture Placeholder 5" descr="A graph showing a bar chart&#10;&#10;AI-generated content may be incorrect."/>
          <p:cNvPicPr>
            <a:picLocks noGrp="1" noChangeAspect="1"/>
          </p:cNvPicPr>
          <p:nvPr>
            <p:ph type="pic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44" r="-17844"/>
          <a:stretch>
            <a:fillRect/>
          </a:stretch>
        </p:blipFill>
        <p:spPr>
          <a:xfrm>
            <a:off x="443756" y="2162301"/>
            <a:ext cx="8362151" cy="28369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2380" y="473147"/>
            <a:ext cx="8364911" cy="11195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5"/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975" y="92076"/>
            <a:ext cx="9141714" cy="5143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Bierstadt"/>
            </a:endParaRPr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2380" y="473147"/>
            <a:ext cx="8364911" cy="11195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6" y="891540"/>
            <a:ext cx="9036684" cy="1465018"/>
          </a:xfrm>
        </p:spPr>
        <p:txBody>
          <a:bodyPr vert="horz" lIns="68580" tIns="34290" rIns="68580" bIns="34290" rtlCol="0">
            <a:normAutofit/>
          </a:bodyPr>
          <a:lstStyle/>
          <a:p>
            <a:pPr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latin typeface="Calibri" panose="020F0502020204030204" charset="0"/>
                <a:cs typeface="Calibri" panose="020F0502020204030204" charset="0"/>
              </a:rPr>
              <a:t>This Bar chart shows the revenue generated by the different products </a:t>
            </a:r>
            <a:endParaRPr lang="en-US" sz="1600" i="0" dirty="0">
              <a:latin typeface="Calibri" panose="020F0502020204030204" charset="0"/>
              <a:cs typeface="Calibri" panose="020F0502020204030204" charset="0"/>
            </a:endParaRPr>
          </a:p>
          <a:p>
            <a:pPr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Calibri" panose="020F0502020204030204" charset="0"/>
                <a:cs typeface="Calibri" panose="020F0502020204030204" charset="0"/>
              </a:rPr>
              <a:t>T-Shirt</a:t>
            </a:r>
            <a:r>
              <a:rPr lang="en-US" sz="1600" i="0" dirty="0"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US" sz="1600" b="1" i="0" dirty="0">
                <a:latin typeface="Calibri" panose="020F0502020204030204" charset="0"/>
                <a:cs typeface="Calibri" panose="020F0502020204030204" charset="0"/>
              </a:rPr>
              <a:t>Shirt</a:t>
            </a:r>
            <a:r>
              <a:rPr lang="en-US" sz="1600" i="0" dirty="0">
                <a:latin typeface="Calibri" panose="020F0502020204030204" charset="0"/>
                <a:cs typeface="Calibri" panose="020F0502020204030204" charset="0"/>
              </a:rPr>
              <a:t> has generated the highest revenue. </a:t>
            </a:r>
            <a:endParaRPr lang="en-US" sz="1600" i="0" dirty="0">
              <a:latin typeface="Calibri" panose="020F0502020204030204" charset="0"/>
              <a:cs typeface="Calibri" panose="020F0502020204030204" charset="0"/>
            </a:endParaRPr>
          </a:p>
          <a:p>
            <a:pPr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Calibri" panose="020F0502020204030204" charset="0"/>
                <a:cs typeface="Calibri" panose="020F0502020204030204" charset="0"/>
              </a:rPr>
              <a:t>Watch</a:t>
            </a:r>
            <a:r>
              <a:rPr lang="en-US" sz="1600" i="0" dirty="0"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US" sz="1600" b="1" i="0" dirty="0">
                <a:latin typeface="Calibri" panose="020F0502020204030204" charset="0"/>
                <a:cs typeface="Calibri" panose="020F0502020204030204" charset="0"/>
              </a:rPr>
              <a:t>Shoes</a:t>
            </a:r>
            <a:r>
              <a:rPr lang="en-US" sz="1600" i="0" dirty="0">
                <a:latin typeface="Calibri" panose="020F0502020204030204" charset="0"/>
                <a:cs typeface="Calibri" panose="020F0502020204030204" charset="0"/>
              </a:rPr>
              <a:t> has generated the minimum revenue </a:t>
            </a:r>
            <a:r>
              <a:rPr lang="en-US" sz="1600" i="0" dirty="0" err="1">
                <a:latin typeface="Calibri" panose="020F0502020204030204" charset="0"/>
                <a:cs typeface="Calibri" panose="020F0502020204030204" charset="0"/>
              </a:rPr>
              <a:t>i.e</a:t>
            </a:r>
            <a:r>
              <a:rPr lang="en-US" sz="1600" i="0" dirty="0">
                <a:latin typeface="Calibri" panose="020F0502020204030204" charset="0"/>
                <a:cs typeface="Calibri" panose="020F0502020204030204" charset="0"/>
              </a:rPr>
              <a:t> INR </a:t>
            </a:r>
            <a:r>
              <a:rPr lang="en-US" sz="1600" b="1" i="0" dirty="0">
                <a:latin typeface="Calibri" panose="020F0502020204030204" charset="0"/>
                <a:cs typeface="Calibri" panose="020F0502020204030204" charset="0"/>
              </a:rPr>
              <a:t>915</a:t>
            </a:r>
            <a:r>
              <a:rPr lang="en-US" sz="1600" i="0" dirty="0">
                <a:latin typeface="Calibri" panose="020F0502020204030204" charset="0"/>
                <a:cs typeface="Calibri" panose="020F0502020204030204" charset="0"/>
              </a:rPr>
              <a:t> and INR </a:t>
            </a:r>
            <a:r>
              <a:rPr lang="en-US" sz="1600" b="1" i="0" dirty="0">
                <a:latin typeface="Calibri" panose="020F0502020204030204" charset="0"/>
                <a:cs typeface="Calibri" panose="020F0502020204030204" charset="0"/>
              </a:rPr>
              <a:t>123933.76</a:t>
            </a:r>
            <a:r>
              <a:rPr lang="en-US" sz="1600" i="0" dirty="0">
                <a:latin typeface="Calibri" panose="020F0502020204030204" charset="0"/>
                <a:cs typeface="Calibri" panose="020F0502020204030204" charset="0"/>
              </a:rPr>
              <a:t> respectively</a:t>
            </a:r>
            <a:endParaRPr lang="en-US" sz="1600" i="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Picture 11" descr="A graph with purple and white bars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4" y="2128597"/>
            <a:ext cx="4975226" cy="2879013"/>
          </a:xfrm>
          <a:prstGeom prst="rect">
            <a:avLst/>
          </a:prstGeom>
        </p:spPr>
      </p:pic>
      <p:pic>
        <p:nvPicPr>
          <p:cNvPr id="19" name="Picture 18" descr="A white background with black text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19" y="2525369"/>
            <a:ext cx="3262344" cy="20854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" y="701041"/>
            <a:ext cx="8648700" cy="8915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This Bar chart shows the most popular size – M , L , XL </a:t>
            </a:r>
            <a:endParaRPr lang="en-US" b="1" i="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Revenue generated by </a:t>
            </a:r>
            <a:r>
              <a:rPr lang="en-US" b="1" i="0" dirty="0">
                <a:latin typeface="Calibri" panose="020F0502020204030204" charset="0"/>
                <a:cs typeface="Calibri" panose="020F0502020204030204" charset="0"/>
              </a:rPr>
              <a:t>M – 13674881.13 </a:t>
            </a: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,  </a:t>
            </a:r>
            <a:r>
              <a:rPr lang="en-US" b="1" i="0" dirty="0">
                <a:latin typeface="Calibri" panose="020F0502020204030204" charset="0"/>
                <a:cs typeface="Calibri" panose="020F0502020204030204" charset="0"/>
              </a:rPr>
              <a:t>L – 13018253.84 </a:t>
            </a: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,  </a:t>
            </a:r>
            <a:r>
              <a:rPr lang="en-US" b="1" i="0" dirty="0">
                <a:latin typeface="Calibri" panose="020F0502020204030204" charset="0"/>
                <a:cs typeface="Calibri" panose="020F0502020204030204" charset="0"/>
              </a:rPr>
              <a:t>XL- 12238302.38 </a:t>
            </a:r>
            <a:endParaRPr lang="en-US" b="1" i="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Picture 5" descr="A bar graph with different colored bars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580"/>
            <a:ext cx="9144000" cy="3719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220" y="701041"/>
            <a:ext cx="9060180" cy="8839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Revenue generated by Fulfillment Method .</a:t>
            </a:r>
            <a:endParaRPr lang="en-US" i="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Amazon – </a:t>
            </a:r>
            <a:r>
              <a:rPr lang="en-US" b="1" i="0" dirty="0">
                <a:latin typeface="Calibri" panose="020F0502020204030204" charset="0"/>
                <a:cs typeface="Calibri" panose="020F0502020204030204" charset="0"/>
              </a:rPr>
              <a:t>54251299</a:t>
            </a: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 ,  Merchant – </a:t>
            </a:r>
            <a:r>
              <a:rPr lang="en-US" b="1" i="0" dirty="0">
                <a:latin typeface="Calibri" panose="020F0502020204030204" charset="0"/>
                <a:cs typeface="Calibri" panose="020F0502020204030204" charset="0"/>
              </a:rPr>
              <a:t>24226816.39</a:t>
            </a:r>
            <a:endParaRPr lang="en-IN" b="1" i="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Picture 5" descr="A graph of a diagram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584960"/>
            <a:ext cx="7458710" cy="3742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22" y="693420"/>
            <a:ext cx="8451298" cy="838199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The Bar chat mentions the most revenue generated by the States . </a:t>
            </a:r>
            <a:endParaRPr lang="en-US" i="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Top 5 States are </a:t>
            </a:r>
            <a:r>
              <a:rPr lang="en-US" b="1" i="0" dirty="0">
                <a:latin typeface="Calibri" panose="020F0502020204030204" charset="0"/>
                <a:cs typeface="Calibri" panose="020F0502020204030204" charset="0"/>
              </a:rPr>
              <a:t>Maharashtra , Karnataka , Telangana , Uttar Pradesh , Tamil Nadu </a:t>
            </a:r>
            <a:r>
              <a:rPr lang="en-US" i="0" dirty="0"/>
              <a:t>. </a:t>
            </a:r>
            <a:endParaRPr lang="en-IN" i="0" dirty="0"/>
          </a:p>
        </p:txBody>
      </p:sp>
      <p:pic>
        <p:nvPicPr>
          <p:cNvPr id="6" name="Picture 5" descr="A graph of a number of states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9260"/>
            <a:ext cx="6431280" cy="3444240"/>
          </a:xfrm>
          <a:prstGeom prst="rect">
            <a:avLst/>
          </a:prstGeom>
        </p:spPr>
      </p:pic>
      <p:pic>
        <p:nvPicPr>
          <p:cNvPr id="8" name="Picture 7" descr="A screenshot of a computer screen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33" y="1920240"/>
            <a:ext cx="2915057" cy="25374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" y="632461"/>
            <a:ext cx="8869680" cy="8915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The bar chat shows the Cities in which the most quantity was sold .</a:t>
            </a:r>
            <a:endParaRPr lang="en-US" i="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Top 5 cities are </a:t>
            </a:r>
            <a:r>
              <a:rPr lang="en-US" b="1" i="0" dirty="0">
                <a:latin typeface="Calibri" panose="020F0502020204030204" charset="0"/>
                <a:cs typeface="Calibri" panose="020F0502020204030204" charset="0"/>
              </a:rPr>
              <a:t>Bengaluru , Hyderabad , Mumbai , New Delhi , Chennai </a:t>
            </a:r>
            <a:r>
              <a:rPr lang="en-US" i="0" dirty="0">
                <a:latin typeface="Calibri" panose="020F0502020204030204" charset="0"/>
                <a:cs typeface="Calibri" panose="020F0502020204030204" charset="0"/>
              </a:rPr>
              <a:t>. </a:t>
            </a:r>
            <a:endParaRPr lang="en-IN" i="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Picture 5" descr="A graph of blue rectangular bars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524000"/>
            <a:ext cx="892302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586740"/>
            <a:ext cx="8647430" cy="53784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Product Preferences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1" y="1310640"/>
            <a:ext cx="8943699" cy="390144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Top-Selling Categories :</a:t>
            </a:r>
            <a:endParaRPr lang="en-US" sz="16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T-shirts and Shirts lead in both quantity sold and revenue. Trousers and Blazers follow as strong secondary performers.</a:t>
            </a: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 dirty="0">
                <a:latin typeface="Calibri" panose="020F0502020204030204" charset="0"/>
                <a:cs typeface="Calibri" panose="020F0502020204030204" charset="0"/>
              </a:rPr>
              <a:t>Most Preferred Sizes :</a:t>
            </a: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Sizes M, L, and XL account for the majority of purchases — indicating a standard customer size preference range</a:t>
            </a: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 dirty="0">
                <a:latin typeface="Calibri" panose="020F0502020204030204" charset="0"/>
                <a:cs typeface="Calibri" panose="020F0502020204030204" charset="0"/>
              </a:rPr>
              <a:t>Category-Specific Trends:</a:t>
            </a: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Shirts dominate revenue, indicating they may be priced higher or seen as more premium, while T-shirts are most frequent  in quantity, indicating high volume and accessibility</a:t>
            </a: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5041</Words>
  <Application>WPS Presentation</Application>
  <PresentationFormat>Custom</PresentationFormat>
  <Paragraphs>134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Bierstadt</vt:lpstr>
      <vt:lpstr>Neue Haas Grotesk Text Pro</vt:lpstr>
      <vt:lpstr>Calibri</vt:lpstr>
      <vt:lpstr>Segoe Print</vt:lpstr>
      <vt:lpstr>Microsoft YaHei</vt:lpstr>
      <vt:lpstr>Arial Unicode MS</vt:lpstr>
      <vt:lpstr>Aptos</vt:lpstr>
      <vt:lpstr>Segoe UI</vt:lpstr>
      <vt:lpstr>Bierstadt</vt:lpstr>
      <vt:lpstr>GestaltVTI</vt:lpstr>
      <vt:lpstr>Amazon Analysis Sales Report</vt:lpstr>
      <vt:lpstr>Comprehensive Analysis Summary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Product Preferences </vt:lpstr>
      <vt:lpstr>Customer Behaviour </vt:lpstr>
      <vt:lpstr>Geographical Sales Distribution  </vt:lpstr>
      <vt:lpstr>Expected Outcome 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 Chaurasia</dc:creator>
  <cp:lastModifiedBy>arya chaurasia</cp:lastModifiedBy>
  <cp:revision>4</cp:revision>
  <dcterms:created xsi:type="dcterms:W3CDTF">2025-07-04T15:53:00Z</dcterms:created>
  <dcterms:modified xsi:type="dcterms:W3CDTF">2025-07-05T17:26:43Z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EF9F5C7ED84E404091B54C72A0FD6A30_12</vt:lpwstr>
  </property>
  <property fmtid="{D5CDD505-2E9C-101B-9397-08002B2CF9AE}" pid="3" name="KSOProductBuildVer">
    <vt:lpwstr>1033-12.2.0.21546</vt:lpwstr>
  </property>
</Properties>
</file>