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EB Garamond" panose="00000500000000000000" pitchFamily="2" charset="0"/>
      <p:regular r:id="rId16"/>
      <p:bold r:id="rId17"/>
      <p:italic r:id="rId18"/>
      <p:boldItalic r:id="rId19"/>
    </p:embeddedFont>
    <p:embeddedFont>
      <p:font typeface="EB Garamond Medium" panose="00000600000000000000" pitchFamily="2" charset="0"/>
      <p:regular r:id="rId20"/>
      <p:bold r:id="rId21"/>
      <p:italic r:id="rId22"/>
      <p:boldItalic r:id="rId23"/>
    </p:embeddedFont>
    <p:embeddedFont>
      <p:font typeface="Georgia" panose="02040502050405020303" pitchFamily="18"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Montserrat" panose="020B0604020202020204"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4B622-8992-46CE-9481-7A238F5A2A90}">
  <a:tblStyle styleId="{9064B622-8992-46CE-9481-7A238F5A2A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9e669b0f3_2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9e669b0f3_2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9e669b0f3_2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9e669b0f3_2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9e669b0f3_2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9e669b0f3_2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a0b16c75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a0b16c75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9e669b0f3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9e669b0f3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9e669b0f3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9e669b0f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9e669b0f3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9e669b0f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9e669b0f3_8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9e669b0f3_8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9e669b0f3_8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9e669b0f3_8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9e669b0f3_1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9e669b0f3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9e669b0f3_1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f9e669b0f3_1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9e669b0f3_8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9e669b0f3_8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936075" y="492925"/>
            <a:ext cx="5818800" cy="36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800">
              <a:latin typeface="EB Garamond Medium"/>
              <a:ea typeface="EB Garamond Medium"/>
              <a:cs typeface="EB Garamond Medium"/>
              <a:sym typeface="EB Garamond Medium"/>
            </a:endParaRPr>
          </a:p>
          <a:p>
            <a:pPr marL="0" lvl="0" indent="0" algn="ctr" rtl="0">
              <a:spcBef>
                <a:spcPts val="0"/>
              </a:spcBef>
              <a:spcAft>
                <a:spcPts val="0"/>
              </a:spcAft>
              <a:buNone/>
            </a:pPr>
            <a:endParaRPr sz="2800">
              <a:latin typeface="EB Garamond Medium"/>
              <a:ea typeface="EB Garamond Medium"/>
              <a:cs typeface="EB Garamond Medium"/>
              <a:sym typeface="EB Garamond Medium"/>
            </a:endParaRPr>
          </a:p>
        </p:txBody>
      </p:sp>
      <p:pic>
        <p:nvPicPr>
          <p:cNvPr id="136" name="Google Shape;136;p13"/>
          <p:cNvPicPr preferRelativeResize="0"/>
          <p:nvPr/>
        </p:nvPicPr>
        <p:blipFill>
          <a:blip r:embed="rId3">
            <a:alphaModFix/>
          </a:blip>
          <a:stretch>
            <a:fillRect/>
          </a:stretch>
        </p:blipFill>
        <p:spPr>
          <a:xfrm>
            <a:off x="1592656" y="837807"/>
            <a:ext cx="6258326" cy="320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7500" y="318725"/>
            <a:ext cx="7038900" cy="103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EB Garamond"/>
                <a:ea typeface="EB Garamond"/>
                <a:cs typeface="EB Garamond"/>
                <a:sym typeface="EB Garamond"/>
              </a:rPr>
              <a:t>LITERATURE SURVEY</a:t>
            </a:r>
            <a:endParaRPr b="1">
              <a:latin typeface="EB Garamond"/>
              <a:ea typeface="EB Garamond"/>
              <a:cs typeface="EB Garamond"/>
              <a:sym typeface="EB Garamond"/>
            </a:endParaRPr>
          </a:p>
        </p:txBody>
      </p:sp>
      <p:sp>
        <p:nvSpPr>
          <p:cNvPr id="188" name="Google Shape;188;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189" name="Google Shape;189;p22"/>
          <p:cNvGraphicFramePr/>
          <p:nvPr/>
        </p:nvGraphicFramePr>
        <p:xfrm>
          <a:off x="1161650" y="1157425"/>
          <a:ext cx="3000000" cy="3000000"/>
        </p:xfrm>
        <a:graphic>
          <a:graphicData uri="http://schemas.openxmlformats.org/drawingml/2006/table">
            <a:tbl>
              <a:tblPr>
                <a:noFill/>
                <a:tableStyleId>{9064B622-8992-46CE-9481-7A238F5A2A90}</a:tableStyleId>
              </a:tblPr>
              <a:tblGrid>
                <a:gridCol w="1434950">
                  <a:extLst>
                    <a:ext uri="{9D8B030D-6E8A-4147-A177-3AD203B41FA5}">
                      <a16:colId xmlns:a16="http://schemas.microsoft.com/office/drawing/2014/main" val="20000"/>
                    </a:ext>
                  </a:extLst>
                </a:gridCol>
                <a:gridCol w="1434950">
                  <a:extLst>
                    <a:ext uri="{9D8B030D-6E8A-4147-A177-3AD203B41FA5}">
                      <a16:colId xmlns:a16="http://schemas.microsoft.com/office/drawing/2014/main" val="20001"/>
                    </a:ext>
                  </a:extLst>
                </a:gridCol>
                <a:gridCol w="1434950">
                  <a:extLst>
                    <a:ext uri="{9D8B030D-6E8A-4147-A177-3AD203B41FA5}">
                      <a16:colId xmlns:a16="http://schemas.microsoft.com/office/drawing/2014/main" val="20002"/>
                    </a:ext>
                  </a:extLst>
                </a:gridCol>
                <a:gridCol w="1434950">
                  <a:extLst>
                    <a:ext uri="{9D8B030D-6E8A-4147-A177-3AD203B41FA5}">
                      <a16:colId xmlns:a16="http://schemas.microsoft.com/office/drawing/2014/main" val="20003"/>
                    </a:ext>
                  </a:extLst>
                </a:gridCol>
                <a:gridCol w="1434950">
                  <a:extLst>
                    <a:ext uri="{9D8B030D-6E8A-4147-A177-3AD203B41FA5}">
                      <a16:colId xmlns:a16="http://schemas.microsoft.com/office/drawing/2014/main" val="20004"/>
                    </a:ext>
                  </a:extLst>
                </a:gridCol>
              </a:tblGrid>
              <a:tr h="567700">
                <a:tc>
                  <a:txBody>
                    <a:bodyPr/>
                    <a:lstStyle/>
                    <a:p>
                      <a:pPr marL="0" lvl="0" indent="0" algn="ctr" rtl="0">
                        <a:spcBef>
                          <a:spcPts val="0"/>
                        </a:spcBef>
                        <a:spcAft>
                          <a:spcPts val="0"/>
                        </a:spcAft>
                        <a:buNone/>
                      </a:pPr>
                      <a:r>
                        <a:rPr lang="en" b="1">
                          <a:solidFill>
                            <a:schemeClr val="lt1"/>
                          </a:solidFill>
                          <a:latin typeface="EB Garamond"/>
                          <a:ea typeface="EB Garamond"/>
                          <a:cs typeface="EB Garamond"/>
                          <a:sym typeface="EB Garamond"/>
                        </a:rPr>
                        <a:t>Authors &amp; Year Reference</a:t>
                      </a:r>
                      <a:endParaRPr sz="1700">
                        <a:solidFill>
                          <a:schemeClr val="lt1"/>
                        </a:solidFill>
                        <a:latin typeface="EB Garamond"/>
                        <a:ea typeface="EB Garamond"/>
                        <a:cs typeface="EB Garamond"/>
                        <a:sym typeface="EB Garamon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b="1">
                          <a:solidFill>
                            <a:schemeClr val="lt1"/>
                          </a:solidFill>
                          <a:latin typeface="EB Garamond"/>
                          <a:ea typeface="EB Garamond"/>
                          <a:cs typeface="EB Garamond"/>
                          <a:sym typeface="EB Garamond"/>
                        </a:rPr>
                        <a:t>Title Study</a:t>
                      </a:r>
                      <a:endParaRPr b="1">
                        <a:solidFill>
                          <a:schemeClr val="lt1"/>
                        </a:solidFill>
                        <a:latin typeface="EB Garamond"/>
                        <a:ea typeface="EB Garamond"/>
                        <a:cs typeface="EB Garamond"/>
                        <a:sym typeface="EB Garamon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126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latin typeface="EB Garamond"/>
                          <a:ea typeface="EB Garamond"/>
                          <a:cs typeface="EB Garamond"/>
                          <a:sym typeface="EB Garamond"/>
                        </a:rPr>
                        <a:t>Journal/ Conference</a:t>
                      </a:r>
                      <a:endParaRPr b="1">
                        <a:solidFill>
                          <a:schemeClr val="lt1"/>
                        </a:solidFill>
                        <a:latin typeface="EB Garamond"/>
                        <a:ea typeface="EB Garamond"/>
                        <a:cs typeface="EB Garamond"/>
                        <a:sym typeface="EB Garamon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latin typeface="EB Garamond"/>
                          <a:ea typeface="EB Garamond"/>
                          <a:cs typeface="EB Garamond"/>
                          <a:sym typeface="EB Garamond"/>
                        </a:rPr>
                        <a:t>Concept &amp; Analysis</a:t>
                      </a:r>
                      <a:endParaRPr b="1">
                        <a:solidFill>
                          <a:schemeClr val="lt1"/>
                        </a:solidFill>
                        <a:latin typeface="EB Garamond"/>
                        <a:ea typeface="EB Garamond"/>
                        <a:cs typeface="EB Garamond"/>
                        <a:sym typeface="EB Garamon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latin typeface="EB Garamond"/>
                          <a:ea typeface="EB Garamond"/>
                          <a:cs typeface="EB Garamond"/>
                          <a:sym typeface="EB Garamond"/>
                        </a:rPr>
                        <a:t>Limitations</a:t>
                      </a:r>
                      <a:endParaRPr b="1">
                        <a:solidFill>
                          <a:schemeClr val="lt1"/>
                        </a:solidFill>
                        <a:latin typeface="EB Garamond"/>
                        <a:ea typeface="EB Garamond"/>
                        <a:cs typeface="EB Garamond"/>
                        <a:sym typeface="EB Garamon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1762775">
                <a:tc>
                  <a:txBody>
                    <a:bodyPr/>
                    <a:lstStyle/>
                    <a:p>
                      <a:pPr marL="0" lvl="0" indent="0" algn="ctr" rtl="0">
                        <a:spcBef>
                          <a:spcPts val="0"/>
                        </a:spcBef>
                        <a:spcAft>
                          <a:spcPts val="0"/>
                        </a:spcAft>
                        <a:buNone/>
                      </a:pPr>
                      <a:r>
                        <a:rPr lang="en" sz="1100">
                          <a:solidFill>
                            <a:schemeClr val="lt1"/>
                          </a:solidFill>
                          <a:latin typeface="EB Garamond"/>
                          <a:ea typeface="EB Garamond"/>
                          <a:cs typeface="EB Garamond"/>
                          <a:sym typeface="EB Garamond"/>
                        </a:rPr>
                        <a:t>C. Gopalkrishnan &amp; M. Iyapparaja</a:t>
                      </a:r>
                      <a:endParaRPr>
                        <a:solidFill>
                          <a:schemeClr val="lt1"/>
                        </a:solidFill>
                        <a:latin typeface="EB Garamond"/>
                        <a:ea typeface="EB Garamond"/>
                        <a:cs typeface="EB Garamond"/>
                        <a:sym typeface="EB Garamond"/>
                      </a:endParaRPr>
                    </a:p>
                  </a:txBody>
                  <a:tcPr marL="91425" marR="91425" marT="91425" marB="91425" anchor="ctr">
                    <a:lnL w="9525" cap="flat" cmpd="sng">
                      <a:solidFill>
                        <a:schemeClr val="lt1"/>
                      </a:solidFill>
                      <a:prstDash val="solid"/>
                      <a:round/>
                      <a:headEnd type="none" w="sm" len="sm"/>
                      <a:tailEnd type="none" w="sm" len="sm"/>
                    </a:lnL>
                    <a:lnR w="126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a:solidFill>
                            <a:schemeClr val="lt1"/>
                          </a:solidFill>
                          <a:latin typeface="EB Garamond"/>
                          <a:ea typeface="EB Garamond"/>
                          <a:cs typeface="EB Garamond"/>
                          <a:sym typeface="EB Garamond"/>
                        </a:rPr>
                        <a:t>Detection of PCOS from Ultrasound Images of Ovaries</a:t>
                      </a:r>
                      <a:endParaRPr sz="1100">
                        <a:solidFill>
                          <a:schemeClr val="lt1"/>
                        </a:solidFill>
                        <a:latin typeface="EB Garamond"/>
                        <a:ea typeface="EB Garamond"/>
                        <a:cs typeface="EB Garamond"/>
                        <a:sym typeface="EB Garamond"/>
                      </a:endParaRPr>
                    </a:p>
                  </a:txBody>
                  <a:tcPr marL="68575" marR="68575" marT="91425" marB="91425" anchor="ctr">
                    <a:lnL w="12625" cap="flat" cmpd="sng">
                      <a:solidFill>
                        <a:schemeClr val="lt1"/>
                      </a:solidFill>
                      <a:prstDash val="solid"/>
                      <a:round/>
                      <a:headEnd type="none" w="sm" len="sm"/>
                      <a:tailEnd type="none" w="sm" len="sm"/>
                    </a:lnL>
                    <a:lnR w="12625" cap="flat" cmpd="sng">
                      <a:solidFill>
                        <a:schemeClr val="lt1"/>
                      </a:solidFill>
                      <a:prstDash val="solid"/>
                      <a:round/>
                      <a:headEnd type="none" w="sm" len="sm"/>
                      <a:tailEnd type="none" w="sm" len="sm"/>
                    </a:lnR>
                    <a:lnT w="12625" cap="flat" cmpd="sng">
                      <a:solidFill>
                        <a:schemeClr val="lt1"/>
                      </a:solidFill>
                      <a:prstDash val="solid"/>
                      <a:round/>
                      <a:headEnd type="none" w="sm" len="sm"/>
                      <a:tailEnd type="none" w="sm" len="sm"/>
                    </a:lnT>
                    <a:lnB w="126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EB Garamond"/>
                          <a:ea typeface="EB Garamond"/>
                          <a:cs typeface="EB Garamond"/>
                          <a:sym typeface="EB Garamond"/>
                        </a:rPr>
                        <a:t>International Journal of Recent Technology and Engineering September 2019</a:t>
                      </a:r>
                      <a:endParaRPr>
                        <a:solidFill>
                          <a:schemeClr val="lt1"/>
                        </a:solidFill>
                        <a:latin typeface="EB Garamond"/>
                        <a:ea typeface="EB Garamond"/>
                        <a:cs typeface="EB Garamond"/>
                        <a:sym typeface="EB Garamond"/>
                      </a:endParaRPr>
                    </a:p>
                  </a:txBody>
                  <a:tcPr marL="91425" marR="91425" marT="91425" marB="91425" anchor="ctr">
                    <a:lnL w="126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EB Garamond"/>
                          <a:ea typeface="EB Garamond"/>
                          <a:cs typeface="EB Garamond"/>
                          <a:sym typeface="EB Garamond"/>
                        </a:rPr>
                        <a:t>Description &amp; Mechanism of PCOS, Ultrasound &amp; Ultrasonography</a:t>
                      </a:r>
                      <a:endParaRPr>
                        <a:solidFill>
                          <a:schemeClr val="lt1"/>
                        </a:solidFill>
                        <a:latin typeface="EB Garamond"/>
                        <a:ea typeface="EB Garamond"/>
                        <a:cs typeface="EB Garamond"/>
                        <a:sym typeface="EB Garamon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a:solidFill>
                            <a:schemeClr val="lt1"/>
                          </a:solidFill>
                          <a:latin typeface="EB Garamond"/>
                          <a:ea typeface="EB Garamond"/>
                          <a:cs typeface="EB Garamond"/>
                          <a:sym typeface="EB Garamond"/>
                        </a:rPr>
                        <a:t>It is difficult to implement the process of detecting PCOS from ultrasound image ovaries in accurate manner. New hybrid techniques have to develop for its improvement.</a:t>
                      </a:r>
                      <a:endParaRPr>
                        <a:solidFill>
                          <a:schemeClr val="lt1"/>
                        </a:solidFill>
                        <a:latin typeface="EB Garamond"/>
                        <a:ea typeface="EB Garamond"/>
                        <a:cs typeface="EB Garamond"/>
                        <a:sym typeface="EB Garamon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1229100">
                <a:tc>
                  <a:txBody>
                    <a:bodyPr/>
                    <a:lstStyle/>
                    <a:p>
                      <a:pPr marL="0" lvl="0" indent="0" algn="l" rtl="0">
                        <a:spcBef>
                          <a:spcPts val="0"/>
                        </a:spcBef>
                        <a:spcAft>
                          <a:spcPts val="0"/>
                        </a:spcAft>
                        <a:buNone/>
                      </a:pPr>
                      <a:r>
                        <a:rPr lang="en" sz="1100">
                          <a:solidFill>
                            <a:schemeClr val="lt1"/>
                          </a:solidFill>
                          <a:latin typeface="EB Garamond"/>
                          <a:ea typeface="EB Garamond"/>
                          <a:cs typeface="EB Garamond"/>
                          <a:sym typeface="EB Garamond"/>
                        </a:rPr>
                        <a:t>B. Bhanu</a:t>
                      </a:r>
                      <a:endParaRPr>
                        <a:solidFill>
                          <a:schemeClr val="lt1"/>
                        </a:solidFill>
                        <a:latin typeface="EB Garamond"/>
                        <a:ea typeface="EB Garamond"/>
                        <a:cs typeface="EB Garamond"/>
                        <a:sym typeface="EB Garamon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1"/>
                          </a:solidFill>
                          <a:latin typeface="EB Garamond"/>
                          <a:ea typeface="EB Garamond"/>
                          <a:cs typeface="EB Garamond"/>
                          <a:sym typeface="EB Garamond"/>
                        </a:rPr>
                        <a:t>Follicle Diagnosis in PCOS</a:t>
                      </a:r>
                      <a:endParaRPr>
                        <a:solidFill>
                          <a:schemeClr val="lt1"/>
                        </a:solidFill>
                        <a:latin typeface="EB Garamond"/>
                        <a:ea typeface="EB Garamond"/>
                        <a:cs typeface="EB Garamond"/>
                        <a:sym typeface="EB Garamon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26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1"/>
                          </a:solidFill>
                          <a:latin typeface="EB Garamond"/>
                          <a:ea typeface="EB Garamond"/>
                          <a:cs typeface="EB Garamond"/>
                          <a:sym typeface="EB Garamond"/>
                        </a:rPr>
                        <a:t>IJRTC 1995</a:t>
                      </a:r>
                      <a:endParaRPr>
                        <a:solidFill>
                          <a:schemeClr val="lt1"/>
                        </a:solidFill>
                        <a:latin typeface="EB Garamond"/>
                        <a:ea typeface="EB Garamond"/>
                        <a:cs typeface="EB Garamond"/>
                        <a:sym typeface="EB Garamon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1"/>
                          </a:solidFill>
                          <a:latin typeface="EB Garamond"/>
                          <a:ea typeface="EB Garamond"/>
                          <a:cs typeface="EB Garamond"/>
                          <a:sym typeface="EB Garamond"/>
                        </a:rPr>
                        <a:t>Genetic Algorithm (GA)</a:t>
                      </a:r>
                      <a:endParaRPr>
                        <a:solidFill>
                          <a:schemeClr val="lt1"/>
                        </a:solidFill>
                        <a:latin typeface="EB Garamond"/>
                        <a:ea typeface="EB Garamond"/>
                        <a:cs typeface="EB Garamond"/>
                        <a:sym typeface="EB Garamon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a:solidFill>
                            <a:schemeClr val="lt1"/>
                          </a:solidFill>
                          <a:latin typeface="EB Garamond"/>
                          <a:ea typeface="EB Garamond"/>
                          <a:cs typeface="EB Garamond"/>
                          <a:sym typeface="EB Garamond"/>
                        </a:rPr>
                        <a:t>Computational requirements are varied by the number of parameters</a:t>
                      </a:r>
                      <a:endParaRPr>
                        <a:solidFill>
                          <a:schemeClr val="lt1"/>
                        </a:solidFill>
                        <a:latin typeface="EB Garamond"/>
                        <a:ea typeface="EB Garamond"/>
                        <a:cs typeface="EB Garamond"/>
                        <a:sym typeface="EB Garamon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543050" y="393750"/>
            <a:ext cx="6793500" cy="21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5" name="Google Shape;195;p23"/>
          <p:cNvSpPr txBox="1">
            <a:spLocks noGrp="1"/>
          </p:cNvSpPr>
          <p:nvPr>
            <p:ph type="body" idx="1"/>
          </p:nvPr>
        </p:nvSpPr>
        <p:spPr>
          <a:xfrm>
            <a:off x="1115350" y="1338513"/>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196" name="Google Shape;196;p23"/>
          <p:cNvGraphicFramePr/>
          <p:nvPr/>
        </p:nvGraphicFramePr>
        <p:xfrm>
          <a:off x="1115350" y="770275"/>
          <a:ext cx="3000000" cy="3000000"/>
        </p:xfrm>
        <a:graphic>
          <a:graphicData uri="http://schemas.openxmlformats.org/drawingml/2006/table">
            <a:tbl>
              <a:tblPr>
                <a:noFill/>
                <a:tableStyleId>{9064B622-8992-46CE-9481-7A238F5A2A90}</a:tableStyleId>
              </a:tblPr>
              <a:tblGrid>
                <a:gridCol w="1689425">
                  <a:extLst>
                    <a:ext uri="{9D8B030D-6E8A-4147-A177-3AD203B41FA5}">
                      <a16:colId xmlns:a16="http://schemas.microsoft.com/office/drawing/2014/main" val="20000"/>
                    </a:ext>
                  </a:extLst>
                </a:gridCol>
                <a:gridCol w="1296300">
                  <a:extLst>
                    <a:ext uri="{9D8B030D-6E8A-4147-A177-3AD203B41FA5}">
                      <a16:colId xmlns:a16="http://schemas.microsoft.com/office/drawing/2014/main" val="20001"/>
                    </a:ext>
                  </a:extLst>
                </a:gridCol>
                <a:gridCol w="1349875">
                  <a:extLst>
                    <a:ext uri="{9D8B030D-6E8A-4147-A177-3AD203B41FA5}">
                      <a16:colId xmlns:a16="http://schemas.microsoft.com/office/drawing/2014/main" val="20002"/>
                    </a:ext>
                  </a:extLst>
                </a:gridCol>
                <a:gridCol w="1242725">
                  <a:extLst>
                    <a:ext uri="{9D8B030D-6E8A-4147-A177-3AD203B41FA5}">
                      <a16:colId xmlns:a16="http://schemas.microsoft.com/office/drawing/2014/main" val="20003"/>
                    </a:ext>
                  </a:extLst>
                </a:gridCol>
                <a:gridCol w="1296300">
                  <a:extLst>
                    <a:ext uri="{9D8B030D-6E8A-4147-A177-3AD203B41FA5}">
                      <a16:colId xmlns:a16="http://schemas.microsoft.com/office/drawing/2014/main" val="20004"/>
                    </a:ext>
                  </a:extLst>
                </a:gridCol>
              </a:tblGrid>
              <a:tr h="938750">
                <a:tc>
                  <a:txBody>
                    <a:bodyPr/>
                    <a:lstStyle/>
                    <a:p>
                      <a:pPr marL="0" lvl="0" indent="0" algn="ctr" rtl="0">
                        <a:lnSpc>
                          <a:spcPct val="115000"/>
                        </a:lnSpc>
                        <a:spcBef>
                          <a:spcPts val="1200"/>
                        </a:spcBef>
                        <a:spcAft>
                          <a:spcPts val="0"/>
                        </a:spcAft>
                        <a:buNone/>
                      </a:pPr>
                      <a:r>
                        <a:rPr lang="en" sz="1200">
                          <a:solidFill>
                            <a:schemeClr val="lt1"/>
                          </a:solidFill>
                          <a:latin typeface="EB Garamond"/>
                          <a:ea typeface="EB Garamond"/>
                          <a:cs typeface="EB Garamond"/>
                          <a:sym typeface="EB Garamond"/>
                        </a:rPr>
                        <a:t>T. Chiang and Y. Q. Zhang</a:t>
                      </a:r>
                      <a:endParaRPr sz="1200">
                        <a:solidFill>
                          <a:schemeClr val="lt1"/>
                        </a:solidFill>
                        <a:latin typeface="EB Garamond"/>
                        <a:ea typeface="EB Garamond"/>
                        <a:cs typeface="EB Garamond"/>
                        <a:sym typeface="EB Garamond"/>
                      </a:endParaRPr>
                    </a:p>
                    <a:p>
                      <a:pPr marL="0" lvl="0" indent="0" algn="ctr" rtl="0">
                        <a:spcBef>
                          <a:spcPts val="1200"/>
                        </a:spcBef>
                        <a:spcAft>
                          <a:spcPts val="0"/>
                        </a:spcAft>
                        <a:buNone/>
                      </a:pPr>
                      <a:endParaRPr sz="1200">
                        <a:solidFill>
                          <a:schemeClr val="lt1"/>
                        </a:solidFill>
                        <a:latin typeface="EB Garamond"/>
                        <a:ea typeface="EB Garamond"/>
                        <a:cs typeface="EB Garamond"/>
                        <a:sym typeface="EB Garamond"/>
                      </a:endParaRPr>
                    </a:p>
                  </a:txBody>
                  <a:tcPr marL="91425" marR="91425" marT="91425" marB="91425" anchor="ctr"/>
                </a:tc>
                <a:tc>
                  <a:txBody>
                    <a:bodyPr/>
                    <a:lstStyle/>
                    <a:p>
                      <a:pPr marL="0" lvl="0" indent="0" algn="ctr" rtl="0">
                        <a:spcBef>
                          <a:spcPts val="0"/>
                        </a:spcBef>
                        <a:spcAft>
                          <a:spcPts val="0"/>
                        </a:spcAft>
                        <a:buNone/>
                      </a:pPr>
                      <a:r>
                        <a:rPr lang="en" sz="1200">
                          <a:solidFill>
                            <a:schemeClr val="lt1"/>
                          </a:solidFill>
                          <a:latin typeface="EB Garamond"/>
                          <a:ea typeface="EB Garamond"/>
                          <a:cs typeface="EB Garamond"/>
                          <a:sym typeface="EB Garamond"/>
                        </a:rPr>
                        <a:t>Delay in Period Cycle Measure</a:t>
                      </a:r>
                      <a:endParaRPr sz="1200">
                        <a:solidFill>
                          <a:schemeClr val="lt1"/>
                        </a:solidFill>
                        <a:latin typeface="EB Garamond"/>
                        <a:ea typeface="EB Garamond"/>
                        <a:cs typeface="EB Garamond"/>
                        <a:sym typeface="EB Garamond"/>
                      </a:endParaRPr>
                    </a:p>
                  </a:txBody>
                  <a:tcPr marL="91425" marR="91425" marT="91425" marB="91425" anchor="ctr"/>
                </a:tc>
                <a:tc>
                  <a:txBody>
                    <a:bodyPr/>
                    <a:lstStyle/>
                    <a:p>
                      <a:pPr marL="0" lvl="0" indent="0" algn="ctr" rtl="0">
                        <a:spcBef>
                          <a:spcPts val="0"/>
                        </a:spcBef>
                        <a:spcAft>
                          <a:spcPts val="0"/>
                        </a:spcAft>
                        <a:buNone/>
                      </a:pPr>
                      <a:r>
                        <a:rPr lang="en" sz="1200">
                          <a:solidFill>
                            <a:schemeClr val="lt1"/>
                          </a:solidFill>
                          <a:latin typeface="EB Garamond"/>
                          <a:ea typeface="EB Garamond"/>
                          <a:cs typeface="EB Garamond"/>
                          <a:sym typeface="EB Garamond"/>
                        </a:rPr>
                        <a:t>IJRTC 1997</a:t>
                      </a:r>
                      <a:endParaRPr sz="1200">
                        <a:solidFill>
                          <a:schemeClr val="lt1"/>
                        </a:solidFill>
                        <a:latin typeface="EB Garamond"/>
                        <a:ea typeface="EB Garamond"/>
                        <a:cs typeface="EB Garamond"/>
                        <a:sym typeface="EB Garamond"/>
                      </a:endParaRPr>
                    </a:p>
                  </a:txBody>
                  <a:tcPr marL="91425" marR="91425" marT="91425" marB="91425" anchor="ctr"/>
                </a:tc>
                <a:tc>
                  <a:txBody>
                    <a:bodyPr/>
                    <a:lstStyle/>
                    <a:p>
                      <a:pPr marL="0" lvl="0" indent="0" algn="ctr" rtl="0">
                        <a:spcBef>
                          <a:spcPts val="0"/>
                        </a:spcBef>
                        <a:spcAft>
                          <a:spcPts val="0"/>
                        </a:spcAft>
                        <a:buNone/>
                      </a:pPr>
                      <a:r>
                        <a:rPr lang="en" sz="1100">
                          <a:solidFill>
                            <a:schemeClr val="lt1"/>
                          </a:solidFill>
                          <a:latin typeface="Times New Roman"/>
                          <a:ea typeface="Times New Roman"/>
                          <a:cs typeface="Times New Roman"/>
                          <a:sym typeface="Times New Roman"/>
                        </a:rPr>
                        <a:t>Quadratic-Rate distortion method</a:t>
                      </a:r>
                      <a:endParaRPr sz="1200">
                        <a:solidFill>
                          <a:schemeClr val="lt1"/>
                        </a:solidFill>
                        <a:latin typeface="EB Garamond"/>
                        <a:ea typeface="EB Garamond"/>
                        <a:cs typeface="EB Garamond"/>
                        <a:sym typeface="EB Garamond"/>
                      </a:endParaRPr>
                    </a:p>
                  </a:txBody>
                  <a:tcPr marL="91425" marR="91425" marT="91425" marB="91425" anchor="ctr"/>
                </a:tc>
                <a:tc>
                  <a:txBody>
                    <a:bodyPr/>
                    <a:lstStyle/>
                    <a:p>
                      <a:pPr marL="0" lvl="0" indent="0" algn="ctr" rtl="0">
                        <a:spcBef>
                          <a:spcPts val="0"/>
                        </a:spcBef>
                        <a:spcAft>
                          <a:spcPts val="0"/>
                        </a:spcAft>
                        <a:buNone/>
                      </a:pPr>
                      <a:r>
                        <a:rPr lang="en" sz="1100">
                          <a:solidFill>
                            <a:schemeClr val="lt1"/>
                          </a:solidFill>
                          <a:latin typeface="Times New Roman"/>
                          <a:ea typeface="Times New Roman"/>
                          <a:cs typeface="Times New Roman"/>
                          <a:sym typeface="Times New Roman"/>
                        </a:rPr>
                        <a:t>Detection of minimum is failed</a:t>
                      </a:r>
                      <a:endParaRPr>
                        <a:solidFill>
                          <a:schemeClr val="lt1"/>
                        </a:solidFill>
                      </a:endParaRPr>
                    </a:p>
                  </a:txBody>
                  <a:tcPr marL="91425" marR="91425" marT="91425" marB="91425" anchor="ctr"/>
                </a:tc>
                <a:extLst>
                  <a:ext uri="{0D108BD9-81ED-4DB2-BD59-A6C34878D82A}">
                    <a16:rowId xmlns:a16="http://schemas.microsoft.com/office/drawing/2014/main" val="10000"/>
                  </a:ext>
                </a:extLst>
              </a:tr>
              <a:tr h="1645900">
                <a:tc>
                  <a:txBody>
                    <a:bodyPr/>
                    <a:lstStyle/>
                    <a:p>
                      <a:pPr marL="0" lvl="0" indent="0" algn="ctr" rtl="0">
                        <a:spcBef>
                          <a:spcPts val="0"/>
                        </a:spcBef>
                        <a:spcAft>
                          <a:spcPts val="0"/>
                        </a:spcAft>
                        <a:buNone/>
                      </a:pPr>
                      <a:r>
                        <a:rPr lang="en" sz="1200">
                          <a:solidFill>
                            <a:schemeClr val="lt1"/>
                          </a:solidFill>
                          <a:latin typeface="EB Garamond"/>
                          <a:ea typeface="EB Garamond"/>
                          <a:cs typeface="EB Garamond"/>
                          <a:sym typeface="EB Garamond"/>
                        </a:rPr>
                        <a:t>G. Vasavi &amp; Dr. S. Jyothi</a:t>
                      </a:r>
                      <a:endParaRPr sz="1200">
                        <a:solidFill>
                          <a:schemeClr val="lt1"/>
                        </a:solidFill>
                        <a:latin typeface="EB Garamond"/>
                        <a:ea typeface="EB Garamond"/>
                        <a:cs typeface="EB Garamond"/>
                        <a:sym typeface="EB Garamond"/>
                      </a:endParaRPr>
                    </a:p>
                  </a:txBody>
                  <a:tcPr marL="91425" marR="91425" marT="91425" marB="91425" anchor="ctr"/>
                </a:tc>
                <a:tc>
                  <a:txBody>
                    <a:bodyPr/>
                    <a:lstStyle/>
                    <a:p>
                      <a:pPr marL="0" lvl="0" indent="0" algn="ctr" rtl="0">
                        <a:spcBef>
                          <a:spcPts val="0"/>
                        </a:spcBef>
                        <a:spcAft>
                          <a:spcPts val="0"/>
                        </a:spcAft>
                        <a:buNone/>
                      </a:pPr>
                      <a:r>
                        <a:rPr lang="en" sz="1200">
                          <a:solidFill>
                            <a:schemeClr val="lt1"/>
                          </a:solidFill>
                          <a:latin typeface="EB Garamond"/>
                          <a:ea typeface="EB Garamond"/>
                          <a:cs typeface="EB Garamond"/>
                          <a:sym typeface="EB Garamond"/>
                        </a:rPr>
                        <a:t>PCOS Detection Using Various Machine Learning Methods</a:t>
                      </a:r>
                      <a:endParaRPr sz="1200">
                        <a:solidFill>
                          <a:schemeClr val="lt1"/>
                        </a:solidFill>
                        <a:latin typeface="EB Garamond"/>
                        <a:ea typeface="EB Garamond"/>
                        <a:cs typeface="EB Garamond"/>
                        <a:sym typeface="EB Garamond"/>
                      </a:endParaRPr>
                    </a:p>
                  </a:txBody>
                  <a:tcPr marL="91425" marR="91425" marT="91425" marB="91425" anchor="ctr"/>
                </a:tc>
                <a:tc>
                  <a:txBody>
                    <a:bodyPr/>
                    <a:lstStyle/>
                    <a:p>
                      <a:pPr marL="0" lvl="0" indent="0" algn="ctr" rtl="0">
                        <a:spcBef>
                          <a:spcPts val="0"/>
                        </a:spcBef>
                        <a:spcAft>
                          <a:spcPts val="0"/>
                        </a:spcAft>
                        <a:buNone/>
                      </a:pPr>
                      <a:r>
                        <a:rPr lang="en" sz="1200">
                          <a:solidFill>
                            <a:schemeClr val="lt1"/>
                          </a:solidFill>
                          <a:latin typeface="EB Garamond"/>
                          <a:ea typeface="EB Garamond"/>
                          <a:cs typeface="EB Garamond"/>
                          <a:sym typeface="EB Garamond"/>
                        </a:rPr>
                        <a:t>Adv Research Journal in Dynamical &amp; Control Systems, 05- Special Issue, July 2017</a:t>
                      </a:r>
                      <a:endParaRPr sz="1200">
                        <a:solidFill>
                          <a:schemeClr val="lt1"/>
                        </a:solidFill>
                        <a:latin typeface="EB Garamond"/>
                        <a:ea typeface="EB Garamond"/>
                        <a:cs typeface="EB Garamond"/>
                        <a:sym typeface="EB Garamond"/>
                      </a:endParaRPr>
                    </a:p>
                  </a:txBody>
                  <a:tcPr marL="91425" marR="91425" marT="91425" marB="91425" anchor="ctr">
                    <a:solidFill>
                      <a:schemeClr val="dk1"/>
                    </a:solidFill>
                  </a:tcPr>
                </a:tc>
                <a:tc>
                  <a:txBody>
                    <a:bodyPr/>
                    <a:lstStyle/>
                    <a:p>
                      <a:pPr marL="0" lvl="0" indent="0" algn="ctr" rtl="0">
                        <a:spcBef>
                          <a:spcPts val="0"/>
                        </a:spcBef>
                        <a:spcAft>
                          <a:spcPts val="0"/>
                        </a:spcAft>
                        <a:buNone/>
                      </a:pPr>
                      <a:r>
                        <a:rPr lang="en" sz="1200">
                          <a:solidFill>
                            <a:schemeClr val="lt1"/>
                          </a:solidFill>
                          <a:latin typeface="EB Garamond"/>
                          <a:ea typeface="EB Garamond"/>
                          <a:cs typeface="EB Garamond"/>
                          <a:sym typeface="EB Garamond"/>
                        </a:rPr>
                        <a:t>K-Nearest Neighbour Technique Based Classification of Biomedical Objects</a:t>
                      </a:r>
                      <a:endParaRPr sz="1200">
                        <a:solidFill>
                          <a:schemeClr val="lt1"/>
                        </a:solidFill>
                        <a:latin typeface="EB Garamond"/>
                        <a:ea typeface="EB Garamond"/>
                        <a:cs typeface="EB Garamond"/>
                        <a:sym typeface="EB Garamond"/>
                      </a:endParaRPr>
                    </a:p>
                  </a:txBody>
                  <a:tcPr marL="91425" marR="91425" marT="91425" marB="91425" anchor="ctr"/>
                </a:tc>
                <a:tc>
                  <a:txBody>
                    <a:bodyPr/>
                    <a:lstStyle/>
                    <a:p>
                      <a:pPr marL="0" lvl="0" indent="0" algn="ctr" rtl="0">
                        <a:spcBef>
                          <a:spcPts val="0"/>
                        </a:spcBef>
                        <a:spcAft>
                          <a:spcPts val="0"/>
                        </a:spcAft>
                        <a:buNone/>
                      </a:pPr>
                      <a:r>
                        <a:rPr lang="en" sz="1200">
                          <a:solidFill>
                            <a:schemeClr val="lt1"/>
                          </a:solidFill>
                          <a:latin typeface="Times New Roman"/>
                          <a:ea typeface="Times New Roman"/>
                          <a:cs typeface="Times New Roman"/>
                          <a:sym typeface="Times New Roman"/>
                        </a:rPr>
                        <a:t>Only few techniques have presented effective performance. Although the implementation of such techniques has proffered good quality outcomes but a great number of tasks are still to be enhanced in future.</a:t>
                      </a:r>
                      <a:endParaRPr>
                        <a:solidFill>
                          <a:schemeClr val="lt1"/>
                        </a:solidFill>
                      </a:endParaRPr>
                    </a:p>
                  </a:txBody>
                  <a:tcPr marL="91425" marR="91425" marT="91425" marB="91425"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2" name="Google Shape;202;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203" name="Google Shape;203;p24"/>
          <p:cNvGraphicFramePr/>
          <p:nvPr/>
        </p:nvGraphicFramePr>
        <p:xfrm>
          <a:off x="952500" y="1307850"/>
          <a:ext cx="3000000" cy="3000000"/>
        </p:xfrm>
        <a:graphic>
          <a:graphicData uri="http://schemas.openxmlformats.org/drawingml/2006/table">
            <a:tbl>
              <a:tblPr>
                <a:noFill/>
                <a:tableStyleId>{9064B622-8992-46CE-9481-7A238F5A2A90}</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ctr" rtl="0">
                        <a:lnSpc>
                          <a:spcPct val="115000"/>
                        </a:lnSpc>
                        <a:spcBef>
                          <a:spcPts val="1200"/>
                        </a:spcBef>
                        <a:spcAft>
                          <a:spcPts val="0"/>
                        </a:spcAft>
                        <a:buNone/>
                      </a:pPr>
                      <a:r>
                        <a:rPr lang="en" sz="1200">
                          <a:solidFill>
                            <a:schemeClr val="lt1"/>
                          </a:solidFill>
                          <a:latin typeface="EB Garamond"/>
                          <a:ea typeface="EB Garamond"/>
                          <a:cs typeface="EB Garamond"/>
                          <a:sym typeface="EB Garamond"/>
                        </a:rPr>
                        <a:t>Anita Raj &amp; Remya George</a:t>
                      </a:r>
                      <a:endParaRPr sz="1200">
                        <a:solidFill>
                          <a:schemeClr val="lt1"/>
                        </a:solidFill>
                        <a:latin typeface="EB Garamond"/>
                        <a:ea typeface="EB Garamond"/>
                        <a:cs typeface="EB Garamond"/>
                        <a:sym typeface="EB Garamond"/>
                      </a:endParaRPr>
                    </a:p>
                    <a:p>
                      <a:pPr marL="0" lvl="0" indent="0" algn="l" rtl="0">
                        <a:spcBef>
                          <a:spcPts val="120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1200">
                          <a:solidFill>
                            <a:schemeClr val="lt1"/>
                          </a:solidFill>
                          <a:latin typeface="EB Garamond"/>
                          <a:ea typeface="EB Garamond"/>
                          <a:cs typeface="EB Garamond"/>
                          <a:sym typeface="EB Garamond"/>
                        </a:rPr>
                        <a:t>Prediction System of PCOS using ML</a:t>
                      </a:r>
                      <a:endParaRPr sz="1200">
                        <a:solidFill>
                          <a:schemeClr val="lt1"/>
                        </a:solidFill>
                        <a:latin typeface="EB Garamond"/>
                        <a:ea typeface="EB Garamond"/>
                        <a:cs typeface="EB Garamond"/>
                        <a:sym typeface="EB Garamond"/>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1200">
                          <a:solidFill>
                            <a:schemeClr val="lt1"/>
                          </a:solidFill>
                          <a:latin typeface="EB Garamond"/>
                          <a:ea typeface="EB Garamond"/>
                          <a:cs typeface="EB Garamond"/>
                          <a:sym typeface="EB Garamond"/>
                        </a:rPr>
                        <a:t>Tencon 2019- IEEE Region 10 Conference</a:t>
                      </a:r>
                      <a:endParaRPr/>
                    </a:p>
                  </a:txBody>
                  <a:tcPr marL="91425" marR="91425" marT="91425" marB="91425"/>
                </a:tc>
                <a:tc>
                  <a:txBody>
                    <a:bodyPr/>
                    <a:lstStyle/>
                    <a:p>
                      <a:pPr marL="0" lvl="0" indent="0" algn="ctr" rtl="0">
                        <a:spcBef>
                          <a:spcPts val="0"/>
                        </a:spcBef>
                        <a:spcAft>
                          <a:spcPts val="0"/>
                        </a:spcAft>
                        <a:buNone/>
                      </a:pPr>
                      <a:r>
                        <a:rPr lang="en" sz="1200">
                          <a:solidFill>
                            <a:schemeClr val="lt1"/>
                          </a:solidFill>
                          <a:latin typeface="EB Garamond"/>
                          <a:ea typeface="EB Garamond"/>
                          <a:cs typeface="EB Garamond"/>
                          <a:sym typeface="EB Garamond"/>
                        </a:rPr>
                        <a:t>Classification of PCOS with the feature set transformed with Principal component Analysis (PCA)</a:t>
                      </a:r>
                      <a:endParaRPr sz="1200">
                        <a:solidFill>
                          <a:schemeClr val="lt1"/>
                        </a:solidFill>
                        <a:latin typeface="EB Garamond"/>
                        <a:ea typeface="EB Garamond"/>
                        <a:cs typeface="EB Garamond"/>
                        <a:sym typeface="EB Garamond"/>
                      </a:endParaRPr>
                    </a:p>
                  </a:txBody>
                  <a:tcPr marL="91425" marR="91425" marT="91425" marB="91425" anchor="ctr"/>
                </a:tc>
                <a:tc>
                  <a:txBody>
                    <a:bodyPr/>
                    <a:lstStyle/>
                    <a:p>
                      <a:pPr marL="0" lvl="0" indent="0" algn="ctr" rtl="0">
                        <a:spcBef>
                          <a:spcPts val="0"/>
                        </a:spcBef>
                        <a:spcAft>
                          <a:spcPts val="0"/>
                        </a:spcAft>
                        <a:buNone/>
                      </a:pPr>
                      <a:r>
                        <a:rPr lang="en" sz="1200">
                          <a:solidFill>
                            <a:schemeClr val="lt1"/>
                          </a:solidFill>
                          <a:latin typeface="EB Garamond"/>
                          <a:ea typeface="EB Garamond"/>
                          <a:cs typeface="EB Garamond"/>
                          <a:sym typeface="EB Garamond"/>
                        </a:rPr>
                        <a:t>Still difficult to diagnose or detect but give 90% of the best results.</a:t>
                      </a:r>
                      <a:endParaRPr sz="1200">
                        <a:solidFill>
                          <a:schemeClr val="lt1"/>
                        </a:solidFill>
                        <a:latin typeface="EB Garamond"/>
                        <a:ea typeface="EB Garamond"/>
                        <a:cs typeface="EB Garamond"/>
                        <a:sym typeface="EB Garamond"/>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lnSpc>
                          <a:spcPct val="115000"/>
                        </a:lnSpc>
                        <a:spcBef>
                          <a:spcPts val="1200"/>
                        </a:spcBef>
                        <a:spcAft>
                          <a:spcPts val="0"/>
                        </a:spcAft>
                        <a:buNone/>
                      </a:pPr>
                      <a:r>
                        <a:rPr lang="en" sz="1200">
                          <a:solidFill>
                            <a:schemeClr val="lt1"/>
                          </a:solidFill>
                          <a:latin typeface="EB Garamond"/>
                          <a:ea typeface="EB Garamond"/>
                          <a:cs typeface="EB Garamond"/>
                          <a:sym typeface="EB Garamond"/>
                        </a:rPr>
                        <a:t>Usman</a:t>
                      </a:r>
                      <a:endParaRPr sz="1200">
                        <a:solidFill>
                          <a:schemeClr val="lt1"/>
                        </a:solidFill>
                        <a:latin typeface="EB Garamond"/>
                        <a:ea typeface="EB Garamond"/>
                        <a:cs typeface="EB Garamond"/>
                        <a:sym typeface="EB Garamond"/>
                      </a:endParaRPr>
                    </a:p>
                    <a:p>
                      <a:pPr marL="0" lvl="0" indent="0" algn="l" rtl="0">
                        <a:spcBef>
                          <a:spcPts val="1200"/>
                        </a:spcBef>
                        <a:spcAft>
                          <a:spcPts val="0"/>
                        </a:spcAft>
                        <a:buNone/>
                      </a:pPr>
                      <a:endParaRPr/>
                    </a:p>
                  </a:txBody>
                  <a:tcPr marL="91425" marR="91425" marT="91425" marB="91425"/>
                </a:tc>
                <a:tc>
                  <a:txBody>
                    <a:bodyPr/>
                    <a:lstStyle/>
                    <a:p>
                      <a:pPr marL="0" lvl="0" indent="0" algn="ctr" rtl="0">
                        <a:lnSpc>
                          <a:spcPct val="115000"/>
                        </a:lnSpc>
                        <a:spcBef>
                          <a:spcPts val="1200"/>
                        </a:spcBef>
                        <a:spcAft>
                          <a:spcPts val="1200"/>
                        </a:spcAft>
                        <a:buNone/>
                      </a:pPr>
                      <a:r>
                        <a:rPr lang="en" sz="1200">
                          <a:solidFill>
                            <a:schemeClr val="lt1"/>
                          </a:solidFill>
                          <a:latin typeface="EB Garamond"/>
                          <a:ea typeface="EB Garamond"/>
                          <a:cs typeface="EB Garamond"/>
                          <a:sym typeface="EB Garamond"/>
                        </a:rPr>
                        <a:t>Texture Features &amp; Artificial Neural Network for Follicle Detection</a:t>
                      </a:r>
                      <a:endParaRPr/>
                    </a:p>
                  </a:txBody>
                  <a:tcPr marL="91425" marR="91425" marT="91425" marB="91425"/>
                </a:tc>
                <a:tc>
                  <a:txBody>
                    <a:bodyPr/>
                    <a:lstStyle/>
                    <a:p>
                      <a:pPr marL="0" lvl="0" indent="0" algn="l" rtl="0">
                        <a:spcBef>
                          <a:spcPts val="0"/>
                        </a:spcBef>
                        <a:spcAft>
                          <a:spcPts val="0"/>
                        </a:spcAft>
                        <a:buNone/>
                      </a:pPr>
                      <a:r>
                        <a:rPr lang="en" sz="1200">
                          <a:solidFill>
                            <a:schemeClr val="lt1"/>
                          </a:solidFill>
                          <a:latin typeface="EB Garamond"/>
                          <a:ea typeface="EB Garamond"/>
                          <a:cs typeface="EB Garamond"/>
                          <a:sym typeface="EB Garamond"/>
                        </a:rPr>
                        <a:t>JARDCS 2011</a:t>
                      </a:r>
                      <a:endParaRPr sz="1200">
                        <a:solidFill>
                          <a:schemeClr val="lt1"/>
                        </a:solidFill>
                        <a:latin typeface="EB Garamond"/>
                        <a:ea typeface="EB Garamond"/>
                        <a:cs typeface="EB Garamond"/>
                        <a:sym typeface="EB Garamond"/>
                      </a:endParaRPr>
                    </a:p>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sz="1200">
                          <a:solidFill>
                            <a:schemeClr val="lt1"/>
                          </a:solidFill>
                          <a:latin typeface="EB Garamond"/>
                          <a:ea typeface="EB Garamond"/>
                          <a:cs typeface="EB Garamond"/>
                          <a:sym typeface="EB Garamond"/>
                        </a:rPr>
                        <a:t>Automatic characterization of ovaries amidst complete female cycle</a:t>
                      </a:r>
                      <a:endParaRPr sz="1200">
                        <a:solidFill>
                          <a:schemeClr val="lt1"/>
                        </a:solidFill>
                        <a:latin typeface="EB Garamond"/>
                        <a:ea typeface="EB Garamond"/>
                        <a:cs typeface="EB Garamond"/>
                        <a:sym typeface="EB Garamond"/>
                      </a:endParaRPr>
                    </a:p>
                  </a:txBody>
                  <a:tcPr marL="91425" marR="91425" marT="91425" marB="91425" anchor="ctr"/>
                </a:tc>
                <a:tc>
                  <a:txBody>
                    <a:bodyPr/>
                    <a:lstStyle/>
                    <a:p>
                      <a:pPr marL="0" lvl="0" indent="0" algn="ctr" rtl="0">
                        <a:spcBef>
                          <a:spcPts val="0"/>
                        </a:spcBef>
                        <a:spcAft>
                          <a:spcPts val="0"/>
                        </a:spcAft>
                        <a:buNone/>
                      </a:pPr>
                      <a:r>
                        <a:rPr lang="en" sz="1200">
                          <a:solidFill>
                            <a:schemeClr val="lt1"/>
                          </a:solidFill>
                          <a:latin typeface="EB Garamond"/>
                          <a:ea typeface="EB Garamond"/>
                          <a:cs typeface="EB Garamond"/>
                          <a:sym typeface="EB Garamond"/>
                        </a:rPr>
                        <a:t>Necessity for enhancing on the denoising methodology as medical images is fraught with impair noise</a:t>
                      </a:r>
                      <a:endParaRPr sz="1200">
                        <a:solidFill>
                          <a:schemeClr val="lt1"/>
                        </a:solidFill>
                        <a:latin typeface="EB Garamond"/>
                        <a:ea typeface="EB Garamond"/>
                        <a:cs typeface="EB Garamond"/>
                        <a:sym typeface="EB Garamond"/>
                      </a:endParaRPr>
                    </a:p>
                  </a:txBody>
                  <a:tcPr marL="91425" marR="91425" marT="91425" marB="91425"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9" name="Google Shape;209;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endParaRPr/>
          </a:p>
          <a:p>
            <a:pPr marL="0" lvl="0" indent="0" algn="l" rtl="0">
              <a:spcBef>
                <a:spcPts val="1200"/>
              </a:spcBef>
              <a:spcAft>
                <a:spcPts val="0"/>
              </a:spcAft>
              <a:buNone/>
            </a:pPr>
            <a:r>
              <a:rPr lang="en"/>
              <a:t>Heres how we will do it:</a:t>
            </a:r>
            <a:endParaRPr/>
          </a:p>
          <a:p>
            <a:pPr marL="0" lvl="0" indent="0" algn="l" rtl="0">
              <a:spcBef>
                <a:spcPts val="1200"/>
              </a:spcBef>
              <a:spcAft>
                <a:spcPts val="0"/>
              </a:spcAft>
              <a:buNone/>
            </a:pPr>
            <a:r>
              <a:rPr lang="en"/>
              <a:t>The first step to building our model is to import our libraries and datasets into our Google Colab notebook.</a:t>
            </a:r>
            <a:endParaRPr/>
          </a:p>
          <a:p>
            <a:pPr marL="0" lvl="0" indent="0" algn="l" rtl="0">
              <a:spcBef>
                <a:spcPts val="1200"/>
              </a:spcBef>
              <a:spcAft>
                <a:spcPts val="0"/>
              </a:spcAft>
              <a:buNone/>
            </a:pPr>
            <a:r>
              <a:rPr lang="en"/>
              <a:t>pandas: The most popular python library that is used for data manipulation and analysis. In this project, it is primarily useful for dataframe manipulation.</a:t>
            </a:r>
            <a:endParaRPr/>
          </a:p>
          <a:p>
            <a:pPr marL="0" lvl="0" indent="0" algn="l" rtl="0">
              <a:spcBef>
                <a:spcPts val="1200"/>
              </a:spcBef>
              <a:spcAft>
                <a:spcPts val="0"/>
              </a:spcAft>
              <a:buNone/>
            </a:pPr>
            <a:r>
              <a:rPr lang="en"/>
              <a:t>NumPy: A python library that provides support for large, multi-dimensional arrays and matrices, and has high-level mathematical functions to help operate on and manipulate these arrays.</a:t>
            </a:r>
            <a:endParaRPr/>
          </a:p>
          <a:p>
            <a:pPr marL="0" lvl="0" indent="0" algn="l" rtl="0">
              <a:spcBef>
                <a:spcPts val="1200"/>
              </a:spcBef>
              <a:spcAft>
                <a:spcPts val="0"/>
              </a:spcAft>
              <a:buNone/>
            </a:pPr>
            <a:r>
              <a:rPr lang="en"/>
              <a:t>matplotlib.pyplot and seaborn: Used for data visualization.</a:t>
            </a:r>
            <a:endParaRPr/>
          </a:p>
          <a:p>
            <a:pPr marL="0" lvl="0" indent="0" algn="l" rtl="0">
              <a:spcBef>
                <a:spcPts val="1200"/>
              </a:spcBef>
              <a:spcAft>
                <a:spcPts val="0"/>
              </a:spcAft>
              <a:buNone/>
            </a:pPr>
            <a:r>
              <a:rPr lang="en"/>
              <a:t>We can start the project by making sure we have installed the latest version of seaborn, which will be used for data visualization.</a:t>
            </a:r>
            <a:endParaRPr/>
          </a:p>
          <a:p>
            <a:pPr marL="0" lvl="0" indent="0" algn="l" rtl="0">
              <a:spcBef>
                <a:spcPts val="1200"/>
              </a:spcBef>
              <a:spcAft>
                <a:spcPts val="0"/>
              </a:spcAft>
              <a:buNone/>
            </a:pPr>
            <a:r>
              <a:rPr lang="en"/>
              <a:t>Then, we can </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3537150" y="837275"/>
            <a:ext cx="5017500" cy="3236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800" dirty="0">
                <a:latin typeface="EB Garamond Medium"/>
                <a:ea typeface="EB Garamond Medium"/>
                <a:cs typeface="EB Garamond Medium"/>
                <a:sym typeface="EB Garamond Medium"/>
              </a:rPr>
              <a:t>S</a:t>
            </a:r>
            <a:r>
              <a:rPr lang="en" sz="2800" b="1" dirty="0">
                <a:latin typeface="EB Garamond"/>
                <a:ea typeface="EB Garamond"/>
                <a:cs typeface="EB Garamond"/>
                <a:sym typeface="EB Garamond"/>
              </a:rPr>
              <a:t>chool of Computer Science and Engineering (SCOPE) </a:t>
            </a:r>
            <a:endParaRPr sz="2800" b="1" dirty="0">
              <a:latin typeface="EB Garamond"/>
              <a:ea typeface="EB Garamond"/>
              <a:cs typeface="EB Garamond"/>
              <a:sym typeface="EB Garamond"/>
            </a:endParaRPr>
          </a:p>
          <a:p>
            <a:pPr marL="0" lvl="0" indent="0" algn="ctr" rtl="0">
              <a:spcBef>
                <a:spcPts val="0"/>
              </a:spcBef>
              <a:spcAft>
                <a:spcPts val="0"/>
              </a:spcAft>
              <a:buNone/>
            </a:pPr>
            <a:r>
              <a:rPr lang="en" sz="2800" b="1" dirty="0">
                <a:latin typeface="EB Garamond"/>
                <a:ea typeface="EB Garamond"/>
                <a:cs typeface="EB Garamond"/>
                <a:sym typeface="EB Garamond"/>
              </a:rPr>
              <a:t>CSE3013 – Artificial Intelligence </a:t>
            </a:r>
            <a:endParaRPr sz="2800" b="1" dirty="0">
              <a:latin typeface="EB Garamond"/>
              <a:ea typeface="EB Garamond"/>
              <a:cs typeface="EB Garamond"/>
              <a:sym typeface="EB Garamond"/>
            </a:endParaRPr>
          </a:p>
          <a:p>
            <a:pPr marL="0" lvl="0" indent="0" algn="ctr" rtl="0">
              <a:spcBef>
                <a:spcPts val="0"/>
              </a:spcBef>
              <a:spcAft>
                <a:spcPts val="0"/>
              </a:spcAft>
              <a:buNone/>
            </a:pPr>
            <a:r>
              <a:rPr lang="en" sz="2800" b="1" dirty="0">
                <a:latin typeface="EB Garamond"/>
                <a:ea typeface="EB Garamond"/>
                <a:cs typeface="EB Garamond"/>
                <a:sym typeface="EB Garamond"/>
              </a:rPr>
              <a:t>Project (J Component) Review-1</a:t>
            </a:r>
            <a:endParaRPr sz="2800" b="1" dirty="0">
              <a:latin typeface="EB Garamond"/>
              <a:ea typeface="EB Garamond"/>
              <a:cs typeface="EB Garamond"/>
              <a:sym typeface="EB Garamond"/>
            </a:endParaRPr>
          </a:p>
          <a:p>
            <a:pPr marL="0" lvl="0" indent="0" algn="ctr" rtl="0">
              <a:spcBef>
                <a:spcPts val="0"/>
              </a:spcBef>
              <a:spcAft>
                <a:spcPts val="0"/>
              </a:spcAft>
              <a:buNone/>
            </a:pPr>
            <a:r>
              <a:rPr lang="en" sz="2800" b="1" dirty="0">
                <a:latin typeface="EB Garamond"/>
                <a:ea typeface="EB Garamond"/>
                <a:cs typeface="EB Garamond"/>
                <a:sym typeface="EB Garamond"/>
              </a:rPr>
              <a:t>Fall Semester 2021-2022 </a:t>
            </a:r>
            <a:endParaRPr sz="2800" b="1" dirty="0">
              <a:latin typeface="EB Garamond"/>
              <a:ea typeface="EB Garamond"/>
              <a:cs typeface="EB Garamond"/>
              <a:sym typeface="EB Garamond"/>
            </a:endParaRPr>
          </a:p>
          <a:p>
            <a:pPr marL="0" lvl="0" indent="0" algn="ctr" rtl="0">
              <a:spcBef>
                <a:spcPts val="0"/>
              </a:spcBef>
              <a:spcAft>
                <a:spcPts val="0"/>
              </a:spcAft>
              <a:buNone/>
            </a:pPr>
            <a:r>
              <a:rPr lang="en" sz="2800" b="1" dirty="0">
                <a:latin typeface="EB Garamond"/>
                <a:ea typeface="EB Garamond"/>
                <a:cs typeface="EB Garamond"/>
                <a:sym typeface="EB Garamond"/>
              </a:rPr>
              <a:t>Slot:C1+TC1</a:t>
            </a:r>
            <a:endParaRPr sz="2800" b="1" dirty="0">
              <a:latin typeface="EB Garamond"/>
              <a:ea typeface="EB Garamond"/>
              <a:cs typeface="EB Garamond"/>
              <a:sym typeface="EB Garamond"/>
            </a:endParaRPr>
          </a:p>
          <a:p>
            <a:pPr marL="0" lvl="0" indent="0" algn="ctr" rtl="0">
              <a:spcBef>
                <a:spcPts val="0"/>
              </a:spcBef>
              <a:spcAft>
                <a:spcPts val="0"/>
              </a:spcAft>
              <a:buNone/>
            </a:pPr>
            <a:r>
              <a:rPr lang="en" sz="2800" b="1" dirty="0">
                <a:latin typeface="EB Garamond"/>
                <a:ea typeface="EB Garamond"/>
                <a:cs typeface="EB Garamond"/>
                <a:sym typeface="EB Garamond"/>
              </a:rPr>
              <a:t>Faculty Name: Professor Gunavathi C.</a:t>
            </a:r>
            <a:endParaRPr b="1" dirty="0"/>
          </a:p>
        </p:txBody>
      </p:sp>
      <p:sp>
        <p:nvSpPr>
          <p:cNvPr id="142" name="Google Shape;142;p14"/>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ctrTitle"/>
          </p:nvPr>
        </p:nvSpPr>
        <p:spPr>
          <a:xfrm>
            <a:off x="3537150" y="717950"/>
            <a:ext cx="5017500" cy="3389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2500">
              <a:latin typeface="EB Garamond"/>
              <a:ea typeface="EB Garamond"/>
              <a:cs typeface="EB Garamond"/>
              <a:sym typeface="EB Garamond"/>
            </a:endParaRPr>
          </a:p>
          <a:p>
            <a:pPr marL="0" lvl="0" indent="0" algn="l" rtl="0">
              <a:spcBef>
                <a:spcPts val="0"/>
              </a:spcBef>
              <a:spcAft>
                <a:spcPts val="0"/>
              </a:spcAft>
              <a:buNone/>
            </a:pPr>
            <a:endParaRPr sz="2500">
              <a:latin typeface="EB Garamond"/>
              <a:ea typeface="EB Garamond"/>
              <a:cs typeface="EB Garamond"/>
              <a:sym typeface="EB Garamond"/>
            </a:endParaRPr>
          </a:p>
          <a:p>
            <a:pPr marL="0" lvl="0" indent="0" algn="l" rtl="0">
              <a:spcBef>
                <a:spcPts val="0"/>
              </a:spcBef>
              <a:spcAft>
                <a:spcPts val="0"/>
              </a:spcAft>
              <a:buNone/>
            </a:pPr>
            <a:r>
              <a:rPr lang="en" sz="2833">
                <a:latin typeface="EB Garamond"/>
                <a:ea typeface="EB Garamond"/>
                <a:cs typeface="EB Garamond"/>
                <a:sym typeface="EB Garamond"/>
              </a:rPr>
              <a:t>Presented By:</a:t>
            </a:r>
            <a:endParaRPr sz="2833">
              <a:latin typeface="EB Garamond"/>
              <a:ea typeface="EB Garamond"/>
              <a:cs typeface="EB Garamond"/>
              <a:sym typeface="EB Garamond"/>
            </a:endParaRPr>
          </a:p>
          <a:p>
            <a:pPr marL="0" lvl="0" indent="0" algn="l" rtl="0">
              <a:spcBef>
                <a:spcPts val="0"/>
              </a:spcBef>
              <a:spcAft>
                <a:spcPts val="0"/>
              </a:spcAft>
              <a:buNone/>
            </a:pPr>
            <a:r>
              <a:rPr lang="en" sz="2833">
                <a:latin typeface="EB Garamond"/>
                <a:ea typeface="EB Garamond"/>
                <a:cs typeface="EB Garamond"/>
                <a:sym typeface="EB Garamond"/>
              </a:rPr>
              <a:t>Prachurya Priyadarshini (20BCT0155)</a:t>
            </a:r>
            <a:endParaRPr sz="2833">
              <a:latin typeface="EB Garamond"/>
              <a:ea typeface="EB Garamond"/>
              <a:cs typeface="EB Garamond"/>
              <a:sym typeface="EB Garamond"/>
            </a:endParaRPr>
          </a:p>
          <a:p>
            <a:pPr marL="0" lvl="0" indent="0" algn="l" rtl="0">
              <a:spcBef>
                <a:spcPts val="0"/>
              </a:spcBef>
              <a:spcAft>
                <a:spcPts val="0"/>
              </a:spcAft>
              <a:buNone/>
            </a:pPr>
            <a:r>
              <a:rPr lang="en" sz="2833">
                <a:latin typeface="EB Garamond"/>
                <a:ea typeface="EB Garamond"/>
                <a:cs typeface="EB Garamond"/>
                <a:sym typeface="EB Garamond"/>
              </a:rPr>
              <a:t>Arya Dubey (20BCE0908)</a:t>
            </a:r>
            <a:endParaRPr sz="2833">
              <a:latin typeface="EB Garamond"/>
              <a:ea typeface="EB Garamond"/>
              <a:cs typeface="EB Garamond"/>
              <a:sym typeface="EB Garamond"/>
            </a:endParaRPr>
          </a:p>
          <a:p>
            <a:pPr marL="0" lvl="0" indent="0" algn="l" rtl="0">
              <a:spcBef>
                <a:spcPts val="0"/>
              </a:spcBef>
              <a:spcAft>
                <a:spcPts val="0"/>
              </a:spcAft>
              <a:buNone/>
            </a:pPr>
            <a:r>
              <a:rPr lang="en" sz="2833">
                <a:latin typeface="EB Garamond"/>
                <a:ea typeface="EB Garamond"/>
                <a:cs typeface="EB Garamond"/>
                <a:sym typeface="EB Garamond"/>
              </a:rPr>
              <a:t>Prakhar Kandpal (20BCE2117)</a:t>
            </a:r>
            <a:endParaRPr sz="2833">
              <a:latin typeface="EB Garamond"/>
              <a:ea typeface="EB Garamond"/>
              <a:cs typeface="EB Garamond"/>
              <a:sym typeface="EB Garamond"/>
            </a:endParaRPr>
          </a:p>
          <a:p>
            <a:pPr marL="0" lvl="0" indent="0" algn="l" rtl="0">
              <a:spcBef>
                <a:spcPts val="0"/>
              </a:spcBef>
              <a:spcAft>
                <a:spcPts val="0"/>
              </a:spcAft>
              <a:buNone/>
            </a:pPr>
            <a:r>
              <a:rPr lang="en" sz="2833">
                <a:latin typeface="EB Garamond"/>
                <a:ea typeface="EB Garamond"/>
                <a:cs typeface="EB Garamond"/>
                <a:sym typeface="EB Garamond"/>
              </a:rPr>
              <a:t>Abhinav Bijith (20BCE2149)</a:t>
            </a:r>
            <a:endParaRPr sz="2833">
              <a:latin typeface="EB Garamond"/>
              <a:ea typeface="EB Garamond"/>
              <a:cs typeface="EB Garamond"/>
              <a:sym typeface="EB Garamond"/>
            </a:endParaRPr>
          </a:p>
          <a:p>
            <a:pPr marL="0" lvl="0" indent="0" algn="ctr" rtl="0">
              <a:spcBef>
                <a:spcPts val="0"/>
              </a:spcBef>
              <a:spcAft>
                <a:spcPts val="0"/>
              </a:spcAft>
              <a:buNone/>
            </a:pPr>
            <a:endParaRPr/>
          </a:p>
        </p:txBody>
      </p:sp>
      <p:sp>
        <p:nvSpPr>
          <p:cNvPr id="148" name="Google Shape;148;p15"/>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ctrTitle"/>
          </p:nvPr>
        </p:nvSpPr>
        <p:spPr>
          <a:xfrm>
            <a:off x="3537150" y="1109150"/>
            <a:ext cx="5017500" cy="27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5000">
                <a:latin typeface="EB Garamond Medium"/>
                <a:ea typeface="EB Garamond Medium"/>
                <a:cs typeface="EB Garamond Medium"/>
                <a:sym typeface="EB Garamond Medium"/>
              </a:rPr>
              <a:t>Polycystic Ovarian Syndrome Detecting Analyser</a:t>
            </a:r>
            <a:endParaRPr sz="4100"/>
          </a:p>
        </p:txBody>
      </p:sp>
      <p:sp>
        <p:nvSpPr>
          <p:cNvPr id="154" name="Google Shape;154;p16"/>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latin typeface="EB Garamond"/>
                <a:ea typeface="EB Garamond"/>
                <a:cs typeface="EB Garamond"/>
                <a:sym typeface="EB Garamond"/>
              </a:rPr>
              <a:t>INTRODUCTION</a:t>
            </a:r>
            <a:endParaRPr sz="2600" b="1">
              <a:latin typeface="EB Garamond"/>
              <a:ea typeface="EB Garamond"/>
              <a:cs typeface="EB Garamond"/>
              <a:sym typeface="EB Garamond"/>
            </a:endParaRPr>
          </a:p>
        </p:txBody>
      </p:sp>
      <p:sp>
        <p:nvSpPr>
          <p:cNvPr id="160" name="Google Shape;160;p17"/>
          <p:cNvSpPr txBox="1">
            <a:spLocks noGrp="1"/>
          </p:cNvSpPr>
          <p:nvPr>
            <p:ph type="body" idx="1"/>
          </p:nvPr>
        </p:nvSpPr>
        <p:spPr>
          <a:xfrm>
            <a:off x="1297500" y="1125150"/>
            <a:ext cx="7038900" cy="3353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500">
                <a:latin typeface="EB Garamond"/>
                <a:ea typeface="EB Garamond"/>
                <a:cs typeface="EB Garamond"/>
                <a:sym typeface="EB Garamond"/>
              </a:rPr>
              <a:t>Polycystic ovary syndrome (PCOS) is a condition in which the ovaries produce an abnormal amount of androgens, male hormones that are usually present in women in small amounts. The name polycystic ovary syndrome describes the numerous small cysts (fluid-filled sacs) that form in the ovaries. The basic symptoms of PCOS are:</a:t>
            </a:r>
            <a:endParaRPr sz="1500">
              <a:latin typeface="EB Garamond"/>
              <a:ea typeface="EB Garamond"/>
              <a:cs typeface="EB Garamond"/>
              <a:sym typeface="EB Garamond"/>
            </a:endParaRPr>
          </a:p>
          <a:p>
            <a:pPr marL="0" lvl="0" indent="0" algn="l" rtl="0">
              <a:spcBef>
                <a:spcPts val="1200"/>
              </a:spcBef>
              <a:spcAft>
                <a:spcPts val="0"/>
              </a:spcAft>
              <a:buNone/>
            </a:pPr>
            <a:r>
              <a:rPr lang="en" sz="1500">
                <a:latin typeface="EB Garamond"/>
                <a:ea typeface="EB Garamond"/>
                <a:cs typeface="EB Garamond"/>
                <a:sym typeface="EB Garamond"/>
              </a:rPr>
              <a:t> ● Cysts in ovaries.</a:t>
            </a:r>
            <a:endParaRPr sz="1500">
              <a:latin typeface="EB Garamond"/>
              <a:ea typeface="EB Garamond"/>
              <a:cs typeface="EB Garamond"/>
              <a:sym typeface="EB Garamond"/>
            </a:endParaRPr>
          </a:p>
          <a:p>
            <a:pPr marL="0" lvl="0" indent="0" algn="l" rtl="0">
              <a:spcBef>
                <a:spcPts val="1200"/>
              </a:spcBef>
              <a:spcAft>
                <a:spcPts val="0"/>
              </a:spcAft>
              <a:buNone/>
            </a:pPr>
            <a:r>
              <a:rPr lang="en" sz="1500">
                <a:latin typeface="EB Garamond"/>
                <a:ea typeface="EB Garamond"/>
                <a:cs typeface="EB Garamond"/>
                <a:sym typeface="EB Garamond"/>
              </a:rPr>
              <a:t> ● High levels of hormone: androgen. </a:t>
            </a:r>
            <a:endParaRPr sz="1500">
              <a:latin typeface="EB Garamond"/>
              <a:ea typeface="EB Garamond"/>
              <a:cs typeface="EB Garamond"/>
              <a:sym typeface="EB Garamond"/>
            </a:endParaRPr>
          </a:p>
          <a:p>
            <a:pPr marL="0" lvl="0" indent="0" algn="l" rtl="0">
              <a:spcBef>
                <a:spcPts val="1200"/>
              </a:spcBef>
              <a:spcAft>
                <a:spcPts val="0"/>
              </a:spcAft>
              <a:buNone/>
            </a:pPr>
            <a:r>
              <a:rPr lang="en" sz="1500">
                <a:latin typeface="EB Garamond"/>
                <a:ea typeface="EB Garamond"/>
                <a:cs typeface="EB Garamond"/>
                <a:sym typeface="EB Garamond"/>
              </a:rPr>
              <a:t>● Irregular Periods </a:t>
            </a:r>
            <a:endParaRPr sz="1500">
              <a:latin typeface="EB Garamond"/>
              <a:ea typeface="EB Garamond"/>
              <a:cs typeface="EB Garamond"/>
              <a:sym typeface="EB Garamond"/>
            </a:endParaRPr>
          </a:p>
          <a:p>
            <a:pPr marL="0" lvl="0" indent="0" algn="l" rtl="0">
              <a:spcBef>
                <a:spcPts val="1200"/>
              </a:spcBef>
              <a:spcAft>
                <a:spcPts val="0"/>
              </a:spcAft>
              <a:buNone/>
            </a:pPr>
            <a:r>
              <a:rPr lang="en" sz="1500">
                <a:latin typeface="EB Garamond"/>
                <a:ea typeface="EB Garamond"/>
                <a:cs typeface="EB Garamond"/>
                <a:sym typeface="EB Garamond"/>
              </a:rPr>
              <a:t>● Excessive body hair growth</a:t>
            </a:r>
            <a:endParaRPr sz="1500">
              <a:latin typeface="EB Garamond"/>
              <a:ea typeface="EB Garamond"/>
              <a:cs typeface="EB Garamond"/>
              <a:sym typeface="EB Garamond"/>
            </a:endParaRPr>
          </a:p>
          <a:p>
            <a:pPr marL="0" lvl="0" indent="0" algn="l" rtl="0">
              <a:spcBef>
                <a:spcPts val="1200"/>
              </a:spcBef>
              <a:spcAft>
                <a:spcPts val="0"/>
              </a:spcAft>
              <a:buNone/>
            </a:pPr>
            <a:r>
              <a:rPr lang="en" sz="1500">
                <a:latin typeface="EB Garamond"/>
                <a:ea typeface="EB Garamond"/>
                <a:cs typeface="EB Garamond"/>
                <a:sym typeface="EB Garamond"/>
              </a:rPr>
              <a:t>● Weight gain especially around the belly</a:t>
            </a:r>
            <a:endParaRPr sz="1500">
              <a:latin typeface="EB Garamond"/>
              <a:ea typeface="EB Garamond"/>
              <a:cs typeface="EB Garamond"/>
              <a:sym typeface="EB Garamond"/>
            </a:endParaRPr>
          </a:p>
          <a:p>
            <a:pPr marL="0" lvl="0" indent="0" algn="l" rtl="0">
              <a:spcBef>
                <a:spcPts val="1200"/>
              </a:spcBef>
              <a:spcAft>
                <a:spcPts val="1200"/>
              </a:spcAft>
              <a:buNone/>
            </a:pPr>
            <a:endParaRPr sz="1500">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latin typeface="EB Garamond"/>
                <a:ea typeface="EB Garamond"/>
                <a:cs typeface="EB Garamond"/>
                <a:sym typeface="EB Garamond"/>
              </a:rPr>
              <a:t>PROBLEM STATEMENT</a:t>
            </a:r>
            <a:endParaRPr sz="2600" b="1">
              <a:latin typeface="EB Garamond"/>
              <a:ea typeface="EB Garamond"/>
              <a:cs typeface="EB Garamond"/>
              <a:sym typeface="EB Garamond"/>
            </a:endParaRPr>
          </a:p>
        </p:txBody>
      </p:sp>
      <p:sp>
        <p:nvSpPr>
          <p:cNvPr id="166" name="Google Shape;166;p18"/>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200">
                <a:latin typeface="EB Garamond"/>
                <a:ea typeface="EB Garamond"/>
                <a:cs typeface="EB Garamond"/>
                <a:sym typeface="EB Garamond"/>
              </a:rPr>
              <a:t>Several factors cause infertility; one of which has  been the irregular number and the dimension of follicle development in ovulation phase . Such abnormality has been the first symptom of PCOS.</a:t>
            </a:r>
            <a:endParaRPr sz="5200">
              <a:latin typeface="EB Garamond"/>
              <a:ea typeface="EB Garamond"/>
              <a:cs typeface="EB Garamond"/>
              <a:sym typeface="EB Garamond"/>
            </a:endParaRPr>
          </a:p>
          <a:p>
            <a:pPr marL="0" lvl="0" indent="0" algn="l" rtl="0">
              <a:spcBef>
                <a:spcPts val="1200"/>
              </a:spcBef>
              <a:spcAft>
                <a:spcPts val="0"/>
              </a:spcAft>
              <a:buNone/>
            </a:pPr>
            <a:r>
              <a:rPr lang="en" sz="5200">
                <a:latin typeface="EB Garamond"/>
                <a:ea typeface="EB Garamond"/>
                <a:cs typeface="EB Garamond"/>
                <a:sym typeface="EB Garamond"/>
              </a:rPr>
              <a:t>Women having PCOS are at hazard of improving a diversity of symptoms/intricacies involving variant systems, l, gynecological, metabolic, physical, cardiac, and psychological. Perfect finding of the PCOS is important for the treatment.</a:t>
            </a:r>
            <a:endParaRPr sz="5200">
              <a:latin typeface="EB Garamond"/>
              <a:ea typeface="EB Garamond"/>
              <a:cs typeface="EB Garamond"/>
              <a:sym typeface="EB Garamond"/>
            </a:endParaRPr>
          </a:p>
          <a:p>
            <a:pPr marL="0" lvl="0" indent="0" algn="l" rtl="0">
              <a:spcBef>
                <a:spcPts val="1200"/>
              </a:spcBef>
              <a:spcAft>
                <a:spcPts val="0"/>
              </a:spcAft>
              <a:buNone/>
            </a:pPr>
            <a:r>
              <a:rPr lang="en" sz="5200">
                <a:latin typeface="EB Garamond"/>
                <a:ea typeface="EB Garamond"/>
                <a:cs typeface="EB Garamond"/>
                <a:sym typeface="EB Garamond"/>
              </a:rPr>
              <a:t>Real-time analysis of PCOS is a major task as follicles contains different sizes and highly connected with tissues and blood vessels which results in errors. In contemporary years, transabdominal and/or transvaginal ultrasound have turn into the most generally utilized as diagnostic techniques for the recognition of PCOS.</a:t>
            </a:r>
            <a:endParaRPr sz="5200">
              <a:latin typeface="EB Garamond"/>
              <a:ea typeface="EB Garamond"/>
              <a:cs typeface="EB Garamond"/>
              <a:sym typeface="EB Garamond"/>
            </a:endParaRPr>
          </a:p>
          <a:p>
            <a:pPr marL="0" lvl="0" indent="0" algn="l" rtl="0">
              <a:spcBef>
                <a:spcPts val="1200"/>
              </a:spcBef>
              <a:spcAft>
                <a:spcPts val="0"/>
              </a:spcAft>
              <a:buNone/>
            </a:pPr>
            <a:r>
              <a:rPr lang="en" sz="5200">
                <a:latin typeface="EB Garamond"/>
                <a:ea typeface="EB Garamond"/>
                <a:cs typeface="EB Garamond"/>
                <a:sym typeface="EB Garamond"/>
              </a:rPr>
              <a:t>Manual identification of follicles may cause several problems, such as more time is needed for the follicles’ identification, inter and intra-observer inconsistency and sometimes they could seriously affect women’s health.  Additionally, there is no assessment on the use of a better diagnosis for PCOS awareness and management. Thus, a more general machine learning procedure is needed for the better diagnosis of PCOS.</a:t>
            </a:r>
            <a:endParaRPr sz="5200">
              <a:latin typeface="EB Garamond"/>
              <a:ea typeface="EB Garamond"/>
              <a:cs typeface="EB Garamond"/>
              <a:sym typeface="EB Garamond"/>
            </a:endParaRPr>
          </a:p>
          <a:p>
            <a:pPr marL="0" lvl="0" indent="0" algn="l" rtl="0">
              <a:spcBef>
                <a:spcPts val="1200"/>
              </a:spcBef>
              <a:spcAft>
                <a:spcPts val="0"/>
              </a:spcAft>
              <a:buNone/>
            </a:pPr>
            <a:endParaRPr sz="5200">
              <a:latin typeface="EB Garamond"/>
              <a:ea typeface="EB Garamond"/>
              <a:cs typeface="EB Garamond"/>
              <a:sym typeface="EB Garamond"/>
            </a:endParaRPr>
          </a:p>
          <a:p>
            <a:pPr marL="0" lvl="0" indent="0" algn="l" rtl="0">
              <a:spcBef>
                <a:spcPts val="1200"/>
              </a:spcBef>
              <a:spcAft>
                <a:spcPts val="0"/>
              </a:spcAft>
              <a:buNone/>
            </a:pPr>
            <a:endParaRPr sz="4400"/>
          </a:p>
          <a:p>
            <a:pPr marL="0" lvl="0" indent="0" algn="l" rtl="0">
              <a:spcBef>
                <a:spcPts val="1200"/>
              </a:spcBef>
              <a:spcAft>
                <a:spcPts val="0"/>
              </a:spcAft>
              <a:buNone/>
            </a:pPr>
            <a:endParaRPr sz="4400"/>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latin typeface="EB Garamond"/>
                <a:ea typeface="EB Garamond"/>
                <a:cs typeface="EB Garamond"/>
                <a:sym typeface="EB Garamond"/>
              </a:rPr>
              <a:t>OBJECTIVE</a:t>
            </a:r>
            <a:endParaRPr sz="2600" b="1">
              <a:latin typeface="EB Garamond"/>
              <a:ea typeface="EB Garamond"/>
              <a:cs typeface="EB Garamond"/>
              <a:sym typeface="EB Garamond"/>
            </a:endParaRPr>
          </a:p>
        </p:txBody>
      </p:sp>
      <p:sp>
        <p:nvSpPr>
          <p:cNvPr id="172" name="Google Shape;172;p19"/>
          <p:cNvSpPr txBox="1">
            <a:spLocks noGrp="1"/>
          </p:cNvSpPr>
          <p:nvPr>
            <p:ph type="body" idx="1"/>
          </p:nvPr>
        </p:nvSpPr>
        <p:spPr>
          <a:xfrm>
            <a:off x="1297500" y="1116150"/>
            <a:ext cx="7038900" cy="3454800"/>
          </a:xfrm>
          <a:prstGeom prst="rect">
            <a:avLst/>
          </a:prstGeom>
        </p:spPr>
        <p:txBody>
          <a:bodyPr spcFirstLastPara="1" wrap="square" lIns="91425" tIns="91425" rIns="91425" bIns="91425" anchor="t" anchorCtr="0">
            <a:noAutofit/>
          </a:bodyPr>
          <a:lstStyle/>
          <a:p>
            <a:pPr marL="457200" lvl="0" indent="-312261" algn="l" rtl="0">
              <a:lnSpc>
                <a:spcPct val="115000"/>
              </a:lnSpc>
              <a:spcBef>
                <a:spcPts val="1000"/>
              </a:spcBef>
              <a:spcAft>
                <a:spcPts val="0"/>
              </a:spcAft>
              <a:buSzPts val="1318"/>
              <a:buFont typeface="EB Garamond"/>
              <a:buChar char="●"/>
            </a:pPr>
            <a:r>
              <a:rPr lang="en" sz="1317">
                <a:latin typeface="EB Garamond"/>
                <a:ea typeface="EB Garamond"/>
                <a:cs typeface="EB Garamond"/>
                <a:sym typeface="EB Garamond"/>
              </a:rPr>
              <a:t>This project is an attempt to develop a real-time object detection using machine learning concepts. The project aims to deliver an implemented approach to detect PCOS.  In the modern era, there are several new technologies available to diagnose various diseases and one of them is Machine learning algorithms because they are exposed to new data. These algorithms learn from past experiences to produce reliable and repeatable decisions. In this article, Machine learning algorithms are used to identify the important features to diagnose PCOS.</a:t>
            </a:r>
            <a:endParaRPr sz="1317">
              <a:latin typeface="EB Garamond"/>
              <a:ea typeface="EB Garamond"/>
              <a:cs typeface="EB Garamond"/>
              <a:sym typeface="EB Garamond"/>
            </a:endParaRPr>
          </a:p>
          <a:p>
            <a:pPr marL="457200" lvl="0" indent="-312261" algn="l" rtl="0">
              <a:lnSpc>
                <a:spcPct val="115000"/>
              </a:lnSpc>
              <a:spcBef>
                <a:spcPts val="1200"/>
              </a:spcBef>
              <a:spcAft>
                <a:spcPts val="0"/>
              </a:spcAft>
              <a:buSzPts val="1318"/>
              <a:buFont typeface="EB Garamond"/>
              <a:buChar char="●"/>
            </a:pPr>
            <a:r>
              <a:rPr lang="en" sz="1317">
                <a:latin typeface="EB Garamond"/>
                <a:ea typeface="EB Garamond"/>
                <a:cs typeface="EB Garamond"/>
                <a:sym typeface="EB Garamond"/>
              </a:rPr>
              <a:t>From 1 in 10 women suffering from PCOS worldwide to currently 3-4 in 10 women, PCOS is now exponentially increasing among women due to an unhealthy lifestyle. The literature says that 1 in every 5 women in India suffers from PCOS. PCOS symptoms differ in every patient. </a:t>
            </a:r>
            <a:endParaRPr sz="1317">
              <a:latin typeface="EB Garamond"/>
              <a:ea typeface="EB Garamond"/>
              <a:cs typeface="EB Garamond"/>
              <a:sym typeface="EB Garamond"/>
            </a:endParaRPr>
          </a:p>
          <a:p>
            <a:pPr marL="457200" lvl="0" indent="-312261" algn="l" rtl="0">
              <a:lnSpc>
                <a:spcPct val="115000"/>
              </a:lnSpc>
              <a:spcBef>
                <a:spcPts val="1000"/>
              </a:spcBef>
              <a:spcAft>
                <a:spcPts val="0"/>
              </a:spcAft>
              <a:buSzPts val="1318"/>
              <a:buFont typeface="EB Garamond"/>
              <a:buChar char="●"/>
            </a:pPr>
            <a:r>
              <a:rPr lang="en" sz="1317">
                <a:latin typeface="EB Garamond"/>
                <a:ea typeface="EB Garamond"/>
                <a:cs typeface="EB Garamond"/>
                <a:sym typeface="EB Garamond"/>
              </a:rPr>
              <a:t>The major diagnosis includes scanning for follicles, their number and sizes using Ultrasound imaging.</a:t>
            </a:r>
            <a:endParaRPr sz="1317">
              <a:latin typeface="EB Garamond"/>
              <a:ea typeface="EB Garamond"/>
              <a:cs typeface="EB Garamond"/>
              <a:sym typeface="EB Garamond"/>
            </a:endParaRPr>
          </a:p>
          <a:p>
            <a:pPr marL="457200" lvl="0" indent="-312261" algn="l" rtl="0">
              <a:lnSpc>
                <a:spcPct val="115000"/>
              </a:lnSpc>
              <a:spcBef>
                <a:spcPts val="1000"/>
              </a:spcBef>
              <a:spcAft>
                <a:spcPts val="0"/>
              </a:spcAft>
              <a:buSzPts val="1318"/>
              <a:buFont typeface="EB Garamond"/>
              <a:buChar char="●"/>
            </a:pPr>
            <a:r>
              <a:rPr lang="en" sz="1317">
                <a:latin typeface="EB Garamond"/>
                <a:ea typeface="EB Garamond"/>
                <a:cs typeface="EB Garamond"/>
                <a:sym typeface="EB Garamond"/>
              </a:rPr>
              <a:t>Even though it is called Polycystic Ovary Syndrome, it is not essentially described by ovarian cysts. It is defined by examining at least two of three diagnostic criteria. </a:t>
            </a:r>
            <a:endParaRPr sz="1317">
              <a:latin typeface="EB Garamond"/>
              <a:ea typeface="EB Garamond"/>
              <a:cs typeface="EB Garamond"/>
              <a:sym typeface="EB Garamond"/>
            </a:endParaRPr>
          </a:p>
          <a:p>
            <a:pPr marL="457200" lvl="0" indent="0" algn="l" rtl="0">
              <a:lnSpc>
                <a:spcPct val="115000"/>
              </a:lnSpc>
              <a:spcBef>
                <a:spcPts val="1000"/>
              </a:spcBef>
              <a:spcAft>
                <a:spcPts val="1200"/>
              </a:spcAft>
              <a:buNone/>
            </a:pPr>
            <a:endParaRPr sz="1317">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body" idx="1"/>
          </p:nvPr>
        </p:nvSpPr>
        <p:spPr>
          <a:xfrm>
            <a:off x="1287450" y="673475"/>
            <a:ext cx="7038900" cy="2911200"/>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SzPts val="1400"/>
              <a:buFont typeface="EB Garamond"/>
              <a:buChar char="●"/>
            </a:pPr>
            <a:r>
              <a:rPr lang="en" sz="1400">
                <a:latin typeface="EB Garamond"/>
                <a:ea typeface="EB Garamond"/>
                <a:cs typeface="EB Garamond"/>
                <a:sym typeface="EB Garamond"/>
              </a:rPr>
              <a:t>In 2012, the 2003 Rotterdam criteria were endorsed by NIH for PCOS. </a:t>
            </a:r>
            <a:endParaRPr sz="1400">
              <a:latin typeface="EB Garamond"/>
              <a:ea typeface="EB Garamond"/>
              <a:cs typeface="EB Garamond"/>
              <a:sym typeface="EB Garamond"/>
            </a:endParaRPr>
          </a:p>
          <a:p>
            <a:pPr marL="457200" lvl="0" indent="-317500" algn="l" rtl="0">
              <a:lnSpc>
                <a:spcPct val="115000"/>
              </a:lnSpc>
              <a:spcBef>
                <a:spcPts val="1000"/>
              </a:spcBef>
              <a:spcAft>
                <a:spcPts val="0"/>
              </a:spcAft>
              <a:buSzPts val="1400"/>
              <a:buFont typeface="EB Garamond"/>
              <a:buChar char="●"/>
            </a:pPr>
            <a:r>
              <a:rPr lang="en" sz="1400">
                <a:latin typeface="EB Garamond"/>
                <a:ea typeface="EB Garamond"/>
                <a:cs typeface="EB Garamond"/>
                <a:sym typeface="EB Garamond"/>
              </a:rPr>
              <a:t>For an accurate PCOS diagnosis, disorders that have specific signs and symptoms that match with those of PCOS must be dismissed. </a:t>
            </a:r>
            <a:endParaRPr sz="1400">
              <a:latin typeface="EB Garamond"/>
              <a:ea typeface="EB Garamond"/>
              <a:cs typeface="EB Garamond"/>
              <a:sym typeface="EB Garamond"/>
            </a:endParaRPr>
          </a:p>
          <a:p>
            <a:pPr marL="457200" lvl="0" indent="-317500" algn="l" rtl="0">
              <a:lnSpc>
                <a:spcPct val="115000"/>
              </a:lnSpc>
              <a:spcBef>
                <a:spcPts val="1000"/>
              </a:spcBef>
              <a:spcAft>
                <a:spcPts val="0"/>
              </a:spcAft>
              <a:buSzPts val="1400"/>
              <a:buFont typeface="EB Garamond"/>
              <a:buChar char="●"/>
            </a:pPr>
            <a:r>
              <a:rPr lang="en" sz="1400">
                <a:latin typeface="EB Garamond"/>
                <a:ea typeface="EB Garamond"/>
                <a:cs typeface="EB Garamond"/>
                <a:sym typeface="EB Garamond"/>
              </a:rPr>
              <a:t>The team has used different machine learning algorithms like K-nearest neighbour (KNN), decision tree and SVM with different kernel functions to predict PCOS from the identification of new genes.  </a:t>
            </a:r>
            <a:endParaRPr sz="1400">
              <a:latin typeface="EB Garamond"/>
              <a:ea typeface="EB Garamond"/>
              <a:cs typeface="EB Garamond"/>
              <a:sym typeface="EB Garamond"/>
            </a:endParaRPr>
          </a:p>
          <a:p>
            <a:pPr marL="457200" lvl="0" indent="-317500" algn="l" rtl="0">
              <a:lnSpc>
                <a:spcPct val="115000"/>
              </a:lnSpc>
              <a:spcBef>
                <a:spcPts val="1000"/>
              </a:spcBef>
              <a:spcAft>
                <a:spcPts val="1000"/>
              </a:spcAft>
              <a:buSzPts val="1400"/>
              <a:buFont typeface="EB Garamond"/>
              <a:buChar char="●"/>
            </a:pPr>
            <a:r>
              <a:rPr lang="en" sz="1400">
                <a:latin typeface="EB Garamond"/>
                <a:ea typeface="EB Garamond"/>
                <a:cs typeface="EB Garamond"/>
                <a:sym typeface="EB Garamond"/>
              </a:rPr>
              <a:t>It has used machine learning algorithms like Logistic Regression (LR) and Random Classifier  to develop an automated system that will act as an assisted tool for the doctor for saving considerable time in examining the patients and hence reducing the delay in diagnosing the risk of PCOS by using metabolic and clinical factors in a feature vector. </a:t>
            </a:r>
            <a:endParaRPr sz="1400">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body" idx="1"/>
          </p:nvPr>
        </p:nvSpPr>
        <p:spPr>
          <a:xfrm>
            <a:off x="1297500" y="607225"/>
            <a:ext cx="7038900" cy="390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latin typeface="EB Garamond"/>
                <a:ea typeface="EB Garamond"/>
                <a:cs typeface="EB Garamond"/>
                <a:sym typeface="EB Garamond"/>
              </a:rPr>
              <a:t>In the modern era, there are several new technologies available to diagnose PCOS and one of them is Machine learning algorithms because they are exposed to new data. These algorithms learn from past experiences to produce reliable and repeatable decisions. In this article, Machine learning algorithms are used to identify the important features to diagnose PCOS.</a:t>
            </a:r>
            <a:endParaRPr sz="1500">
              <a:latin typeface="EB Garamond"/>
              <a:ea typeface="EB Garamond"/>
              <a:cs typeface="EB Garamond"/>
              <a:sym typeface="EB Garamond"/>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1132</Words>
  <Application>Microsoft Office PowerPoint</Application>
  <PresentationFormat>On-screen Show (16:9)</PresentationFormat>
  <Paragraphs>84</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Lato</vt:lpstr>
      <vt:lpstr>Times New Roman</vt:lpstr>
      <vt:lpstr>Montserrat</vt:lpstr>
      <vt:lpstr>Arial</vt:lpstr>
      <vt:lpstr>EB Garamond Medium</vt:lpstr>
      <vt:lpstr>Georgia</vt:lpstr>
      <vt:lpstr>EB Garamond</vt:lpstr>
      <vt:lpstr>Focus</vt:lpstr>
      <vt:lpstr> </vt:lpstr>
      <vt:lpstr>School of Computer Science and Engineering (SCOPE)  CSE3013 – Artificial Intelligence  Project (J Component) Review-1 Fall Semester 2021-2022  Slot:C1+TC1 Faculty Name: Professor Gunavathi C.</vt:lpstr>
      <vt:lpstr>  Presented By: Prachurya Priyadarshini (20BCT0155) Arya Dubey (20BCE0908) Prakhar Kandpal (20BCE2117) Abhinav Bijith (20BCE2149) </vt:lpstr>
      <vt:lpstr>Polycystic Ovarian Syndrome Detecting Analyser</vt:lpstr>
      <vt:lpstr>INTRODUCTION</vt:lpstr>
      <vt:lpstr>PROBLEM STATEMENT</vt:lpstr>
      <vt:lpstr>OBJECTIVE</vt:lpstr>
      <vt:lpstr>PowerPoint Presentation</vt:lpstr>
      <vt:lpstr>PowerPoint Presentation</vt:lpstr>
      <vt:lpstr>LITERATURE SURVEY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Prakhar Kandpal</cp:lastModifiedBy>
  <cp:revision>1</cp:revision>
  <dcterms:modified xsi:type="dcterms:W3CDTF">2021-10-23T08:07:03Z</dcterms:modified>
</cp:coreProperties>
</file>