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Zen Dots"/>
      <p:regular r:id="rId18"/>
    </p:embeddedFont>
    <p:embeddedFont>
      <p:font typeface="Anaheim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S - 12WK 709121 John Fraser S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Anaheim-regular.fntdata"/><Relationship Id="rId18" Type="http://schemas.openxmlformats.org/officeDocument/2006/relationships/font" Target="fonts/ZenDots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8T23:53:45.721">
    <p:pos x="453" y="824"/>
    <p:text>put a list of the more popular langs allowed and not allowed (ex. JS)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4de811a9d7_2_12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0" name="Google Shape;1300;g24de811a9d7_2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24de811a9d7_2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7" name="Google Shape;1357;g24de811a9d7_2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95fcd777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8" name="Google Shape;1308;g295fcd777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95fcd777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95fcd777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5cc3cb30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0" name="Google Shape;1320;g25cc3cb30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4df73966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4df73966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93788eb4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93788eb4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295fcd777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295fcd777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95fcd777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95fcd777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99287d2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99287d2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6" name="Google Shape;56;p1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64;p1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5" name="Google Shape;65;p14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66" name="Google Shape;66;p1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14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4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92" name="Google Shape;92;p14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4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1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7" name="Google Shape;107;p1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3" name="Google Shape;113;p1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4" name="Google Shape;114;p1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20" name="Google Shape;120;p1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6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6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6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6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6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16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6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6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6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6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49" name="Google Shape;149;p17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87" name="Google Shape;187;p17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7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222" name="Google Shape;222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246" name="Google Shape;246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70" name="Google Shape;270;p1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7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17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8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280" name="Google Shape;280;p18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306" name="Google Shape;306;p18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" name="Google Shape;359;p1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8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9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364" name="Google Shape;364;p19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404" name="Google Shape;404;p19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0" name="Google Shape;460;p1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62" name="Google Shape;462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63" name="Google Shape;463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4" name="Google Shape;464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65" name="Google Shape;465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1" name="Google Shape;471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72" name="Google Shape;472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9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9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82" name="Google Shape;482;p2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2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9" name="Google Shape;489;p2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2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2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5" name="Google Shape;495;p2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96" name="Google Shape;496;p2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2" name="Google Shape;502;p2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03" name="Google Shape;503;p2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4" name="Google Shape;50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08" name="Google Shape;50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11" name="Google Shape;51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7" name="Google Shape;51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18" name="Google Shape;51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9" name="Google Shape;519;p22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3"/>
          <p:cNvGrpSpPr/>
          <p:nvPr/>
        </p:nvGrpSpPr>
        <p:grpSpPr>
          <a:xfrm>
            <a:off x="818830" y="3790732"/>
            <a:ext cx="757775" cy="901643"/>
            <a:chOff x="1081548" y="3586707"/>
            <a:chExt cx="975133" cy="1160267"/>
          </a:xfrm>
        </p:grpSpPr>
        <p:sp>
          <p:nvSpPr>
            <p:cNvPr id="524" name="Google Shape;524;p23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4" name="Google Shape;574;p2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76" name="Google Shape;576;p2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8" name="Google Shape;578;p2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79" name="Google Shape;579;p2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5" name="Google Shape;585;p2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86" name="Google Shape;586;p2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7" name="Google Shape;587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9" name="Google Shape;589;p23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3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1" name="Google Shape;591;p23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3" name="Google Shape;593;p23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24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597" name="Google Shape;597;p24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4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4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604" name="Google Shape;604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4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628" name="Google Shape;628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24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4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56" name="Google Shape;656;p2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8" name="Google Shape;658;p2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59" name="Google Shape;659;p2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5" name="Google Shape;665;p2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66" name="Google Shape;666;p2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7" name="Google Shape;667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5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1" name="Google Shape;671;p25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5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3" name="Google Shape;673;p25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5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5" name="Google Shape;675;p25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5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7" name="Google Shape;677;p25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5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9" name="Google Shape;679;p25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2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2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83" name="Google Shape;683;p2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84" name="Google Shape;684;p2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2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86" name="Google Shape;686;p2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2" name="Google Shape;692;p2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93" name="Google Shape;693;p2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7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698" name="Google Shape;698;p27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752" name="Google Shape;752;p27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1" name="Google Shape;781;p2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3" name="Google Shape;783;p27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2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2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787" name="Google Shape;787;p2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788" name="Google Shape;788;p2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9" name="Google Shape;789;p2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6" name="Google Shape;796;p2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97" name="Google Shape;797;p2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8" name="Google Shape;798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9" name="Google Shape;799;p28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0" name="Google Shape;800;p28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28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8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4" name="Google Shape;804;p28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8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6" name="Google Shape;806;p28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9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809" name="Google Shape;809;p29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846" name="Google Shape;846;p29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0" name="Google Shape;880;p2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2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2" name="Google Shape;882;p2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83" name="Google Shape;883;p2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4" name="Google Shape;884;p2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85" name="Google Shape;885;p2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2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1" name="Google Shape;891;p2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92" name="Google Shape;892;p2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3" name="Google Shape;893;p29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9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9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9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7" name="Google Shape;897;p29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8" name="Google Shape;898;p29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29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902" name="Google Shape;902;p3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931" name="Google Shape;931;p3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0" name="Google Shape;950;p3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0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1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5" name="Google Shape;955;p3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31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7" name="Google Shape;957;p3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2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960" name="Google Shape;960;p32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2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989" name="Google Shape;989;p32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4" name="Google Shape;1044;p3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2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4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52" name="Google Shape;1052;p32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3" name="Google Shape;1053;p32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4" name="Google Shape;1054;p32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3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1057" name="Google Shape;1057;p33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5" name="Google Shape;1085;p3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Google Shape;1086;p3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87" name="Google Shape;1087;p3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88" name="Google Shape;1088;p3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9" name="Google Shape;1089;p3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90" name="Google Shape;1090;p3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6" name="Google Shape;1096;p3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097" name="Google Shape;1097;p3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8" name="Google Shape;1098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9" name="Google Shape;1099;p33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3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Google Shape;1102;p3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03" name="Google Shape;1103;p3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3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05" name="Google Shape;1105;p3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1" name="Google Shape;1111;p3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12" name="Google Shape;1112;p34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34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4" name="Google Shape;1114;p34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5" name="Google Shape;1115;p34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6" name="Google Shape;1116;p34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34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3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3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3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24" name="Google Shape;1124;p37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5" name="Google Shape;1125;p37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2" name="Google Shape;1132;p37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33" name="Google Shape;1133;p37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134" name="Google Shape;1134;p3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37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58" name="Google Shape;1158;p37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3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8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8" name="Google Shape;1168;p38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69" name="Google Shape;1169;p38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75" name="Google Shape;1175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99" name="Google Shape;1199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3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4" name="Google Shape;1224;p3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225" name="Google Shape;1225;p3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226" name="Google Shape;1226;p3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3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228" name="Google Shape;1228;p3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3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3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3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3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3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34" name="Google Shape;1234;p3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35" name="Google Shape;1235;p3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0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238" name="Google Shape;1238;p4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4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67" name="Google Shape;1267;p4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6" name="Google Shape;1286;p4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1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41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91" name="Google Shape;1291;p41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7" name="Google Shape;1297;p41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ccgrader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moj.ca/problem/ccc23j1" TargetMode="External"/><Relationship Id="rId4" Type="http://schemas.openxmlformats.org/officeDocument/2006/relationships/hyperlink" Target="https://dmoj.ca/problem/ccc22j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moj.ca/problem/ccc13s1" TargetMode="External"/><Relationship Id="rId4" Type="http://schemas.openxmlformats.org/officeDocument/2006/relationships/hyperlink" Target="https://dmoj.ca/problem/ccc19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COMPUTER SCIENCE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CLUB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03" name="Google Shape;1303;p42"/>
          <p:cNvSpPr txBox="1"/>
          <p:nvPr>
            <p:ph idx="1" type="subTitle"/>
          </p:nvPr>
        </p:nvSpPr>
        <p:spPr>
          <a:xfrm>
            <a:off x="466675" y="3999833"/>
            <a:ext cx="3334500" cy="448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solidFill>
                  <a:schemeClr val="dk2"/>
                </a:solidFill>
              </a:rPr>
              <a:t>Tony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304" name="Google Shape;1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125" y="2755925"/>
            <a:ext cx="1840825" cy="18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42"/>
          <p:cNvSpPr txBox="1"/>
          <p:nvPr>
            <p:ph idx="1" type="subTitle"/>
          </p:nvPr>
        </p:nvSpPr>
        <p:spPr>
          <a:xfrm>
            <a:off x="466675" y="3242199"/>
            <a:ext cx="3334500" cy="513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900">
                <a:solidFill>
                  <a:schemeClr val="dk2"/>
                </a:solidFill>
              </a:rPr>
              <a:t>Intro To CCC and DMOJ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9" name="Google Shape;1359;p51"/>
          <p:cNvGrpSpPr/>
          <p:nvPr/>
        </p:nvGrpSpPr>
        <p:grpSpPr>
          <a:xfrm>
            <a:off x="1123325" y="1089000"/>
            <a:ext cx="6897300" cy="2747400"/>
            <a:chOff x="1123325" y="1089000"/>
            <a:chExt cx="6897300" cy="2747400"/>
          </a:xfrm>
        </p:grpSpPr>
        <p:sp>
          <p:nvSpPr>
            <p:cNvPr id="1360" name="Google Shape;1360;p51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2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5" name="Google Shape;1365;p51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2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3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CCC</a:t>
            </a:r>
            <a:endParaRPr/>
          </a:p>
        </p:txBody>
      </p:sp>
      <p:sp>
        <p:nvSpPr>
          <p:cNvPr id="1311" name="Google Shape;1311;p43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</a:t>
            </a:r>
            <a:endParaRPr/>
          </a:p>
        </p:txBody>
      </p:sp>
      <p:sp>
        <p:nvSpPr>
          <p:cNvPr id="1317" name="Google Shape;1317;p44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Canadian Computing </a:t>
            </a:r>
            <a:r>
              <a:rPr lang="en" sz="1950"/>
              <a:t>Competition</a:t>
            </a:r>
            <a:r>
              <a:rPr lang="en" sz="1950"/>
              <a:t>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Run by University of Waterloo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Held in </a:t>
            </a:r>
            <a:r>
              <a:rPr lang="en" sz="1950"/>
              <a:t>February, online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We host it every year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Ask Mr. Seidel and Mr. Kowalczewski for questions about registration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Two levels, Junior and Senior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5 problems each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J5 ~= to S2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Visit </a:t>
            </a:r>
            <a:r>
              <a:rPr lang="en" sz="1950" u="sng">
                <a:solidFill>
                  <a:schemeClr val="hlink"/>
                </a:solidFill>
                <a:hlinkClick r:id="rId3"/>
              </a:rPr>
              <a:t>https://cccgrader.com/</a:t>
            </a:r>
            <a:r>
              <a:rPr lang="en" sz="1950"/>
              <a:t> for more information</a:t>
            </a:r>
            <a:endParaRPr sz="1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5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DMOJ</a:t>
            </a:r>
            <a:endParaRPr/>
          </a:p>
        </p:txBody>
      </p:sp>
      <p:sp>
        <p:nvSpPr>
          <p:cNvPr id="1323" name="Google Shape;1323;p45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DMOJ</a:t>
            </a:r>
            <a:endParaRPr/>
          </a:p>
        </p:txBody>
      </p:sp>
      <p:sp>
        <p:nvSpPr>
          <p:cNvPr id="1329" name="Google Shape;1329;p46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DMOJ: Modern Online Judge. (yes, its actual name)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Host lots of competitive programming questions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Various </a:t>
            </a:r>
            <a:r>
              <a:rPr lang="en" sz="1950"/>
              <a:t>competitions held by its users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DMOJ.ca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Supports various languages</a:t>
            </a:r>
            <a:endParaRPr sz="19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DMOJ (a quick guide)</a:t>
            </a:r>
            <a:endParaRPr/>
          </a:p>
        </p:txBody>
      </p:sp>
      <p:sp>
        <p:nvSpPr>
          <p:cNvPr id="1335" name="Google Shape;1335;p47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1950"/>
              <a:t>Make an account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Click on problems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Filter to CCC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Check out some of the</a:t>
            </a:r>
            <a:br>
              <a:rPr lang="en" sz="1950"/>
            </a:br>
            <a:r>
              <a:rPr lang="en" sz="1950"/>
              <a:t>p</a:t>
            </a:r>
            <a:r>
              <a:rPr lang="en" sz="1950"/>
              <a:t>roblems!</a:t>
            </a:r>
            <a:endParaRPr sz="1950"/>
          </a:p>
        </p:txBody>
      </p:sp>
      <p:pic>
        <p:nvPicPr>
          <p:cNvPr id="1336" name="Google Shape;1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625" y="1437039"/>
            <a:ext cx="4331077" cy="226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DMOJ (a quick guide)</a:t>
            </a:r>
            <a:endParaRPr/>
          </a:p>
        </p:txBody>
      </p:sp>
      <p:sp>
        <p:nvSpPr>
          <p:cNvPr id="1342" name="Google Shape;1342;p48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Has sample inputs and outputs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General problem is described here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Submit solution button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Box to put code in 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Can write program in here, but not </a:t>
            </a:r>
            <a:r>
              <a:rPr lang="en" sz="1950"/>
              <a:t>recommended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Various languages at the bottom 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Double check that you can use them on the CCC! </a:t>
            </a:r>
            <a:endParaRPr sz="19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DMOJ Activity</a:t>
            </a:r>
            <a:endParaRPr/>
          </a:p>
        </p:txBody>
      </p:sp>
      <p:sp>
        <p:nvSpPr>
          <p:cNvPr id="1348" name="Google Shape;1348;p49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Beginners: </a:t>
            </a:r>
            <a:endParaRPr sz="1950"/>
          </a:p>
          <a:p>
            <a:pPr indent="-352425" lvl="0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 u="sng">
                <a:solidFill>
                  <a:schemeClr val="hlink"/>
                </a:solidFill>
                <a:hlinkClick r:id="rId3"/>
              </a:rPr>
              <a:t>https://dmoj.ca/problem/ccc23j1</a:t>
            </a:r>
            <a:r>
              <a:rPr lang="en" sz="1950"/>
              <a:t>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Intermediate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 u="sng">
                <a:solidFill>
                  <a:schemeClr val="hlink"/>
                </a:solidFill>
                <a:hlinkClick r:id="rId4"/>
              </a:rPr>
              <a:t>https://dmoj.ca/problem/ccc22j3</a:t>
            </a:r>
            <a:r>
              <a:rPr lang="en" sz="1950"/>
              <a:t>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Advanced: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Any </a:t>
            </a:r>
            <a:r>
              <a:rPr lang="en" sz="1950"/>
              <a:t>senior question of your choosing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Questions</a:t>
            </a:r>
            <a:endParaRPr/>
          </a:p>
        </p:txBody>
      </p:sp>
      <p:sp>
        <p:nvSpPr>
          <p:cNvPr id="1354" name="Google Shape;1354;p50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Beginners: </a:t>
            </a:r>
            <a:endParaRPr sz="1950"/>
          </a:p>
          <a:p>
            <a:pPr indent="-352425" lvl="0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 u="sng">
                <a:hlinkClick r:id="rId3"/>
              </a:rPr>
              <a:t>https://dmoj.ca/problem/ccc13s1</a:t>
            </a:r>
            <a:r>
              <a:rPr lang="en" sz="1950"/>
              <a:t>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Intermediate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 u="sng">
                <a:solidFill>
                  <a:schemeClr val="hlink"/>
                </a:solidFill>
                <a:hlinkClick r:id="rId4"/>
              </a:rPr>
              <a:t>https://dmoj.ca/problem/ccc19s1</a:t>
            </a:r>
            <a:r>
              <a:rPr lang="en" sz="1950"/>
              <a:t>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Advanced: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Any senior question of your choosing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