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30D1-6434-D900-DD39-D19BF2FFD3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432EB17-C9D8-A6D1-5B78-1F6B3FE44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D9B2585-2667-8749-704A-1AC85089F1C7}"/>
              </a:ext>
            </a:extLst>
          </p:cNvPr>
          <p:cNvSpPr>
            <a:spLocks noGrp="1"/>
          </p:cNvSpPr>
          <p:nvPr>
            <p:ph type="dt" sz="half" idx="10"/>
          </p:nvPr>
        </p:nvSpPr>
        <p:spPr/>
        <p:txBody>
          <a:bodyPr/>
          <a:lstStyle/>
          <a:p>
            <a:fld id="{38A9F211-4057-49D6-860B-8907CB925049}" type="datetimeFigureOut">
              <a:rPr lang="en-CA" smtClean="0"/>
              <a:t>2024-09-10</a:t>
            </a:fld>
            <a:endParaRPr lang="en-CA"/>
          </a:p>
        </p:txBody>
      </p:sp>
      <p:sp>
        <p:nvSpPr>
          <p:cNvPr id="5" name="Footer Placeholder 4">
            <a:extLst>
              <a:ext uri="{FF2B5EF4-FFF2-40B4-BE49-F238E27FC236}">
                <a16:creationId xmlns:a16="http://schemas.microsoft.com/office/drawing/2014/main" id="{550C182E-7F19-53BA-D0A1-179E37FB460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E5E6DA8-2BE5-57A4-3CE8-DA1B441B26D8}"/>
              </a:ext>
            </a:extLst>
          </p:cNvPr>
          <p:cNvSpPr>
            <a:spLocks noGrp="1"/>
          </p:cNvSpPr>
          <p:nvPr>
            <p:ph type="sldNum" sz="quarter" idx="12"/>
          </p:nvPr>
        </p:nvSpPr>
        <p:spPr/>
        <p:txBody>
          <a:bodyPr/>
          <a:lstStyle/>
          <a:p>
            <a:fld id="{CF785B20-47AA-4DFE-80B4-F1468DBD6457}" type="slidenum">
              <a:rPr lang="en-CA" smtClean="0"/>
              <a:t>‹#›</a:t>
            </a:fld>
            <a:endParaRPr lang="en-CA"/>
          </a:p>
        </p:txBody>
      </p:sp>
    </p:spTree>
    <p:extLst>
      <p:ext uri="{BB962C8B-B14F-4D97-AF65-F5344CB8AC3E}">
        <p14:creationId xmlns:p14="http://schemas.microsoft.com/office/powerpoint/2010/main" val="1430312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559B-1BE4-FD71-5B99-83CA06ADBA4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A514374-83A1-BF6C-4247-E806BC2E72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B7FAFB3-04F1-0A5C-3ACE-64AFDACCB764}"/>
              </a:ext>
            </a:extLst>
          </p:cNvPr>
          <p:cNvSpPr>
            <a:spLocks noGrp="1"/>
          </p:cNvSpPr>
          <p:nvPr>
            <p:ph type="dt" sz="half" idx="10"/>
          </p:nvPr>
        </p:nvSpPr>
        <p:spPr/>
        <p:txBody>
          <a:bodyPr/>
          <a:lstStyle/>
          <a:p>
            <a:fld id="{38A9F211-4057-49D6-860B-8907CB925049}" type="datetimeFigureOut">
              <a:rPr lang="en-CA" smtClean="0"/>
              <a:t>2024-09-10</a:t>
            </a:fld>
            <a:endParaRPr lang="en-CA"/>
          </a:p>
        </p:txBody>
      </p:sp>
      <p:sp>
        <p:nvSpPr>
          <p:cNvPr id="5" name="Footer Placeholder 4">
            <a:extLst>
              <a:ext uri="{FF2B5EF4-FFF2-40B4-BE49-F238E27FC236}">
                <a16:creationId xmlns:a16="http://schemas.microsoft.com/office/drawing/2014/main" id="{26D70B83-DAB3-5D0B-7A4B-ECACC16426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9AEE04-B56F-6383-12D1-7E68B6F42971}"/>
              </a:ext>
            </a:extLst>
          </p:cNvPr>
          <p:cNvSpPr>
            <a:spLocks noGrp="1"/>
          </p:cNvSpPr>
          <p:nvPr>
            <p:ph type="sldNum" sz="quarter" idx="12"/>
          </p:nvPr>
        </p:nvSpPr>
        <p:spPr/>
        <p:txBody>
          <a:bodyPr/>
          <a:lstStyle/>
          <a:p>
            <a:fld id="{CF785B20-47AA-4DFE-80B4-F1468DBD6457}" type="slidenum">
              <a:rPr lang="en-CA" smtClean="0"/>
              <a:t>‹#›</a:t>
            </a:fld>
            <a:endParaRPr lang="en-CA"/>
          </a:p>
        </p:txBody>
      </p:sp>
    </p:spTree>
    <p:extLst>
      <p:ext uri="{BB962C8B-B14F-4D97-AF65-F5344CB8AC3E}">
        <p14:creationId xmlns:p14="http://schemas.microsoft.com/office/powerpoint/2010/main" val="221583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B037DA-780D-C562-8A3D-0B11704073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DFE4405-8084-4D41-4313-A3BFBB0473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B4AC7A3-4061-174E-41CE-CD8FF83BD83F}"/>
              </a:ext>
            </a:extLst>
          </p:cNvPr>
          <p:cNvSpPr>
            <a:spLocks noGrp="1"/>
          </p:cNvSpPr>
          <p:nvPr>
            <p:ph type="dt" sz="half" idx="10"/>
          </p:nvPr>
        </p:nvSpPr>
        <p:spPr/>
        <p:txBody>
          <a:bodyPr/>
          <a:lstStyle/>
          <a:p>
            <a:fld id="{38A9F211-4057-49D6-860B-8907CB925049}" type="datetimeFigureOut">
              <a:rPr lang="en-CA" smtClean="0"/>
              <a:t>2024-09-10</a:t>
            </a:fld>
            <a:endParaRPr lang="en-CA"/>
          </a:p>
        </p:txBody>
      </p:sp>
      <p:sp>
        <p:nvSpPr>
          <p:cNvPr id="5" name="Footer Placeholder 4">
            <a:extLst>
              <a:ext uri="{FF2B5EF4-FFF2-40B4-BE49-F238E27FC236}">
                <a16:creationId xmlns:a16="http://schemas.microsoft.com/office/drawing/2014/main" id="{AD4AC74A-71A0-4C4E-462F-27ABB68A041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81F9951-1D9E-68D0-E439-0F33F9EB54CC}"/>
              </a:ext>
            </a:extLst>
          </p:cNvPr>
          <p:cNvSpPr>
            <a:spLocks noGrp="1"/>
          </p:cNvSpPr>
          <p:nvPr>
            <p:ph type="sldNum" sz="quarter" idx="12"/>
          </p:nvPr>
        </p:nvSpPr>
        <p:spPr/>
        <p:txBody>
          <a:bodyPr/>
          <a:lstStyle/>
          <a:p>
            <a:fld id="{CF785B20-47AA-4DFE-80B4-F1468DBD6457}" type="slidenum">
              <a:rPr lang="en-CA" smtClean="0"/>
              <a:t>‹#›</a:t>
            </a:fld>
            <a:endParaRPr lang="en-CA"/>
          </a:p>
        </p:txBody>
      </p:sp>
    </p:spTree>
    <p:extLst>
      <p:ext uri="{BB962C8B-B14F-4D97-AF65-F5344CB8AC3E}">
        <p14:creationId xmlns:p14="http://schemas.microsoft.com/office/powerpoint/2010/main" val="98321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42C4-FCB3-58C7-EF02-1DC106F761B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22E64DC-58B1-FA8A-31B8-F0776D195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8A37209-555E-9D65-D206-3EB5FBBEDAF2}"/>
              </a:ext>
            </a:extLst>
          </p:cNvPr>
          <p:cNvSpPr>
            <a:spLocks noGrp="1"/>
          </p:cNvSpPr>
          <p:nvPr>
            <p:ph type="dt" sz="half" idx="10"/>
          </p:nvPr>
        </p:nvSpPr>
        <p:spPr/>
        <p:txBody>
          <a:bodyPr/>
          <a:lstStyle/>
          <a:p>
            <a:fld id="{38A9F211-4057-49D6-860B-8907CB925049}" type="datetimeFigureOut">
              <a:rPr lang="en-CA" smtClean="0"/>
              <a:t>2024-09-10</a:t>
            </a:fld>
            <a:endParaRPr lang="en-CA"/>
          </a:p>
        </p:txBody>
      </p:sp>
      <p:sp>
        <p:nvSpPr>
          <p:cNvPr id="5" name="Footer Placeholder 4">
            <a:extLst>
              <a:ext uri="{FF2B5EF4-FFF2-40B4-BE49-F238E27FC236}">
                <a16:creationId xmlns:a16="http://schemas.microsoft.com/office/drawing/2014/main" id="{67D2064B-6CDC-BCCE-18BD-2261ACA1702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F38B440-56A2-9EA5-66E5-C8FD6AF132D8}"/>
              </a:ext>
            </a:extLst>
          </p:cNvPr>
          <p:cNvSpPr>
            <a:spLocks noGrp="1"/>
          </p:cNvSpPr>
          <p:nvPr>
            <p:ph type="sldNum" sz="quarter" idx="12"/>
          </p:nvPr>
        </p:nvSpPr>
        <p:spPr/>
        <p:txBody>
          <a:bodyPr/>
          <a:lstStyle/>
          <a:p>
            <a:fld id="{CF785B20-47AA-4DFE-80B4-F1468DBD6457}" type="slidenum">
              <a:rPr lang="en-CA" smtClean="0"/>
              <a:t>‹#›</a:t>
            </a:fld>
            <a:endParaRPr lang="en-CA"/>
          </a:p>
        </p:txBody>
      </p:sp>
    </p:spTree>
    <p:extLst>
      <p:ext uri="{BB962C8B-B14F-4D97-AF65-F5344CB8AC3E}">
        <p14:creationId xmlns:p14="http://schemas.microsoft.com/office/powerpoint/2010/main" val="341765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8AE68-FCF4-13AD-00E8-637829AEEB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28F7969-691D-3C70-7476-65B3EF76C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5A0241-DE8E-418F-C652-0F93E4E2D57E}"/>
              </a:ext>
            </a:extLst>
          </p:cNvPr>
          <p:cNvSpPr>
            <a:spLocks noGrp="1"/>
          </p:cNvSpPr>
          <p:nvPr>
            <p:ph type="dt" sz="half" idx="10"/>
          </p:nvPr>
        </p:nvSpPr>
        <p:spPr/>
        <p:txBody>
          <a:bodyPr/>
          <a:lstStyle/>
          <a:p>
            <a:fld id="{38A9F211-4057-49D6-860B-8907CB925049}" type="datetimeFigureOut">
              <a:rPr lang="en-CA" smtClean="0"/>
              <a:t>2024-09-10</a:t>
            </a:fld>
            <a:endParaRPr lang="en-CA"/>
          </a:p>
        </p:txBody>
      </p:sp>
      <p:sp>
        <p:nvSpPr>
          <p:cNvPr id="5" name="Footer Placeholder 4">
            <a:extLst>
              <a:ext uri="{FF2B5EF4-FFF2-40B4-BE49-F238E27FC236}">
                <a16:creationId xmlns:a16="http://schemas.microsoft.com/office/drawing/2014/main" id="{77AAD22A-A993-75FD-19C3-BDA3EAA4BB0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97B93C3-19B5-8632-E48F-4C107C8BAD50}"/>
              </a:ext>
            </a:extLst>
          </p:cNvPr>
          <p:cNvSpPr>
            <a:spLocks noGrp="1"/>
          </p:cNvSpPr>
          <p:nvPr>
            <p:ph type="sldNum" sz="quarter" idx="12"/>
          </p:nvPr>
        </p:nvSpPr>
        <p:spPr/>
        <p:txBody>
          <a:bodyPr/>
          <a:lstStyle/>
          <a:p>
            <a:fld id="{CF785B20-47AA-4DFE-80B4-F1468DBD6457}" type="slidenum">
              <a:rPr lang="en-CA" smtClean="0"/>
              <a:t>‹#›</a:t>
            </a:fld>
            <a:endParaRPr lang="en-CA"/>
          </a:p>
        </p:txBody>
      </p:sp>
    </p:spTree>
    <p:extLst>
      <p:ext uri="{BB962C8B-B14F-4D97-AF65-F5344CB8AC3E}">
        <p14:creationId xmlns:p14="http://schemas.microsoft.com/office/powerpoint/2010/main" val="56276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E5A7-A38D-8940-9FB4-E72BC91434F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B62688D-0228-EF08-E322-85544685B4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97EAD24-71FC-C57C-8A6A-228AE63FBD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C09613C-BAF1-DBAB-5B99-EA2B61C090F4}"/>
              </a:ext>
            </a:extLst>
          </p:cNvPr>
          <p:cNvSpPr>
            <a:spLocks noGrp="1"/>
          </p:cNvSpPr>
          <p:nvPr>
            <p:ph type="dt" sz="half" idx="10"/>
          </p:nvPr>
        </p:nvSpPr>
        <p:spPr/>
        <p:txBody>
          <a:bodyPr/>
          <a:lstStyle/>
          <a:p>
            <a:fld id="{38A9F211-4057-49D6-860B-8907CB925049}" type="datetimeFigureOut">
              <a:rPr lang="en-CA" smtClean="0"/>
              <a:t>2024-09-10</a:t>
            </a:fld>
            <a:endParaRPr lang="en-CA"/>
          </a:p>
        </p:txBody>
      </p:sp>
      <p:sp>
        <p:nvSpPr>
          <p:cNvPr id="6" name="Footer Placeholder 5">
            <a:extLst>
              <a:ext uri="{FF2B5EF4-FFF2-40B4-BE49-F238E27FC236}">
                <a16:creationId xmlns:a16="http://schemas.microsoft.com/office/drawing/2014/main" id="{D92DDCDD-3DAD-E24B-965B-97CD0E94B4C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065D970-B049-BDEE-8496-1B6BD65D7981}"/>
              </a:ext>
            </a:extLst>
          </p:cNvPr>
          <p:cNvSpPr>
            <a:spLocks noGrp="1"/>
          </p:cNvSpPr>
          <p:nvPr>
            <p:ph type="sldNum" sz="quarter" idx="12"/>
          </p:nvPr>
        </p:nvSpPr>
        <p:spPr/>
        <p:txBody>
          <a:bodyPr/>
          <a:lstStyle/>
          <a:p>
            <a:fld id="{CF785B20-47AA-4DFE-80B4-F1468DBD6457}" type="slidenum">
              <a:rPr lang="en-CA" smtClean="0"/>
              <a:t>‹#›</a:t>
            </a:fld>
            <a:endParaRPr lang="en-CA"/>
          </a:p>
        </p:txBody>
      </p:sp>
    </p:spTree>
    <p:extLst>
      <p:ext uri="{BB962C8B-B14F-4D97-AF65-F5344CB8AC3E}">
        <p14:creationId xmlns:p14="http://schemas.microsoft.com/office/powerpoint/2010/main" val="263181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CC9B-E76A-C82E-0852-6FED7BA1821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C8B58A-2C3B-BF73-95DD-B873E260A9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882520-391C-70EE-93E8-4F9795E34A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8861AE2-1BB9-6D5B-B116-8AAD250C26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4A28EF-4C59-9106-878E-7972D141C7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AF23EBD-13DF-70AF-A8E9-EC1AE5B0E127}"/>
              </a:ext>
            </a:extLst>
          </p:cNvPr>
          <p:cNvSpPr>
            <a:spLocks noGrp="1"/>
          </p:cNvSpPr>
          <p:nvPr>
            <p:ph type="dt" sz="half" idx="10"/>
          </p:nvPr>
        </p:nvSpPr>
        <p:spPr/>
        <p:txBody>
          <a:bodyPr/>
          <a:lstStyle/>
          <a:p>
            <a:fld id="{38A9F211-4057-49D6-860B-8907CB925049}" type="datetimeFigureOut">
              <a:rPr lang="en-CA" smtClean="0"/>
              <a:t>2024-09-10</a:t>
            </a:fld>
            <a:endParaRPr lang="en-CA"/>
          </a:p>
        </p:txBody>
      </p:sp>
      <p:sp>
        <p:nvSpPr>
          <p:cNvPr id="8" name="Footer Placeholder 7">
            <a:extLst>
              <a:ext uri="{FF2B5EF4-FFF2-40B4-BE49-F238E27FC236}">
                <a16:creationId xmlns:a16="http://schemas.microsoft.com/office/drawing/2014/main" id="{9F5E311B-11EF-93BB-D254-AC72B7BB420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339D046-709E-D14F-B939-0A0000314E60}"/>
              </a:ext>
            </a:extLst>
          </p:cNvPr>
          <p:cNvSpPr>
            <a:spLocks noGrp="1"/>
          </p:cNvSpPr>
          <p:nvPr>
            <p:ph type="sldNum" sz="quarter" idx="12"/>
          </p:nvPr>
        </p:nvSpPr>
        <p:spPr/>
        <p:txBody>
          <a:bodyPr/>
          <a:lstStyle/>
          <a:p>
            <a:fld id="{CF785B20-47AA-4DFE-80B4-F1468DBD6457}" type="slidenum">
              <a:rPr lang="en-CA" smtClean="0"/>
              <a:t>‹#›</a:t>
            </a:fld>
            <a:endParaRPr lang="en-CA"/>
          </a:p>
        </p:txBody>
      </p:sp>
    </p:spTree>
    <p:extLst>
      <p:ext uri="{BB962C8B-B14F-4D97-AF65-F5344CB8AC3E}">
        <p14:creationId xmlns:p14="http://schemas.microsoft.com/office/powerpoint/2010/main" val="4018846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2C8B-8276-E15A-A983-8A810EC1876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ED1F44C-30AE-2FF1-287A-246B26418D12}"/>
              </a:ext>
            </a:extLst>
          </p:cNvPr>
          <p:cNvSpPr>
            <a:spLocks noGrp="1"/>
          </p:cNvSpPr>
          <p:nvPr>
            <p:ph type="dt" sz="half" idx="10"/>
          </p:nvPr>
        </p:nvSpPr>
        <p:spPr/>
        <p:txBody>
          <a:bodyPr/>
          <a:lstStyle/>
          <a:p>
            <a:fld id="{38A9F211-4057-49D6-860B-8907CB925049}" type="datetimeFigureOut">
              <a:rPr lang="en-CA" smtClean="0"/>
              <a:t>2024-09-10</a:t>
            </a:fld>
            <a:endParaRPr lang="en-CA"/>
          </a:p>
        </p:txBody>
      </p:sp>
      <p:sp>
        <p:nvSpPr>
          <p:cNvPr id="4" name="Footer Placeholder 3">
            <a:extLst>
              <a:ext uri="{FF2B5EF4-FFF2-40B4-BE49-F238E27FC236}">
                <a16:creationId xmlns:a16="http://schemas.microsoft.com/office/drawing/2014/main" id="{18BBC950-BFCE-1383-417F-BDC55B86B7A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7ED7D53-8EF5-324E-B3B1-5F2A0CAA36E9}"/>
              </a:ext>
            </a:extLst>
          </p:cNvPr>
          <p:cNvSpPr>
            <a:spLocks noGrp="1"/>
          </p:cNvSpPr>
          <p:nvPr>
            <p:ph type="sldNum" sz="quarter" idx="12"/>
          </p:nvPr>
        </p:nvSpPr>
        <p:spPr/>
        <p:txBody>
          <a:bodyPr/>
          <a:lstStyle/>
          <a:p>
            <a:fld id="{CF785B20-47AA-4DFE-80B4-F1468DBD6457}" type="slidenum">
              <a:rPr lang="en-CA" smtClean="0"/>
              <a:t>‹#›</a:t>
            </a:fld>
            <a:endParaRPr lang="en-CA"/>
          </a:p>
        </p:txBody>
      </p:sp>
    </p:spTree>
    <p:extLst>
      <p:ext uri="{BB962C8B-B14F-4D97-AF65-F5344CB8AC3E}">
        <p14:creationId xmlns:p14="http://schemas.microsoft.com/office/powerpoint/2010/main" val="357848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F9D10E-81B3-499C-9D93-21182C49798A}"/>
              </a:ext>
            </a:extLst>
          </p:cNvPr>
          <p:cNvSpPr>
            <a:spLocks noGrp="1"/>
          </p:cNvSpPr>
          <p:nvPr>
            <p:ph type="dt" sz="half" idx="10"/>
          </p:nvPr>
        </p:nvSpPr>
        <p:spPr/>
        <p:txBody>
          <a:bodyPr/>
          <a:lstStyle/>
          <a:p>
            <a:fld id="{38A9F211-4057-49D6-860B-8907CB925049}" type="datetimeFigureOut">
              <a:rPr lang="en-CA" smtClean="0"/>
              <a:t>2024-09-10</a:t>
            </a:fld>
            <a:endParaRPr lang="en-CA"/>
          </a:p>
        </p:txBody>
      </p:sp>
      <p:sp>
        <p:nvSpPr>
          <p:cNvPr id="3" name="Footer Placeholder 2">
            <a:extLst>
              <a:ext uri="{FF2B5EF4-FFF2-40B4-BE49-F238E27FC236}">
                <a16:creationId xmlns:a16="http://schemas.microsoft.com/office/drawing/2014/main" id="{4A0C22A3-87C5-2970-6B76-3E801A7776E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B93B16C-B1CE-3CAC-984D-9A72D39D26F5}"/>
              </a:ext>
            </a:extLst>
          </p:cNvPr>
          <p:cNvSpPr>
            <a:spLocks noGrp="1"/>
          </p:cNvSpPr>
          <p:nvPr>
            <p:ph type="sldNum" sz="quarter" idx="12"/>
          </p:nvPr>
        </p:nvSpPr>
        <p:spPr/>
        <p:txBody>
          <a:bodyPr/>
          <a:lstStyle/>
          <a:p>
            <a:fld id="{CF785B20-47AA-4DFE-80B4-F1468DBD6457}" type="slidenum">
              <a:rPr lang="en-CA" smtClean="0"/>
              <a:t>‹#›</a:t>
            </a:fld>
            <a:endParaRPr lang="en-CA"/>
          </a:p>
        </p:txBody>
      </p:sp>
    </p:spTree>
    <p:extLst>
      <p:ext uri="{BB962C8B-B14F-4D97-AF65-F5344CB8AC3E}">
        <p14:creationId xmlns:p14="http://schemas.microsoft.com/office/powerpoint/2010/main" val="4230401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BDF0-2855-2D93-58CC-E7A26C10B2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B7114A5-B97B-904B-60CA-16A4108CF1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A3333A0-D2CC-E3E2-6149-D6EAC4F68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DC7CD8-336D-8856-D6A9-243BD95893D4}"/>
              </a:ext>
            </a:extLst>
          </p:cNvPr>
          <p:cNvSpPr>
            <a:spLocks noGrp="1"/>
          </p:cNvSpPr>
          <p:nvPr>
            <p:ph type="dt" sz="half" idx="10"/>
          </p:nvPr>
        </p:nvSpPr>
        <p:spPr/>
        <p:txBody>
          <a:bodyPr/>
          <a:lstStyle/>
          <a:p>
            <a:fld id="{38A9F211-4057-49D6-860B-8907CB925049}" type="datetimeFigureOut">
              <a:rPr lang="en-CA" smtClean="0"/>
              <a:t>2024-09-10</a:t>
            </a:fld>
            <a:endParaRPr lang="en-CA"/>
          </a:p>
        </p:txBody>
      </p:sp>
      <p:sp>
        <p:nvSpPr>
          <p:cNvPr id="6" name="Footer Placeholder 5">
            <a:extLst>
              <a:ext uri="{FF2B5EF4-FFF2-40B4-BE49-F238E27FC236}">
                <a16:creationId xmlns:a16="http://schemas.microsoft.com/office/drawing/2014/main" id="{8166D8F7-DAB4-C05C-7CEE-864333C3DA5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73A3ECD-A7D6-8AF4-50A4-A14A83BCDD00}"/>
              </a:ext>
            </a:extLst>
          </p:cNvPr>
          <p:cNvSpPr>
            <a:spLocks noGrp="1"/>
          </p:cNvSpPr>
          <p:nvPr>
            <p:ph type="sldNum" sz="quarter" idx="12"/>
          </p:nvPr>
        </p:nvSpPr>
        <p:spPr/>
        <p:txBody>
          <a:bodyPr/>
          <a:lstStyle/>
          <a:p>
            <a:fld id="{CF785B20-47AA-4DFE-80B4-F1468DBD6457}" type="slidenum">
              <a:rPr lang="en-CA" smtClean="0"/>
              <a:t>‹#›</a:t>
            </a:fld>
            <a:endParaRPr lang="en-CA"/>
          </a:p>
        </p:txBody>
      </p:sp>
    </p:spTree>
    <p:extLst>
      <p:ext uri="{BB962C8B-B14F-4D97-AF65-F5344CB8AC3E}">
        <p14:creationId xmlns:p14="http://schemas.microsoft.com/office/powerpoint/2010/main" val="3131697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BB1F-9AE1-9355-5DF7-78EB2F728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9F8B144-67B7-424D-9C32-EB1B86DBF7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3801C12-072E-EAEB-80C9-8BD4EF3CB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AFA1C-E673-A562-6F20-5C359B3D9E47}"/>
              </a:ext>
            </a:extLst>
          </p:cNvPr>
          <p:cNvSpPr>
            <a:spLocks noGrp="1"/>
          </p:cNvSpPr>
          <p:nvPr>
            <p:ph type="dt" sz="half" idx="10"/>
          </p:nvPr>
        </p:nvSpPr>
        <p:spPr/>
        <p:txBody>
          <a:bodyPr/>
          <a:lstStyle/>
          <a:p>
            <a:fld id="{38A9F211-4057-49D6-860B-8907CB925049}" type="datetimeFigureOut">
              <a:rPr lang="en-CA" smtClean="0"/>
              <a:t>2024-09-10</a:t>
            </a:fld>
            <a:endParaRPr lang="en-CA"/>
          </a:p>
        </p:txBody>
      </p:sp>
      <p:sp>
        <p:nvSpPr>
          <p:cNvPr id="6" name="Footer Placeholder 5">
            <a:extLst>
              <a:ext uri="{FF2B5EF4-FFF2-40B4-BE49-F238E27FC236}">
                <a16:creationId xmlns:a16="http://schemas.microsoft.com/office/drawing/2014/main" id="{2BDBF650-85F7-D5EE-2483-D9644B2AE3D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FCD19B6-DBEF-95E7-2BA5-D497A7990B32}"/>
              </a:ext>
            </a:extLst>
          </p:cNvPr>
          <p:cNvSpPr>
            <a:spLocks noGrp="1"/>
          </p:cNvSpPr>
          <p:nvPr>
            <p:ph type="sldNum" sz="quarter" idx="12"/>
          </p:nvPr>
        </p:nvSpPr>
        <p:spPr/>
        <p:txBody>
          <a:bodyPr/>
          <a:lstStyle/>
          <a:p>
            <a:fld id="{CF785B20-47AA-4DFE-80B4-F1468DBD6457}" type="slidenum">
              <a:rPr lang="en-CA" smtClean="0"/>
              <a:t>‹#›</a:t>
            </a:fld>
            <a:endParaRPr lang="en-CA"/>
          </a:p>
        </p:txBody>
      </p:sp>
    </p:spTree>
    <p:extLst>
      <p:ext uri="{BB962C8B-B14F-4D97-AF65-F5344CB8AC3E}">
        <p14:creationId xmlns:p14="http://schemas.microsoft.com/office/powerpoint/2010/main" val="53402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3F46BE-2733-73D2-4ACF-A8B6924BFC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F7738A8-EA17-C9BE-6624-A4A19EA18A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D7E0260-E75C-5A77-9BA3-7B4484F6D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9F211-4057-49D6-860B-8907CB925049}" type="datetimeFigureOut">
              <a:rPr lang="en-CA" smtClean="0"/>
              <a:t>2024-09-10</a:t>
            </a:fld>
            <a:endParaRPr lang="en-CA"/>
          </a:p>
        </p:txBody>
      </p:sp>
      <p:sp>
        <p:nvSpPr>
          <p:cNvPr id="5" name="Footer Placeholder 4">
            <a:extLst>
              <a:ext uri="{FF2B5EF4-FFF2-40B4-BE49-F238E27FC236}">
                <a16:creationId xmlns:a16="http://schemas.microsoft.com/office/drawing/2014/main" id="{93B7AA8B-85D9-621F-0F28-9A55C06A3C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C41ABC6-E892-7D73-7A02-FCA3DF8C85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85B20-47AA-4DFE-80B4-F1468DBD6457}" type="slidenum">
              <a:rPr lang="en-CA" smtClean="0"/>
              <a:t>‹#›</a:t>
            </a:fld>
            <a:endParaRPr lang="en-CA"/>
          </a:p>
        </p:txBody>
      </p:sp>
    </p:spTree>
    <p:extLst>
      <p:ext uri="{BB962C8B-B14F-4D97-AF65-F5344CB8AC3E}">
        <p14:creationId xmlns:p14="http://schemas.microsoft.com/office/powerpoint/2010/main" val="3969742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A545-634E-D209-99BA-AC8B23D831E1}"/>
              </a:ext>
            </a:extLst>
          </p:cNvPr>
          <p:cNvSpPr>
            <a:spLocks noGrp="1"/>
          </p:cNvSpPr>
          <p:nvPr>
            <p:ph type="ctrTitle"/>
          </p:nvPr>
        </p:nvSpPr>
        <p:spPr/>
        <p:txBody>
          <a:bodyPr/>
          <a:lstStyle/>
          <a:p>
            <a:r>
              <a:rPr lang="en-CA" dirty="0"/>
              <a:t>CSCN8030 </a:t>
            </a:r>
            <a:br>
              <a:rPr lang="en-CA" dirty="0"/>
            </a:br>
            <a:r>
              <a:rPr lang="en-CA" dirty="0"/>
              <a:t>Project Discovery</a:t>
            </a:r>
          </a:p>
        </p:txBody>
      </p:sp>
      <p:sp>
        <p:nvSpPr>
          <p:cNvPr id="3" name="Subtitle 2">
            <a:extLst>
              <a:ext uri="{FF2B5EF4-FFF2-40B4-BE49-F238E27FC236}">
                <a16:creationId xmlns:a16="http://schemas.microsoft.com/office/drawing/2014/main" id="{F708028C-2923-A103-1A29-E690C9A669BC}"/>
              </a:ext>
            </a:extLst>
          </p:cNvPr>
          <p:cNvSpPr>
            <a:spLocks noGrp="1"/>
          </p:cNvSpPr>
          <p:nvPr>
            <p:ph type="subTitle" idx="1"/>
          </p:nvPr>
        </p:nvSpPr>
        <p:spPr/>
        <p:txBody>
          <a:bodyPr>
            <a:noAutofit/>
          </a:bodyPr>
          <a:lstStyle/>
          <a:p>
            <a:r>
              <a:rPr lang="en-CA" dirty="0"/>
              <a:t>TEAM</a:t>
            </a:r>
          </a:p>
          <a:p>
            <a:r>
              <a:rPr lang="en-CA" dirty="0"/>
              <a:t>Angel Antony</a:t>
            </a:r>
          </a:p>
          <a:p>
            <a:r>
              <a:rPr lang="en-CA"/>
              <a:t>Arya Krishnan</a:t>
            </a:r>
            <a:endParaRPr lang="en-CA" dirty="0"/>
          </a:p>
          <a:p>
            <a:r>
              <a:rPr lang="en-CA" b="0" i="0" dirty="0">
                <a:solidFill>
                  <a:srgbClr val="202122"/>
                </a:solidFill>
                <a:effectLst/>
                <a:latin typeface="Lato" panose="020F0502020204030203" pitchFamily="34" charset="0"/>
              </a:rPr>
              <a:t>Prasant Pradeep</a:t>
            </a:r>
            <a:endParaRPr lang="en-CA" dirty="0"/>
          </a:p>
        </p:txBody>
      </p:sp>
    </p:spTree>
    <p:extLst>
      <p:ext uri="{BB962C8B-B14F-4D97-AF65-F5344CB8AC3E}">
        <p14:creationId xmlns:p14="http://schemas.microsoft.com/office/powerpoint/2010/main" val="401849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6A67DD47-1146-DB34-F2B3-5FF94C72D87A}"/>
              </a:ext>
            </a:extLst>
          </p:cNvPr>
          <p:cNvGraphicFramePr>
            <a:graphicFrameLocks noGrp="1"/>
          </p:cNvGraphicFramePr>
          <p:nvPr>
            <p:extLst>
              <p:ext uri="{D42A27DB-BD31-4B8C-83A1-F6EECF244321}">
                <p14:modId xmlns:p14="http://schemas.microsoft.com/office/powerpoint/2010/main" val="3427397789"/>
              </p:ext>
            </p:extLst>
          </p:nvPr>
        </p:nvGraphicFramePr>
        <p:xfrm>
          <a:off x="193362" y="0"/>
          <a:ext cx="11805276" cy="9296400"/>
        </p:xfrm>
        <a:graphic>
          <a:graphicData uri="http://schemas.openxmlformats.org/drawingml/2006/table">
            <a:tbl>
              <a:tblPr firstRow="1" bandRow="1">
                <a:tableStyleId>{073A0DAA-6AF3-43AB-8588-CEC1D06C72B9}</a:tableStyleId>
              </a:tblPr>
              <a:tblGrid>
                <a:gridCol w="2122909">
                  <a:extLst>
                    <a:ext uri="{9D8B030D-6E8A-4147-A177-3AD203B41FA5}">
                      <a16:colId xmlns:a16="http://schemas.microsoft.com/office/drawing/2014/main" val="4147955904"/>
                    </a:ext>
                  </a:extLst>
                </a:gridCol>
                <a:gridCol w="9682367">
                  <a:extLst>
                    <a:ext uri="{9D8B030D-6E8A-4147-A177-3AD203B41FA5}">
                      <a16:colId xmlns:a16="http://schemas.microsoft.com/office/drawing/2014/main" val="1775696478"/>
                    </a:ext>
                  </a:extLst>
                </a:gridCol>
              </a:tblGrid>
              <a:tr h="224320">
                <a:tc>
                  <a:txBody>
                    <a:bodyPr/>
                    <a:lstStyle/>
                    <a:p>
                      <a:r>
                        <a:rPr lang="en-CA" sz="1600" dirty="0"/>
                        <a:t>Team Number</a:t>
                      </a:r>
                    </a:p>
                  </a:txBody>
                  <a:tcPr/>
                </a:tc>
                <a:tc>
                  <a:txBody>
                    <a:bodyPr/>
                    <a:lstStyle/>
                    <a:p>
                      <a:r>
                        <a:rPr lang="en-CA" sz="1600" dirty="0"/>
                        <a:t>8</a:t>
                      </a:r>
                    </a:p>
                  </a:txBody>
                  <a:tcPr/>
                </a:tc>
                <a:extLst>
                  <a:ext uri="{0D108BD9-81ED-4DB2-BD59-A6C34878D82A}">
                    <a16:rowId xmlns:a16="http://schemas.microsoft.com/office/drawing/2014/main" val="3150143414"/>
                  </a:ext>
                </a:extLst>
              </a:tr>
              <a:tr h="387461">
                <a:tc>
                  <a:txBody>
                    <a:bodyPr/>
                    <a:lstStyle/>
                    <a:p>
                      <a:r>
                        <a:rPr lang="en-CA" sz="1600" b="1" dirty="0">
                          <a:solidFill>
                            <a:schemeClr val="bg1"/>
                          </a:solidFill>
                        </a:rPr>
                        <a:t>Project Pitch</a:t>
                      </a:r>
                    </a:p>
                  </a:txBody>
                  <a:tcP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dirty="0">
                          <a:solidFill>
                            <a:schemeClr val="bg1"/>
                          </a:solidFill>
                        </a:rPr>
                        <a:t>SOCIAL GOOD ORGANIZATION –</a:t>
                      </a:r>
                      <a:r>
                        <a:rPr lang="en-CA" sz="1600" dirty="0"/>
                        <a:t> </a:t>
                      </a:r>
                      <a:r>
                        <a:rPr lang="en-CA" sz="1600" dirty="0">
                          <a:solidFill>
                            <a:schemeClr val="bg1"/>
                          </a:solidFill>
                        </a:rPr>
                        <a:t>Sign Language Interpretation System</a:t>
                      </a:r>
                    </a:p>
                    <a:p>
                      <a:endParaRPr lang="en-CA" sz="1600" b="1" dirty="0">
                        <a:solidFill>
                          <a:schemeClr val="bg1"/>
                        </a:solidFill>
                      </a:endParaRPr>
                    </a:p>
                  </a:txBody>
                  <a:tcPr>
                    <a:solidFill>
                      <a:schemeClr val="tx1"/>
                    </a:solidFill>
                  </a:tcPr>
                </a:tc>
                <a:extLst>
                  <a:ext uri="{0D108BD9-81ED-4DB2-BD59-A6C34878D82A}">
                    <a16:rowId xmlns:a16="http://schemas.microsoft.com/office/drawing/2014/main" val="3920843178"/>
                  </a:ext>
                </a:extLst>
              </a:tr>
              <a:tr h="550603">
                <a:tc>
                  <a:txBody>
                    <a:bodyPr/>
                    <a:lstStyle/>
                    <a:p>
                      <a:r>
                        <a:rPr lang="en-CA" sz="1600" dirty="0"/>
                        <a:t>Example Organization or Category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Sign Language Interpretation System - </a:t>
                      </a:r>
                      <a:r>
                        <a:rPr lang="en-US" sz="1600" dirty="0"/>
                        <a:t>Nonprofit organizations focused on accessibility for the hearing impaired, such as schools for the deaf, healthcare services, or public service institutions.</a:t>
                      </a:r>
                      <a:endParaRPr lang="en-CA" sz="1600" dirty="0"/>
                    </a:p>
                    <a:p>
                      <a:endParaRPr lang="en-CA" sz="1600" dirty="0"/>
                    </a:p>
                  </a:txBody>
                  <a:tcPr/>
                </a:tc>
                <a:extLst>
                  <a:ext uri="{0D108BD9-81ED-4DB2-BD59-A6C34878D82A}">
                    <a16:rowId xmlns:a16="http://schemas.microsoft.com/office/drawing/2014/main" val="38642321"/>
                  </a:ext>
                </a:extLst>
              </a:tr>
              <a:tr h="713745">
                <a:tc>
                  <a:txBody>
                    <a:bodyPr/>
                    <a:lstStyle/>
                    <a:p>
                      <a:r>
                        <a:rPr lang="en-CA" sz="1600" dirty="0"/>
                        <a:t>Description of Organization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This project aims to develop an AI-powered system that interprets sign language in real-time, translating it into spoken or written text. The system helps bridge communication gaps for individuals who are deaf or hard of hearing, enhancing their ability to communicate effectively in various public and private settings.</a:t>
                      </a:r>
                      <a:endParaRPr lang="en-CA" sz="1600" dirty="0"/>
                    </a:p>
                    <a:p>
                      <a:endParaRPr lang="en-CA" sz="1600" dirty="0"/>
                    </a:p>
                  </a:txBody>
                  <a:tcPr/>
                </a:tc>
                <a:extLst>
                  <a:ext uri="{0D108BD9-81ED-4DB2-BD59-A6C34878D82A}">
                    <a16:rowId xmlns:a16="http://schemas.microsoft.com/office/drawing/2014/main" val="313888427"/>
                  </a:ext>
                </a:extLst>
              </a:tr>
              <a:tr h="713745">
                <a:tc>
                  <a:txBody>
                    <a:bodyPr/>
                    <a:lstStyle/>
                    <a:p>
                      <a:r>
                        <a:rPr lang="en-CA" sz="1600" dirty="0"/>
                        <a:t>Two Specific Ethical Considerations in AI Adoption </a:t>
                      </a:r>
                    </a:p>
                  </a:txBody>
                  <a:tcPr/>
                </a:tc>
                <a:tc>
                  <a:txBody>
                    <a:bodyPr/>
                    <a:lstStyle/>
                    <a:p>
                      <a:pPr marL="285750" indent="-285750">
                        <a:buFont typeface="Arial" panose="020B0604020202020204" pitchFamily="34" charset="0"/>
                        <a:buChar char="•"/>
                      </a:pPr>
                      <a:r>
                        <a:rPr lang="en-US" sz="1600" b="0" dirty="0"/>
                        <a:t>Inclusivity and Accessibility: Ensuring that the system is accurate and inclusive for various dialects of sign language, such as American Sign Language (ASL) and British Sign Language (BSL).</a:t>
                      </a:r>
                    </a:p>
                    <a:p>
                      <a:pPr marL="285750" indent="-285750">
                        <a:buFont typeface="Arial" panose="020B0604020202020204" pitchFamily="34" charset="0"/>
                        <a:buChar char="•"/>
                      </a:pPr>
                      <a:r>
                        <a:rPr lang="en-US" sz="1600" b="0" dirty="0"/>
                        <a:t>Privacy and Security: Protecting the data of the users (e.g., video footage or images of individuals signing) to prevent misuse of sensitive information.</a:t>
                      </a:r>
                      <a:endParaRPr lang="en-CA" sz="1600" b="0" dirty="0"/>
                    </a:p>
                  </a:txBody>
                  <a:tcPr/>
                </a:tc>
                <a:extLst>
                  <a:ext uri="{0D108BD9-81ED-4DB2-BD59-A6C34878D82A}">
                    <a16:rowId xmlns:a16="http://schemas.microsoft.com/office/drawing/2014/main" val="3030245523"/>
                  </a:ext>
                </a:extLst>
              </a:tr>
              <a:tr h="550603">
                <a:tc>
                  <a:txBody>
                    <a:bodyPr/>
                    <a:lstStyle/>
                    <a:p>
                      <a:r>
                        <a:rPr lang="en-CA" sz="1600" dirty="0"/>
                        <a:t>Three Examples of </a:t>
                      </a:r>
                      <a:r>
                        <a:rPr lang="en-CA" sz="1600" b="1" dirty="0"/>
                        <a:t>Operational</a:t>
                      </a:r>
                      <a:r>
                        <a:rPr lang="en-CA" sz="1600" dirty="0"/>
                        <a:t> Decisions</a:t>
                      </a:r>
                    </a:p>
                  </a:txBody>
                  <a:tcPr/>
                </a:tc>
                <a:tc>
                  <a:txBody>
                    <a:bodyPr/>
                    <a:lstStyle/>
                    <a:p>
                      <a:pPr marL="285750" indent="-285750">
                        <a:buFont typeface="Arial" panose="020B0604020202020204" pitchFamily="34" charset="0"/>
                        <a:buChar char="•"/>
                      </a:pPr>
                      <a:r>
                        <a:rPr lang="en-US" sz="1600" dirty="0"/>
                        <a:t>Deciding the platform on which the system will operate (e.g., mobile app, web-based tool).</a:t>
                      </a:r>
                    </a:p>
                    <a:p>
                      <a:pPr marL="285750" indent="-285750">
                        <a:buFont typeface="Arial" panose="020B0604020202020204" pitchFamily="34" charset="0"/>
                        <a:buChar char="•"/>
                      </a:pPr>
                      <a:r>
                        <a:rPr lang="en-US" sz="1600" dirty="0"/>
                        <a:t>Establishing a schedule for system updates based on new sign language gestures and user feedback.</a:t>
                      </a:r>
                    </a:p>
                    <a:p>
                      <a:pPr marL="285750" indent="-285750">
                        <a:buFont typeface="Arial" panose="020B0604020202020204" pitchFamily="34" charset="0"/>
                        <a:buChar char="•"/>
                      </a:pPr>
                      <a:r>
                        <a:rPr lang="en-US" sz="1600" dirty="0"/>
                        <a:t>Managing the integration of different languages and sign variations into the system.</a:t>
                      </a:r>
                      <a:endParaRPr lang="en-CA" sz="1600" dirty="0"/>
                    </a:p>
                  </a:txBody>
                  <a:tcPr/>
                </a:tc>
                <a:extLst>
                  <a:ext uri="{0D108BD9-81ED-4DB2-BD59-A6C34878D82A}">
                    <a16:rowId xmlns:a16="http://schemas.microsoft.com/office/drawing/2014/main" val="928391788"/>
                  </a:ext>
                </a:extLst>
              </a:tr>
              <a:tr h="550603">
                <a:tc>
                  <a:txBody>
                    <a:bodyPr/>
                    <a:lstStyle/>
                    <a:p>
                      <a:r>
                        <a:rPr lang="en-CA" sz="1600" dirty="0"/>
                        <a:t>Three Examples of  </a:t>
                      </a:r>
                      <a:r>
                        <a:rPr lang="en-CA" sz="1600" b="1" dirty="0"/>
                        <a:t>Tactical</a:t>
                      </a:r>
                      <a:r>
                        <a:rPr lang="en-CA" sz="1600" dirty="0"/>
                        <a:t> Decisions</a:t>
                      </a:r>
                    </a:p>
                  </a:txBody>
                  <a:tcPr/>
                </a:tc>
                <a:tc>
                  <a:txBody>
                    <a:bodyPr/>
                    <a:lstStyle/>
                    <a:p>
                      <a:pPr marL="285750" indent="-285750">
                        <a:buFont typeface="Arial" panose="020B0604020202020204" pitchFamily="34" charset="0"/>
                        <a:buChar char="•"/>
                      </a:pPr>
                      <a:r>
                        <a:rPr lang="en-US" sz="1600" dirty="0"/>
                        <a:t>Selecting machine learning models for gesture recognition (e.g., CNN for image recognition).</a:t>
                      </a:r>
                    </a:p>
                    <a:p>
                      <a:pPr marL="285750" indent="-285750">
                        <a:buFont typeface="Arial" panose="020B0604020202020204" pitchFamily="34" charset="0"/>
                        <a:buChar char="•"/>
                      </a:pPr>
                      <a:r>
                        <a:rPr lang="en-US" sz="1600" dirty="0"/>
                        <a:t>Determining the training dataset (e.g., using large, diverse datasets of sign language videos).</a:t>
                      </a:r>
                    </a:p>
                    <a:p>
                      <a:pPr marL="285750" indent="-285750">
                        <a:buFont typeface="Arial" panose="020B0604020202020204" pitchFamily="34" charset="0"/>
                        <a:buChar char="•"/>
                      </a:pPr>
                      <a:r>
                        <a:rPr lang="en-US" sz="1600" dirty="0"/>
                        <a:t>Deciding on the user interface design for the application to ensure ease of use.</a:t>
                      </a:r>
                      <a:endParaRPr lang="en-CA" sz="1600" dirty="0"/>
                    </a:p>
                  </a:txBody>
                  <a:tcPr/>
                </a:tc>
                <a:extLst>
                  <a:ext uri="{0D108BD9-81ED-4DB2-BD59-A6C34878D82A}">
                    <a16:rowId xmlns:a16="http://schemas.microsoft.com/office/drawing/2014/main" val="3116382678"/>
                  </a:ext>
                </a:extLst>
              </a:tr>
              <a:tr h="876886">
                <a:tc>
                  <a:txBody>
                    <a:bodyPr/>
                    <a:lstStyle/>
                    <a:p>
                      <a:r>
                        <a:rPr lang="en-CA" sz="1600" dirty="0"/>
                        <a:t>Three Examples of </a:t>
                      </a:r>
                      <a:r>
                        <a:rPr lang="en-CA" sz="1600" b="1" dirty="0"/>
                        <a:t>Strategic</a:t>
                      </a:r>
                      <a:r>
                        <a:rPr lang="en-CA" sz="1600" dirty="0"/>
                        <a:t> Decisions</a:t>
                      </a:r>
                    </a:p>
                  </a:txBody>
                  <a:tcPr/>
                </a:tc>
                <a:tc>
                  <a:txBody>
                    <a:bodyPr/>
                    <a:lstStyle/>
                    <a:p>
                      <a:pPr marL="285750" indent="-285750">
                        <a:buFont typeface="Arial" panose="020B0604020202020204" pitchFamily="34" charset="0"/>
                        <a:buChar char="•"/>
                      </a:pPr>
                      <a:r>
                        <a:rPr lang="en-US" sz="1600" dirty="0"/>
                        <a:t>Expanding the system’s use in various sectors such as education, healthcare, and customer service to improve accessibility for the hearing-impaired community.</a:t>
                      </a:r>
                    </a:p>
                    <a:p>
                      <a:pPr marL="285750" indent="-285750">
                        <a:buFont typeface="Arial" panose="020B0604020202020204" pitchFamily="34" charset="0"/>
                        <a:buChar char="•"/>
                      </a:pPr>
                      <a:r>
                        <a:rPr lang="en-US" sz="1600" dirty="0"/>
                        <a:t>Collaborating with NGOs or government agencies to promote the system as an assistive technology solution.</a:t>
                      </a:r>
                    </a:p>
                    <a:p>
                      <a:pPr marL="285750" indent="-285750">
                        <a:buFont typeface="Arial" panose="020B0604020202020204" pitchFamily="34" charset="0"/>
                        <a:buChar char="•"/>
                      </a:pPr>
                      <a:r>
                        <a:rPr lang="en-US" sz="1600" dirty="0"/>
                        <a:t>Investing in research to continuously improve the accuracy and speed of the sign language recognition system, focusing on international adoption.</a:t>
                      </a:r>
                      <a:endParaRPr lang="en-CA" sz="1600" dirty="0"/>
                    </a:p>
                  </a:txBody>
                  <a:tcPr/>
                </a:tc>
                <a:extLst>
                  <a:ext uri="{0D108BD9-81ED-4DB2-BD59-A6C34878D82A}">
                    <a16:rowId xmlns:a16="http://schemas.microsoft.com/office/drawing/2014/main" val="341654815"/>
                  </a:ext>
                </a:extLst>
              </a:tr>
              <a:tr h="550603">
                <a:tc>
                  <a:txBody>
                    <a:bodyPr/>
                    <a:lstStyle/>
                    <a:p>
                      <a:r>
                        <a:rPr lang="en-CA" sz="1600" dirty="0"/>
                        <a:t>Why this is topic important?</a:t>
                      </a:r>
                    </a:p>
                  </a:txBody>
                  <a:tcPr/>
                </a:tc>
                <a:tc>
                  <a:txBody>
                    <a:bodyPr/>
                    <a:lstStyle/>
                    <a:p>
                      <a:r>
                        <a:rPr lang="en-US" sz="1600" dirty="0"/>
                        <a:t>This project addresses a critical need for communication accessibility, helping to integrate the deaf and hard of hearing into mainstream society. By leveraging AI to interpret sign language, it fosters inclusivity and ensures that more people can participate fully in everyday life, whether in educational, healthcare, or social environments.</a:t>
                      </a:r>
                      <a:endParaRPr lang="en-CA" sz="1600" dirty="0"/>
                    </a:p>
                  </a:txBody>
                  <a:tcPr/>
                </a:tc>
                <a:extLst>
                  <a:ext uri="{0D108BD9-81ED-4DB2-BD59-A6C34878D82A}">
                    <a16:rowId xmlns:a16="http://schemas.microsoft.com/office/drawing/2014/main" val="3919148743"/>
                  </a:ext>
                </a:extLst>
              </a:tr>
              <a:tr h="550603">
                <a:tc>
                  <a:txBody>
                    <a:bodyPr/>
                    <a:lstStyle/>
                    <a:p>
                      <a:r>
                        <a:rPr lang="en-CA" sz="1600" dirty="0"/>
                        <a:t>How could this project make an impact outside of class?</a:t>
                      </a:r>
                    </a:p>
                  </a:txBody>
                  <a:tcPr/>
                </a:tc>
                <a:tc>
                  <a:txBody>
                    <a:bodyPr/>
                    <a:lstStyle/>
                    <a:p>
                      <a:r>
                        <a:rPr lang="en-US" sz="1600" dirty="0"/>
                        <a:t>Beyond the classroom, the project could serve as a transformative tool in breaking communication barriers. It can be adopted by various public service organizations, educational institutions, and workplaces to improve accessibility for those who rely on sign language for communication.</a:t>
                      </a:r>
                      <a:endParaRPr lang="en-CA" sz="1600" dirty="0"/>
                    </a:p>
                  </a:txBody>
                  <a:tcPr/>
                </a:tc>
                <a:extLst>
                  <a:ext uri="{0D108BD9-81ED-4DB2-BD59-A6C34878D82A}">
                    <a16:rowId xmlns:a16="http://schemas.microsoft.com/office/drawing/2014/main" val="1151234748"/>
                  </a:ext>
                </a:extLst>
              </a:tr>
              <a:tr h="550603">
                <a:tc>
                  <a:txBody>
                    <a:bodyPr/>
                    <a:lstStyle/>
                    <a:p>
                      <a:r>
                        <a:rPr lang="en-CA" sz="1600" dirty="0"/>
                        <a:t>Why should class choose this topic?</a:t>
                      </a:r>
                    </a:p>
                  </a:txBody>
                  <a:tcPr/>
                </a:tc>
                <a:tc>
                  <a:txBody>
                    <a:bodyPr/>
                    <a:lstStyle/>
                    <a:p>
                      <a:r>
                        <a:rPr lang="en-US" sz="1600" dirty="0"/>
                        <a:t>The project combines AI with social good, using technology to solve a real-world problem. It offers practical experience with machine learning models for gesture recognition, and it also fosters awareness about the importance of accessibility and inclusivity in technology development.</a:t>
                      </a:r>
                      <a:endParaRPr lang="en-CA" sz="1600" dirty="0"/>
                    </a:p>
                  </a:txBody>
                  <a:tcPr/>
                </a:tc>
                <a:extLst>
                  <a:ext uri="{0D108BD9-81ED-4DB2-BD59-A6C34878D82A}">
                    <a16:rowId xmlns:a16="http://schemas.microsoft.com/office/drawing/2014/main" val="914786795"/>
                  </a:ext>
                </a:extLst>
              </a:tr>
            </a:tbl>
          </a:graphicData>
        </a:graphic>
      </p:graphicFrame>
    </p:spTree>
    <p:extLst>
      <p:ext uri="{BB962C8B-B14F-4D97-AF65-F5344CB8AC3E}">
        <p14:creationId xmlns:p14="http://schemas.microsoft.com/office/powerpoint/2010/main" val="645365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A67DD47-1146-DB34-F2B3-5FF94C72D87A}"/>
              </a:ext>
            </a:extLst>
          </p:cNvPr>
          <p:cNvGraphicFramePr>
            <a:graphicFrameLocks noGrp="1"/>
          </p:cNvGraphicFramePr>
          <p:nvPr>
            <p:extLst>
              <p:ext uri="{D42A27DB-BD31-4B8C-83A1-F6EECF244321}">
                <p14:modId xmlns:p14="http://schemas.microsoft.com/office/powerpoint/2010/main" val="3848502471"/>
              </p:ext>
            </p:extLst>
          </p:nvPr>
        </p:nvGraphicFramePr>
        <p:xfrm>
          <a:off x="120835" y="0"/>
          <a:ext cx="11950330" cy="8756940"/>
        </p:xfrm>
        <a:graphic>
          <a:graphicData uri="http://schemas.openxmlformats.org/drawingml/2006/table">
            <a:tbl>
              <a:tblPr firstRow="1" bandRow="1">
                <a:tableStyleId>{073A0DAA-6AF3-43AB-8588-CEC1D06C72B9}</a:tableStyleId>
              </a:tblPr>
              <a:tblGrid>
                <a:gridCol w="2148994">
                  <a:extLst>
                    <a:ext uri="{9D8B030D-6E8A-4147-A177-3AD203B41FA5}">
                      <a16:colId xmlns:a16="http://schemas.microsoft.com/office/drawing/2014/main" val="4147955904"/>
                    </a:ext>
                  </a:extLst>
                </a:gridCol>
                <a:gridCol w="9801336">
                  <a:extLst>
                    <a:ext uri="{9D8B030D-6E8A-4147-A177-3AD203B41FA5}">
                      <a16:colId xmlns:a16="http://schemas.microsoft.com/office/drawing/2014/main" val="1775696478"/>
                    </a:ext>
                  </a:extLst>
                </a:gridCol>
              </a:tblGrid>
              <a:tr h="344615">
                <a:tc>
                  <a:txBody>
                    <a:bodyPr/>
                    <a:lstStyle/>
                    <a:p>
                      <a:r>
                        <a:rPr lang="en-CA" sz="1600" dirty="0"/>
                        <a:t>Team Number</a:t>
                      </a:r>
                    </a:p>
                  </a:txBody>
                  <a:tcPr/>
                </a:tc>
                <a:tc>
                  <a:txBody>
                    <a:bodyPr/>
                    <a:lstStyle/>
                    <a:p>
                      <a:r>
                        <a:rPr lang="en-CA" sz="1600" dirty="0"/>
                        <a:t>8</a:t>
                      </a:r>
                    </a:p>
                  </a:txBody>
                  <a:tcPr/>
                </a:tc>
                <a:extLst>
                  <a:ext uri="{0D108BD9-81ED-4DB2-BD59-A6C34878D82A}">
                    <a16:rowId xmlns:a16="http://schemas.microsoft.com/office/drawing/2014/main" val="3150143414"/>
                  </a:ext>
                </a:extLst>
              </a:tr>
              <a:tr h="344615">
                <a:tc>
                  <a:txBody>
                    <a:bodyPr/>
                    <a:lstStyle/>
                    <a:p>
                      <a:r>
                        <a:rPr lang="en-CA" sz="1600" b="1" dirty="0">
                          <a:solidFill>
                            <a:schemeClr val="bg1"/>
                          </a:solidFill>
                        </a:rPr>
                        <a:t>Project Pitch</a:t>
                      </a:r>
                    </a:p>
                  </a:txBody>
                  <a:tcPr>
                    <a:solidFill>
                      <a:schemeClr val="tx1"/>
                    </a:solidFill>
                  </a:tcPr>
                </a:tc>
                <a:tc>
                  <a:txBody>
                    <a:bodyPr/>
                    <a:lstStyle/>
                    <a:p>
                      <a:r>
                        <a:rPr lang="en-CA" sz="1600" b="1" dirty="0">
                          <a:solidFill>
                            <a:schemeClr val="bg1"/>
                          </a:solidFill>
                        </a:rPr>
                        <a:t>SMALL BUSINESS – Restaurant Recommendation System</a:t>
                      </a:r>
                    </a:p>
                  </a:txBody>
                  <a:tcPr>
                    <a:solidFill>
                      <a:schemeClr val="tx1"/>
                    </a:solidFill>
                  </a:tcPr>
                </a:tc>
                <a:extLst>
                  <a:ext uri="{0D108BD9-81ED-4DB2-BD59-A6C34878D82A}">
                    <a16:rowId xmlns:a16="http://schemas.microsoft.com/office/drawing/2014/main" val="3920843178"/>
                  </a:ext>
                </a:extLst>
              </a:tr>
              <a:tr h="595245">
                <a:tc>
                  <a:txBody>
                    <a:bodyPr/>
                    <a:lstStyle/>
                    <a:p>
                      <a:r>
                        <a:rPr lang="en-CA" sz="1600" dirty="0"/>
                        <a:t>Example Organization or Category </a:t>
                      </a:r>
                    </a:p>
                  </a:txBody>
                  <a:tcPr/>
                </a:tc>
                <a:tc>
                  <a:txBody>
                    <a:bodyPr/>
                    <a:lstStyle/>
                    <a:p>
                      <a:r>
                        <a:rPr lang="en-CA" sz="1600" dirty="0"/>
                        <a:t>Small restaurants or  Online food delivery Apps</a:t>
                      </a:r>
                    </a:p>
                  </a:txBody>
                  <a:tcPr/>
                </a:tc>
                <a:extLst>
                  <a:ext uri="{0D108BD9-81ED-4DB2-BD59-A6C34878D82A}">
                    <a16:rowId xmlns:a16="http://schemas.microsoft.com/office/drawing/2014/main" val="38642321"/>
                  </a:ext>
                </a:extLst>
              </a:tr>
              <a:tr h="1090015">
                <a:tc>
                  <a:txBody>
                    <a:bodyPr/>
                    <a:lstStyle/>
                    <a:p>
                      <a:r>
                        <a:rPr lang="en-CA" sz="1600" dirty="0"/>
                        <a:t>Description of Organization</a:t>
                      </a:r>
                    </a:p>
                  </a:txBody>
                  <a:tcPr/>
                </a:tc>
                <a:tc>
                  <a:txBody>
                    <a:bodyPr/>
                    <a:lstStyle/>
                    <a:p>
                      <a:r>
                        <a:rPr lang="en-US" sz="1600" dirty="0"/>
                        <a:t>The project focuses on a restaurant recommendation system that uses machine learning techniques to suggest dining options based on user preferences and geographic location. The system will analyze customer reviews, geographic coordinates (latitude and longitude), and apply clustering algorithms such as </a:t>
                      </a:r>
                      <a:r>
                        <a:rPr lang="en-US" sz="1600" dirty="0" err="1"/>
                        <a:t>KMeans</a:t>
                      </a:r>
                      <a:r>
                        <a:rPr lang="en-US" sz="1600" dirty="0"/>
                        <a:t> for location-based grouping.</a:t>
                      </a:r>
                    </a:p>
                  </a:txBody>
                  <a:tcPr/>
                </a:tc>
                <a:extLst>
                  <a:ext uri="{0D108BD9-81ED-4DB2-BD59-A6C34878D82A}">
                    <a16:rowId xmlns:a16="http://schemas.microsoft.com/office/drawing/2014/main" val="313888427"/>
                  </a:ext>
                </a:extLst>
              </a:tr>
              <a:tr h="629266">
                <a:tc>
                  <a:txBody>
                    <a:bodyPr/>
                    <a:lstStyle/>
                    <a:p>
                      <a:r>
                        <a:rPr lang="en-CA" sz="1600" dirty="0"/>
                        <a:t>Two Specific Ethical Considerations in AI Adoption </a:t>
                      </a:r>
                    </a:p>
                  </a:txBody>
                  <a:tcPr/>
                </a:tc>
                <a:tc>
                  <a:txBody>
                    <a:bodyPr/>
                    <a:lstStyle/>
                    <a:p>
                      <a:pPr marL="285750" indent="-285750">
                        <a:buFont typeface="Arial" panose="020B0604020202020204" pitchFamily="34" charset="0"/>
                        <a:buChar char="•"/>
                      </a:pPr>
                      <a:r>
                        <a:rPr lang="en-US" sz="1600" dirty="0"/>
                        <a:t>Data Privacy: Ensuring that personal and location data of users are protected and not misused.</a:t>
                      </a:r>
                    </a:p>
                    <a:p>
                      <a:pPr marL="285750" indent="-285750">
                        <a:buFont typeface="Arial" panose="020B0604020202020204" pitchFamily="34" charset="0"/>
                        <a:buChar char="•"/>
                      </a:pPr>
                      <a:r>
                        <a:rPr lang="en-US" sz="1600" dirty="0"/>
                        <a:t>Algorithmic Bias: Ensuring that the recommendation system does not unfairly favor certain restaurants over others due to inherent biases in the training data.</a:t>
                      </a:r>
                    </a:p>
                  </a:txBody>
                  <a:tcPr/>
                </a:tc>
                <a:extLst>
                  <a:ext uri="{0D108BD9-81ED-4DB2-BD59-A6C34878D82A}">
                    <a16:rowId xmlns:a16="http://schemas.microsoft.com/office/drawing/2014/main" val="3030245523"/>
                  </a:ext>
                </a:extLst>
              </a:tr>
              <a:tr h="828860">
                <a:tc>
                  <a:txBody>
                    <a:bodyPr/>
                    <a:lstStyle/>
                    <a:p>
                      <a:r>
                        <a:rPr lang="en-CA" sz="1600" dirty="0"/>
                        <a:t>Three Examples of </a:t>
                      </a:r>
                      <a:r>
                        <a:rPr lang="en-CA" sz="1600" b="1" dirty="0"/>
                        <a:t>Operational</a:t>
                      </a:r>
                      <a:r>
                        <a:rPr lang="en-CA" sz="1600" dirty="0"/>
                        <a:t> Decisions</a:t>
                      </a:r>
                    </a:p>
                  </a:txBody>
                  <a:tcPr/>
                </a:tc>
                <a:tc>
                  <a:txBody>
                    <a:bodyPr/>
                    <a:lstStyle/>
                    <a:p>
                      <a:pPr marL="285750" indent="-285750">
                        <a:buFont typeface="Arial" panose="020B0604020202020204" pitchFamily="34" charset="0"/>
                        <a:buChar char="•"/>
                      </a:pPr>
                      <a:r>
                        <a:rPr lang="en-US" sz="1600" dirty="0"/>
                        <a:t>Deciding the frequency of updating restaurant data (e.g., reviews, locations).</a:t>
                      </a:r>
                    </a:p>
                    <a:p>
                      <a:pPr marL="285750" indent="-285750">
                        <a:buFont typeface="Arial" panose="020B0604020202020204" pitchFamily="34" charset="0"/>
                        <a:buChar char="•"/>
                      </a:pPr>
                      <a:r>
                        <a:rPr lang="en-US" sz="1600" dirty="0"/>
                        <a:t>Determining the specific location radius for recommending nearby restaurants.</a:t>
                      </a:r>
                    </a:p>
                    <a:p>
                      <a:pPr marL="285750" indent="-285750">
                        <a:buFont typeface="Arial" panose="020B0604020202020204" pitchFamily="34" charset="0"/>
                        <a:buChar char="•"/>
                      </a:pPr>
                      <a:r>
                        <a:rPr lang="en-US" sz="1600" dirty="0"/>
                        <a:t>Managing user feedback and integrating it into the system for real-time improvements.</a:t>
                      </a:r>
                    </a:p>
                  </a:txBody>
                  <a:tcPr/>
                </a:tc>
                <a:extLst>
                  <a:ext uri="{0D108BD9-81ED-4DB2-BD59-A6C34878D82A}">
                    <a16:rowId xmlns:a16="http://schemas.microsoft.com/office/drawing/2014/main" val="928391788"/>
                  </a:ext>
                </a:extLst>
              </a:tr>
              <a:tr h="845874">
                <a:tc>
                  <a:txBody>
                    <a:bodyPr/>
                    <a:lstStyle/>
                    <a:p>
                      <a:r>
                        <a:rPr lang="en-CA" sz="1600" dirty="0"/>
                        <a:t>Three Examples of  </a:t>
                      </a:r>
                      <a:r>
                        <a:rPr lang="en-CA" sz="1600" b="1" dirty="0"/>
                        <a:t>Tactical</a:t>
                      </a:r>
                      <a:r>
                        <a:rPr lang="en-CA" sz="1600" dirty="0"/>
                        <a:t> Decisions</a:t>
                      </a:r>
                    </a:p>
                  </a:txBody>
                  <a:tcPr/>
                </a:tc>
                <a:tc>
                  <a:txBody>
                    <a:bodyPr/>
                    <a:lstStyle/>
                    <a:p>
                      <a:pPr marL="285750" indent="-285750">
                        <a:buFont typeface="Arial" panose="020B0604020202020204" pitchFamily="34" charset="0"/>
                        <a:buChar char="•"/>
                      </a:pPr>
                      <a:r>
                        <a:rPr lang="en-US" sz="1600" dirty="0"/>
                        <a:t>Choosing the machine learning model (e.g., </a:t>
                      </a:r>
                      <a:r>
                        <a:rPr lang="en-US" sz="1600" dirty="0" err="1"/>
                        <a:t>KMeans</a:t>
                      </a:r>
                      <a:r>
                        <a:rPr lang="en-US" sz="1600" dirty="0"/>
                        <a:t> for clustering based on location).</a:t>
                      </a:r>
                    </a:p>
                    <a:p>
                      <a:pPr marL="285750" indent="-285750">
                        <a:buFont typeface="Arial" panose="020B0604020202020204" pitchFamily="34" charset="0"/>
                        <a:buChar char="•"/>
                      </a:pPr>
                      <a:r>
                        <a:rPr lang="en-US" sz="1600" dirty="0"/>
                        <a:t>Selecting the features for training (e.g., location, reviews, user preferences).</a:t>
                      </a:r>
                    </a:p>
                    <a:p>
                      <a:pPr marL="285750" indent="-285750">
                        <a:buFont typeface="Arial" panose="020B0604020202020204" pitchFamily="34" charset="0"/>
                        <a:buChar char="•"/>
                      </a:pPr>
                      <a:r>
                        <a:rPr lang="en-US" sz="1600" dirty="0"/>
                        <a:t>Deciding how often to retrain the model based on new data (e.g., weekly or monthly).</a:t>
                      </a:r>
                    </a:p>
                  </a:txBody>
                  <a:tcPr/>
                </a:tc>
                <a:extLst>
                  <a:ext uri="{0D108BD9-81ED-4DB2-BD59-A6C34878D82A}">
                    <a16:rowId xmlns:a16="http://schemas.microsoft.com/office/drawing/2014/main" val="3116382678"/>
                  </a:ext>
                </a:extLst>
              </a:tr>
              <a:tr h="1096504">
                <a:tc>
                  <a:txBody>
                    <a:bodyPr/>
                    <a:lstStyle/>
                    <a:p>
                      <a:r>
                        <a:rPr lang="en-CA" sz="1600" dirty="0"/>
                        <a:t>Three Examples of </a:t>
                      </a:r>
                      <a:r>
                        <a:rPr lang="en-CA" sz="1600" b="1" dirty="0"/>
                        <a:t>Strategic</a:t>
                      </a:r>
                      <a:r>
                        <a:rPr lang="en-CA" sz="1600" dirty="0"/>
                        <a:t> Decisions</a:t>
                      </a:r>
                    </a:p>
                  </a:txBody>
                  <a:tcPr/>
                </a:tc>
                <a:tc>
                  <a:txBody>
                    <a:bodyPr/>
                    <a:lstStyle/>
                    <a:p>
                      <a:pPr marL="285750" indent="-285750">
                        <a:buFont typeface="Arial" panose="020B0604020202020204" pitchFamily="34" charset="0"/>
                        <a:buChar char="•"/>
                      </a:pPr>
                      <a:r>
                        <a:rPr lang="en-US" sz="1600" dirty="0"/>
                        <a:t>Expanding the recommendation system to different geographic areas or restaurant types (e.g., casual dining, fine dining).</a:t>
                      </a:r>
                    </a:p>
                    <a:p>
                      <a:pPr marL="285750" indent="-285750">
                        <a:buFont typeface="Arial" panose="020B0604020202020204" pitchFamily="34" charset="0"/>
                        <a:buChar char="•"/>
                      </a:pPr>
                      <a:r>
                        <a:rPr lang="en-US" sz="1600" dirty="0"/>
                        <a:t>Collaborating with restaurant chains to integrate their promotions or menu items into the system.</a:t>
                      </a:r>
                    </a:p>
                    <a:p>
                      <a:pPr marL="285750" indent="-285750">
                        <a:buFont typeface="Arial" panose="020B0604020202020204" pitchFamily="34" charset="0"/>
                        <a:buChar char="•"/>
                      </a:pPr>
                      <a:r>
                        <a:rPr lang="en-US" sz="1600" dirty="0"/>
                        <a:t>Adopting a hybrid recommendation model (combining content-based and collaborative filtering).</a:t>
                      </a:r>
                      <a:endParaRPr lang="en-CA" sz="1600" dirty="0"/>
                    </a:p>
                  </a:txBody>
                  <a:tcPr/>
                </a:tc>
                <a:extLst>
                  <a:ext uri="{0D108BD9-81ED-4DB2-BD59-A6C34878D82A}">
                    <a16:rowId xmlns:a16="http://schemas.microsoft.com/office/drawing/2014/main" val="341654815"/>
                  </a:ext>
                </a:extLst>
              </a:tr>
              <a:tr h="845874">
                <a:tc>
                  <a:txBody>
                    <a:bodyPr/>
                    <a:lstStyle/>
                    <a:p>
                      <a:r>
                        <a:rPr lang="en-CA" sz="1600" dirty="0"/>
                        <a:t>Why this is topic important?</a:t>
                      </a:r>
                    </a:p>
                  </a:txBody>
                  <a:tcPr/>
                </a:tc>
                <a:tc>
                  <a:txBody>
                    <a:bodyPr/>
                    <a:lstStyle/>
                    <a:p>
                      <a:r>
                        <a:rPr lang="en-US" sz="1600" dirty="0"/>
                        <a:t>Recommendation systems are widely used in various industries to enhance customer experience. For small restaurants, such systems can boost visibility, optimize marketing efforts, and increase customer satisfaction by making dining more personalized.</a:t>
                      </a:r>
                      <a:endParaRPr lang="en-CA" sz="1600" dirty="0"/>
                    </a:p>
                  </a:txBody>
                  <a:tcPr/>
                </a:tc>
                <a:extLst>
                  <a:ext uri="{0D108BD9-81ED-4DB2-BD59-A6C34878D82A}">
                    <a16:rowId xmlns:a16="http://schemas.microsoft.com/office/drawing/2014/main" val="3919148743"/>
                  </a:ext>
                </a:extLst>
              </a:tr>
              <a:tr h="845874">
                <a:tc>
                  <a:txBody>
                    <a:bodyPr/>
                    <a:lstStyle/>
                    <a:p>
                      <a:r>
                        <a:rPr lang="en-CA" sz="1600" dirty="0"/>
                        <a:t>How could this project make an impact outside of class?</a:t>
                      </a:r>
                    </a:p>
                  </a:txBody>
                  <a:tcPr/>
                </a:tc>
                <a:tc>
                  <a:txBody>
                    <a:bodyPr/>
                    <a:lstStyle/>
                    <a:p>
                      <a:r>
                        <a:rPr lang="en-US" sz="1600" dirty="0"/>
                        <a:t>The project can provide real-world applications in the food and beverage industry, helping small businesses attract more customers by offering personalized dining recommendations. It can also serve as a prototype for location-based services in other domains such as retail or travel.</a:t>
                      </a:r>
                      <a:endParaRPr lang="en-CA" sz="1600" dirty="0"/>
                    </a:p>
                  </a:txBody>
                  <a:tcPr/>
                </a:tc>
                <a:extLst>
                  <a:ext uri="{0D108BD9-81ED-4DB2-BD59-A6C34878D82A}">
                    <a16:rowId xmlns:a16="http://schemas.microsoft.com/office/drawing/2014/main" val="1151234748"/>
                  </a:ext>
                </a:extLst>
              </a:tr>
              <a:tr h="1096504">
                <a:tc>
                  <a:txBody>
                    <a:bodyPr/>
                    <a:lstStyle/>
                    <a:p>
                      <a:r>
                        <a:rPr lang="en-CA" sz="1600" dirty="0"/>
                        <a:t>Why should class choose this topic?</a:t>
                      </a:r>
                    </a:p>
                  </a:txBody>
                  <a:tcPr/>
                </a:tc>
                <a:tc>
                  <a:txBody>
                    <a:bodyPr/>
                    <a:lstStyle/>
                    <a:p>
                      <a:r>
                        <a:rPr lang="en-US" sz="1600" dirty="0"/>
                        <a:t>The restaurant recommendation system leverages practical AI and machine learning concepts like clustering, content-based filtering, and collaborative filtering. It offers hands-on experience with data visualization and geospatial data, making it an engaging and relevant project for aspiring data scientists and machine learning practitioners.</a:t>
                      </a:r>
                      <a:endParaRPr lang="en-CA" sz="1600" dirty="0"/>
                    </a:p>
                  </a:txBody>
                  <a:tcPr/>
                </a:tc>
                <a:extLst>
                  <a:ext uri="{0D108BD9-81ED-4DB2-BD59-A6C34878D82A}">
                    <a16:rowId xmlns:a16="http://schemas.microsoft.com/office/drawing/2014/main" val="914786795"/>
                  </a:ext>
                </a:extLst>
              </a:tr>
            </a:tbl>
          </a:graphicData>
        </a:graphic>
      </p:graphicFrame>
    </p:spTree>
    <p:extLst>
      <p:ext uri="{BB962C8B-B14F-4D97-AF65-F5344CB8AC3E}">
        <p14:creationId xmlns:p14="http://schemas.microsoft.com/office/powerpoint/2010/main" val="158728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964</Words>
  <Application>Microsoft Office PowerPoint</Application>
  <PresentationFormat>Widescreen</PresentationFormat>
  <Paragraphs>63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Lato</vt:lpstr>
      <vt:lpstr>Office Theme</vt:lpstr>
      <vt:lpstr>CSCN8030  Project Discovery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CSCN8030  Project Discovery</dc:title>
  <dc:creator>Amanda Tk</dc:creator>
  <cp:lastModifiedBy>Angel Antony</cp:lastModifiedBy>
  <cp:revision>3</cp:revision>
  <dcterms:created xsi:type="dcterms:W3CDTF">2023-09-11T11:32:09Z</dcterms:created>
  <dcterms:modified xsi:type="dcterms:W3CDTF">2024-09-10T18:44:26Z</dcterms:modified>
</cp:coreProperties>
</file>