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283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070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468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99412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471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295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360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881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5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56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62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177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789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67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73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48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04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85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6533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a:t>
            </a:r>
            <a:r>
              <a:rPr lang="en-US" sz="6700" b="1" dirty="0">
                <a:latin typeface="Arial" panose="020B0604020202020204" pitchFamily="34" charset="0"/>
                <a:cs typeface="Arial" panose="020B0604020202020204" pitchFamily="34" charset="0"/>
              </a:rPr>
              <a:t>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normAutofit/>
          </a:bodyPr>
          <a:lstStyle/>
          <a:p>
            <a:r>
              <a:rPr lang="en-US" sz="1800" dirty="0">
                <a:solidFill>
                  <a:schemeClr val="tx1">
                    <a:lumMod val="95000"/>
                  </a:schemeClr>
                </a:solidFill>
                <a:latin typeface="Arial" panose="020B0604020202020204" pitchFamily="34" charset="0"/>
                <a:cs typeface="Arial" panose="020B0604020202020204" pitchFamily="34" charset="0"/>
              </a:rPr>
              <a:t>Applied Data Science Capstone</a:t>
            </a:r>
          </a:p>
          <a:p>
            <a:r>
              <a:rPr lang="it-IT" sz="1800" dirty="0">
                <a:solidFill>
                  <a:schemeClr val="tx1">
                    <a:lumMod val="95000"/>
                  </a:schemeClr>
                </a:solidFill>
                <a:latin typeface="Arial" panose="020B0604020202020204" pitchFamily="34" charset="0"/>
                <a:cs typeface="Arial" panose="020B0604020202020204" pitchFamily="34" charset="0"/>
              </a:rPr>
              <a:t>IBM Data Science Professional Certificate</a:t>
            </a:r>
          </a:p>
          <a:p>
            <a:endParaRPr lang="en-CA"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4401205"/>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Methodology cont’d:</a:t>
            </a:r>
          </a:p>
          <a:p>
            <a:r>
              <a:rPr lang="en-CA" sz="2000" b="1" dirty="0">
                <a:latin typeface="Arial" panose="020B0604020202020204" pitchFamily="34" charset="0"/>
                <a:cs typeface="Arial" panose="020B0604020202020204" pitchFamily="34" charset="0"/>
              </a:rPr>
              <a:t>3. Cluster 2 Contains the highest cluster density. We need to find the geographic centroid for this cluster. This is the optimum location for a new Restaurant Supply Store.</a:t>
            </a:r>
            <a:br>
              <a:rPr lang="en-CA" sz="2000" b="1" dirty="0">
                <a:latin typeface="Arial" panose="020B0604020202020204" pitchFamily="34" charset="0"/>
                <a:cs typeface="Arial" panose="020B0604020202020204" pitchFamily="34" charset="0"/>
              </a:rPr>
            </a:br>
            <a:endParaRPr lang="en-CA" sz="2000" b="1"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Here we take the average latitude and longitude to be the centroid.</a:t>
            </a:r>
          </a:p>
          <a:p>
            <a:r>
              <a:rPr lang="en-CA" sz="2000" b="1" dirty="0">
                <a:latin typeface="Arial" panose="020B0604020202020204" pitchFamily="34" charset="0"/>
                <a:cs typeface="Arial" panose="020B0604020202020204" pitchFamily="34" charset="0"/>
              </a:rPr>
              <a:t>3.1 Install </a:t>
            </a:r>
            <a:r>
              <a:rPr lang="en-CA" sz="2000" b="1" dirty="0" err="1">
                <a:latin typeface="Arial" panose="020B0604020202020204" pitchFamily="34" charset="0"/>
                <a:cs typeface="Arial" panose="020B0604020202020204" pitchFamily="34" charset="0"/>
              </a:rPr>
              <a:t>opencage</a:t>
            </a:r>
            <a:r>
              <a:rPr lang="en-CA" sz="2000" b="1" dirty="0">
                <a:latin typeface="Arial" panose="020B0604020202020204" pitchFamily="34" charset="0"/>
                <a:cs typeface="Arial" panose="020B0604020202020204" pitchFamily="34" charset="0"/>
              </a:rPr>
              <a:t> to reverse lookup the coordinates</a:t>
            </a:r>
          </a:p>
          <a:p>
            <a:r>
              <a:rPr lang="en-CA" sz="2000" dirty="0" err="1">
                <a:latin typeface="Arial" panose="020B0604020202020204" pitchFamily="34" charset="0"/>
                <a:cs typeface="Arial" panose="020B0604020202020204" pitchFamily="34" charset="0"/>
              </a:rPr>
              <a:t>Opencage</a:t>
            </a:r>
            <a:r>
              <a:rPr lang="en-CA" sz="2000" dirty="0">
                <a:latin typeface="Arial" panose="020B0604020202020204" pitchFamily="34" charset="0"/>
                <a:cs typeface="Arial" panose="020B0604020202020204" pitchFamily="34" charset="0"/>
              </a:rPr>
              <a:t> allows me to reverse lookup the geo coordinates. </a:t>
            </a:r>
          </a:p>
          <a:p>
            <a:br>
              <a:rPr lang="en-CA" sz="2000" dirty="0">
                <a:latin typeface="Arial" panose="020B0604020202020204" pitchFamily="34" charset="0"/>
                <a:cs typeface="Arial" panose="020B0604020202020204" pitchFamily="34" charset="0"/>
              </a:rPr>
            </a:br>
            <a:r>
              <a:rPr lang="en-CA" sz="2000" b="1" dirty="0">
                <a:latin typeface="Arial" panose="020B0604020202020204" pitchFamily="34" charset="0"/>
                <a:cs typeface="Arial" panose="020B0604020202020204" pitchFamily="34" charset="0"/>
              </a:rPr>
              <a:t>* Key Observation: This is the optimum location for a new Restaurant Supply Store.*</a:t>
            </a:r>
            <a:endParaRPr lang="en-CA" sz="2000" dirty="0">
              <a:latin typeface="Arial" panose="020B0604020202020204" pitchFamily="34" charset="0"/>
              <a:cs typeface="Arial" panose="020B0604020202020204" pitchFamily="34" charset="0"/>
            </a:endParaRPr>
          </a:p>
          <a:p>
            <a:r>
              <a:rPr lang="en-CA" sz="2000" b="1" dirty="0">
                <a:latin typeface="Arial" panose="020B0604020202020204" pitchFamily="34" charset="0"/>
                <a:cs typeface="Arial" panose="020B0604020202020204" pitchFamily="34" charset="0"/>
              </a:rPr>
              <a:t>3.2 Plot the clusters on a Map of the Toronto and Super Impose the best location of a Store</a:t>
            </a:r>
            <a:r>
              <a:rPr lang="en-CA" sz="2000" b="1" dirty="0">
                <a:latin typeface="Arial" panose="020B0604020202020204" pitchFamily="34" charset="0"/>
                <a:cs typeface="Arial" panose="020B0604020202020204" pitchFamily="34" charset="0"/>
                <a:hlinkClick r:id="rId2"/>
              </a:rPr>
              <a:t>¶</a:t>
            </a:r>
            <a:endParaRPr lang="en-CA" sz="2000" b="1" dirty="0">
              <a:latin typeface="Arial" panose="020B0604020202020204" pitchFamily="34" charset="0"/>
              <a:cs typeface="Arial" panose="020B0604020202020204" pitchFamily="34" charset="0"/>
            </a:endParaRPr>
          </a:p>
          <a:p>
            <a:pPr lvl="0"/>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32343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Results:</a:t>
            </a:r>
          </a:p>
          <a:p>
            <a:r>
              <a:rPr lang="en-US" sz="2000" b="1" dirty="0">
                <a:latin typeface="Arial" panose="020B0604020202020204" pitchFamily="34" charset="0"/>
                <a:cs typeface="Arial" panose="020B0604020202020204" pitchFamily="34" charset="0"/>
              </a:rPr>
              <a:t>4.1 Plot the clusters on a Map of the Toronto and Super Impose the best location of a Store</a:t>
            </a:r>
          </a:p>
          <a:p>
            <a:pPr lvl="0"/>
            <a:endParaRPr lang="en-CA"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C494A33-1901-423C-9A2C-2C02C9718B28}"/>
              </a:ext>
            </a:extLst>
          </p:cNvPr>
          <p:cNvPicPr>
            <a:picLocks noChangeAspect="1"/>
          </p:cNvPicPr>
          <p:nvPr/>
        </p:nvPicPr>
        <p:blipFill>
          <a:blip r:embed="rId2"/>
          <a:stretch>
            <a:fillRect/>
          </a:stretch>
        </p:blipFill>
        <p:spPr>
          <a:xfrm>
            <a:off x="1113182" y="1827021"/>
            <a:ext cx="8627165" cy="4776019"/>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4676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Results Cont’d:</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4.2 Exact Address of desired Location</a:t>
            </a:r>
          </a:p>
          <a:p>
            <a:r>
              <a:rPr lang="en-US" sz="2000" dirty="0">
                <a:latin typeface="Arial" panose="020B0604020202020204" pitchFamily="34" charset="0"/>
                <a:cs typeface="Arial" panose="020B0604020202020204" pitchFamily="34" charset="0"/>
              </a:rPr>
              <a:t>Based on a reverse Lookup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exact Address to locate would be: 268 Balliol Street, ON M4S 1C2, Canada or </a:t>
            </a:r>
            <a:r>
              <a:rPr lang="en-US" sz="2000" dirty="0" err="1">
                <a:latin typeface="Arial" panose="020B0604020202020204" pitchFamily="34" charset="0"/>
                <a:cs typeface="Arial" panose="020B0604020202020204" pitchFamily="34" charset="0"/>
              </a:rPr>
              <a:t>lat</a:t>
            </a:r>
            <a:r>
              <a:rPr lang="en-US" sz="2000" dirty="0">
                <a:latin typeface="Arial" panose="020B0604020202020204" pitchFamily="34" charset="0"/>
                <a:cs typeface="Arial" panose="020B0604020202020204" pitchFamily="34" charset="0"/>
              </a:rPr>
              <a:t>: 43.6991598, </a:t>
            </a:r>
            <a:r>
              <a:rPr lang="en-US" sz="2000" dirty="0" err="1">
                <a:latin typeface="Arial" panose="020B0604020202020204" pitchFamily="34" charset="0"/>
                <a:cs typeface="Arial" panose="020B0604020202020204" pitchFamily="34" charset="0"/>
              </a:rPr>
              <a:t>lng</a:t>
            </a:r>
            <a:r>
              <a:rPr lang="en-US" sz="2000" dirty="0">
                <a:latin typeface="Arial" panose="020B0604020202020204" pitchFamily="34" charset="0"/>
                <a:cs typeface="Arial" panose="020B0604020202020204" pitchFamily="34" charset="0"/>
              </a:rPr>
              <a:t>: -79.3878871</a:t>
            </a:r>
          </a:p>
          <a:p>
            <a:pPr lvl="0"/>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649358" y="503582"/>
            <a:ext cx="10429460" cy="6555641"/>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Discussion:</a:t>
            </a:r>
          </a:p>
          <a:p>
            <a:r>
              <a:rPr lang="en-CA" sz="2000" b="1" dirty="0">
                <a:latin typeface="Arial" panose="020B0604020202020204" pitchFamily="34" charset="0"/>
                <a:cs typeface="Arial" panose="020B0604020202020204" pitchFamily="34" charset="0"/>
              </a:rPr>
              <a:t>5.1 Explaining the results</a:t>
            </a:r>
          </a:p>
          <a:p>
            <a:r>
              <a:rPr lang="en-CA" sz="2000" dirty="0">
                <a:latin typeface="Arial" panose="020B0604020202020204" pitchFamily="34" charset="0"/>
                <a:cs typeface="Arial" panose="020B0604020202020204" pitchFamily="34" charset="0"/>
              </a:rPr>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sz="2000" dirty="0">
                <a:latin typeface="Arial" panose="020B0604020202020204" pitchFamily="34" charset="0"/>
                <a:cs typeface="Arial" panose="020B0604020202020204" pitchFamily="34" charset="0"/>
              </a:rPr>
              <a:t>When we built our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sz="2000" dirty="0">
                <a:latin typeface="Arial" panose="020B0604020202020204" pitchFamily="34" charset="0"/>
                <a:cs typeface="Arial" panose="020B0604020202020204" pitchFamily="34" charset="0"/>
              </a:rPr>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554545"/>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Conclusion:</a:t>
            </a:r>
          </a:p>
          <a:p>
            <a:r>
              <a:rPr lang="en-CA" sz="2000" dirty="0">
                <a:latin typeface="Arial" panose="020B0604020202020204" pitchFamily="34" charset="0"/>
                <a:cs typeface="Arial" panose="020B0604020202020204" pitchFamily="34" charset="0"/>
              </a:rPr>
              <a:t>I feel confident with the recommendation I have given my friend as it is backed up with demonstrated data analysis. While nothing can ever be 100% certain he will certainly be better informed than he was prior to asking for my help.</a:t>
            </a:r>
          </a:p>
          <a:p>
            <a:r>
              <a:rPr lang="en-CA" sz="2000" dirty="0">
                <a:latin typeface="Arial" panose="020B0604020202020204" pitchFamily="34" charset="0"/>
                <a:cs typeface="Arial" panose="020B0604020202020204" pitchFamily="34" charset="0"/>
              </a:rPr>
              <a:t>Much more inference can be obtained with more work. A potential side business for my friend might be assisting new restaurant owners where they might locate a new restaurant, who their competition is and who their clientele might be.</a:t>
            </a:r>
          </a:p>
          <a:p>
            <a:pPr lvl="0"/>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763726" y="685800"/>
            <a:ext cx="10058400" cy="506896"/>
          </a:xfrm>
        </p:spPr>
        <p:txBody>
          <a:bodyPr>
            <a:noAutofit/>
          </a:bodyPr>
          <a:lstStyle/>
          <a:p>
            <a:r>
              <a:rPr lang="en-CA" sz="2800" b="1" dirty="0">
                <a:latin typeface="Arial" panose="020B0604020202020204" pitchFamily="34" charset="0"/>
                <a:cs typeface="Arial" panose="020B0604020202020204" pitchFamily="34" charset="0"/>
              </a:rPr>
              <a:t>Introduction:</a:t>
            </a:r>
            <a:br>
              <a:rPr lang="en-CA" sz="2800" b="1" dirty="0">
                <a:latin typeface="Arial" panose="020B0604020202020204" pitchFamily="34" charset="0"/>
                <a:cs typeface="Arial" panose="020B0604020202020204" pitchFamily="34" charset="0"/>
              </a:rPr>
            </a:br>
            <a:endParaRPr lang="en-CA"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A friend of mine who runs a leading Restaurant Supply Store has found out that I am studying data science and has asked for help in trying to determine which neighborhood in Toronto he should open his new store in.</a:t>
            </a: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rPr>
              <a:t>Example Company:</a:t>
            </a: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hlinkClick r:id="rId2"/>
              </a:rPr>
              <a:t>http://www.bramainc.com/about-brama</a:t>
            </a:r>
            <a:r>
              <a:rPr lang="en-CA" dirty="0">
                <a:latin typeface="Arial" panose="020B0604020202020204" pitchFamily="34" charset="0"/>
                <a:cs typeface="Arial" panose="020B0604020202020204" pitchFamily="34" charset="0"/>
              </a:rPr>
              <a:t> </a:t>
            </a: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rPr>
              <a:t>I begin with an interview with my friend to determine the requirements.</a:t>
            </a:r>
          </a:p>
          <a:p>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861391" y="342900"/>
            <a:ext cx="9882809" cy="571500"/>
          </a:xfrm>
        </p:spPr>
        <p:txBody>
          <a:bodyPr>
            <a:normAutofit fontScale="90000"/>
          </a:bodyPr>
          <a:lstStyle/>
          <a:p>
            <a:r>
              <a:rPr lang="en-CA" dirty="0">
                <a:latin typeface="Arial" panose="020B0604020202020204" pitchFamily="34" charset="0"/>
                <a:cs typeface="Arial" panose="020B0604020202020204" pitchFamily="34" charset="0"/>
              </a:rPr>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861391" y="1021667"/>
            <a:ext cx="9882809" cy="5029200"/>
          </a:xfrm>
        </p:spPr>
        <p:txBody>
          <a:bodyPr>
            <a:noAutofit/>
          </a:bodyPr>
          <a:lstStyle/>
          <a:p>
            <a:r>
              <a:rPr lang="en-CA" dirty="0">
                <a:latin typeface="Arial" panose="020B0604020202020204" pitchFamily="34" charset="0"/>
                <a:cs typeface="Arial" panose="020B0604020202020204" pitchFamily="34" charset="0"/>
              </a:rPr>
              <a:t>Which neighborhood should my friend open his new Restaurant Supply store in Toronto? </a:t>
            </a: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rPr>
              <a:t>He wants to ensure steady and sustainable business.</a:t>
            </a:r>
          </a:p>
          <a:p>
            <a:r>
              <a:rPr lang="en-CA" b="1" dirty="0">
                <a:latin typeface="Arial" panose="020B0604020202020204" pitchFamily="34" charset="0"/>
                <a:cs typeface="Arial" panose="020B0604020202020204" pitchFamily="34" charset="0"/>
              </a:rPr>
              <a:t>Requirements:</a:t>
            </a:r>
            <a:endParaRPr lang="en-CA" dirty="0">
              <a:latin typeface="Arial" panose="020B0604020202020204" pitchFamily="34" charset="0"/>
              <a:cs typeface="Arial" panose="020B0604020202020204" pitchFamily="34" charset="0"/>
            </a:endParaRPr>
          </a:p>
          <a:p>
            <a:r>
              <a:rPr lang="en-CA" b="1" dirty="0">
                <a:latin typeface="Arial" panose="020B0604020202020204" pitchFamily="34" charset="0"/>
                <a:cs typeface="Arial" panose="020B0604020202020204" pitchFamily="34" charset="0"/>
              </a:rPr>
              <a:t>1. Store needs to be strategically located inside the biggest concentration of restaurants in Toronto area.</a:t>
            </a:r>
            <a:endParaRPr lang="en-CA" dirty="0">
              <a:latin typeface="Arial" panose="020B0604020202020204" pitchFamily="34" charset="0"/>
              <a:cs typeface="Arial" panose="020B0604020202020204" pitchFamily="34" charset="0"/>
            </a:endParaRPr>
          </a:p>
          <a:p>
            <a:r>
              <a:rPr lang="en-CA" b="1" dirty="0">
                <a:latin typeface="Arial" panose="020B0604020202020204" pitchFamily="34" charset="0"/>
                <a:cs typeface="Arial" panose="020B0604020202020204" pitchFamily="34" charset="0"/>
              </a:rPr>
              <a:t>2. Confirm any assumption by means of modeling and testing the data. Specifically, visually cluster common restaurants in Toronto by neighborhood.</a:t>
            </a:r>
            <a:endParaRPr lang="en-CA" dirty="0">
              <a:latin typeface="Arial" panose="020B0604020202020204" pitchFamily="34" charset="0"/>
              <a:cs typeface="Arial" panose="020B0604020202020204" pitchFamily="34" charset="0"/>
            </a:endParaRPr>
          </a:p>
          <a:p>
            <a:r>
              <a:rPr lang="en-CA" b="1" dirty="0">
                <a:latin typeface="Arial" panose="020B0604020202020204" pitchFamily="34" charset="0"/>
                <a:cs typeface="Arial" panose="020B0604020202020204" pitchFamily="34" charset="0"/>
              </a:rPr>
              <a:t>3. Additionally determine that a good number people can frequent these restaurants with sustainable frequency inside these neighborhoods.</a:t>
            </a:r>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a.) Is the neighborhood populous?</a:t>
            </a:r>
          </a:p>
          <a:p>
            <a:r>
              <a:rPr lang="en-CA" dirty="0">
                <a:latin typeface="Arial" panose="020B0604020202020204" pitchFamily="34" charset="0"/>
                <a:cs typeface="Arial" panose="020B0604020202020204" pitchFamily="34" charset="0"/>
              </a:rPr>
              <a:t>b.) Is the neighborhood average salary close to the Canadian National Average?</a:t>
            </a:r>
          </a:p>
          <a:p>
            <a:r>
              <a:rPr lang="en-CA" dirty="0">
                <a:latin typeface="Arial" panose="020B0604020202020204" pitchFamily="34" charset="0"/>
                <a:cs typeface="Arial" panose="020B0604020202020204" pitchFamily="34" charset="0"/>
              </a:rPr>
              <a:t>My friend wants to be able to judge which neighborhoods also may be poised to grow in restaurant numbers in coming years.</a:t>
            </a:r>
          </a:p>
          <a:p>
            <a:r>
              <a:rPr lang="en-CA" dirty="0">
                <a:latin typeface="Arial" panose="020B0604020202020204" pitchFamily="34" charset="0"/>
                <a:cs typeface="Arial" panose="020B0604020202020204" pitchFamily="34" charset="0"/>
              </a:rPr>
              <a:t>Locating his new store according to these requirements will ensure the following:</a:t>
            </a:r>
          </a:p>
          <a:p>
            <a:pPr lvl="0"/>
            <a:r>
              <a:rPr lang="en-CA" dirty="0">
                <a:latin typeface="Arial" panose="020B0604020202020204" pitchFamily="34" charset="0"/>
                <a:cs typeface="Arial" panose="020B0604020202020204" pitchFamily="34" charset="0"/>
              </a:rPr>
              <a:t>lowest cost for delivery</a:t>
            </a:r>
          </a:p>
          <a:p>
            <a:pPr lvl="0"/>
            <a:r>
              <a:rPr lang="en-CA" dirty="0">
                <a:latin typeface="Arial" panose="020B0604020202020204" pitchFamily="34" charset="0"/>
                <a:cs typeface="Arial" panose="020B0604020202020204" pitchFamily="34" charset="0"/>
              </a:rPr>
              <a:t>shortest travel time to his store for his clients</a:t>
            </a:r>
          </a:p>
          <a:p>
            <a:pPr lvl="0"/>
            <a:r>
              <a:rPr lang="en-CA" dirty="0">
                <a:latin typeface="Arial" panose="020B0604020202020204" pitchFamily="34" charset="0"/>
                <a:cs typeface="Arial" panose="020B0604020202020204" pitchFamily="34" charset="0"/>
              </a:rPr>
              <a:t>overall lower run costs</a:t>
            </a:r>
          </a:p>
          <a:p>
            <a:pPr lvl="0"/>
            <a:r>
              <a:rPr lang="en-CA" dirty="0">
                <a:latin typeface="Arial" panose="020B0604020202020204" pitchFamily="34" charset="0"/>
                <a:cs typeface="Arial" panose="020B0604020202020204" pitchFamily="34" charset="0"/>
              </a:rPr>
              <a:t>increase in overall business</a:t>
            </a:r>
          </a:p>
          <a:p>
            <a:pPr lvl="0"/>
            <a:r>
              <a:rPr lang="en-CA" dirty="0">
                <a:latin typeface="Arial" panose="020B0604020202020204" pitchFamily="34" charset="0"/>
                <a:cs typeface="Arial" panose="020B0604020202020204" pitchFamily="34" charset="0"/>
              </a:rPr>
              <a:t>overall greater customer satisfaction</a:t>
            </a:r>
          </a:p>
          <a:p>
            <a:r>
              <a:rPr lang="en-CA" dirty="0">
                <a:latin typeface="Arial" panose="020B0604020202020204" pitchFamily="34" charset="0"/>
                <a:cs typeface="Arial" panose="020B0604020202020204" pitchFamily="34" charset="0"/>
              </a:rPr>
              <a:t> </a:t>
            </a: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397565" y="274290"/>
            <a:ext cx="11039061" cy="618630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Data:</a:t>
            </a:r>
          </a:p>
          <a:p>
            <a:r>
              <a:rPr lang="en-CA" sz="1200" dirty="0">
                <a:latin typeface="Arial" panose="020B0604020202020204" pitchFamily="34" charset="0"/>
                <a:cs typeface="Arial" panose="020B0604020202020204" pitchFamily="34" charset="0"/>
              </a:rPr>
              <a:t>You can follow along in my Capstone Notebook located here:</a:t>
            </a:r>
            <a:br>
              <a:rPr lang="en-CA" sz="1200" dirty="0">
                <a:latin typeface="Arial" panose="020B0604020202020204" pitchFamily="34" charset="0"/>
                <a:cs typeface="Arial" panose="020B0604020202020204" pitchFamily="34" charset="0"/>
              </a:rPr>
            </a:br>
            <a:r>
              <a:rPr lang="en-CA" sz="1200" u="sng" dirty="0">
                <a:latin typeface="Arial" panose="020B0604020202020204" pitchFamily="34" charset="0"/>
                <a:cs typeface="Arial" panose="020B0604020202020204" pitchFamily="34" charset="0"/>
                <a:hlinkClick r:id="rId2"/>
              </a:rPr>
              <a:t>https://github.com/dcrouch1/Peer-graded-Assignment-Capstone-Project---The-Battle-of-Neighborhoods-Week-2-/blob/master/Daves_Capstone.ipynb</a:t>
            </a:r>
            <a:r>
              <a:rPr lang="en-CA" sz="1200" dirty="0">
                <a:latin typeface="Arial" panose="020B0604020202020204" pitchFamily="34" charset="0"/>
                <a:cs typeface="Arial" panose="020B0604020202020204" pitchFamily="34" charset="0"/>
              </a:rPr>
              <a:t> </a:t>
            </a:r>
          </a:p>
          <a:p>
            <a:r>
              <a:rPr lang="en-CA" sz="1200" b="1" dirty="0">
                <a:latin typeface="Arial" panose="020B0604020202020204" pitchFamily="34" charset="0"/>
                <a:cs typeface="Arial" panose="020B0604020202020204" pitchFamily="34" charset="0"/>
              </a:rPr>
              <a:t>Data Wrangling</a:t>
            </a:r>
          </a:p>
          <a:p>
            <a:r>
              <a:rPr lang="en-CA" sz="1200" dirty="0">
                <a:latin typeface="Arial" panose="020B0604020202020204" pitchFamily="34" charset="0"/>
                <a:cs typeface="Arial" panose="020B0604020202020204" pitchFamily="34" charset="0"/>
              </a:rPr>
              <a:t>A lot of hard work went into creating the working data set.</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I had to combine the following disparate data sources. The order of events went like this</a:t>
            </a: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 Load all the Data from all the various sources.</a:t>
            </a:r>
          </a:p>
          <a:p>
            <a:r>
              <a:rPr lang="en-CA" sz="1200" b="1" i="1" dirty="0">
                <a:latin typeface="Arial" panose="020B0604020202020204" pitchFamily="34" charset="0"/>
                <a:cs typeface="Arial" panose="020B0604020202020204" pitchFamily="34" charset="0"/>
              </a:rPr>
              <a:t>1.1 Toronto neighborhoods broken down by postal code</a:t>
            </a:r>
          </a:p>
          <a:p>
            <a:r>
              <a:rPr lang="en-CA" sz="1200" u="sng" dirty="0">
                <a:latin typeface="Arial" panose="020B0604020202020204" pitchFamily="34" charset="0"/>
                <a:cs typeface="Arial" panose="020B0604020202020204" pitchFamily="34" charset="0"/>
                <a:hlinkClick r:id="rId3"/>
              </a:rPr>
              <a:t>https://en.wikipedia.org/wiki/List_of_postal_codes_of_Canada:_M</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Here I used </a:t>
            </a:r>
            <a:r>
              <a:rPr lang="en-CA" sz="1200" dirty="0" err="1">
                <a:latin typeface="Arial" panose="020B0604020202020204" pitchFamily="34" charset="0"/>
                <a:cs typeface="Arial" panose="020B0604020202020204" pitchFamily="34" charset="0"/>
              </a:rPr>
              <a:t>BeautifulSoup</a:t>
            </a:r>
            <a:r>
              <a:rPr lang="en-CA" sz="1200" dirty="0">
                <a:latin typeface="Arial" panose="020B0604020202020204" pitchFamily="34" charset="0"/>
                <a:cs typeface="Arial" panose="020B0604020202020204" pitchFamily="34" charset="0"/>
              </a:rPr>
              <a:t> to scrape the wiki page to extract a working list of Toronto Neighborhoods sorted by postal code.</a:t>
            </a: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1.1.1 Load Toronto geospatial coordinates and merge to Toronto Postal Code Data</a:t>
            </a:r>
          </a:p>
          <a:p>
            <a:r>
              <a:rPr lang="en-CA" sz="1200" u="sng" dirty="0">
                <a:latin typeface="Arial" panose="020B0604020202020204" pitchFamily="34" charset="0"/>
                <a:cs typeface="Arial" panose="020B0604020202020204" pitchFamily="34" charset="0"/>
                <a:hlinkClick r:id="rId4"/>
              </a:rPr>
              <a:t>http://cocl.us/Geospatial_data</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Next, I joined geo spatial to the Toronto Data.</a:t>
            </a: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1.2 Toronto neighborhoods populations broken down by postal code</a:t>
            </a:r>
          </a:p>
          <a:p>
            <a:r>
              <a:rPr lang="en-CA" sz="1200" u="sng" dirty="0">
                <a:latin typeface="Arial" panose="020B0604020202020204" pitchFamily="34" charset="0"/>
                <a:cs typeface="Arial" panose="020B0604020202020204" pitchFamily="34" charset="0"/>
                <a:hlinkClick r:id="rId5"/>
              </a:rPr>
              <a:t>https://www12.statcan.gc.ca/census-recensement/2016/dp-pd/hlt-fst/pd-pl/Tables/File.cfm?T=1201&amp;SR=1&amp;RPP=9999&amp;PR=0&amp;CMA=0&amp;CSD=0&amp;S=22&amp;O=A&amp;Lang=Eng&amp;OFT=CSV</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Use Pandas to grab the csv</a:t>
            </a: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1.2.1 Merge Toronto Neighbourhood populations data with Toronto Postal Code data</a:t>
            </a:r>
          </a:p>
          <a:p>
            <a:r>
              <a:rPr lang="en-CA" sz="1200" dirty="0">
                <a:latin typeface="Arial" panose="020B0604020202020204" pitchFamily="34" charset="0"/>
                <a:cs typeface="Arial" panose="020B0604020202020204" pitchFamily="34" charset="0"/>
              </a:rPr>
              <a:t>Next, I joined population data to the Toronto Data.</a:t>
            </a: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1.3 Toronto neighborhoods average after tax income broken down by postal code</a:t>
            </a:r>
          </a:p>
          <a:p>
            <a:r>
              <a:rPr lang="en-CA" sz="1200" dirty="0">
                <a:latin typeface="Arial" panose="020B0604020202020204" pitchFamily="34" charset="0"/>
                <a:cs typeface="Arial" panose="020B0604020202020204" pitchFamily="34" charset="0"/>
              </a:rPr>
              <a:t>Here we must manually download these from Stats Canada and load them.</a:t>
            </a:r>
            <a:br>
              <a:rPr lang="en-CA" sz="1200" dirty="0">
                <a:latin typeface="Arial" panose="020B0604020202020204" pitchFamily="34" charset="0"/>
                <a:cs typeface="Arial" panose="020B0604020202020204" pitchFamily="34" charset="0"/>
              </a:rPr>
            </a:br>
            <a:r>
              <a:rPr lang="en-CA" sz="1200" u="sng" dirty="0">
                <a:latin typeface="Arial" panose="020B0604020202020204" pitchFamily="34" charset="0"/>
                <a:cs typeface="Arial" panose="020B0604020202020204" pitchFamily="34" charset="0"/>
                <a:hlinkClick r:id="rId6"/>
              </a:rPr>
              <a:t>https://www12.statcan.gc.ca/census-recensement/2016/dp-pd/prof/search-recherche/change-geo.cfm?Lang=E&amp;Geo1=FSA</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See: to_geo_space.csv</a:t>
            </a: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1.3.1 Merge Toronto Neighbourhood income data with Toronto Postal Code data</a:t>
            </a:r>
          </a:p>
          <a:p>
            <a:r>
              <a:rPr lang="en-CA" sz="1200" dirty="0">
                <a:latin typeface="Arial" panose="020B0604020202020204" pitchFamily="34" charset="0"/>
                <a:cs typeface="Arial" panose="020B0604020202020204" pitchFamily="34" charset="0"/>
              </a:rPr>
              <a:t>Next, I joined income data to the Toronto Data.</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At this time I also saved a copy of the data set as my friend had asked for it in his list of requirements.</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556591" y="490330"/>
            <a:ext cx="10561983" cy="5201424"/>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Data cont’d:</a:t>
            </a:r>
          </a:p>
          <a:p>
            <a:r>
              <a:rPr lang="en-CA" sz="1200" b="1" i="1" dirty="0">
                <a:latin typeface="Arial" panose="020B0604020202020204" pitchFamily="34" charset="0"/>
                <a:cs typeface="Arial" panose="020B0604020202020204" pitchFamily="34" charset="0"/>
              </a:rPr>
              <a:t>1.4 What is the Canadian National Average After Tax Income</a:t>
            </a:r>
          </a:p>
          <a:p>
            <a:r>
              <a:rPr lang="en-CA" sz="1200" dirty="0">
                <a:latin typeface="Arial" panose="020B0604020202020204" pitchFamily="34" charset="0"/>
                <a:cs typeface="Arial" panose="020B0604020202020204" pitchFamily="34" charset="0"/>
              </a:rPr>
              <a:t>Here I must also manually download this from Stats Canada and load them.</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hlinkClick r:id="rId2"/>
              </a:rPr>
              <a:t>https://www150.statcan.gc.ca/n1/daily-quotidien/180313/dq180313a-eng.htm</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Arial" panose="020B0604020202020204" pitchFamily="34" charset="0"/>
                <a:cs typeface="Arial" panose="020B060402020202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1.5 Toronto list of Restaurants or Venues that could potentially use Restaurant Equipment</a:t>
            </a:r>
          </a:p>
          <a:p>
            <a:r>
              <a:rPr lang="en-CA" sz="1200" dirty="0">
                <a:latin typeface="Arial" panose="020B0604020202020204" pitchFamily="34" charset="0"/>
                <a:cs typeface="Arial" panose="020B0604020202020204" pitchFamily="34" charset="0"/>
              </a:rPr>
              <a:t>4SQUARE API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hlinkClick r:id="rId3"/>
              </a:rPr>
              <a:t>https://api.foursquare.com</a:t>
            </a:r>
            <a:endParaRPr lang="en-CA" sz="1200" dirty="0">
              <a:latin typeface="Arial" panose="020B0604020202020204"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1.5.1 Get all the Venues in Toronto.</a:t>
            </a:r>
          </a:p>
          <a:p>
            <a:r>
              <a:rPr lang="en-CA" sz="1200" b="1" i="1" dirty="0">
                <a:latin typeface="Arial" panose="020B0604020202020204" pitchFamily="34" charset="0"/>
                <a:cs typeface="Arial" panose="020B0604020202020204" pitchFamily="34" charset="0"/>
              </a:rPr>
              <a:t>1.5.2 Only add Restaurants as Venue Categories</a:t>
            </a:r>
          </a:p>
          <a:p>
            <a:r>
              <a:rPr lang="en-CA" sz="1200" dirty="0">
                <a:latin typeface="Arial" panose="020B0604020202020204" pitchFamily="34" charset="0"/>
                <a:cs typeface="Arial" panose="020B0604020202020204" pitchFamily="34" charset="0"/>
              </a:rPr>
              <a:t>Use this list to Extract Restaurants and only include Restaurants in our Data Set.</a:t>
            </a:r>
          </a:p>
          <a:p>
            <a:endParaRPr lang="en-CA" sz="1200" dirty="0">
              <a:latin typeface="Arial" panose="020B0604020202020204" pitchFamily="34" charset="0"/>
              <a:cs typeface="Arial" panose="020B0604020202020204" pitchFamily="34" charset="0"/>
            </a:endParaRPr>
          </a:p>
          <a:p>
            <a:r>
              <a:rPr lang="en-CA" sz="1200" b="1" i="1" dirty="0">
                <a:latin typeface="Arial" panose="020B0604020202020204" pitchFamily="34" charset="0"/>
                <a:cs typeface="Arial" panose="020B0604020202020204" pitchFamily="34" charset="0"/>
              </a:rPr>
              <a:t>1.5.3 </a:t>
            </a:r>
            <a:r>
              <a:rPr lang="en-CA" sz="1200" b="1" i="1" dirty="0" err="1">
                <a:latin typeface="Arial" panose="020B0604020202020204" pitchFamily="34" charset="0"/>
                <a:cs typeface="Arial" panose="020B0604020202020204" pitchFamily="34" charset="0"/>
              </a:rPr>
              <a:t>OneHot</a:t>
            </a:r>
            <a:r>
              <a:rPr lang="en-CA" sz="1200" b="1" i="1" dirty="0">
                <a:latin typeface="Arial" panose="020B0604020202020204" pitchFamily="34" charset="0"/>
                <a:cs typeface="Arial" panose="020B0604020202020204" pitchFamily="34" charset="0"/>
              </a:rPr>
              <a:t> encode and count restaurants</a:t>
            </a:r>
          </a:p>
          <a:p>
            <a:r>
              <a:rPr lang="en-CA" sz="1200" dirty="0">
                <a:latin typeface="Arial" panose="020B0604020202020204" pitchFamily="34" charset="0"/>
                <a:cs typeface="Arial" panose="020B0604020202020204" pitchFamily="34" charset="0"/>
              </a:rPr>
              <a:t>Prepare the data for clustering</a:t>
            </a:r>
          </a:p>
          <a:p>
            <a:r>
              <a:rPr lang="en-CA" sz="1200" b="1" dirty="0">
                <a:latin typeface="Arial" panose="020B0604020202020204" pitchFamily="34" charset="0"/>
                <a:cs typeface="Arial" panose="020B0604020202020204" pitchFamily="34" charset="0"/>
              </a:rPr>
              <a:t>* Combine all of those into a working Data Set to cluster and geo spatial map of the results showing the best neighborhood to open a Restaurant Supply Store *</a:t>
            </a:r>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Combining all of these disparate data sets will clearly demonstrate the following:</a:t>
            </a:r>
          </a:p>
          <a:p>
            <a:pPr lvl="0"/>
            <a:r>
              <a:rPr lang="en-CA" sz="1200" dirty="0">
                <a:latin typeface="Arial" panose="020B0604020202020204" pitchFamily="34" charset="0"/>
                <a:cs typeface="Arial" panose="020B0604020202020204" pitchFamily="34" charset="0"/>
              </a:rPr>
              <a:t>which neighborhoods in Toronto have clusters of like Restaurants</a:t>
            </a:r>
          </a:p>
          <a:p>
            <a:pPr lvl="0"/>
            <a:r>
              <a:rPr lang="en-CA" sz="1200" dirty="0">
                <a:latin typeface="Arial" panose="020B0604020202020204" pitchFamily="34" charset="0"/>
                <a:cs typeface="Arial" panose="020B0604020202020204" pitchFamily="34" charset="0"/>
              </a:rPr>
              <a:t>how populated each neighborhoods is</a:t>
            </a:r>
          </a:p>
          <a:p>
            <a:pPr lvl="0"/>
            <a:r>
              <a:rPr lang="en-CA" sz="1200" dirty="0">
                <a:latin typeface="Arial" panose="020B0604020202020204" pitchFamily="34" charset="0"/>
                <a:cs typeface="Arial" panose="020B0604020202020204" pitchFamily="34" charset="0"/>
              </a:rPr>
              <a:t>the average after tax income is all of these neighborhoods</a:t>
            </a:r>
          </a:p>
          <a:p>
            <a:pPr lvl="0"/>
            <a:r>
              <a:rPr lang="en-CA" sz="1200" dirty="0">
                <a:latin typeface="Arial" panose="020B0604020202020204" pitchFamily="34" charset="0"/>
                <a:cs typeface="Arial" panose="020B060402020202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4093428"/>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Methodology:</a:t>
            </a:r>
          </a:p>
          <a:p>
            <a:r>
              <a:rPr lang="en-CA" sz="2000" b="1" dirty="0">
                <a:latin typeface="Arial" panose="020B0604020202020204" pitchFamily="34" charset="0"/>
                <a:cs typeface="Arial" panose="020B0604020202020204" pitchFamily="34" charset="0"/>
              </a:rPr>
              <a:t>Choice of Algorithms </a:t>
            </a:r>
            <a:br>
              <a:rPr lang="en-CA" sz="2000" b="1" dirty="0">
                <a:latin typeface="Arial" panose="020B0604020202020204" pitchFamily="34" charset="0"/>
                <a:cs typeface="Arial" panose="020B0604020202020204" pitchFamily="34" charset="0"/>
              </a:rPr>
            </a:br>
            <a:endParaRPr lang="en-CA" sz="2000" b="1"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I chose K-Means Clustering. </a:t>
            </a:r>
            <a:br>
              <a:rPr lang="en-CA" sz="2000" dirty="0">
                <a:latin typeface="Arial" panose="020B0604020202020204" pitchFamily="34" charset="0"/>
                <a:cs typeface="Arial" panose="020B0604020202020204" pitchFamily="34" charset="0"/>
              </a:rPr>
            </a:br>
            <a:r>
              <a:rPr lang="en-CA" sz="2000" u="sng" dirty="0">
                <a:latin typeface="Arial" panose="020B0604020202020204" pitchFamily="34" charset="0"/>
                <a:cs typeface="Arial" panose="020B0604020202020204" pitchFamily="34" charset="0"/>
                <a:hlinkClick r:id="rId2"/>
              </a:rPr>
              <a:t>https://towardsdatascience.com/clustering-algorithms-for-customer-segmentation-af637c6830ac</a:t>
            </a:r>
            <a:r>
              <a:rPr lang="en-CA" sz="2000" dirty="0">
                <a:latin typeface="Arial" panose="020B0604020202020204" pitchFamily="34" charset="0"/>
                <a:cs typeface="Arial" panose="020B0604020202020204" pitchFamily="34" charset="0"/>
              </a:rPr>
              <a:t> </a:t>
            </a:r>
          </a:p>
          <a:p>
            <a:r>
              <a:rPr lang="en-CA" sz="2000" dirty="0">
                <a:latin typeface="Arial" panose="020B0604020202020204" pitchFamily="34" charset="0"/>
                <a:cs typeface="Arial" panose="020B0604020202020204" pitchFamily="34" charset="0"/>
              </a:rPr>
              <a:t>A backgrounder on K-Means clustering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“K-means clustering is an iterative clustering algorithm where the number of clusters K is predetermined and the algorithm iteratively assigns each data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point to one of the K clusters based on the feature similarity.” </a:t>
            </a:r>
          </a:p>
          <a:p>
            <a:r>
              <a:rPr lang="en-CA" sz="2000" b="1" dirty="0">
                <a:latin typeface="Arial" panose="020B0604020202020204" pitchFamily="34" charset="0"/>
                <a:cs typeface="Arial" panose="020B0604020202020204" pitchFamily="34" charset="0"/>
              </a:rPr>
              <a:t>* Key Observation: And for my project feature similarity means restaurant similarity in Neighborhoods *</a:t>
            </a:r>
            <a:r>
              <a:rPr lang="en-CA" sz="2000" dirty="0">
                <a:latin typeface="Arial" panose="020B0604020202020204" pitchFamily="34" charset="0"/>
                <a:cs typeface="Arial" panose="020B0604020202020204" pitchFamily="34" charset="0"/>
              </a:rPr>
              <a:t> </a:t>
            </a:r>
          </a:p>
          <a:p>
            <a:pPr lvl="0"/>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940088"/>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Methodology cont’d:</a:t>
            </a:r>
          </a:p>
          <a:p>
            <a:r>
              <a:rPr lang="en-CA" sz="2000" b="1" dirty="0">
                <a:latin typeface="Arial" panose="020B0604020202020204" pitchFamily="34" charset="0"/>
                <a:cs typeface="Arial" panose="020B0604020202020204" pitchFamily="34" charset="0"/>
              </a:rPr>
              <a:t>Choosing the correct number of clusters. </a:t>
            </a:r>
            <a:br>
              <a:rPr lang="en-CA" sz="2000" b="1" dirty="0">
                <a:latin typeface="Arial" panose="020B0604020202020204" pitchFamily="34" charset="0"/>
                <a:cs typeface="Arial" panose="020B0604020202020204" pitchFamily="34" charset="0"/>
              </a:rPr>
            </a:br>
            <a:endParaRPr lang="en-CA" sz="2000" b="1"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hlinkClick r:id="rId2"/>
              </a:rPr>
              <a:t>https://www.jeremyjordan.me/grouping-data-points-with-k-means-clustering/</a:t>
            </a:r>
            <a:r>
              <a:rPr lang="en-CA" sz="2000" dirty="0">
                <a:latin typeface="Arial" panose="020B0604020202020204" pitchFamily="34" charset="0"/>
                <a:cs typeface="Arial" panose="020B0604020202020204" pitchFamily="34" charset="0"/>
              </a:rPr>
              <a:t>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Here I use Silhouette analysis to determine the optimum number of clusters to use. </a:t>
            </a:r>
          </a:p>
          <a:p>
            <a:r>
              <a:rPr lang="en-CA" sz="2000" dirty="0">
                <a:latin typeface="Arial" panose="020B0604020202020204" pitchFamily="34" charset="0"/>
                <a:cs typeface="Arial" panose="020B0604020202020204" pitchFamily="34" charset="0"/>
              </a:rPr>
              <a:t>A backgrounder on Silhouette analysis.</a:t>
            </a:r>
          </a:p>
          <a:p>
            <a:r>
              <a:rPr lang="en-CA" sz="2000" dirty="0">
                <a:latin typeface="Arial" panose="020B0604020202020204" pitchFamily="34" charset="0"/>
                <a:cs typeface="Arial" panose="020B0604020202020204" pitchFamily="34" charset="0"/>
              </a:rPr>
              <a:t>“We can use Silhouette analysis to evaluate each model. A Silhouette coefficient is calculated for observation, which is then averaged to determine the Silhouette score.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The coefficient combines the average within-cluster distance with average nearest-cluster distance to assign a value between -1 and 1. A value below zero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denotes that the observation is probably in the wrong cluster and a value closer to 1 denotes that the observation is a great fit for the cluster and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clearly separated from other clusters. This coefficient essentially measures how close an observation is to neighboring clusters, where it is desirable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to be the maximum distance possible from neighboring clusters.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We can automatically determine the best number of clusters, k, by selecting the model which yields the highest Silhouette score.” </a:t>
            </a:r>
          </a:p>
          <a:p>
            <a:r>
              <a:rPr lang="en-CA" sz="2000" b="1" dirty="0">
                <a:latin typeface="Arial" panose="020B0604020202020204" pitchFamily="34" charset="0"/>
                <a:cs typeface="Arial" panose="020B0604020202020204" pitchFamily="34" charset="0"/>
              </a:rPr>
              <a:t>* Key Observation: My highest score was 2. *</a:t>
            </a:r>
            <a:r>
              <a:rPr lang="en-CA" sz="2000" dirty="0">
                <a:latin typeface="Arial" panose="020B0604020202020204" pitchFamily="34" charset="0"/>
                <a:cs typeface="Arial" panose="020B0604020202020204" pitchFamily="34" charset="0"/>
              </a:rPr>
              <a:t> </a:t>
            </a:r>
          </a:p>
          <a:p>
            <a:pPr lvl="0"/>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631216"/>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Methodology cont’d:</a:t>
            </a:r>
          </a:p>
          <a:p>
            <a:r>
              <a:rPr lang="en-CA" sz="2000" b="1" dirty="0">
                <a:latin typeface="Arial" panose="020B0604020202020204" pitchFamily="34" charset="0"/>
                <a:cs typeface="Arial" panose="020B0604020202020204" pitchFamily="34" charset="0"/>
              </a:rPr>
              <a:t>2.1 Run K means and segment data into clusters and generate labels</a:t>
            </a:r>
          </a:p>
          <a:p>
            <a:endParaRPr lang="en-CA" sz="2000" b="1" dirty="0">
              <a:latin typeface="Arial" panose="020B0604020202020204" pitchFamily="34" charset="0"/>
              <a:cs typeface="Arial" panose="020B0604020202020204" pitchFamily="34" charset="0"/>
            </a:endParaRPr>
          </a:p>
          <a:p>
            <a:endParaRPr lang="en-CA" sz="2000" b="1" dirty="0">
              <a:latin typeface="Arial" panose="020B0604020202020204" pitchFamily="34" charset="0"/>
              <a:cs typeface="Arial" panose="020B0604020202020204" pitchFamily="34" charset="0"/>
            </a:endParaRPr>
          </a:p>
          <a:p>
            <a:pPr lvl="0"/>
            <a:endParaRPr lang="en-CA" sz="2000" dirty="0">
              <a:latin typeface="Arial" panose="020B0604020202020204" pitchFamily="34" charset="0"/>
              <a:cs typeface="Arial" panose="020B060402020202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152939" y="1324104"/>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862322"/>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Methodology cont’d:</a:t>
            </a:r>
          </a:p>
          <a:p>
            <a:r>
              <a:rPr lang="en-CA" sz="2000" b="1" dirty="0">
                <a:latin typeface="Arial" panose="020B0604020202020204" pitchFamily="34" charset="0"/>
                <a:cs typeface="Arial" panose="020B0604020202020204" pitchFamily="34" charset="0"/>
              </a:rPr>
              <a:t>2.2 Merge the Toronto data with geo coordinates data and make sure it's the right shape</a:t>
            </a:r>
            <a:br>
              <a:rPr lang="en-CA" sz="2000" b="1" dirty="0">
                <a:latin typeface="Arial" panose="020B0604020202020204" pitchFamily="34" charset="0"/>
                <a:cs typeface="Arial" panose="020B0604020202020204" pitchFamily="34" charset="0"/>
              </a:rPr>
            </a:br>
            <a:endParaRPr lang="en-CA" sz="2000" b="1"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Here I reshape the Toronto data so that it’s shape matches the clustered data.</a:t>
            </a:r>
          </a:p>
          <a:p>
            <a:r>
              <a:rPr lang="en-CA" sz="2000" b="1" dirty="0">
                <a:latin typeface="Arial" panose="020B0604020202020204" pitchFamily="34" charset="0"/>
                <a:cs typeface="Arial" panose="020B0604020202020204" pitchFamily="34" charset="0"/>
              </a:rPr>
              <a:t>2.3 Add the </a:t>
            </a:r>
            <a:r>
              <a:rPr lang="en-CA" sz="2000" b="1" dirty="0" err="1">
                <a:latin typeface="Arial" panose="020B0604020202020204" pitchFamily="34" charset="0"/>
                <a:cs typeface="Arial" panose="020B0604020202020204" pitchFamily="34" charset="0"/>
              </a:rPr>
              <a:t>KMeans</a:t>
            </a:r>
            <a:r>
              <a:rPr lang="en-CA" sz="2000" b="1" dirty="0">
                <a:latin typeface="Arial" panose="020B0604020202020204" pitchFamily="34" charset="0"/>
                <a:cs typeface="Arial" panose="020B0604020202020204" pitchFamily="34" charset="0"/>
              </a:rPr>
              <a:t> Labels</a:t>
            </a:r>
          </a:p>
          <a:p>
            <a:r>
              <a:rPr lang="en-CA" sz="2000" dirty="0">
                <a:latin typeface="Arial" panose="020B0604020202020204" pitchFamily="34" charset="0"/>
                <a:cs typeface="Arial" panose="020B0604020202020204" pitchFamily="34" charset="0"/>
              </a:rPr>
              <a:t>Determine the largest cluster in this case it was cluster number 2 with a shape of </a:t>
            </a:r>
            <a:br>
              <a:rPr lang="en-CA" sz="2000" dirty="0">
                <a:latin typeface="Arial" panose="020B0604020202020204" pitchFamily="34" charset="0"/>
                <a:cs typeface="Arial" panose="020B0604020202020204" pitchFamily="34" charset="0"/>
              </a:rPr>
            </a:br>
            <a:r>
              <a:rPr lang="en-CA" sz="2000" dirty="0">
                <a:latin typeface="Arial" panose="020B0604020202020204" pitchFamily="34" charset="0"/>
                <a:cs typeface="Arial" panose="020B0604020202020204" pitchFamily="34" charset="0"/>
              </a:rPr>
              <a:t>(76, 15)</a:t>
            </a:r>
          </a:p>
          <a:p>
            <a:pPr lvl="0"/>
            <a:endParaRPr lang="en-CA" sz="2000" dirty="0">
              <a:latin typeface="Arial" panose="020B0604020202020204" pitchFamily="34" charset="0"/>
              <a:cs typeface="Arial" panose="020B060402020202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3266662"/>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1813</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Arya Kulkarni</cp:lastModifiedBy>
  <cp:revision>11</cp:revision>
  <dcterms:created xsi:type="dcterms:W3CDTF">2019-01-19T16:30:22Z</dcterms:created>
  <dcterms:modified xsi:type="dcterms:W3CDTF">2020-11-30T07:25:03Z</dcterms:modified>
</cp:coreProperties>
</file>