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8"/>
  </p:notesMasterIdLst>
  <p:sldIdLst>
    <p:sldId id="256" r:id="rId3"/>
    <p:sldId id="274" r:id="rId4"/>
    <p:sldId id="257" r:id="rId5"/>
    <p:sldId id="258" r:id="rId6"/>
    <p:sldId id="267" r:id="rId7"/>
    <p:sldId id="269" r:id="rId8"/>
    <p:sldId id="270" r:id="rId9"/>
    <p:sldId id="278" r:id="rId10"/>
    <p:sldId id="279" r:id="rId11"/>
    <p:sldId id="272" r:id="rId12"/>
    <p:sldId id="273" r:id="rId13"/>
    <p:sldId id="282" r:id="rId14"/>
    <p:sldId id="281" r:id="rId15"/>
    <p:sldId id="276" r:id="rId16"/>
    <p:sldId id="275"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86" d="100"/>
          <a:sy n="86" d="100"/>
        </p:scale>
        <p:origin x="1493"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15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1" name="Google Shape;191;p3: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2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3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3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3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7" name="Google Shape;87;p3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8" name="Google Shape;88;p3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3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2" name="Google Shape;92;p3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3" name="Google Shape;93;p3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3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7" name="Google Shape;97;p3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8" name="Google Shape;98;p3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4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2" name="Google Shape;102;p4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4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6" name="Google Shape;106;p4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7" name="Google Shape;107;p4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8" name="Google Shape;108;p4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4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2" name="Google Shape;112;p4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3" name="Google Shape;113;p4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4" name="Google Shape;114;p4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5" name="Google Shape;115;p4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6" name="Google Shape;116;p4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7"/>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66" name="Google Shape;66;p17"/>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7"/>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17"/>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155520" y="1841173"/>
            <a:ext cx="8915040" cy="62766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Evaluation-2, </a:t>
            </a:r>
            <a:r>
              <a:rPr lang="en-IN" sz="3200" b="1" i="0" u="sng" dirty="0">
                <a:solidFill>
                  <a:srgbClr val="000000"/>
                </a:solidFill>
                <a:effectLst/>
                <a:latin typeface="Times New Roman" panose="02020603050405020304" pitchFamily="18" charset="0"/>
              </a:rPr>
              <a:t>VIIIth Sem</a:t>
            </a:r>
            <a:br>
              <a:rPr lang="en-US" sz="1800" b="0" i="0" u="none" strike="noStrike" cap="none" dirty="0">
                <a:solidFill>
                  <a:schemeClr val="dk1"/>
                </a:solidFill>
                <a:latin typeface="Arial"/>
                <a:ea typeface="Arial"/>
                <a:cs typeface="Arial"/>
                <a:sym typeface="Arial"/>
              </a:rPr>
            </a:br>
            <a:r>
              <a:rPr lang="en" sz="2200" b="1" dirty="0">
                <a:latin typeface="Times New Roman" panose="02020603050405020304" pitchFamily="18" charset="0"/>
                <a:cs typeface="Times New Roman" panose="02020603050405020304" pitchFamily="18" charset="0"/>
              </a:rPr>
              <a:t>Real-time </a:t>
            </a:r>
            <a:r>
              <a:rPr lang="en-US" sz="2200" b="1" dirty="0">
                <a:effectLst/>
                <a:latin typeface="Times New Roman" panose="02020603050405020304" pitchFamily="18" charset="0"/>
                <a:ea typeface="Times New Roman" panose="02020603050405020304" pitchFamily="18" charset="0"/>
              </a:rPr>
              <a:t>Vehicle</a:t>
            </a:r>
            <a:r>
              <a:rPr lang="en-US" sz="1800" b="1" dirty="0">
                <a:effectLst/>
                <a:latin typeface="Times New Roman" panose="02020603050405020304" pitchFamily="18" charset="0"/>
                <a:ea typeface="Times New Roman" panose="02020603050405020304" pitchFamily="18" charset="0"/>
              </a:rPr>
              <a:t> </a:t>
            </a:r>
            <a:r>
              <a:rPr lang="en" sz="2200" b="1" dirty="0">
                <a:latin typeface="Times New Roman" panose="02020603050405020304" pitchFamily="18" charset="0"/>
                <a:cs typeface="Times New Roman" panose="02020603050405020304" pitchFamily="18" charset="0"/>
              </a:rPr>
              <a:t>detection and tracking system using </a:t>
            </a:r>
          </a:p>
          <a:p>
            <a:pPr marL="0" marR="0" lvl="0" indent="0" algn="ctr" rtl="0">
              <a:lnSpc>
                <a:spcPct val="100000"/>
              </a:lnSpc>
              <a:spcBef>
                <a:spcPts val="0"/>
              </a:spcBef>
              <a:spcAft>
                <a:spcPts val="0"/>
              </a:spcAft>
              <a:buNone/>
            </a:pPr>
            <a:r>
              <a:rPr lang="en" sz="2200" b="1" dirty="0">
                <a:latin typeface="Times New Roman" panose="02020603050405020304" pitchFamily="18" charset="0"/>
                <a:cs typeface="Times New Roman" panose="02020603050405020304" pitchFamily="18" charset="0"/>
              </a:rPr>
              <a:t>cascade classifier and background subtractor </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DEPARTMENT OF COMPUTER SCIENCE &amp; ENGINEERING</a:t>
            </a:r>
            <a:endParaRPr sz="2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SCHOOL OF ENGINEERING AND TECHNOLOGY </a:t>
            </a:r>
            <a:endParaRPr sz="2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2200" dirty="0">
                <a:latin typeface="Times New Roman" panose="02020603050405020304" pitchFamily="18" charset="0"/>
                <a:ea typeface="Times New Roman"/>
                <a:cs typeface="Times New Roman" panose="02020603050405020304" pitchFamily="18" charset="0"/>
                <a:sym typeface="Times New Roman"/>
              </a:rPr>
              <a:t>Feb</a:t>
            </a:r>
            <a:r>
              <a:rPr lang="en-US" sz="2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2022</a:t>
            </a:r>
            <a:endParaRPr sz="2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7" name="Google Shape;177;p1"/>
          <p:cNvSpPr/>
          <p:nvPr/>
        </p:nvSpPr>
        <p:spPr>
          <a:xfrm>
            <a:off x="642960" y="3540600"/>
            <a:ext cx="3929039" cy="16904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17375E"/>
                </a:solidFill>
                <a:latin typeface="Times New Roman" panose="02020603050405020304" pitchFamily="18" charset="0"/>
                <a:ea typeface="Georgia"/>
                <a:cs typeface="Times New Roman" panose="02020603050405020304" pitchFamily="18" charset="0"/>
                <a:sym typeface="Georgia"/>
              </a:rPr>
              <a:t>Presented by :-</a:t>
            </a:r>
          </a:p>
          <a:p>
            <a:pPr marL="0" marR="0" lvl="0" indent="0" algn="l" rtl="0">
              <a:lnSpc>
                <a:spcPct val="100000"/>
              </a:lnSpc>
              <a:spcBef>
                <a:spcPts val="0"/>
              </a:spcBef>
              <a:spcAft>
                <a:spcPts val="0"/>
              </a:spcAft>
              <a:buNone/>
            </a:pPr>
            <a:r>
              <a:rPr lang="en" sz="1800" dirty="0">
                <a:solidFill>
                  <a:schemeClr val="dk1"/>
                </a:solidFill>
                <a:latin typeface="Times New Roman" panose="02020603050405020304" pitchFamily="18" charset="0"/>
                <a:cs typeface="Times New Roman" panose="02020603050405020304" pitchFamily="18" charset="0"/>
              </a:rPr>
              <a:t>Priyanshi Verma – 2018013701</a:t>
            </a:r>
            <a:endParaRPr lang="en-US" sz="1800" dirty="0">
              <a:solidFill>
                <a:srgbClr val="17375E"/>
              </a:solidFill>
              <a:latin typeface="Times New Roman" panose="02020603050405020304" pitchFamily="18" charset="0"/>
              <a:cs typeface="Times New Roman" panose="02020603050405020304" pitchFamily="18" charset="0"/>
              <a:sym typeface="Georgia"/>
            </a:endParaRPr>
          </a:p>
          <a:p>
            <a:pPr marL="0" marR="0" lvl="0" indent="0" algn="l" rtl="0">
              <a:lnSpc>
                <a:spcPct val="100000"/>
              </a:lnSpc>
              <a:spcBef>
                <a:spcPts val="0"/>
              </a:spcBef>
              <a:spcAft>
                <a:spcPts val="0"/>
              </a:spcAft>
              <a:buNone/>
            </a:pPr>
            <a:r>
              <a:rPr lang="en" sz="1800" dirty="0">
                <a:solidFill>
                  <a:schemeClr val="dk1"/>
                </a:solidFill>
                <a:latin typeface="Times New Roman" panose="02020603050405020304" pitchFamily="18" charset="0"/>
                <a:cs typeface="Times New Roman" panose="02020603050405020304" pitchFamily="18" charset="0"/>
              </a:rPr>
              <a:t>Aprajita Singh – 2018012404</a:t>
            </a:r>
          </a:p>
          <a:p>
            <a:r>
              <a:rPr lang="en-IN" sz="1800" dirty="0">
                <a:solidFill>
                  <a:schemeClr val="dk1"/>
                </a:solidFill>
                <a:latin typeface="Times New Roman" panose="02020603050405020304" pitchFamily="18" charset="0"/>
                <a:cs typeface="Times New Roman" panose="02020603050405020304" pitchFamily="18" charset="0"/>
              </a:rPr>
              <a:t>Kajal Verma - 2018013687</a:t>
            </a:r>
          </a:p>
          <a:p>
            <a:r>
              <a:rPr lang="en-IN" sz="1800" dirty="0">
                <a:solidFill>
                  <a:schemeClr val="dk1"/>
                </a:solidFill>
                <a:latin typeface="Times New Roman" panose="02020603050405020304" pitchFamily="18" charset="0"/>
                <a:cs typeface="Times New Roman" panose="02020603050405020304" pitchFamily="18" charset="0"/>
              </a:rPr>
              <a:t>Arya Kumar Sundaram - 2018014534</a:t>
            </a: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dirty="0">
                <a:solidFill>
                  <a:srgbClr val="17375E"/>
                </a:solidFill>
                <a:latin typeface="Georgia"/>
                <a:ea typeface="Georgia"/>
                <a:cs typeface="Georgia"/>
                <a:sym typeface="Georgia"/>
              </a:rPr>
              <a:t>                            </a:t>
            </a:r>
            <a:endParaRPr sz="1800" b="0" i="0" u="none" strike="noStrike" cap="none" dirty="0">
              <a:solidFill>
                <a:schemeClr val="dk1"/>
              </a:solidFill>
              <a:latin typeface="Arial"/>
              <a:ea typeface="Arial"/>
              <a:cs typeface="Arial"/>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478162" y="4170240"/>
            <a:ext cx="3336324" cy="973440"/>
          </a:xfrm>
          <a:prstGeom prst="rect">
            <a:avLst/>
          </a:prstGeom>
          <a:noFill/>
          <a:ln>
            <a:noFill/>
          </a:ln>
        </p:spPr>
        <p:txBody>
          <a:bodyPr spcFirstLastPara="1" wrap="square" lIns="90000" tIns="45000" rIns="90000" bIns="45000" anchor="t" anchorCtr="0">
            <a:noAutofit/>
          </a:bodyPr>
          <a:lstStyle/>
          <a:p>
            <a:pPr algn="ct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1800" dirty="0" err="1">
                <a:solidFill>
                  <a:schemeClr val="dk1"/>
                </a:solidFill>
                <a:latin typeface="Times New Roman" panose="02020603050405020304" pitchFamily="18" charset="0"/>
                <a:cs typeface="Times New Roman" panose="02020603050405020304" pitchFamily="18" charset="0"/>
              </a:rPr>
              <a:t>Dr.</a:t>
            </a:r>
            <a:r>
              <a:rPr lang="en-IN" sz="1800" dirty="0">
                <a:solidFill>
                  <a:schemeClr val="dk1"/>
                </a:solidFill>
                <a:latin typeface="Times New Roman" panose="02020603050405020304" pitchFamily="18" charset="0"/>
                <a:cs typeface="Times New Roman" panose="02020603050405020304" pitchFamily="18" charset="0"/>
              </a:rPr>
              <a:t> Vijendra Singh)</a:t>
            </a:r>
          </a:p>
          <a:p>
            <a:pPr marL="0" marR="0" lvl="0" indent="0" algn="ctr" rtl="0">
              <a:lnSpc>
                <a:spcPct val="100000"/>
              </a:lnSpc>
              <a:spcBef>
                <a:spcPts val="0"/>
              </a:spcBef>
              <a:spcAft>
                <a:spcPts val="0"/>
              </a:spcAft>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a:stretch/>
        </p:blipFill>
        <p:spPr>
          <a:xfrm>
            <a:off x="1785960" y="0"/>
            <a:ext cx="6105240"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DE0F0B-BFFA-417C-969C-AD7B43A0C34D}"/>
              </a:ext>
            </a:extLst>
          </p:cNvPr>
          <p:cNvGraphicFramePr>
            <a:graphicFrameLocks noGrp="1"/>
          </p:cNvGraphicFramePr>
          <p:nvPr>
            <p:extLst>
              <p:ext uri="{D42A27DB-BD31-4B8C-83A1-F6EECF244321}">
                <p14:modId xmlns:p14="http://schemas.microsoft.com/office/powerpoint/2010/main" val="4088739118"/>
              </p:ext>
            </p:extLst>
          </p:nvPr>
        </p:nvGraphicFramePr>
        <p:xfrm>
          <a:off x="1926772" y="1149139"/>
          <a:ext cx="5290456" cy="1194317"/>
        </p:xfrm>
        <a:graphic>
          <a:graphicData uri="http://schemas.openxmlformats.org/drawingml/2006/table">
            <a:tbl>
              <a:tblPr firstRow="1" firstCol="1">
                <a:tableStyleId>{5C22544A-7EE6-4342-B048-85BDC9FD1C3A}</a:tableStyleId>
              </a:tblPr>
              <a:tblGrid>
                <a:gridCol w="1020080">
                  <a:extLst>
                    <a:ext uri="{9D8B030D-6E8A-4147-A177-3AD203B41FA5}">
                      <a16:colId xmlns:a16="http://schemas.microsoft.com/office/drawing/2014/main" val="1335821859"/>
                    </a:ext>
                  </a:extLst>
                </a:gridCol>
                <a:gridCol w="2739848">
                  <a:extLst>
                    <a:ext uri="{9D8B030D-6E8A-4147-A177-3AD203B41FA5}">
                      <a16:colId xmlns:a16="http://schemas.microsoft.com/office/drawing/2014/main" val="197217097"/>
                    </a:ext>
                  </a:extLst>
                </a:gridCol>
                <a:gridCol w="1530528">
                  <a:extLst>
                    <a:ext uri="{9D8B030D-6E8A-4147-A177-3AD203B41FA5}">
                      <a16:colId xmlns:a16="http://schemas.microsoft.com/office/drawing/2014/main" val="1881446258"/>
                    </a:ext>
                  </a:extLst>
                </a:gridCol>
              </a:tblGrid>
              <a:tr h="463603">
                <a:tc>
                  <a:txBody>
                    <a:bodyPr/>
                    <a:lstStyle/>
                    <a:p>
                      <a:pPr indent="144145" algn="l" hangingPunct="0">
                        <a:lnSpc>
                          <a:spcPts val="1200"/>
                        </a:lnSpc>
                      </a:pPr>
                      <a:r>
                        <a:rPr lang="en-US" sz="900" dirty="0">
                          <a:effectLst/>
                        </a:rPr>
                        <a:t>SN</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dirty="0">
                          <a:effectLst/>
                        </a:rPr>
                        <a:t>Models</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dirty="0">
                          <a:effectLst/>
                        </a:rPr>
                        <a:t>Accuracy( in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3738984"/>
                  </a:ext>
                </a:extLst>
              </a:tr>
              <a:tr h="365357">
                <a:tc>
                  <a:txBody>
                    <a:bodyPr/>
                    <a:lstStyle/>
                    <a:p>
                      <a:pPr indent="144145" algn="l" hangingPunct="0">
                        <a:lnSpc>
                          <a:spcPts val="1200"/>
                        </a:lnSpc>
                      </a:pPr>
                      <a:r>
                        <a:rPr lang="en-US" sz="900">
                          <a:effectLst/>
                        </a:rPr>
                        <a:t>1.</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900" dirty="0" err="1">
                          <a:effectLst/>
                        </a:rPr>
                        <a:t>Casscade</a:t>
                      </a:r>
                      <a:r>
                        <a:rPr lang="en-US" sz="900" dirty="0">
                          <a:effectLst/>
                        </a:rPr>
                        <a:t> Classifier</a:t>
                      </a:r>
                      <a:endParaRPr lang="en-IN" dirty="0"/>
                    </a:p>
                  </a:txBody>
                  <a:tcPr marL="68580" marR="68580" marT="0" marB="0" anchor="ctr"/>
                </a:tc>
                <a:tc>
                  <a:txBody>
                    <a:bodyPr/>
                    <a:lstStyle/>
                    <a:p>
                      <a:pPr indent="144145" algn="l" hangingPunct="0">
                        <a:lnSpc>
                          <a:spcPts val="1200"/>
                        </a:lnSpc>
                      </a:pPr>
                      <a:r>
                        <a:rPr lang="en-US" sz="900">
                          <a:effectLst/>
                        </a:rPr>
                        <a:t>92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6163626"/>
                  </a:ext>
                </a:extLst>
              </a:tr>
              <a:tr h="365357">
                <a:tc>
                  <a:txBody>
                    <a:bodyPr/>
                    <a:lstStyle/>
                    <a:p>
                      <a:pPr indent="144145" algn="l" hangingPunct="0">
                        <a:lnSpc>
                          <a:spcPts val="1200"/>
                        </a:lnSpc>
                      </a:pPr>
                      <a:r>
                        <a:rPr lang="en-US" sz="900">
                          <a:effectLst/>
                        </a:rPr>
                        <a:t>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Background Subtractor MOG2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dirty="0">
                          <a:effectLst/>
                        </a:rPr>
                        <a:t>97</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4440577"/>
                  </a:ext>
                </a:extLst>
              </a:tr>
            </a:tbl>
          </a:graphicData>
        </a:graphic>
      </p:graphicFrame>
      <p:graphicFrame>
        <p:nvGraphicFramePr>
          <p:cNvPr id="3" name="Table 2">
            <a:extLst>
              <a:ext uri="{FF2B5EF4-FFF2-40B4-BE49-F238E27FC236}">
                <a16:creationId xmlns:a16="http://schemas.microsoft.com/office/drawing/2014/main" id="{D4BC5D0A-D4EC-4CED-ADD9-D4E70A1D23E5}"/>
              </a:ext>
            </a:extLst>
          </p:cNvPr>
          <p:cNvGraphicFramePr>
            <a:graphicFrameLocks noGrp="1"/>
          </p:cNvGraphicFramePr>
          <p:nvPr>
            <p:extLst>
              <p:ext uri="{D42A27DB-BD31-4B8C-83A1-F6EECF244321}">
                <p14:modId xmlns:p14="http://schemas.microsoft.com/office/powerpoint/2010/main" val="2912606958"/>
              </p:ext>
            </p:extLst>
          </p:nvPr>
        </p:nvGraphicFramePr>
        <p:xfrm>
          <a:off x="2022410" y="4092291"/>
          <a:ext cx="5290456" cy="1794995"/>
        </p:xfrm>
        <a:graphic>
          <a:graphicData uri="http://schemas.openxmlformats.org/drawingml/2006/table">
            <a:tbl>
              <a:tblPr firstRow="1" firstCol="1">
                <a:tableStyleId>{5C22544A-7EE6-4342-B048-85BDC9FD1C3A}</a:tableStyleId>
              </a:tblPr>
              <a:tblGrid>
                <a:gridCol w="1427425">
                  <a:extLst>
                    <a:ext uri="{9D8B030D-6E8A-4147-A177-3AD203B41FA5}">
                      <a16:colId xmlns:a16="http://schemas.microsoft.com/office/drawing/2014/main" val="453914282"/>
                    </a:ext>
                  </a:extLst>
                </a:gridCol>
                <a:gridCol w="1497299">
                  <a:extLst>
                    <a:ext uri="{9D8B030D-6E8A-4147-A177-3AD203B41FA5}">
                      <a16:colId xmlns:a16="http://schemas.microsoft.com/office/drawing/2014/main" val="3492004559"/>
                    </a:ext>
                  </a:extLst>
                </a:gridCol>
                <a:gridCol w="588937">
                  <a:extLst>
                    <a:ext uri="{9D8B030D-6E8A-4147-A177-3AD203B41FA5}">
                      <a16:colId xmlns:a16="http://schemas.microsoft.com/office/drawing/2014/main" val="3204784913"/>
                    </a:ext>
                  </a:extLst>
                </a:gridCol>
                <a:gridCol w="768613">
                  <a:extLst>
                    <a:ext uri="{9D8B030D-6E8A-4147-A177-3AD203B41FA5}">
                      <a16:colId xmlns:a16="http://schemas.microsoft.com/office/drawing/2014/main" val="48262266"/>
                    </a:ext>
                  </a:extLst>
                </a:gridCol>
                <a:gridCol w="1008182">
                  <a:extLst>
                    <a:ext uri="{9D8B030D-6E8A-4147-A177-3AD203B41FA5}">
                      <a16:colId xmlns:a16="http://schemas.microsoft.com/office/drawing/2014/main" val="32525237"/>
                    </a:ext>
                  </a:extLst>
                </a:gridCol>
              </a:tblGrid>
              <a:tr h="494179">
                <a:tc>
                  <a:txBody>
                    <a:bodyPr/>
                    <a:lstStyle/>
                    <a:p>
                      <a:pPr indent="144145" algn="ctr" hangingPunct="0">
                        <a:lnSpc>
                          <a:spcPts val="1200"/>
                        </a:lnSpc>
                      </a:pPr>
                      <a:r>
                        <a:rPr lang="es-ES" sz="900">
                          <a:effectLst/>
                        </a:rPr>
                        <a:t>Models</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dirty="0">
                          <a:effectLst/>
                        </a:rPr>
                        <a:t>Hardware </a:t>
                      </a:r>
                      <a:r>
                        <a:rPr lang="es-ES" sz="900" dirty="0" err="1">
                          <a:effectLst/>
                        </a:rPr>
                        <a:t>Utilized</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Cores Used</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FPS Value</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dirty="0">
                          <a:effectLst/>
                        </a:rPr>
                        <a:t>CPU </a:t>
                      </a:r>
                      <a:r>
                        <a:rPr lang="es-ES" sz="900" dirty="0" err="1">
                          <a:effectLst/>
                        </a:rPr>
                        <a:t>Utilization</a:t>
                      </a:r>
                      <a:r>
                        <a:rPr lang="es-ES" sz="900" dirty="0">
                          <a:effectLst/>
                        </a:rPr>
                        <a:t>(%)</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180441"/>
                  </a:ext>
                </a:extLst>
              </a:tr>
              <a:tr h="325204">
                <a:tc>
                  <a:txBody>
                    <a:bodyPr/>
                    <a:lstStyle/>
                    <a:p>
                      <a:pPr indent="144145" algn="l" hangingPunct="0">
                        <a:lnSpc>
                          <a:spcPts val="1200"/>
                        </a:lnSpc>
                      </a:pPr>
                      <a:r>
                        <a:rPr lang="es-ES" sz="900">
                          <a:effectLst/>
                        </a:rPr>
                        <a:t>MobileNet SSD [22]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Honor Magicbook 15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23.3</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80</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1798892"/>
                  </a:ext>
                </a:extLst>
              </a:tr>
              <a:tr h="325204">
                <a:tc>
                  <a:txBody>
                    <a:bodyPr/>
                    <a:lstStyle/>
                    <a:p>
                      <a:pPr indent="144145" algn="l" hangingPunct="0">
                        <a:lnSpc>
                          <a:spcPts val="1200"/>
                        </a:lnSpc>
                      </a:pPr>
                      <a:r>
                        <a:rPr lang="es-ES" sz="900">
                          <a:effectLst/>
                        </a:rPr>
                        <a:t>Xailient [22]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Honor Magicbook 15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1</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27.3</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60</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979653"/>
                  </a:ext>
                </a:extLst>
              </a:tr>
              <a:tr h="325204">
                <a:tc>
                  <a:txBody>
                    <a:bodyPr/>
                    <a:lstStyle/>
                    <a:p>
                      <a:pPr indent="144145" algn="l" hangingPunct="0">
                        <a:lnSpc>
                          <a:spcPts val="1200"/>
                        </a:lnSpc>
                      </a:pPr>
                      <a:r>
                        <a:rPr lang="es-ES" sz="900">
                          <a:effectLst/>
                        </a:rPr>
                        <a:t>Cascade Classifier</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Honor Magicbook 15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11.4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85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3924540"/>
                  </a:ext>
                </a:extLst>
              </a:tr>
              <a:tr h="325204">
                <a:tc>
                  <a:txBody>
                    <a:bodyPr/>
                    <a:lstStyle/>
                    <a:p>
                      <a:pPr indent="144145" algn="l" hangingPunct="0">
                        <a:lnSpc>
                          <a:spcPts val="1200"/>
                        </a:lnSpc>
                      </a:pPr>
                      <a:r>
                        <a:rPr lang="es-ES" sz="900">
                          <a:effectLst/>
                        </a:rPr>
                        <a:t>Background Subtractor MOG2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Honor Magicbook 15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45.6</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dirty="0">
                          <a:effectLst/>
                        </a:rPr>
                        <a:t>72</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3356393"/>
                  </a:ext>
                </a:extLst>
              </a:tr>
            </a:tbl>
          </a:graphicData>
        </a:graphic>
      </p:graphicFrame>
      <p:sp>
        <p:nvSpPr>
          <p:cNvPr id="5" name="TextBox 4">
            <a:extLst>
              <a:ext uri="{FF2B5EF4-FFF2-40B4-BE49-F238E27FC236}">
                <a16:creationId xmlns:a16="http://schemas.microsoft.com/office/drawing/2014/main" id="{D0303388-9D4B-41F4-A225-307536E9D59C}"/>
              </a:ext>
            </a:extLst>
          </p:cNvPr>
          <p:cNvSpPr txBox="1"/>
          <p:nvPr/>
        </p:nvSpPr>
        <p:spPr>
          <a:xfrm>
            <a:off x="3482650" y="802105"/>
            <a:ext cx="2178699" cy="492443"/>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rPr>
              <a:t>Table 1.</a:t>
            </a:r>
            <a:r>
              <a:rPr lang="en-US" sz="1200" dirty="0">
                <a:effectLst/>
                <a:latin typeface="Times New Roman" panose="02020603050405020304" pitchFamily="18" charset="0"/>
                <a:ea typeface="Times New Roman" panose="02020603050405020304" pitchFamily="18" charset="0"/>
              </a:rPr>
              <a:t> Accuracy Illustration</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29D81A74-5EF8-424E-B407-C4A7F9DFC4DC}"/>
              </a:ext>
            </a:extLst>
          </p:cNvPr>
          <p:cNvSpPr txBox="1"/>
          <p:nvPr/>
        </p:nvSpPr>
        <p:spPr>
          <a:xfrm>
            <a:off x="2174033" y="3681944"/>
            <a:ext cx="5071186" cy="461665"/>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rPr>
              <a:t>Table 2.</a:t>
            </a:r>
            <a:r>
              <a:rPr lang="en-US" sz="1200" dirty="0">
                <a:effectLst/>
                <a:latin typeface="Times New Roman" panose="02020603050405020304" pitchFamily="18" charset="0"/>
                <a:ea typeface="Times New Roman" panose="02020603050405020304" pitchFamily="18" charset="0"/>
              </a:rPr>
              <a:t> FPS Value Comparison on High-end Hardware for different models.</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00365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DCBE9A8-486A-426A-88A9-78E336EBE9DA}"/>
              </a:ext>
            </a:extLst>
          </p:cNvPr>
          <p:cNvGraphicFramePr>
            <a:graphicFrameLocks noGrp="1"/>
          </p:cNvGraphicFramePr>
          <p:nvPr>
            <p:extLst>
              <p:ext uri="{D42A27DB-BD31-4B8C-83A1-F6EECF244321}">
                <p14:modId xmlns:p14="http://schemas.microsoft.com/office/powerpoint/2010/main" val="4289125258"/>
              </p:ext>
            </p:extLst>
          </p:nvPr>
        </p:nvGraphicFramePr>
        <p:xfrm>
          <a:off x="1985087" y="1931437"/>
          <a:ext cx="5365101" cy="2118047"/>
        </p:xfrm>
        <a:graphic>
          <a:graphicData uri="http://schemas.openxmlformats.org/drawingml/2006/table">
            <a:tbl>
              <a:tblPr firstRow="1" firstCol="1">
                <a:tableStyleId>{5C22544A-7EE6-4342-B048-85BDC9FD1C3A}</a:tableStyleId>
              </a:tblPr>
              <a:tblGrid>
                <a:gridCol w="1593086">
                  <a:extLst>
                    <a:ext uri="{9D8B030D-6E8A-4147-A177-3AD203B41FA5}">
                      <a16:colId xmlns:a16="http://schemas.microsoft.com/office/drawing/2014/main" val="428591080"/>
                    </a:ext>
                  </a:extLst>
                </a:gridCol>
                <a:gridCol w="1315580">
                  <a:extLst>
                    <a:ext uri="{9D8B030D-6E8A-4147-A177-3AD203B41FA5}">
                      <a16:colId xmlns:a16="http://schemas.microsoft.com/office/drawing/2014/main" val="2346847412"/>
                    </a:ext>
                  </a:extLst>
                </a:gridCol>
                <a:gridCol w="565288">
                  <a:extLst>
                    <a:ext uri="{9D8B030D-6E8A-4147-A177-3AD203B41FA5}">
                      <a16:colId xmlns:a16="http://schemas.microsoft.com/office/drawing/2014/main" val="1228120271"/>
                    </a:ext>
                  </a:extLst>
                </a:gridCol>
                <a:gridCol w="811960">
                  <a:extLst>
                    <a:ext uri="{9D8B030D-6E8A-4147-A177-3AD203B41FA5}">
                      <a16:colId xmlns:a16="http://schemas.microsoft.com/office/drawing/2014/main" val="2178119205"/>
                    </a:ext>
                  </a:extLst>
                </a:gridCol>
                <a:gridCol w="1079187">
                  <a:extLst>
                    <a:ext uri="{9D8B030D-6E8A-4147-A177-3AD203B41FA5}">
                      <a16:colId xmlns:a16="http://schemas.microsoft.com/office/drawing/2014/main" val="2101841658"/>
                    </a:ext>
                  </a:extLst>
                </a:gridCol>
              </a:tblGrid>
              <a:tr h="720003">
                <a:tc>
                  <a:txBody>
                    <a:bodyPr/>
                    <a:lstStyle/>
                    <a:p>
                      <a:pPr indent="144145" algn="ctr" hangingPunct="0">
                        <a:lnSpc>
                          <a:spcPts val="1200"/>
                        </a:lnSpc>
                      </a:pPr>
                      <a:r>
                        <a:rPr lang="es-ES" sz="900" dirty="0" err="1">
                          <a:effectLst/>
                        </a:rPr>
                        <a:t>Models</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Hardware Utilized</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Cores Used</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FPS Value</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s-ES" sz="900">
                          <a:effectLst/>
                        </a:rPr>
                        <a:t>CPU Utilization(%)</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850687"/>
                  </a:ext>
                </a:extLst>
              </a:tr>
              <a:tr h="349511">
                <a:tc>
                  <a:txBody>
                    <a:bodyPr/>
                    <a:lstStyle/>
                    <a:p>
                      <a:pPr indent="144145" algn="l" hangingPunct="0">
                        <a:lnSpc>
                          <a:spcPts val="1200"/>
                        </a:lnSpc>
                      </a:pPr>
                      <a:r>
                        <a:rPr lang="es-ES" sz="900">
                          <a:effectLst/>
                        </a:rPr>
                        <a:t>MobileNet SSD [22]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Iball CompBook</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0.8</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95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1141315"/>
                  </a:ext>
                </a:extLst>
              </a:tr>
              <a:tr h="349511">
                <a:tc>
                  <a:txBody>
                    <a:bodyPr/>
                    <a:lstStyle/>
                    <a:p>
                      <a:pPr indent="144145" algn="l" hangingPunct="0">
                        <a:lnSpc>
                          <a:spcPts val="1200"/>
                        </a:lnSpc>
                      </a:pPr>
                      <a:r>
                        <a:rPr lang="es-ES" sz="900">
                          <a:effectLst/>
                        </a:rPr>
                        <a:t>Xailient [22]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Iball CompBook</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1</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8.2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75</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1671602"/>
                  </a:ext>
                </a:extLst>
              </a:tr>
              <a:tr h="349511">
                <a:tc>
                  <a:txBody>
                    <a:bodyPr/>
                    <a:lstStyle/>
                    <a:p>
                      <a:pPr indent="144145" algn="l" hangingPunct="0">
                        <a:lnSpc>
                          <a:spcPts val="1200"/>
                        </a:lnSpc>
                      </a:pPr>
                      <a:r>
                        <a:rPr lang="es-ES" sz="900">
                          <a:effectLst/>
                        </a:rPr>
                        <a:t>Cascade Classifier</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Iball CompBook</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3.2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94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85603925"/>
                  </a:ext>
                </a:extLst>
              </a:tr>
              <a:tr h="349511">
                <a:tc>
                  <a:txBody>
                    <a:bodyPr/>
                    <a:lstStyle/>
                    <a:p>
                      <a:pPr indent="144145" algn="l" hangingPunct="0">
                        <a:lnSpc>
                          <a:spcPts val="1200"/>
                        </a:lnSpc>
                      </a:pPr>
                      <a:r>
                        <a:rPr lang="es-ES" sz="900">
                          <a:effectLst/>
                        </a:rPr>
                        <a:t>Background Subtractor MOG2</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dirty="0" err="1">
                          <a:effectLst/>
                        </a:rPr>
                        <a:t>Iball</a:t>
                      </a:r>
                      <a:r>
                        <a:rPr lang="es-ES" sz="900" dirty="0">
                          <a:effectLst/>
                        </a:rPr>
                        <a:t> </a:t>
                      </a:r>
                      <a:r>
                        <a:rPr lang="es-ES" sz="900" dirty="0" err="1">
                          <a:effectLst/>
                        </a:rPr>
                        <a:t>CompBook</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n-US" sz="900">
                          <a:effectLst/>
                        </a:rPr>
                        <a:t>4</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a:effectLst/>
                        </a:rPr>
                        <a:t>14.7</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l" hangingPunct="0">
                        <a:lnSpc>
                          <a:spcPts val="1200"/>
                        </a:lnSpc>
                      </a:pPr>
                      <a:r>
                        <a:rPr lang="es-ES" sz="900" dirty="0">
                          <a:effectLst/>
                        </a:rPr>
                        <a:t>85</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840214"/>
                  </a:ext>
                </a:extLst>
              </a:tr>
            </a:tbl>
          </a:graphicData>
        </a:graphic>
      </p:graphicFrame>
      <p:sp>
        <p:nvSpPr>
          <p:cNvPr id="3" name="TextBox 2">
            <a:extLst>
              <a:ext uri="{FF2B5EF4-FFF2-40B4-BE49-F238E27FC236}">
                <a16:creationId xmlns:a16="http://schemas.microsoft.com/office/drawing/2014/main" id="{4103832A-D4CC-4330-9028-0478469A3208}"/>
              </a:ext>
            </a:extLst>
          </p:cNvPr>
          <p:cNvSpPr txBox="1"/>
          <p:nvPr/>
        </p:nvSpPr>
        <p:spPr>
          <a:xfrm>
            <a:off x="1985087" y="1395965"/>
            <a:ext cx="5365101" cy="677108"/>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rPr>
              <a:t>Table 3.</a:t>
            </a:r>
            <a:r>
              <a:rPr lang="en-US" sz="1200" dirty="0">
                <a:effectLst/>
                <a:latin typeface="Times New Roman" panose="02020603050405020304" pitchFamily="18" charset="0"/>
                <a:ea typeface="Times New Roman" panose="02020603050405020304" pitchFamily="18" charset="0"/>
              </a:rPr>
              <a:t> FPS Value Comparison on Low-End Hardware for different models.</a:t>
            </a:r>
            <a:endParaRPr lang="en-IN" sz="1200" dirty="0">
              <a:effectLst/>
              <a:latin typeface="Times New Roman" panose="02020603050405020304" pitchFamily="18" charset="0"/>
              <a:ea typeface="Times New Roman" panose="02020603050405020304" pitchFamily="18" charset="0"/>
            </a:endParaRPr>
          </a:p>
          <a:p>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519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A4F7-A003-412F-9191-6A9A10B17F49}"/>
              </a:ext>
            </a:extLst>
          </p:cNvPr>
          <p:cNvSpPr>
            <a:spLocks noGrp="1"/>
          </p:cNvSpPr>
          <p:nvPr>
            <p:ph type="title"/>
          </p:nvPr>
        </p:nvSpPr>
        <p:spPr/>
        <p:txBody>
          <a:bodyPr/>
          <a:lstStyle/>
          <a:p>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Improvement/Work done from the last evaluation</a:t>
            </a:r>
            <a:endParaRPr lang="en-IN" sz="2800" dirty="0"/>
          </a:p>
        </p:txBody>
      </p:sp>
      <p:sp>
        <p:nvSpPr>
          <p:cNvPr id="3" name="Text Placeholder 2">
            <a:extLst>
              <a:ext uri="{FF2B5EF4-FFF2-40B4-BE49-F238E27FC236}">
                <a16:creationId xmlns:a16="http://schemas.microsoft.com/office/drawing/2014/main" id="{D89DFC9D-AAB6-492E-A2EE-4275705836AF}"/>
              </a:ext>
            </a:extLst>
          </p:cNvPr>
          <p:cNvSpPr>
            <a:spLocks noGrp="1"/>
          </p:cNvSpPr>
          <p:nvPr>
            <p:ph type="body" idx="1"/>
          </p:nvPr>
        </p:nvSpPr>
        <p:spPr>
          <a:xfrm>
            <a:off x="0" y="1909482"/>
            <a:ext cx="8749553" cy="4216278"/>
          </a:xfrm>
        </p:spPr>
        <p:txBody>
          <a:bodyPr/>
          <a:lstStyle/>
          <a:p>
            <a:pPr lvl="1"/>
            <a:r>
              <a:rPr lang="en-IN" dirty="0">
                <a:latin typeface="Times New Roman" panose="02020603050405020304" pitchFamily="18" charset="0"/>
                <a:cs typeface="Times New Roman" panose="02020603050405020304" pitchFamily="18" charset="0"/>
              </a:rPr>
              <a:t>1. Created the model which can do vehicle tracking and detection while analysing the performance and consuming less power of processor to use this in real time.</a:t>
            </a:r>
          </a:p>
          <a:p>
            <a:pPr lvl="1"/>
            <a:r>
              <a:rPr lang="en-IN" dirty="0">
                <a:latin typeface="Times New Roman" panose="02020603050405020304" pitchFamily="18" charset="0"/>
                <a:cs typeface="Times New Roman" panose="02020603050405020304" pitchFamily="18" charset="0"/>
              </a:rPr>
              <a:t>2. Har Cascade classifier and background subtractor is merged in the model.</a:t>
            </a:r>
          </a:p>
          <a:p>
            <a:pPr lvl="1"/>
            <a:r>
              <a:rPr lang="en-IN" dirty="0">
                <a:latin typeface="Times New Roman" panose="02020603050405020304" pitchFamily="18" charset="0"/>
                <a:ea typeface="Calibri" panose="020F0502020204030204" pitchFamily="34" charset="0"/>
                <a:cs typeface="Times New Roman" panose="02020603050405020304" pitchFamily="18" charset="0"/>
              </a:rPr>
              <a:t>3. Phases of </a:t>
            </a:r>
            <a:r>
              <a:rPr lang="en-IN" dirty="0" err="1">
                <a:latin typeface="Times New Roman" panose="02020603050405020304" pitchFamily="18" charset="0"/>
                <a:ea typeface="Calibri" panose="020F0502020204030204" pitchFamily="34" charset="0"/>
                <a:cs typeface="Times New Roman" panose="02020603050405020304" pitchFamily="18" charset="0"/>
              </a:rPr>
              <a:t>haar</a:t>
            </a:r>
            <a:r>
              <a:rPr lang="en-IN" dirty="0">
                <a:latin typeface="Times New Roman" panose="02020603050405020304" pitchFamily="18" charset="0"/>
                <a:ea typeface="Calibri" panose="020F0502020204030204" pitchFamily="34" charset="0"/>
                <a:cs typeface="Times New Roman" panose="02020603050405020304" pitchFamily="18" charset="0"/>
              </a:rPr>
              <a:t> cascade classifier</a:t>
            </a:r>
          </a:p>
          <a:p>
            <a:pPr lvl="1"/>
            <a:r>
              <a:rPr lang="en-IN" dirty="0">
                <a:effectLst/>
                <a:latin typeface="Times New Roman" panose="02020603050405020304" pitchFamily="18" charset="0"/>
                <a:ea typeface="Calibri" panose="020F0502020204030204" pitchFamily="34" charset="0"/>
                <a:cs typeface="Times New Roman" panose="02020603050405020304" pitchFamily="18" charset="0"/>
              </a:rPr>
              <a:t>      The calculation of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dirty="0">
                <a:effectLst/>
                <a:latin typeface="Times New Roman" panose="02020603050405020304" pitchFamily="18" charset="0"/>
                <a:ea typeface="Calibri" panose="020F0502020204030204" pitchFamily="34" charset="0"/>
                <a:cs typeface="Times New Roman" panose="02020603050405020304" pitchFamily="18" charset="0"/>
              </a:rPr>
              <a:t> Features</a:t>
            </a:r>
          </a:p>
          <a:p>
            <a:pPr marL="914400" lvl="2" indent="0">
              <a:lnSpc>
                <a:spcPct val="107000"/>
              </a:lnSpc>
              <a:tabLst>
                <a:tab pos="144145"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creation of integral images</a:t>
            </a:r>
          </a:p>
          <a:p>
            <a:pPr marL="914400" lvl="2" indent="0">
              <a:lnSpc>
                <a:spcPct val="107000"/>
              </a:lnSpc>
              <a:tabLst>
                <a:tab pos="144145"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utilization of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lvl="2" indent="0">
              <a:lnSpc>
                <a:spcPct val="107000"/>
              </a:lnSpc>
              <a:spcAft>
                <a:spcPts val="800"/>
              </a:spcAft>
              <a:tabLst>
                <a:tab pos="144145"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Finally, the Implementation of Cascading Classifiers</a:t>
            </a:r>
          </a:p>
          <a:p>
            <a:pPr lvl="1"/>
            <a:r>
              <a:rPr lang="en-IN" dirty="0">
                <a:latin typeface="Times New Roman" panose="02020603050405020304" pitchFamily="18" charset="0"/>
                <a:cs typeface="Times New Roman" panose="02020603050405020304" pitchFamily="18" charset="0"/>
              </a:rPr>
              <a:t>4. Background Subtractor – </a:t>
            </a:r>
            <a:r>
              <a:rPr lang="en-US" dirty="0">
                <a:solidFill>
                  <a:schemeClr val="tx1"/>
                </a:solidFill>
                <a:latin typeface="Times New Roman" panose="02020603050405020304" pitchFamily="18" charset="0"/>
                <a:cs typeface="Times New Roman" panose="02020603050405020304" pitchFamily="18" charset="0"/>
              </a:rPr>
              <a:t>the </a:t>
            </a:r>
            <a:r>
              <a:rPr lang="en-US" i="0" dirty="0">
                <a:solidFill>
                  <a:schemeClr val="tx1"/>
                </a:solidFill>
                <a:effectLst/>
                <a:latin typeface="Times New Roman" panose="02020603050405020304" pitchFamily="18" charset="0"/>
                <a:cs typeface="Times New Roman" panose="02020603050405020304" pitchFamily="18" charset="0"/>
              </a:rPr>
              <a:t>technique used for separating out surrounding elements from the background </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48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59E44B-35A4-4EA4-AF4E-C4C2603371C3}"/>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Workload distribution of the team</a:t>
            </a:r>
            <a:endParaRPr lang="en-IN" sz="2800" dirty="0">
              <a:solidFill>
                <a:schemeClr val="tx1">
                  <a:lumMod val="85000"/>
                  <a:lumOff val="15000"/>
                </a:schemeClr>
              </a:solidFill>
            </a:endParaRPr>
          </a:p>
        </p:txBody>
      </p:sp>
      <p:sp>
        <p:nvSpPr>
          <p:cNvPr id="6" name="Text Placeholder 5">
            <a:extLst>
              <a:ext uri="{FF2B5EF4-FFF2-40B4-BE49-F238E27FC236}">
                <a16:creationId xmlns:a16="http://schemas.microsoft.com/office/drawing/2014/main" id="{75E3FCBC-977F-4B78-89BA-8E4384C36A45}"/>
              </a:ext>
            </a:extLst>
          </p:cNvPr>
          <p:cNvSpPr>
            <a:spLocks noGrp="1"/>
          </p:cNvSpPr>
          <p:nvPr>
            <p:ph type="body" idx="1"/>
          </p:nvPr>
        </p:nvSpPr>
        <p:spPr>
          <a:xfrm>
            <a:off x="457200" y="1228166"/>
            <a:ext cx="8229240" cy="4478328"/>
          </a:xfrm>
        </p:spPr>
        <p:txBody>
          <a:bodyPr/>
          <a:lstStyle/>
          <a:p>
            <a:r>
              <a:rPr lang="en-IN" dirty="0"/>
              <a:t>Everyone is contributed for research paper.</a:t>
            </a:r>
          </a:p>
        </p:txBody>
      </p:sp>
      <p:sp>
        <p:nvSpPr>
          <p:cNvPr id="7" name="Rectangle 6">
            <a:extLst>
              <a:ext uri="{FF2B5EF4-FFF2-40B4-BE49-F238E27FC236}">
                <a16:creationId xmlns:a16="http://schemas.microsoft.com/office/drawing/2014/main" id="{B3B1F57D-49FB-470C-A92E-3A6308FAA267}"/>
              </a:ext>
            </a:extLst>
          </p:cNvPr>
          <p:cNvSpPr/>
          <p:nvPr/>
        </p:nvSpPr>
        <p:spPr>
          <a:xfrm>
            <a:off x="1093514" y="1935744"/>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TEAM MEMBERS NAME</a:t>
            </a:r>
          </a:p>
        </p:txBody>
      </p:sp>
      <p:sp>
        <p:nvSpPr>
          <p:cNvPr id="18" name="Rectangle 17">
            <a:extLst>
              <a:ext uri="{FF2B5EF4-FFF2-40B4-BE49-F238E27FC236}">
                <a16:creationId xmlns:a16="http://schemas.microsoft.com/office/drawing/2014/main" id="{9A0736A3-DA90-4C4E-A29F-06486AE3180E}"/>
              </a:ext>
            </a:extLst>
          </p:cNvPr>
          <p:cNvSpPr/>
          <p:nvPr/>
        </p:nvSpPr>
        <p:spPr>
          <a:xfrm>
            <a:off x="4804901" y="1935744"/>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WORK LOAD</a:t>
            </a:r>
          </a:p>
        </p:txBody>
      </p:sp>
      <p:sp>
        <p:nvSpPr>
          <p:cNvPr id="19" name="Rectangle 18">
            <a:extLst>
              <a:ext uri="{FF2B5EF4-FFF2-40B4-BE49-F238E27FC236}">
                <a16:creationId xmlns:a16="http://schemas.microsoft.com/office/drawing/2014/main" id="{7A039675-5FBA-42F5-9653-299042CA2F1F}"/>
              </a:ext>
            </a:extLst>
          </p:cNvPr>
          <p:cNvSpPr/>
          <p:nvPr/>
        </p:nvSpPr>
        <p:spPr>
          <a:xfrm>
            <a:off x="1093514" y="2689500"/>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err="1"/>
              <a:t>Priyanshi</a:t>
            </a:r>
            <a:r>
              <a:rPr lang="en-IN" dirty="0"/>
              <a:t> Verma</a:t>
            </a:r>
          </a:p>
        </p:txBody>
      </p:sp>
      <p:sp>
        <p:nvSpPr>
          <p:cNvPr id="20" name="Rectangle 19">
            <a:extLst>
              <a:ext uri="{FF2B5EF4-FFF2-40B4-BE49-F238E27FC236}">
                <a16:creationId xmlns:a16="http://schemas.microsoft.com/office/drawing/2014/main" id="{3A06099D-9346-493C-B6EA-6F1F07CA510C}"/>
              </a:ext>
            </a:extLst>
          </p:cNvPr>
          <p:cNvSpPr/>
          <p:nvPr/>
        </p:nvSpPr>
        <p:spPr>
          <a:xfrm>
            <a:off x="4804901" y="2689500"/>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Worked on </a:t>
            </a:r>
            <a:r>
              <a:rPr lang="en-IN"/>
              <a:t>data and model</a:t>
            </a:r>
            <a:r>
              <a:rPr lang="en-IN" dirty="0"/>
              <a:t>.</a:t>
            </a:r>
          </a:p>
        </p:txBody>
      </p:sp>
      <p:sp>
        <p:nvSpPr>
          <p:cNvPr id="21" name="Rectangle 20">
            <a:extLst>
              <a:ext uri="{FF2B5EF4-FFF2-40B4-BE49-F238E27FC236}">
                <a16:creationId xmlns:a16="http://schemas.microsoft.com/office/drawing/2014/main" id="{863D398A-95F5-4159-9EE5-C64D9DA16310}"/>
              </a:ext>
            </a:extLst>
          </p:cNvPr>
          <p:cNvSpPr/>
          <p:nvPr/>
        </p:nvSpPr>
        <p:spPr>
          <a:xfrm>
            <a:off x="1093514" y="3473736"/>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Aprajita Singh</a:t>
            </a:r>
          </a:p>
        </p:txBody>
      </p:sp>
      <p:sp>
        <p:nvSpPr>
          <p:cNvPr id="22" name="Rectangle 21">
            <a:extLst>
              <a:ext uri="{FF2B5EF4-FFF2-40B4-BE49-F238E27FC236}">
                <a16:creationId xmlns:a16="http://schemas.microsoft.com/office/drawing/2014/main" id="{D9C32D00-2861-4504-B733-4110536F834B}"/>
              </a:ext>
            </a:extLst>
          </p:cNvPr>
          <p:cNvSpPr/>
          <p:nvPr/>
        </p:nvSpPr>
        <p:spPr>
          <a:xfrm>
            <a:off x="4813866" y="4295984"/>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Worked on coding part and research paper.</a:t>
            </a:r>
          </a:p>
        </p:txBody>
      </p:sp>
      <p:sp>
        <p:nvSpPr>
          <p:cNvPr id="23" name="Rectangle 22">
            <a:extLst>
              <a:ext uri="{FF2B5EF4-FFF2-40B4-BE49-F238E27FC236}">
                <a16:creationId xmlns:a16="http://schemas.microsoft.com/office/drawing/2014/main" id="{1EB5BC9F-EDA5-4260-8281-A973CD10444B}"/>
              </a:ext>
            </a:extLst>
          </p:cNvPr>
          <p:cNvSpPr/>
          <p:nvPr/>
        </p:nvSpPr>
        <p:spPr>
          <a:xfrm>
            <a:off x="1093514" y="5105137"/>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Arya Kumar Sundaram</a:t>
            </a:r>
          </a:p>
        </p:txBody>
      </p:sp>
      <p:sp>
        <p:nvSpPr>
          <p:cNvPr id="24" name="Rectangle 23">
            <a:extLst>
              <a:ext uri="{FF2B5EF4-FFF2-40B4-BE49-F238E27FC236}">
                <a16:creationId xmlns:a16="http://schemas.microsoft.com/office/drawing/2014/main" id="{D47AE1DF-DF7A-49A1-8305-8A8F2C6C8285}"/>
              </a:ext>
            </a:extLst>
          </p:cNvPr>
          <p:cNvSpPr/>
          <p:nvPr/>
        </p:nvSpPr>
        <p:spPr>
          <a:xfrm>
            <a:off x="1093514" y="4320901"/>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Kajal Verma</a:t>
            </a:r>
          </a:p>
        </p:txBody>
      </p:sp>
      <p:sp>
        <p:nvSpPr>
          <p:cNvPr id="25" name="Rectangle 24">
            <a:extLst>
              <a:ext uri="{FF2B5EF4-FFF2-40B4-BE49-F238E27FC236}">
                <a16:creationId xmlns:a16="http://schemas.microsoft.com/office/drawing/2014/main" id="{3A71D352-AA19-49C3-A3F6-B41AB387C18A}"/>
              </a:ext>
            </a:extLst>
          </p:cNvPr>
          <p:cNvSpPr/>
          <p:nvPr/>
        </p:nvSpPr>
        <p:spPr>
          <a:xfrm>
            <a:off x="4804901" y="3473736"/>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Worked on coding part and researched on existing algorithms.</a:t>
            </a:r>
          </a:p>
        </p:txBody>
      </p:sp>
      <p:sp>
        <p:nvSpPr>
          <p:cNvPr id="26" name="Rectangle 25">
            <a:extLst>
              <a:ext uri="{FF2B5EF4-FFF2-40B4-BE49-F238E27FC236}">
                <a16:creationId xmlns:a16="http://schemas.microsoft.com/office/drawing/2014/main" id="{9F8EC24B-F23B-4088-92EF-1647E8FB473F}"/>
              </a:ext>
            </a:extLst>
          </p:cNvPr>
          <p:cNvSpPr/>
          <p:nvPr/>
        </p:nvSpPr>
        <p:spPr>
          <a:xfrm>
            <a:off x="4804901" y="5105137"/>
            <a:ext cx="3478306" cy="601356"/>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Helped in organizing the documents, charts and diagrams.</a:t>
            </a:r>
          </a:p>
        </p:txBody>
      </p:sp>
    </p:spTree>
    <p:extLst>
      <p:ext uri="{BB962C8B-B14F-4D97-AF65-F5344CB8AC3E}">
        <p14:creationId xmlns:p14="http://schemas.microsoft.com/office/powerpoint/2010/main" val="254521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7F6E275-237D-4076-9122-DCE0E6CE1032}"/>
              </a:ext>
            </a:extLst>
          </p:cNvPr>
          <p:cNvSpPr>
            <a:spLocks noGrp="1"/>
          </p:cNvSpPr>
          <p:nvPr>
            <p:ph type="title"/>
          </p:nvPr>
        </p:nvSpPr>
        <p:spPr>
          <a:xfrm>
            <a:off x="457200" y="260825"/>
            <a:ext cx="8229240" cy="1339375"/>
          </a:xfrm>
        </p:spPr>
        <p:txBody>
          <a:bodyPr/>
          <a:lstStyle/>
          <a:p>
            <a:pPr algn="ctr"/>
            <a:r>
              <a:rPr lang="en-IN" sz="2800" b="1" dirty="0">
                <a:latin typeface="Times New Roman" panose="02020603050405020304" pitchFamily="18" charset="0"/>
                <a:cs typeface="Times New Roman" panose="02020603050405020304" pitchFamily="18" charset="0"/>
              </a:rPr>
              <a:t>FUTURE SCOPE AND CONCLUSION</a:t>
            </a:r>
          </a:p>
        </p:txBody>
      </p:sp>
      <p:sp>
        <p:nvSpPr>
          <p:cNvPr id="8" name="Text Placeholder 7">
            <a:extLst>
              <a:ext uri="{FF2B5EF4-FFF2-40B4-BE49-F238E27FC236}">
                <a16:creationId xmlns:a16="http://schemas.microsoft.com/office/drawing/2014/main" id="{9D7FE6F5-F3A9-47C3-98B0-0C23DAA6AFAC}"/>
              </a:ext>
            </a:extLst>
          </p:cNvPr>
          <p:cNvSpPr>
            <a:spLocks noGrp="1"/>
          </p:cNvSpPr>
          <p:nvPr>
            <p:ph type="body" idx="4294967295"/>
          </p:nvPr>
        </p:nvSpPr>
        <p:spPr>
          <a:xfrm>
            <a:off x="720436" y="1759527"/>
            <a:ext cx="7509164" cy="4366636"/>
          </a:xfrm>
        </p:spPr>
        <p:txBody>
          <a:bodyPr/>
          <a:lstStyle/>
          <a:p>
            <a:pPr marL="5143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analysis can be done for a Traffic Surveillance System in real-time by building prototype. Also, more tuning can be done for optimizing these algorithms for producing higher efficacy.</a:t>
            </a:r>
          </a:p>
          <a:p>
            <a:pPr marL="228600" indent="0" algn="just"/>
            <a:endParaRPr lang="en-US"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IN" dirty="0">
                <a:solidFill>
                  <a:srgbClr val="202122"/>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Helps in de</a:t>
            </a:r>
            <a:r>
              <a:rPr lang="en-IN" dirty="0">
                <a:solidFill>
                  <a:srgbClr val="2021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creasing traffic congestion, traveling time, chances of accidents, loss of productivity.</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96233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08A37C-4744-4907-A546-17C593B6974A}"/>
              </a:ext>
            </a:extLst>
          </p:cNvPr>
          <p:cNvSpPr>
            <a:spLocks noGrp="1"/>
          </p:cNvSpPr>
          <p:nvPr>
            <p:ph type="title"/>
          </p:nvPr>
        </p:nvSpPr>
        <p:spPr>
          <a:xfrm>
            <a:off x="239843" y="274680"/>
            <a:ext cx="8446597" cy="1142640"/>
          </a:xfrm>
        </p:spPr>
        <p:txBody>
          <a:bodyPr/>
          <a:lstStyle/>
          <a:p>
            <a:r>
              <a:rPr lang="en-IN" sz="2800" b="1" dirty="0">
                <a:latin typeface="Times New Roman" panose="02020603050405020304" pitchFamily="18" charset="0"/>
                <a:cs typeface="Times New Roman" panose="02020603050405020304" pitchFamily="18" charset="0"/>
              </a:rPr>
              <a:t>PROOF ATTACHED OF PAPER SUBMISSION</a:t>
            </a:r>
          </a:p>
        </p:txBody>
      </p:sp>
      <p:sp>
        <p:nvSpPr>
          <p:cNvPr id="6" name="Text Placeholder 5">
            <a:extLst>
              <a:ext uri="{FF2B5EF4-FFF2-40B4-BE49-F238E27FC236}">
                <a16:creationId xmlns:a16="http://schemas.microsoft.com/office/drawing/2014/main" id="{1BB59BA5-7902-4C8D-A777-D3C30596DA10}"/>
              </a:ext>
            </a:extLst>
          </p:cNvPr>
          <p:cNvSpPr>
            <a:spLocks noGrp="1"/>
          </p:cNvSpPr>
          <p:nvPr>
            <p:ph type="body" idx="1"/>
          </p:nvPr>
        </p:nvSpPr>
        <p:spPr>
          <a:xfrm>
            <a:off x="1019331" y="2218544"/>
            <a:ext cx="5951095" cy="2848131"/>
          </a:xfrm>
        </p:spPr>
        <p:txBody>
          <a:bodyPr/>
          <a:lstStyle/>
          <a:p>
            <a:endParaRPr lang="en-IN" dirty="0"/>
          </a:p>
        </p:txBody>
      </p:sp>
      <p:pic>
        <p:nvPicPr>
          <p:cNvPr id="8" name="Picture 7">
            <a:extLst>
              <a:ext uri="{FF2B5EF4-FFF2-40B4-BE49-F238E27FC236}">
                <a16:creationId xmlns:a16="http://schemas.microsoft.com/office/drawing/2014/main" id="{EDE892BA-22EA-44E6-AF29-F2BCD564EE8A}"/>
              </a:ext>
            </a:extLst>
          </p:cNvPr>
          <p:cNvPicPr>
            <a:picLocks noChangeAspect="1"/>
          </p:cNvPicPr>
          <p:nvPr/>
        </p:nvPicPr>
        <p:blipFill>
          <a:blip r:embed="rId2"/>
          <a:stretch>
            <a:fillRect/>
          </a:stretch>
        </p:blipFill>
        <p:spPr>
          <a:xfrm>
            <a:off x="629587" y="1417320"/>
            <a:ext cx="7884825" cy="4224572"/>
          </a:xfrm>
          <a:prstGeom prst="rect">
            <a:avLst/>
          </a:prstGeom>
        </p:spPr>
      </p:pic>
    </p:spTree>
    <p:extLst>
      <p:ext uri="{BB962C8B-B14F-4D97-AF65-F5344CB8AC3E}">
        <p14:creationId xmlns:p14="http://schemas.microsoft.com/office/powerpoint/2010/main" val="272624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C665A-162F-4250-B456-C1AD41AD5EF2}"/>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Approval from guide</a:t>
            </a:r>
            <a:endParaRPr lang="en-IN" sz="2800" dirty="0"/>
          </a:p>
        </p:txBody>
      </p:sp>
      <p:sp>
        <p:nvSpPr>
          <p:cNvPr id="6" name="Subtitle 5">
            <a:extLst>
              <a:ext uri="{FF2B5EF4-FFF2-40B4-BE49-F238E27FC236}">
                <a16:creationId xmlns:a16="http://schemas.microsoft.com/office/drawing/2014/main" id="{6B3A3F6E-93BB-49DA-A590-FE5FA4E9B672}"/>
              </a:ext>
            </a:extLst>
          </p:cNvPr>
          <p:cNvSpPr>
            <a:spLocks noGrp="1"/>
          </p:cNvSpPr>
          <p:nvPr>
            <p:ph type="subTitle" idx="1"/>
          </p:nvPr>
        </p:nvSpPr>
        <p:spPr>
          <a:xfrm>
            <a:off x="1004341" y="2203554"/>
            <a:ext cx="6895476" cy="3642610"/>
          </a:xfrm>
        </p:spPr>
        <p:txBody>
          <a:bodyPr/>
          <a:lstStyle/>
          <a:p>
            <a:endParaRPr lang="en-IN" dirty="0"/>
          </a:p>
        </p:txBody>
      </p:sp>
      <p:pic>
        <p:nvPicPr>
          <p:cNvPr id="3" name="Picture 2">
            <a:extLst>
              <a:ext uri="{FF2B5EF4-FFF2-40B4-BE49-F238E27FC236}">
                <a16:creationId xmlns:a16="http://schemas.microsoft.com/office/drawing/2014/main" id="{22C94A45-D3F2-48B3-9C06-5BC9B39605BF}"/>
              </a:ext>
            </a:extLst>
          </p:cNvPr>
          <p:cNvPicPr>
            <a:picLocks noChangeAspect="1"/>
          </p:cNvPicPr>
          <p:nvPr/>
        </p:nvPicPr>
        <p:blipFill>
          <a:blip r:embed="rId2"/>
          <a:stretch>
            <a:fillRect/>
          </a:stretch>
        </p:blipFill>
        <p:spPr>
          <a:xfrm>
            <a:off x="295834" y="1106083"/>
            <a:ext cx="8606119" cy="4645833"/>
          </a:xfrm>
          <a:prstGeom prst="rect">
            <a:avLst/>
          </a:prstGeom>
        </p:spPr>
      </p:pic>
    </p:spTree>
    <p:extLst>
      <p:ext uri="{BB962C8B-B14F-4D97-AF65-F5344CB8AC3E}">
        <p14:creationId xmlns:p14="http://schemas.microsoft.com/office/powerpoint/2010/main" val="252281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p:nvPr/>
        </p:nvSpPr>
        <p:spPr>
          <a:xfrm>
            <a:off x="533520" y="3808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300" b="1" i="0" u="sng" strike="noStrike" cap="none" dirty="0">
                <a:solidFill>
                  <a:schemeClr val="tx1">
                    <a:lumMod val="85000"/>
                    <a:lumOff val="15000"/>
                  </a:schemeClr>
                </a:solidFill>
                <a:latin typeface="Times New Roman" panose="02020603050405020304" pitchFamily="18" charset="0"/>
                <a:ea typeface="Georgia"/>
                <a:cs typeface="Times New Roman" panose="02020603050405020304" pitchFamily="18" charset="0"/>
                <a:sym typeface="Georgia"/>
              </a:rPr>
              <a:t>Introduction</a:t>
            </a:r>
            <a:br>
              <a:rPr lang="en-US" sz="1800" b="0" i="0" u="none" strike="noStrike" cap="none" dirty="0">
                <a:solidFill>
                  <a:schemeClr val="dk1"/>
                </a:solidFill>
                <a:latin typeface="Arial"/>
                <a:ea typeface="Arial"/>
                <a:cs typeface="Arial"/>
                <a:sym typeface="Arial"/>
              </a:rPr>
            </a:br>
            <a:endParaRPr sz="3300" b="0" i="0" u="none" strike="noStrike" cap="none" dirty="0">
              <a:solidFill>
                <a:srgbClr val="000000"/>
              </a:solidFill>
              <a:latin typeface="Calibri"/>
              <a:ea typeface="Calibri"/>
              <a:cs typeface="Calibri"/>
              <a:sym typeface="Calibri"/>
            </a:endParaRPr>
          </a:p>
        </p:txBody>
      </p:sp>
      <p:sp>
        <p:nvSpPr>
          <p:cNvPr id="188" name="Google Shape;188;p2"/>
          <p:cNvSpPr txBox="1"/>
          <p:nvPr/>
        </p:nvSpPr>
        <p:spPr>
          <a:xfrm>
            <a:off x="533520" y="1523520"/>
            <a:ext cx="8229240" cy="5181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100"/>
              <a:buFont typeface="Arial"/>
              <a:buNone/>
            </a:pPr>
            <a:r>
              <a:rPr lang="en-US" sz="1800" dirty="0">
                <a:effectLst/>
                <a:latin typeface="Times New Roman" panose="02020603050405020304" pitchFamily="18" charset="0"/>
                <a:ea typeface="Times New Roman" panose="02020603050405020304" pitchFamily="18" charset="0"/>
              </a:rPr>
              <a:t>In this project, we implemented Cascade Classifier and Background Subtractor approach for detecting vehicles in a real-time video stream and also tracking those vehicles through counting by initiating vehicle counter. We’ve also integrated real-time Frames Per Second (FPS)  value for understanding the performance of model on varied hardware systems </a:t>
            </a:r>
            <a:r>
              <a:rPr lang="en-US" sz="1800" dirty="0">
                <a:latin typeface="Times New Roman" panose="02020603050405020304" pitchFamily="18" charset="0"/>
                <a:ea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rPr>
              <a:t> the low-specs and high-specs. Furthermore, for validating the efficacy of these models to be integrated into real-time, we also colligate them with different models such as Mobile Net Single Shot Detection (SSD) and Xailient  for deep understanding. This analysis gave us an </a:t>
            </a:r>
            <a:r>
              <a:rPr lang="en-US" sz="1800" dirty="0">
                <a:latin typeface="Times New Roman" panose="02020603050405020304" pitchFamily="18" charset="0"/>
                <a:ea typeface="Times New Roman" panose="02020603050405020304" pitchFamily="18" charset="0"/>
              </a:rPr>
              <a:t>idea</a:t>
            </a:r>
            <a:r>
              <a:rPr lang="en-US" sz="1800" dirty="0">
                <a:effectLst/>
                <a:latin typeface="Times New Roman" panose="02020603050405020304" pitchFamily="18" charset="0"/>
                <a:ea typeface="Times New Roman" panose="02020603050405020304" pitchFamily="18" charset="0"/>
              </a:rPr>
              <a:t> that how each model varied over different hardware systems and their stability in terms of efficiency on those systems.</a:t>
            </a:r>
            <a:endParaRPr lang="en-US" sz="1800" dirty="0">
              <a:solidFill>
                <a:srgbClr val="31313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
          <p:cNvSpPr txBox="1"/>
          <p:nvPr/>
        </p:nvSpPr>
        <p:spPr>
          <a:xfrm>
            <a:off x="457380" y="343080"/>
            <a:ext cx="8229240" cy="114264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None/>
            </a:pPr>
            <a:r>
              <a:rPr lang="en-US" sz="3300" b="1" u="sng" dirty="0">
                <a:solidFill>
                  <a:srgbClr val="C00000"/>
                </a:solidFill>
                <a:latin typeface="Georgia"/>
                <a:ea typeface="Georgia"/>
                <a:cs typeface="Georgia"/>
                <a:sym typeface="Georgia"/>
              </a:rPr>
              <a:t>Reason behind the</a:t>
            </a:r>
            <a:r>
              <a:rPr lang="en-US" sz="3300" b="1" i="0" u="sng" strike="noStrike" cap="none" dirty="0">
                <a:solidFill>
                  <a:srgbClr val="C00000"/>
                </a:solidFill>
                <a:latin typeface="Georgia"/>
                <a:ea typeface="Georgia"/>
                <a:cs typeface="Georgia"/>
                <a:sym typeface="Georgia"/>
              </a:rPr>
              <a:t> research problem</a:t>
            </a:r>
            <a:endParaRPr sz="3300" b="0" i="0" u="none" strike="noStrike" cap="none" dirty="0">
              <a:solidFill>
                <a:srgbClr val="000000"/>
              </a:solidFill>
              <a:latin typeface="Calibri"/>
              <a:ea typeface="Calibri"/>
              <a:cs typeface="Calibri"/>
              <a:sym typeface="Calibri"/>
            </a:endParaRPr>
          </a:p>
        </p:txBody>
      </p:sp>
      <p:sp>
        <p:nvSpPr>
          <p:cNvPr id="194" name="Google Shape;194;p3"/>
          <p:cNvSpPr txBox="1"/>
          <p:nvPr/>
        </p:nvSpPr>
        <p:spPr>
          <a:xfrm>
            <a:off x="317519" y="1485720"/>
            <a:ext cx="8488729" cy="4892760"/>
          </a:xfrm>
          <a:prstGeom prst="rect">
            <a:avLst/>
          </a:prstGeom>
          <a:noFill/>
          <a:ln>
            <a:noFill/>
          </a:ln>
        </p:spPr>
        <p:txBody>
          <a:bodyPr spcFirstLastPara="1" wrap="square" lIns="91425" tIns="45700" rIns="91425" bIns="45700" anchor="t" anchorCtr="0">
            <a:noAutofit/>
          </a:bodyPr>
          <a:lstStyle/>
          <a:p>
            <a:pPr lvl="0" algn="just" rtl="0">
              <a:spcBef>
                <a:spcPts val="0"/>
              </a:spcBef>
              <a:spcAft>
                <a:spcPts val="0"/>
              </a:spcAft>
              <a:buClr>
                <a:schemeClr val="dk1"/>
              </a:buClr>
              <a:buSzPts val="1100"/>
            </a:pPr>
            <a:r>
              <a:rPr lang="en-US" sz="1800" dirty="0">
                <a:effectLst/>
                <a:latin typeface="Times New Roman" panose="02020603050405020304" pitchFamily="18" charset="0"/>
                <a:ea typeface="Times New Roman" panose="02020603050405020304" pitchFamily="18" charset="0"/>
              </a:rPr>
              <a:t>With the increase in the number of humans. Due to this, we can often see that the roads are jammed due to extensive traffic, increase in accidents, increase in security breaches, etc. Thus, it becomes extremely important for ensuring the safety of human beings and aid the traffic issues, to develop a surveillance system for real ­time. This inhibits the prevention of a life in an ambulance, extrapolates the tendency of increased noise and air pollution, etc. But the major constraint revolves around the hardware requirements of these models. The increment in computational complexity </a:t>
            </a:r>
            <a:r>
              <a:rPr lang="en-US" sz="1800" dirty="0">
                <a:latin typeface="Times New Roman" panose="02020603050405020304" pitchFamily="18" charset="0"/>
                <a:ea typeface="Times New Roman" panose="02020603050405020304" pitchFamily="18" charset="0"/>
              </a:rPr>
              <a:t>affects</a:t>
            </a:r>
            <a:r>
              <a:rPr lang="en-US" sz="1800" dirty="0">
                <a:effectLst/>
                <a:latin typeface="Times New Roman" panose="02020603050405020304" pitchFamily="18" charset="0"/>
                <a:ea typeface="Times New Roman" panose="02020603050405020304" pitchFamily="18" charset="0"/>
              </a:rPr>
              <a:t> the overall performance of any workflow when we consider doing it real-time.</a:t>
            </a:r>
          </a:p>
        </p:txBody>
      </p:sp>
      <p:sp>
        <p:nvSpPr>
          <p:cNvPr id="196" name="Google Shape;196;p3"/>
          <p:cNvSpPr/>
          <p:nvPr/>
        </p:nvSpPr>
        <p:spPr>
          <a:xfrm>
            <a:off x="2861640" y="5500800"/>
            <a:ext cx="31424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chemeClr val="dk1"/>
              </a:solidFill>
              <a:latin typeface="Arial"/>
              <a:ea typeface="Arial"/>
              <a:cs typeface="Arial"/>
              <a:sym typeface="Arial"/>
            </a:endParaRPr>
          </a:p>
        </p:txBody>
      </p:sp>
      <p:sp>
        <p:nvSpPr>
          <p:cNvPr id="197" name="Google Shape;197;p3"/>
          <p:cNvSpPr/>
          <p:nvPr/>
        </p:nvSpPr>
        <p:spPr>
          <a:xfrm>
            <a:off x="685800" y="5983200"/>
            <a:ext cx="7860960" cy="39528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8558" y="1082351"/>
            <a:ext cx="8406883" cy="5383763"/>
          </a:xfrm>
        </p:spPr>
        <p:txBody>
          <a:bodyPr>
            <a:normAutofit/>
          </a:bodyPr>
          <a:lstStyle/>
          <a:p>
            <a:pPr marL="228600" indent="0"/>
            <a:r>
              <a:rPr lang="en-US" sz="2200" b="1" dirty="0">
                <a:latin typeface="Times New Roman" panose="02020603050405020304" pitchFamily="18" charset="0"/>
                <a:cs typeface="Times New Roman" panose="02020603050405020304" pitchFamily="18" charset="0"/>
              </a:rPr>
              <a:t>Haar cascade classifier</a:t>
            </a:r>
          </a:p>
          <a:p>
            <a:pPr marL="228600" indent="0"/>
            <a:endParaRPr lang="en-US" sz="2200" b="1"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It can basically be coined as a series of rescaled ‘square-shaped’ functions which is collated to formulate a family of wavelet.</a:t>
            </a:r>
          </a:p>
          <a:p>
            <a:pPr marL="5715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Basically, it can be subsumed as a Haar Wavelet operation for analyzing pixels present in an image in the form of squares through a function. </a:t>
            </a:r>
          </a:p>
          <a:p>
            <a:pPr marL="5715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Adaboost algorithm which is utilized for enhancing the learning perspective of a model through the detection of minute features and thereby making the output more efficient is used in Haar Cascades.</a:t>
            </a:r>
          </a:p>
          <a:p>
            <a:pPr marL="228600" indent="0"/>
            <a:endParaRPr lang="en-US" sz="1600" dirty="0">
              <a:effectLst/>
              <a:latin typeface="Times New Roman" panose="02020603050405020304" pitchFamily="18" charset="0"/>
              <a:ea typeface="Times New Roman" panose="02020603050405020304" pitchFamily="18" charset="0"/>
            </a:endParaRPr>
          </a:p>
          <a:p>
            <a:pPr marL="228600" indent="0"/>
            <a:r>
              <a:rPr lang="en-US" sz="2200" b="1" dirty="0">
                <a:latin typeface="Times New Roman" panose="02020603050405020304" pitchFamily="18" charset="0"/>
                <a:cs typeface="Times New Roman" panose="02020603050405020304" pitchFamily="18" charset="0"/>
              </a:rPr>
              <a:t>Background Subtraction</a:t>
            </a:r>
          </a:p>
          <a:p>
            <a:pPr marL="228600" indent="0"/>
            <a:endParaRPr lang="en-US" sz="2200" b="1" dirty="0">
              <a:latin typeface="Times New Roman" panose="02020603050405020304" pitchFamily="18" charset="0"/>
              <a:cs typeface="Times New Roman" panose="02020603050405020304" pitchFamily="18" charset="0"/>
            </a:endParaRPr>
          </a:p>
          <a:p>
            <a:pPr marL="5715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Background Subtraction</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 of detecting foreground from a background.</a:t>
            </a: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working of Background Subtraction is incorporated for detection of moving entities over videos captured through static cameras. </a:t>
            </a:r>
          </a:p>
          <a:p>
            <a:pPr marL="571500" indent="-342900">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W</a:t>
            </a:r>
            <a:r>
              <a:rPr lang="en-US" sz="1600" dirty="0">
                <a:effectLst/>
                <a:latin typeface="Times New Roman" panose="02020603050405020304" pitchFamily="18" charset="0"/>
                <a:ea typeface="Times New Roman" panose="02020603050405020304" pitchFamily="18" charset="0"/>
              </a:rPr>
              <a:t>ith the help of background subtractor, morphology is also induced, which is also an image processing outlook that works on image segmentation for escalating segmentation accuracy.</a:t>
            </a:r>
          </a:p>
          <a:p>
            <a:pPr marL="228600" indent="0"/>
            <a:endParaRPr lang="en-US" sz="1600" dirty="0">
              <a:effectLst/>
              <a:latin typeface="Times New Roman" panose="02020603050405020304" pitchFamily="18" charset="0"/>
              <a:ea typeface="Times New Roman" panose="02020603050405020304" pitchFamily="18" charset="0"/>
            </a:endParaRPr>
          </a:p>
          <a:p>
            <a:pPr marL="228600" indent="0"/>
            <a:endParaRPr lang="en-US" sz="1600" dirty="0">
              <a:latin typeface="Times New Roman" panose="02020603050405020304" pitchFamily="18" charset="0"/>
              <a:cs typeface="Times New Roman" panose="02020603050405020304" pitchFamily="18" charset="0"/>
            </a:endParaRPr>
          </a:p>
          <a:p>
            <a:pPr marL="228600" indent="0"/>
            <a:endParaRPr lang="en-US" sz="2800" b="1" dirty="0"/>
          </a:p>
          <a:p>
            <a:pPr marL="228600" indent="0">
              <a:buClr>
                <a:schemeClr val="tx1"/>
              </a:buClr>
            </a:pPr>
            <a:endParaRPr lang="en-US" b="1" dirty="0"/>
          </a:p>
          <a:p>
            <a:pPr marL="228600" indent="0"/>
            <a:endParaRPr lang="en-IN" sz="2800" b="1" dirty="0"/>
          </a:p>
        </p:txBody>
      </p:sp>
      <p:sp>
        <p:nvSpPr>
          <p:cNvPr id="5" name="Google Shape;187;p2">
            <a:extLst>
              <a:ext uri="{FF2B5EF4-FFF2-40B4-BE49-F238E27FC236}">
                <a16:creationId xmlns:a16="http://schemas.microsoft.com/office/drawing/2014/main" id="{D0DACFDF-C655-492A-BDC7-DDF586D2164B}"/>
              </a:ext>
            </a:extLst>
          </p:cNvPr>
          <p:cNvSpPr txBox="1">
            <a:spLocks noGrp="1"/>
          </p:cNvSpPr>
          <p:nvPr>
            <p:ph type="title"/>
          </p:nvPr>
        </p:nvSpPr>
        <p:spPr>
          <a:xfrm>
            <a:off x="592494" y="116018"/>
            <a:ext cx="7959012" cy="1152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300" b="1" i="0" u="sng" strike="noStrike" cap="none" dirty="0">
                <a:solidFill>
                  <a:srgbClr val="C00000"/>
                </a:solidFill>
                <a:latin typeface="Georgia"/>
                <a:ea typeface="Georgia"/>
                <a:cs typeface="Georgia"/>
                <a:sym typeface="Georgia"/>
              </a:rPr>
              <a:t>Methodology used for analysis</a:t>
            </a:r>
            <a:br>
              <a:rPr lang="en-US" sz="1800" b="0" i="0" u="none" strike="noStrike" cap="none" dirty="0">
                <a:solidFill>
                  <a:schemeClr val="dk1"/>
                </a:solidFill>
                <a:latin typeface="Arial"/>
                <a:ea typeface="Arial"/>
                <a:cs typeface="Arial"/>
                <a:sym typeface="Arial"/>
              </a:rPr>
            </a:br>
            <a:endParaRPr sz="33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2244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7;p2">
            <a:extLst>
              <a:ext uri="{FF2B5EF4-FFF2-40B4-BE49-F238E27FC236}">
                <a16:creationId xmlns:a16="http://schemas.microsoft.com/office/drawing/2014/main" id="{7D6245BC-AEB2-4B96-8076-21A77BA61ED3}"/>
              </a:ext>
            </a:extLst>
          </p:cNvPr>
          <p:cNvSpPr txBox="1">
            <a:spLocks noGrp="1"/>
          </p:cNvSpPr>
          <p:nvPr>
            <p:ph type="title"/>
          </p:nvPr>
        </p:nvSpPr>
        <p:spPr>
          <a:xfrm>
            <a:off x="1156996" y="285338"/>
            <a:ext cx="6830008" cy="141283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300" b="1" u="sng" dirty="0">
                <a:solidFill>
                  <a:srgbClr val="C00000"/>
                </a:solidFill>
                <a:latin typeface="Georgia"/>
                <a:sym typeface="Georgia"/>
              </a:rPr>
              <a:t>Algorithms implemented</a:t>
            </a:r>
            <a:br>
              <a:rPr lang="en-US" sz="1800" b="0" i="0" u="none" strike="noStrike" cap="none" dirty="0">
                <a:solidFill>
                  <a:schemeClr val="dk1"/>
                </a:solidFill>
                <a:latin typeface="Arial"/>
                <a:ea typeface="Arial"/>
                <a:cs typeface="Arial"/>
                <a:sym typeface="Arial"/>
              </a:rPr>
            </a:br>
            <a:endParaRPr sz="3300" b="0" i="0" u="none" strike="noStrike" cap="none" dirty="0">
              <a:solidFill>
                <a:srgbClr val="000000"/>
              </a:solidFill>
              <a:latin typeface="Calibri"/>
              <a:ea typeface="Calibri"/>
              <a:cs typeface="Calibri"/>
              <a:sym typeface="Calibri"/>
            </a:endParaRPr>
          </a:p>
        </p:txBody>
      </p:sp>
      <p:pic>
        <p:nvPicPr>
          <p:cNvPr id="6" name="image4.jpeg">
            <a:extLst>
              <a:ext uri="{FF2B5EF4-FFF2-40B4-BE49-F238E27FC236}">
                <a16:creationId xmlns:a16="http://schemas.microsoft.com/office/drawing/2014/main" id="{E9C3CDBD-9E27-44F6-9C3F-D4C8D6598174}"/>
              </a:ext>
            </a:extLst>
          </p:cNvPr>
          <p:cNvPicPr/>
          <p:nvPr/>
        </p:nvPicPr>
        <p:blipFill>
          <a:blip r:embed="rId2" cstate="print"/>
          <a:stretch>
            <a:fillRect/>
          </a:stretch>
        </p:blipFill>
        <p:spPr>
          <a:xfrm>
            <a:off x="2118417" y="1367084"/>
            <a:ext cx="4411980" cy="1903730"/>
          </a:xfrm>
          <a:prstGeom prst="rect">
            <a:avLst/>
          </a:prstGeom>
        </p:spPr>
      </p:pic>
      <p:pic>
        <p:nvPicPr>
          <p:cNvPr id="9" name="image5.png">
            <a:extLst>
              <a:ext uri="{FF2B5EF4-FFF2-40B4-BE49-F238E27FC236}">
                <a16:creationId xmlns:a16="http://schemas.microsoft.com/office/drawing/2014/main" id="{DC2CA585-B4E6-443A-A693-8433836BE2CC}"/>
              </a:ext>
            </a:extLst>
          </p:cNvPr>
          <p:cNvPicPr/>
          <p:nvPr/>
        </p:nvPicPr>
        <p:blipFill>
          <a:blip r:embed="rId3" cstate="print"/>
          <a:stretch>
            <a:fillRect/>
          </a:stretch>
        </p:blipFill>
        <p:spPr>
          <a:xfrm>
            <a:off x="1983796" y="4002375"/>
            <a:ext cx="4681220" cy="1598220"/>
          </a:xfrm>
          <a:prstGeom prst="rect">
            <a:avLst/>
          </a:prstGeom>
        </p:spPr>
      </p:pic>
      <p:sp>
        <p:nvSpPr>
          <p:cNvPr id="4" name="TextBox 3">
            <a:extLst>
              <a:ext uri="{FF2B5EF4-FFF2-40B4-BE49-F238E27FC236}">
                <a16:creationId xmlns:a16="http://schemas.microsoft.com/office/drawing/2014/main" id="{04CBB5D9-CFE8-4F2B-AA49-9F25A8D60C73}"/>
              </a:ext>
            </a:extLst>
          </p:cNvPr>
          <p:cNvSpPr txBox="1"/>
          <p:nvPr/>
        </p:nvSpPr>
        <p:spPr>
          <a:xfrm>
            <a:off x="2882840" y="3288385"/>
            <a:ext cx="2883133" cy="276999"/>
          </a:xfrm>
          <a:prstGeom prst="rect">
            <a:avLst/>
          </a:prstGeom>
          <a:noFill/>
        </p:spPr>
        <p:txBody>
          <a:bodyPr wrap="square" rtlCol="0">
            <a:spAutoFit/>
          </a:bodyPr>
          <a:lstStyle/>
          <a:p>
            <a:r>
              <a:rPr lang="en-US" sz="1200" dirty="0">
                <a:effectLst/>
                <a:latin typeface="Times New Roman" panose="02020603050405020304" pitchFamily="18" charset="0"/>
                <a:ea typeface="Times New Roman" panose="02020603050405020304" pitchFamily="18" charset="0"/>
              </a:rPr>
              <a:t>Implementation Flow of Cascade Classifier </a:t>
            </a:r>
            <a:endParaRPr lang="en-IN" sz="1200" dirty="0"/>
          </a:p>
        </p:txBody>
      </p:sp>
      <p:sp>
        <p:nvSpPr>
          <p:cNvPr id="10" name="TextBox 9">
            <a:extLst>
              <a:ext uri="{FF2B5EF4-FFF2-40B4-BE49-F238E27FC236}">
                <a16:creationId xmlns:a16="http://schemas.microsoft.com/office/drawing/2014/main" id="{34B6F725-A913-4208-B128-1E95A38BB594}"/>
              </a:ext>
            </a:extLst>
          </p:cNvPr>
          <p:cNvSpPr txBox="1"/>
          <p:nvPr/>
        </p:nvSpPr>
        <p:spPr>
          <a:xfrm>
            <a:off x="2748221" y="5944195"/>
            <a:ext cx="3647557" cy="276999"/>
          </a:xfrm>
          <a:prstGeom prst="rect">
            <a:avLst/>
          </a:prstGeom>
          <a:noFill/>
        </p:spPr>
        <p:txBody>
          <a:bodyPr wrap="square" rtlCol="0">
            <a:spAutoFit/>
          </a:bodyPr>
          <a:lstStyle/>
          <a:p>
            <a:r>
              <a:rPr lang="en-US" sz="1200" dirty="0">
                <a:effectLst/>
                <a:latin typeface="Times New Roman" panose="02020603050405020304" pitchFamily="18" charset="0"/>
                <a:ea typeface="Times New Roman" panose="02020603050405020304" pitchFamily="18" charset="0"/>
              </a:rPr>
              <a:t>Implementation Flow of Background</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Subtractor</a:t>
            </a:r>
            <a:r>
              <a:rPr lang="en-US" sz="1200" spc="-70" dirty="0">
                <a:effectLst/>
                <a:latin typeface="Times New Roman" panose="02020603050405020304" pitchFamily="18" charset="0"/>
                <a:ea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rPr>
              <a:t>MOG2.</a:t>
            </a:r>
            <a:endParaRPr lang="en-IN" sz="1200" dirty="0"/>
          </a:p>
        </p:txBody>
      </p:sp>
    </p:spTree>
    <p:extLst>
      <p:ext uri="{BB962C8B-B14F-4D97-AF65-F5344CB8AC3E}">
        <p14:creationId xmlns:p14="http://schemas.microsoft.com/office/powerpoint/2010/main" val="379851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BEA3-93AC-4481-940F-BC4A8D007A62}"/>
              </a:ext>
            </a:extLst>
          </p:cNvPr>
          <p:cNvSpPr>
            <a:spLocks noGrp="1"/>
          </p:cNvSpPr>
          <p:nvPr>
            <p:ph type="body" idx="1"/>
          </p:nvPr>
        </p:nvSpPr>
        <p:spPr>
          <a:xfrm>
            <a:off x="447869" y="1593273"/>
            <a:ext cx="8154955" cy="4788866"/>
          </a:xfrm>
        </p:spPr>
        <p:txBody>
          <a:bodyPr>
            <a:normAutofit/>
          </a:bodyPr>
          <a:lstStyle/>
          <a:p>
            <a:pPr marL="5143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W</a:t>
            </a:r>
            <a:r>
              <a:rPr lang="en-US" dirty="0">
                <a:effectLst/>
                <a:latin typeface="Times New Roman" panose="02020603050405020304" pitchFamily="18" charset="0"/>
                <a:ea typeface="Times New Roman" panose="02020603050405020304" pitchFamily="18" charset="0"/>
              </a:rPr>
              <a:t>e aggregated two systems with both lower processing power and high processing power, but both explicated over CPU processing itself and no GPU was utilized. </a:t>
            </a:r>
          </a:p>
          <a:p>
            <a:pPr marL="228600" indent="0"/>
            <a:endParaRPr lang="en-US"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r>
              <a:rPr lang="en-US" dirty="0" err="1">
                <a:effectLst/>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 The Low-End System: </a:t>
            </a:r>
            <a:r>
              <a:rPr lang="en-US" dirty="0" err="1">
                <a:effectLst/>
                <a:latin typeface="Times New Roman" panose="02020603050405020304" pitchFamily="18" charset="0"/>
                <a:ea typeface="Times New Roman" panose="02020603050405020304" pitchFamily="18" charset="0"/>
              </a:rPr>
              <a:t>iball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CompBook</a:t>
            </a:r>
            <a:r>
              <a:rPr lang="en-US" dirty="0">
                <a:effectLst/>
                <a:latin typeface="Times New Roman" panose="02020603050405020304" pitchFamily="18" charset="0"/>
                <a:ea typeface="Times New Roman" panose="02020603050405020304" pitchFamily="18" charset="0"/>
              </a:rPr>
              <a:t> Pentium Quad Core Processor with Windows 10 Operating System.</a:t>
            </a:r>
          </a:p>
          <a:p>
            <a:pPr marL="514350"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ii] The High-End System: Honor </a:t>
            </a:r>
            <a:r>
              <a:rPr lang="en-US" dirty="0" err="1">
                <a:effectLst/>
                <a:latin typeface="Times New Roman" panose="02020603050405020304" pitchFamily="18" charset="0"/>
                <a:ea typeface="Times New Roman" panose="02020603050405020304" pitchFamily="18" charset="0"/>
              </a:rPr>
              <a:t>Magicbook</a:t>
            </a:r>
            <a:r>
              <a:rPr lang="en-US" dirty="0">
                <a:effectLst/>
                <a:latin typeface="Times New Roman" panose="02020603050405020304" pitchFamily="18" charset="0"/>
                <a:ea typeface="Times New Roman" panose="02020603050405020304" pitchFamily="18" charset="0"/>
              </a:rPr>
              <a:t> 15 Ryzen-5 Quad Core 3500U with Windows 10 operating system. </a:t>
            </a:r>
          </a:p>
          <a:p>
            <a:pPr marL="228600" indent="0"/>
            <a:endParaRPr lang="en-US" sz="1600" dirty="0">
              <a:effectLst/>
              <a:latin typeface="Times New Roman" panose="02020603050405020304" pitchFamily="18" charset="0"/>
              <a:ea typeface="Times New Roman" panose="02020603050405020304" pitchFamily="18" charset="0"/>
            </a:endParaRPr>
          </a:p>
        </p:txBody>
      </p:sp>
      <p:sp>
        <p:nvSpPr>
          <p:cNvPr id="5" name="Google Shape;187;p2">
            <a:extLst>
              <a:ext uri="{FF2B5EF4-FFF2-40B4-BE49-F238E27FC236}">
                <a16:creationId xmlns:a16="http://schemas.microsoft.com/office/drawing/2014/main" id="{F0D46A1C-C296-470C-B065-5B04823C040D}"/>
              </a:ext>
            </a:extLst>
          </p:cNvPr>
          <p:cNvSpPr txBox="1">
            <a:spLocks noGrp="1"/>
          </p:cNvSpPr>
          <p:nvPr>
            <p:ph type="title"/>
          </p:nvPr>
        </p:nvSpPr>
        <p:spPr>
          <a:xfrm>
            <a:off x="447868" y="251924"/>
            <a:ext cx="8248261" cy="17431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300" b="1" u="sng" dirty="0">
                <a:solidFill>
                  <a:srgbClr val="C00000"/>
                </a:solidFill>
                <a:latin typeface="Georgia"/>
                <a:sym typeface="Georgia"/>
              </a:rPr>
              <a:t>Implementation</a:t>
            </a:r>
            <a:br>
              <a:rPr lang="en-US" sz="3300" b="1" u="sng" dirty="0">
                <a:solidFill>
                  <a:srgbClr val="C00000"/>
                </a:solidFill>
                <a:latin typeface="Georgia"/>
                <a:sym typeface="Georgia"/>
              </a:rPr>
            </a:br>
            <a:br>
              <a:rPr lang="en-US" sz="1800" b="0" i="0" u="none" strike="noStrike" cap="none" dirty="0">
                <a:solidFill>
                  <a:schemeClr val="dk1"/>
                </a:solidFill>
                <a:latin typeface="Arial"/>
                <a:ea typeface="Arial"/>
                <a:cs typeface="Arial"/>
                <a:sym typeface="Arial"/>
              </a:rPr>
            </a:br>
            <a:endParaRPr sz="33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22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BEA3-93AC-4481-940F-BC4A8D007A62}"/>
              </a:ext>
            </a:extLst>
          </p:cNvPr>
          <p:cNvSpPr>
            <a:spLocks noGrp="1"/>
          </p:cNvSpPr>
          <p:nvPr>
            <p:ph type="body" idx="1"/>
          </p:nvPr>
        </p:nvSpPr>
        <p:spPr>
          <a:xfrm>
            <a:off x="447869" y="1250302"/>
            <a:ext cx="8154955" cy="5131837"/>
          </a:xfrm>
        </p:spPr>
        <p:txBody>
          <a:bodyPr>
            <a:normAutofit/>
          </a:bodyPr>
          <a:lstStyle/>
          <a:p>
            <a:pPr marL="514350"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We ran the same code over both the systems, we got phenomenal insights.</a:t>
            </a: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228600" indent="0"/>
            <a:r>
              <a:rPr lang="en-US" sz="1600" dirty="0">
                <a:effectLst/>
                <a:latin typeface="Times New Roman" panose="02020603050405020304" pitchFamily="18" charset="0"/>
                <a:ea typeface="Times New Roman" panose="02020603050405020304" pitchFamily="18" charset="0"/>
              </a:rPr>
              <a:t> </a:t>
            </a: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514350"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Figure.1 displays the output results for the Cascade Classifier with Frame Rate and the Vehicle Count in real-time. Similarly</a:t>
            </a:r>
          </a:p>
        </p:txBody>
      </p:sp>
      <p:sp>
        <p:nvSpPr>
          <p:cNvPr id="5" name="Google Shape;187;p2">
            <a:extLst>
              <a:ext uri="{FF2B5EF4-FFF2-40B4-BE49-F238E27FC236}">
                <a16:creationId xmlns:a16="http://schemas.microsoft.com/office/drawing/2014/main" id="{F0D46A1C-C296-470C-B065-5B04823C040D}"/>
              </a:ext>
            </a:extLst>
          </p:cNvPr>
          <p:cNvSpPr txBox="1">
            <a:spLocks noGrp="1"/>
          </p:cNvSpPr>
          <p:nvPr>
            <p:ph type="title"/>
          </p:nvPr>
        </p:nvSpPr>
        <p:spPr>
          <a:xfrm>
            <a:off x="447870" y="602109"/>
            <a:ext cx="8248261" cy="98593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u="sng" dirty="0">
                <a:solidFill>
                  <a:srgbClr val="C00000"/>
                </a:solidFill>
                <a:latin typeface="Times New Roman" panose="02020603050405020304" pitchFamily="18" charset="0"/>
                <a:cs typeface="Times New Roman" panose="02020603050405020304" pitchFamily="18" charset="0"/>
                <a:sym typeface="Georgia"/>
              </a:rPr>
              <a:t>Result And Analysis</a:t>
            </a:r>
            <a:br>
              <a:rPr lang="en-US" sz="3300" b="1" u="sng" dirty="0">
                <a:solidFill>
                  <a:srgbClr val="C00000"/>
                </a:solidFill>
                <a:latin typeface="Times New Roman" panose="02020603050405020304" pitchFamily="18" charset="0"/>
                <a:cs typeface="Times New Roman" panose="02020603050405020304" pitchFamily="18" charset="0"/>
                <a:sym typeface="Georgia"/>
              </a:rPr>
            </a:br>
            <a:b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br>
            <a:endParaRPr sz="33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6" name="image6.png">
            <a:extLst>
              <a:ext uri="{FF2B5EF4-FFF2-40B4-BE49-F238E27FC236}">
                <a16:creationId xmlns:a16="http://schemas.microsoft.com/office/drawing/2014/main" id="{F877A49C-8047-4D8E-9882-22B0FA234449}"/>
              </a:ext>
            </a:extLst>
          </p:cNvPr>
          <p:cNvPicPr/>
          <p:nvPr/>
        </p:nvPicPr>
        <p:blipFill>
          <a:blip r:embed="rId2" cstate="print"/>
          <a:stretch>
            <a:fillRect/>
          </a:stretch>
        </p:blipFill>
        <p:spPr>
          <a:xfrm>
            <a:off x="1206500" y="1925783"/>
            <a:ext cx="6070600" cy="2444620"/>
          </a:xfrm>
          <a:prstGeom prst="rect">
            <a:avLst/>
          </a:prstGeom>
        </p:spPr>
      </p:pic>
    </p:spTree>
    <p:extLst>
      <p:ext uri="{BB962C8B-B14F-4D97-AF65-F5344CB8AC3E}">
        <p14:creationId xmlns:p14="http://schemas.microsoft.com/office/powerpoint/2010/main" val="283697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BEA3-93AC-4481-940F-BC4A8D007A62}"/>
              </a:ext>
            </a:extLst>
          </p:cNvPr>
          <p:cNvSpPr>
            <a:spLocks noGrp="1"/>
          </p:cNvSpPr>
          <p:nvPr>
            <p:ph type="body" idx="1"/>
          </p:nvPr>
        </p:nvSpPr>
        <p:spPr>
          <a:xfrm>
            <a:off x="447869" y="1593273"/>
            <a:ext cx="8154955" cy="4788866"/>
          </a:xfrm>
        </p:spPr>
        <p:txBody>
          <a:bodyPr>
            <a:normAutofit/>
          </a:bodyPr>
          <a:lstStyle/>
          <a:p>
            <a:pPr marL="228600" indent="0"/>
            <a:r>
              <a:rPr lang="en-US" dirty="0">
                <a:effectLst/>
                <a:latin typeface="Times New Roman" panose="02020603050405020304" pitchFamily="18" charset="0"/>
                <a:ea typeface="Times New Roman" panose="02020603050405020304" pitchFamily="18" charset="0"/>
              </a:rPr>
              <a:t> </a:t>
            </a:r>
          </a:p>
          <a:p>
            <a:pPr marL="228600" indent="0"/>
            <a:endParaRPr lang="en-US" sz="1600" dirty="0">
              <a:effectLst/>
              <a:latin typeface="Times New Roman" panose="02020603050405020304" pitchFamily="18" charset="0"/>
              <a:ea typeface="Times New Roman" panose="02020603050405020304" pitchFamily="18" charset="0"/>
            </a:endParaRPr>
          </a:p>
        </p:txBody>
      </p:sp>
      <p:sp>
        <p:nvSpPr>
          <p:cNvPr id="5" name="Google Shape;187;p2">
            <a:extLst>
              <a:ext uri="{FF2B5EF4-FFF2-40B4-BE49-F238E27FC236}">
                <a16:creationId xmlns:a16="http://schemas.microsoft.com/office/drawing/2014/main" id="{F0D46A1C-C296-470C-B065-5B04823C040D}"/>
              </a:ext>
            </a:extLst>
          </p:cNvPr>
          <p:cNvSpPr txBox="1">
            <a:spLocks noGrp="1"/>
          </p:cNvSpPr>
          <p:nvPr>
            <p:ph type="title"/>
          </p:nvPr>
        </p:nvSpPr>
        <p:spPr>
          <a:xfrm>
            <a:off x="447868" y="251924"/>
            <a:ext cx="8248261" cy="17431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3300" b="1" u="sng" dirty="0">
                <a:solidFill>
                  <a:srgbClr val="C00000"/>
                </a:solidFill>
                <a:latin typeface="Georgia"/>
                <a:sym typeface="Georgia"/>
              </a:rPr>
            </a:br>
            <a:br>
              <a:rPr lang="en-US" sz="1800" b="0" i="0" u="none" strike="noStrike" cap="none" dirty="0">
                <a:solidFill>
                  <a:schemeClr val="dk1"/>
                </a:solidFill>
                <a:latin typeface="Arial"/>
                <a:ea typeface="Arial"/>
                <a:cs typeface="Arial"/>
                <a:sym typeface="Arial"/>
              </a:rPr>
            </a:br>
            <a:endParaRPr sz="3300" b="0" i="0" u="none" strike="noStrike" cap="none" dirty="0">
              <a:solidFill>
                <a:srgbClr val="000000"/>
              </a:solidFill>
              <a:latin typeface="Calibri"/>
              <a:ea typeface="Calibri"/>
              <a:cs typeface="Calibri"/>
              <a:sym typeface="Calibri"/>
            </a:endParaRPr>
          </a:p>
        </p:txBody>
      </p:sp>
      <p:pic>
        <p:nvPicPr>
          <p:cNvPr id="4" name="image7.png">
            <a:extLst>
              <a:ext uri="{FF2B5EF4-FFF2-40B4-BE49-F238E27FC236}">
                <a16:creationId xmlns:a16="http://schemas.microsoft.com/office/drawing/2014/main" id="{03C2263B-F383-4C1E-A71F-B6EE0C5F4949}"/>
              </a:ext>
            </a:extLst>
          </p:cNvPr>
          <p:cNvPicPr/>
          <p:nvPr/>
        </p:nvPicPr>
        <p:blipFill>
          <a:blip r:embed="rId2" cstate="print"/>
          <a:stretch>
            <a:fillRect/>
          </a:stretch>
        </p:blipFill>
        <p:spPr>
          <a:xfrm>
            <a:off x="1763485" y="1906283"/>
            <a:ext cx="5523722" cy="2186159"/>
          </a:xfrm>
          <a:prstGeom prst="rect">
            <a:avLst/>
          </a:prstGeom>
        </p:spPr>
      </p:pic>
      <p:sp>
        <p:nvSpPr>
          <p:cNvPr id="6" name="TextBox 5">
            <a:extLst>
              <a:ext uri="{FF2B5EF4-FFF2-40B4-BE49-F238E27FC236}">
                <a16:creationId xmlns:a16="http://schemas.microsoft.com/office/drawing/2014/main" id="{EBC5307D-D137-4CCF-9D9B-8C2252A98D2F}"/>
              </a:ext>
            </a:extLst>
          </p:cNvPr>
          <p:cNvSpPr txBox="1"/>
          <p:nvPr/>
        </p:nvSpPr>
        <p:spPr>
          <a:xfrm>
            <a:off x="2239346" y="4452460"/>
            <a:ext cx="4572000" cy="523220"/>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Fig. 2.</a:t>
            </a:r>
            <a:r>
              <a:rPr lang="en-US" sz="1400" dirty="0">
                <a:effectLst/>
                <a:latin typeface="Times New Roman" panose="02020603050405020304" pitchFamily="18" charset="0"/>
                <a:ea typeface="Times New Roman" panose="02020603050405020304" pitchFamily="18" charset="0"/>
              </a:rPr>
              <a:t> Real-time Output for Background Subtractor MOG2 with FPS and Vehicle Counter</a:t>
            </a:r>
            <a:endParaRPr lang="en-IN" dirty="0"/>
          </a:p>
        </p:txBody>
      </p:sp>
      <p:sp>
        <p:nvSpPr>
          <p:cNvPr id="8" name="TextBox 7">
            <a:extLst>
              <a:ext uri="{FF2B5EF4-FFF2-40B4-BE49-F238E27FC236}">
                <a16:creationId xmlns:a16="http://schemas.microsoft.com/office/drawing/2014/main" id="{65D69201-B913-4DFE-B0D3-A132E50D5591}"/>
              </a:ext>
            </a:extLst>
          </p:cNvPr>
          <p:cNvSpPr txBox="1"/>
          <p:nvPr/>
        </p:nvSpPr>
        <p:spPr>
          <a:xfrm>
            <a:off x="1549400" y="768710"/>
            <a:ext cx="5905500" cy="584775"/>
          </a:xfrm>
          <a:prstGeom prst="rect">
            <a:avLst/>
          </a:prstGeom>
          <a:noFill/>
        </p:spPr>
        <p:txBody>
          <a:bodyPr wrap="square">
            <a:spAutoFit/>
          </a:bodyPr>
          <a:lstStyle/>
          <a:p>
            <a:pPr algn="ctr"/>
            <a:r>
              <a:rPr lang="en-US" sz="3200" b="1" u="sng" dirty="0">
                <a:solidFill>
                  <a:srgbClr val="C00000"/>
                </a:solidFill>
                <a:latin typeface="Times New Roman" panose="02020603050405020304" pitchFamily="18" charset="0"/>
                <a:cs typeface="Times New Roman" panose="02020603050405020304" pitchFamily="18" charset="0"/>
                <a:sym typeface="Georgia"/>
              </a:rPr>
              <a:t>Result And Analysis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1402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996</Words>
  <Application>Microsoft Office PowerPoint</Application>
  <PresentationFormat>On-screen Show (4:3)</PresentationFormat>
  <Paragraphs>156</Paragraphs>
  <Slides>15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Georgia</vt:lpstr>
      <vt:lpstr>Times New Roman</vt:lpstr>
      <vt:lpstr>Office Theme</vt:lpstr>
      <vt:lpstr>Office Theme</vt:lpstr>
      <vt:lpstr>PowerPoint Presentation</vt:lpstr>
      <vt:lpstr>Approval from guide</vt:lpstr>
      <vt:lpstr>PowerPoint Presentation</vt:lpstr>
      <vt:lpstr>PowerPoint Presentation</vt:lpstr>
      <vt:lpstr>Methodology used for analysis </vt:lpstr>
      <vt:lpstr>Algorithms implemented </vt:lpstr>
      <vt:lpstr>Implementation  </vt:lpstr>
      <vt:lpstr>Result And Analysis  </vt:lpstr>
      <vt:lpstr>  </vt:lpstr>
      <vt:lpstr>PowerPoint Presentation</vt:lpstr>
      <vt:lpstr>PowerPoint Presentation</vt:lpstr>
      <vt:lpstr>Improvement/Work done from the last evaluation</vt:lpstr>
      <vt:lpstr>Workload distribution of the team</vt:lpstr>
      <vt:lpstr>FUTURE SCOPE AND CONCLUSION</vt:lpstr>
      <vt:lpstr>PROOF ATTACHED OF PAPER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aryak3146@gmail.com</cp:lastModifiedBy>
  <cp:revision>40</cp:revision>
  <dcterms:created xsi:type="dcterms:W3CDTF">2019-03-30T06:52:13Z</dcterms:created>
  <dcterms:modified xsi:type="dcterms:W3CDTF">2022-04-02T04:29:48Z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